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6" r:id="rId4"/>
    <p:sldId id="258" r:id="rId5"/>
    <p:sldId id="261" r:id="rId6"/>
    <p:sldId id="260" r:id="rId7"/>
    <p:sldId id="259"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wner" initials="o" lastIdx="2" clrIdx="0">
    <p:extLst>
      <p:ext uri="{19B8F6BF-5375-455C-9EA6-DF929625EA0E}">
        <p15:presenceInfo xmlns:p15="http://schemas.microsoft.com/office/powerpoint/2012/main" userId="own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FCD5D-6668-405E-B7A2-B016735D4CE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84B214-DEDD-4A0A-ACD4-FC4DA543CC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D36E7A-FAD8-403C-8A2A-8B7463F611E0}"/>
              </a:ext>
            </a:extLst>
          </p:cNvPr>
          <p:cNvSpPr>
            <a:spLocks noGrp="1"/>
          </p:cNvSpPr>
          <p:nvPr>
            <p:ph type="dt" sz="half" idx="10"/>
          </p:nvPr>
        </p:nvSpPr>
        <p:spPr/>
        <p:txBody>
          <a:bodyPr/>
          <a:lstStyle/>
          <a:p>
            <a:fld id="{F86586C4-5562-471A-9E60-2237AD03CF16}" type="datetimeFigureOut">
              <a:rPr lang="en-GB" smtClean="0"/>
              <a:t>11/02/2020</a:t>
            </a:fld>
            <a:endParaRPr lang="en-GB"/>
          </a:p>
        </p:txBody>
      </p:sp>
      <p:sp>
        <p:nvSpPr>
          <p:cNvPr id="5" name="Footer Placeholder 4">
            <a:extLst>
              <a:ext uri="{FF2B5EF4-FFF2-40B4-BE49-F238E27FC236}">
                <a16:creationId xmlns:a16="http://schemas.microsoft.com/office/drawing/2014/main" id="{D5791032-0DBE-49AF-B62B-9D163824CA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504DF4-C84E-462B-BE5B-FAABA060D6CC}"/>
              </a:ext>
            </a:extLst>
          </p:cNvPr>
          <p:cNvSpPr>
            <a:spLocks noGrp="1"/>
          </p:cNvSpPr>
          <p:nvPr>
            <p:ph type="sldNum" sz="quarter" idx="12"/>
          </p:nvPr>
        </p:nvSpPr>
        <p:spPr/>
        <p:txBody>
          <a:bodyPr/>
          <a:lstStyle/>
          <a:p>
            <a:fld id="{0A56DEF6-4606-4F70-8187-30546544D6C5}" type="slidenum">
              <a:rPr lang="en-GB" smtClean="0"/>
              <a:t>‹#›</a:t>
            </a:fld>
            <a:endParaRPr lang="en-GB"/>
          </a:p>
        </p:txBody>
      </p:sp>
    </p:spTree>
    <p:extLst>
      <p:ext uri="{BB962C8B-B14F-4D97-AF65-F5344CB8AC3E}">
        <p14:creationId xmlns:p14="http://schemas.microsoft.com/office/powerpoint/2010/main" val="41518162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42FEF-7708-4BEC-A1B7-558544A759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0B228F-5500-4304-9292-84C397D9BB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98E4C9-9980-4177-9956-01E46C2FAA35}"/>
              </a:ext>
            </a:extLst>
          </p:cNvPr>
          <p:cNvSpPr>
            <a:spLocks noGrp="1"/>
          </p:cNvSpPr>
          <p:nvPr>
            <p:ph type="dt" sz="half" idx="10"/>
          </p:nvPr>
        </p:nvSpPr>
        <p:spPr/>
        <p:txBody>
          <a:bodyPr/>
          <a:lstStyle/>
          <a:p>
            <a:fld id="{F86586C4-5562-471A-9E60-2237AD03CF16}" type="datetimeFigureOut">
              <a:rPr lang="en-GB" smtClean="0"/>
              <a:t>11/02/2020</a:t>
            </a:fld>
            <a:endParaRPr lang="en-GB"/>
          </a:p>
        </p:txBody>
      </p:sp>
      <p:sp>
        <p:nvSpPr>
          <p:cNvPr id="5" name="Footer Placeholder 4">
            <a:extLst>
              <a:ext uri="{FF2B5EF4-FFF2-40B4-BE49-F238E27FC236}">
                <a16:creationId xmlns:a16="http://schemas.microsoft.com/office/drawing/2014/main" id="{81505AB0-A8A5-406E-9BA8-92719DDF89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DCD34B-9EFF-4663-9EFB-CE10C0CA890F}"/>
              </a:ext>
            </a:extLst>
          </p:cNvPr>
          <p:cNvSpPr>
            <a:spLocks noGrp="1"/>
          </p:cNvSpPr>
          <p:nvPr>
            <p:ph type="sldNum" sz="quarter" idx="12"/>
          </p:nvPr>
        </p:nvSpPr>
        <p:spPr/>
        <p:txBody>
          <a:bodyPr/>
          <a:lstStyle/>
          <a:p>
            <a:fld id="{0A56DEF6-4606-4F70-8187-30546544D6C5}" type="slidenum">
              <a:rPr lang="en-GB" smtClean="0"/>
              <a:t>‹#›</a:t>
            </a:fld>
            <a:endParaRPr lang="en-GB"/>
          </a:p>
        </p:txBody>
      </p:sp>
    </p:spTree>
    <p:extLst>
      <p:ext uri="{BB962C8B-B14F-4D97-AF65-F5344CB8AC3E}">
        <p14:creationId xmlns:p14="http://schemas.microsoft.com/office/powerpoint/2010/main" val="1570624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5FEED-FA2A-4448-9BF2-F0D5BC2C5D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C9635B-49F0-42D7-818B-FA9139630E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B144ED-76A9-401F-A981-951076A0ACC6}"/>
              </a:ext>
            </a:extLst>
          </p:cNvPr>
          <p:cNvSpPr>
            <a:spLocks noGrp="1"/>
          </p:cNvSpPr>
          <p:nvPr>
            <p:ph type="dt" sz="half" idx="10"/>
          </p:nvPr>
        </p:nvSpPr>
        <p:spPr/>
        <p:txBody>
          <a:bodyPr/>
          <a:lstStyle/>
          <a:p>
            <a:fld id="{F86586C4-5562-471A-9E60-2237AD03CF16}" type="datetimeFigureOut">
              <a:rPr lang="en-GB" smtClean="0"/>
              <a:t>11/02/2020</a:t>
            </a:fld>
            <a:endParaRPr lang="en-GB"/>
          </a:p>
        </p:txBody>
      </p:sp>
      <p:sp>
        <p:nvSpPr>
          <p:cNvPr id="5" name="Footer Placeholder 4">
            <a:extLst>
              <a:ext uri="{FF2B5EF4-FFF2-40B4-BE49-F238E27FC236}">
                <a16:creationId xmlns:a16="http://schemas.microsoft.com/office/drawing/2014/main" id="{C21B3CF3-EA7B-43AC-8993-C4E9E1C7FF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001852-DFFD-4FE8-9560-DBC65E87FB20}"/>
              </a:ext>
            </a:extLst>
          </p:cNvPr>
          <p:cNvSpPr>
            <a:spLocks noGrp="1"/>
          </p:cNvSpPr>
          <p:nvPr>
            <p:ph type="sldNum" sz="quarter" idx="12"/>
          </p:nvPr>
        </p:nvSpPr>
        <p:spPr/>
        <p:txBody>
          <a:bodyPr/>
          <a:lstStyle/>
          <a:p>
            <a:fld id="{0A56DEF6-4606-4F70-8187-30546544D6C5}" type="slidenum">
              <a:rPr lang="en-GB" smtClean="0"/>
              <a:t>‹#›</a:t>
            </a:fld>
            <a:endParaRPr lang="en-GB"/>
          </a:p>
        </p:txBody>
      </p:sp>
    </p:spTree>
    <p:extLst>
      <p:ext uri="{BB962C8B-B14F-4D97-AF65-F5344CB8AC3E}">
        <p14:creationId xmlns:p14="http://schemas.microsoft.com/office/powerpoint/2010/main" val="1138038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049B0-832F-4AC8-AEF2-81C8225471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299001-3F60-4C77-92B3-E056BD8183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11338F-0D44-4E94-A470-060165963C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5DCC414-0746-4EB9-B790-4954159E51EE}"/>
              </a:ext>
            </a:extLst>
          </p:cNvPr>
          <p:cNvSpPr>
            <a:spLocks noGrp="1"/>
          </p:cNvSpPr>
          <p:nvPr>
            <p:ph type="dt" sz="half" idx="10"/>
          </p:nvPr>
        </p:nvSpPr>
        <p:spPr/>
        <p:txBody>
          <a:bodyPr/>
          <a:lstStyle/>
          <a:p>
            <a:fld id="{F86586C4-5562-471A-9E60-2237AD03CF16}" type="datetimeFigureOut">
              <a:rPr lang="en-GB" smtClean="0"/>
              <a:t>11/02/2020</a:t>
            </a:fld>
            <a:endParaRPr lang="en-GB"/>
          </a:p>
        </p:txBody>
      </p:sp>
      <p:sp>
        <p:nvSpPr>
          <p:cNvPr id="6" name="Footer Placeholder 5">
            <a:extLst>
              <a:ext uri="{FF2B5EF4-FFF2-40B4-BE49-F238E27FC236}">
                <a16:creationId xmlns:a16="http://schemas.microsoft.com/office/drawing/2014/main" id="{867CE77B-D376-4DED-90FE-56FC17C15D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400333-7BE8-4169-819C-0EDFA3E21849}"/>
              </a:ext>
            </a:extLst>
          </p:cNvPr>
          <p:cNvSpPr>
            <a:spLocks noGrp="1"/>
          </p:cNvSpPr>
          <p:nvPr>
            <p:ph type="sldNum" sz="quarter" idx="12"/>
          </p:nvPr>
        </p:nvSpPr>
        <p:spPr/>
        <p:txBody>
          <a:bodyPr/>
          <a:lstStyle/>
          <a:p>
            <a:fld id="{0A56DEF6-4606-4F70-8187-30546544D6C5}" type="slidenum">
              <a:rPr lang="en-GB" smtClean="0"/>
              <a:t>‹#›</a:t>
            </a:fld>
            <a:endParaRPr lang="en-GB"/>
          </a:p>
        </p:txBody>
      </p:sp>
    </p:spTree>
    <p:extLst>
      <p:ext uri="{BB962C8B-B14F-4D97-AF65-F5344CB8AC3E}">
        <p14:creationId xmlns:p14="http://schemas.microsoft.com/office/powerpoint/2010/main" val="3351386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58F8A-BC67-41CF-8557-1BB7E11C2B4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FAD062-1F49-4733-9CFB-562EE7876C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299C0B-B232-41D0-8A29-23DECE197F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6115AA-7C97-4B6A-933F-51707EE208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C356D9-4EF9-445B-B093-C3A7BDD6C2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751902-09F1-4DBA-8E83-58319A753F46}"/>
              </a:ext>
            </a:extLst>
          </p:cNvPr>
          <p:cNvSpPr>
            <a:spLocks noGrp="1"/>
          </p:cNvSpPr>
          <p:nvPr>
            <p:ph type="dt" sz="half" idx="10"/>
          </p:nvPr>
        </p:nvSpPr>
        <p:spPr/>
        <p:txBody>
          <a:bodyPr/>
          <a:lstStyle/>
          <a:p>
            <a:fld id="{F86586C4-5562-471A-9E60-2237AD03CF16}" type="datetimeFigureOut">
              <a:rPr lang="en-GB" smtClean="0"/>
              <a:t>11/02/2020</a:t>
            </a:fld>
            <a:endParaRPr lang="en-GB"/>
          </a:p>
        </p:txBody>
      </p:sp>
      <p:sp>
        <p:nvSpPr>
          <p:cNvPr id="8" name="Footer Placeholder 7">
            <a:extLst>
              <a:ext uri="{FF2B5EF4-FFF2-40B4-BE49-F238E27FC236}">
                <a16:creationId xmlns:a16="http://schemas.microsoft.com/office/drawing/2014/main" id="{CACBC581-BF33-415D-865B-558FB23301C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27C71A-1778-45BC-BBFF-78A18A4403EF}"/>
              </a:ext>
            </a:extLst>
          </p:cNvPr>
          <p:cNvSpPr>
            <a:spLocks noGrp="1"/>
          </p:cNvSpPr>
          <p:nvPr>
            <p:ph type="sldNum" sz="quarter" idx="12"/>
          </p:nvPr>
        </p:nvSpPr>
        <p:spPr/>
        <p:txBody>
          <a:bodyPr/>
          <a:lstStyle/>
          <a:p>
            <a:fld id="{0A56DEF6-4606-4F70-8187-30546544D6C5}" type="slidenum">
              <a:rPr lang="en-GB" smtClean="0"/>
              <a:t>‹#›</a:t>
            </a:fld>
            <a:endParaRPr lang="en-GB"/>
          </a:p>
        </p:txBody>
      </p:sp>
    </p:spTree>
    <p:extLst>
      <p:ext uri="{BB962C8B-B14F-4D97-AF65-F5344CB8AC3E}">
        <p14:creationId xmlns:p14="http://schemas.microsoft.com/office/powerpoint/2010/main" val="3561150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CA69B-FB6E-4308-9032-65F8700B8D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7963617-CCB8-48FA-931A-195D60DF5DDD}"/>
              </a:ext>
            </a:extLst>
          </p:cNvPr>
          <p:cNvSpPr>
            <a:spLocks noGrp="1"/>
          </p:cNvSpPr>
          <p:nvPr>
            <p:ph type="dt" sz="half" idx="10"/>
          </p:nvPr>
        </p:nvSpPr>
        <p:spPr/>
        <p:txBody>
          <a:bodyPr/>
          <a:lstStyle/>
          <a:p>
            <a:fld id="{F86586C4-5562-471A-9E60-2237AD03CF16}" type="datetimeFigureOut">
              <a:rPr lang="en-GB" smtClean="0"/>
              <a:t>11/02/2020</a:t>
            </a:fld>
            <a:endParaRPr lang="en-GB"/>
          </a:p>
        </p:txBody>
      </p:sp>
      <p:sp>
        <p:nvSpPr>
          <p:cNvPr id="4" name="Footer Placeholder 3">
            <a:extLst>
              <a:ext uri="{FF2B5EF4-FFF2-40B4-BE49-F238E27FC236}">
                <a16:creationId xmlns:a16="http://schemas.microsoft.com/office/drawing/2014/main" id="{56634A45-9989-42FD-9797-C1A1C95F74A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8E3880-7E39-4FA7-89A1-8D809C53728B}"/>
              </a:ext>
            </a:extLst>
          </p:cNvPr>
          <p:cNvSpPr>
            <a:spLocks noGrp="1"/>
          </p:cNvSpPr>
          <p:nvPr>
            <p:ph type="sldNum" sz="quarter" idx="12"/>
          </p:nvPr>
        </p:nvSpPr>
        <p:spPr/>
        <p:txBody>
          <a:bodyPr/>
          <a:lstStyle/>
          <a:p>
            <a:fld id="{0A56DEF6-4606-4F70-8187-30546544D6C5}" type="slidenum">
              <a:rPr lang="en-GB" smtClean="0"/>
              <a:t>‹#›</a:t>
            </a:fld>
            <a:endParaRPr lang="en-GB"/>
          </a:p>
        </p:txBody>
      </p:sp>
    </p:spTree>
    <p:extLst>
      <p:ext uri="{BB962C8B-B14F-4D97-AF65-F5344CB8AC3E}">
        <p14:creationId xmlns:p14="http://schemas.microsoft.com/office/powerpoint/2010/main" val="2141233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99895-DA75-43A2-8C7E-D1A1119D089C}"/>
              </a:ext>
            </a:extLst>
          </p:cNvPr>
          <p:cNvSpPr>
            <a:spLocks noGrp="1"/>
          </p:cNvSpPr>
          <p:nvPr>
            <p:ph type="dt" sz="half" idx="10"/>
          </p:nvPr>
        </p:nvSpPr>
        <p:spPr/>
        <p:txBody>
          <a:bodyPr/>
          <a:lstStyle/>
          <a:p>
            <a:fld id="{F86586C4-5562-471A-9E60-2237AD03CF16}" type="datetimeFigureOut">
              <a:rPr lang="en-GB" smtClean="0"/>
              <a:t>11/02/2020</a:t>
            </a:fld>
            <a:endParaRPr lang="en-GB"/>
          </a:p>
        </p:txBody>
      </p:sp>
      <p:sp>
        <p:nvSpPr>
          <p:cNvPr id="3" name="Footer Placeholder 2">
            <a:extLst>
              <a:ext uri="{FF2B5EF4-FFF2-40B4-BE49-F238E27FC236}">
                <a16:creationId xmlns:a16="http://schemas.microsoft.com/office/drawing/2014/main" id="{EC9BEA1D-CE2E-4F9E-BD1B-98D6243763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F75EEF-191D-4961-A9E6-CA25CB54D497}"/>
              </a:ext>
            </a:extLst>
          </p:cNvPr>
          <p:cNvSpPr>
            <a:spLocks noGrp="1"/>
          </p:cNvSpPr>
          <p:nvPr>
            <p:ph type="sldNum" sz="quarter" idx="12"/>
          </p:nvPr>
        </p:nvSpPr>
        <p:spPr/>
        <p:txBody>
          <a:bodyPr/>
          <a:lstStyle/>
          <a:p>
            <a:fld id="{0A56DEF6-4606-4F70-8187-30546544D6C5}" type="slidenum">
              <a:rPr lang="en-GB" smtClean="0"/>
              <a:t>‹#›</a:t>
            </a:fld>
            <a:endParaRPr lang="en-GB"/>
          </a:p>
        </p:txBody>
      </p:sp>
    </p:spTree>
    <p:extLst>
      <p:ext uri="{BB962C8B-B14F-4D97-AF65-F5344CB8AC3E}">
        <p14:creationId xmlns:p14="http://schemas.microsoft.com/office/powerpoint/2010/main" val="1137105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DB01B-DB59-4FCE-96AE-7D156DB0E4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9629603-4503-42E7-93A7-805984743B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6451C6-159E-4B63-A43B-1F1F195317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A4344F-186A-45C4-8075-9A8A29853937}"/>
              </a:ext>
            </a:extLst>
          </p:cNvPr>
          <p:cNvSpPr>
            <a:spLocks noGrp="1"/>
          </p:cNvSpPr>
          <p:nvPr>
            <p:ph type="dt" sz="half" idx="10"/>
          </p:nvPr>
        </p:nvSpPr>
        <p:spPr/>
        <p:txBody>
          <a:bodyPr/>
          <a:lstStyle/>
          <a:p>
            <a:fld id="{F86586C4-5562-471A-9E60-2237AD03CF16}" type="datetimeFigureOut">
              <a:rPr lang="en-GB" smtClean="0"/>
              <a:t>11/02/2020</a:t>
            </a:fld>
            <a:endParaRPr lang="en-GB"/>
          </a:p>
        </p:txBody>
      </p:sp>
      <p:sp>
        <p:nvSpPr>
          <p:cNvPr id="6" name="Footer Placeholder 5">
            <a:extLst>
              <a:ext uri="{FF2B5EF4-FFF2-40B4-BE49-F238E27FC236}">
                <a16:creationId xmlns:a16="http://schemas.microsoft.com/office/drawing/2014/main" id="{70477F37-DBCE-4504-9932-7172C6DDA4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97C7D9-3737-477E-97D7-7E7A6207E929}"/>
              </a:ext>
            </a:extLst>
          </p:cNvPr>
          <p:cNvSpPr>
            <a:spLocks noGrp="1"/>
          </p:cNvSpPr>
          <p:nvPr>
            <p:ph type="sldNum" sz="quarter" idx="12"/>
          </p:nvPr>
        </p:nvSpPr>
        <p:spPr/>
        <p:txBody>
          <a:bodyPr/>
          <a:lstStyle/>
          <a:p>
            <a:fld id="{0A56DEF6-4606-4F70-8187-30546544D6C5}" type="slidenum">
              <a:rPr lang="en-GB" smtClean="0"/>
              <a:t>‹#›</a:t>
            </a:fld>
            <a:endParaRPr lang="en-GB"/>
          </a:p>
        </p:txBody>
      </p:sp>
    </p:spTree>
    <p:extLst>
      <p:ext uri="{BB962C8B-B14F-4D97-AF65-F5344CB8AC3E}">
        <p14:creationId xmlns:p14="http://schemas.microsoft.com/office/powerpoint/2010/main" val="1709736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F1599-C4D6-4367-BFA8-2A5E1BAE9C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D4C3444-2A63-4D2E-A9D5-C362AF0E8F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CC8745-FF96-4040-81D5-3470F33723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A3D3F1-5783-46CE-B677-89C625CD6DC3}"/>
              </a:ext>
            </a:extLst>
          </p:cNvPr>
          <p:cNvSpPr>
            <a:spLocks noGrp="1"/>
          </p:cNvSpPr>
          <p:nvPr>
            <p:ph type="dt" sz="half" idx="10"/>
          </p:nvPr>
        </p:nvSpPr>
        <p:spPr/>
        <p:txBody>
          <a:bodyPr/>
          <a:lstStyle/>
          <a:p>
            <a:fld id="{F86586C4-5562-471A-9E60-2237AD03CF16}" type="datetimeFigureOut">
              <a:rPr lang="en-GB" smtClean="0"/>
              <a:t>11/02/2020</a:t>
            </a:fld>
            <a:endParaRPr lang="en-GB"/>
          </a:p>
        </p:txBody>
      </p:sp>
      <p:sp>
        <p:nvSpPr>
          <p:cNvPr id="6" name="Footer Placeholder 5">
            <a:extLst>
              <a:ext uri="{FF2B5EF4-FFF2-40B4-BE49-F238E27FC236}">
                <a16:creationId xmlns:a16="http://schemas.microsoft.com/office/drawing/2014/main" id="{872CFA12-6151-4ED6-8F5E-5003F58E84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EE64C1-00D4-4A96-AC00-A34E6C7B25BF}"/>
              </a:ext>
            </a:extLst>
          </p:cNvPr>
          <p:cNvSpPr>
            <a:spLocks noGrp="1"/>
          </p:cNvSpPr>
          <p:nvPr>
            <p:ph type="sldNum" sz="quarter" idx="12"/>
          </p:nvPr>
        </p:nvSpPr>
        <p:spPr/>
        <p:txBody>
          <a:bodyPr/>
          <a:lstStyle/>
          <a:p>
            <a:fld id="{0A56DEF6-4606-4F70-8187-30546544D6C5}" type="slidenum">
              <a:rPr lang="en-GB" smtClean="0"/>
              <a:t>‹#›</a:t>
            </a:fld>
            <a:endParaRPr lang="en-GB"/>
          </a:p>
        </p:txBody>
      </p:sp>
    </p:spTree>
    <p:extLst>
      <p:ext uri="{BB962C8B-B14F-4D97-AF65-F5344CB8AC3E}">
        <p14:creationId xmlns:p14="http://schemas.microsoft.com/office/powerpoint/2010/main" val="205539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91989-1113-4D93-A04B-AADA3CCEA1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DFBE86-CA28-40EC-A57C-0B19CADE43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0A215A-AC73-4EDB-B90D-3267CF229B80}"/>
              </a:ext>
            </a:extLst>
          </p:cNvPr>
          <p:cNvSpPr>
            <a:spLocks noGrp="1"/>
          </p:cNvSpPr>
          <p:nvPr>
            <p:ph type="dt" sz="half" idx="10"/>
          </p:nvPr>
        </p:nvSpPr>
        <p:spPr/>
        <p:txBody>
          <a:bodyPr/>
          <a:lstStyle/>
          <a:p>
            <a:fld id="{F86586C4-5562-471A-9E60-2237AD03CF16}" type="datetimeFigureOut">
              <a:rPr lang="en-GB" smtClean="0"/>
              <a:t>11/02/2020</a:t>
            </a:fld>
            <a:endParaRPr lang="en-GB"/>
          </a:p>
        </p:txBody>
      </p:sp>
      <p:sp>
        <p:nvSpPr>
          <p:cNvPr id="5" name="Footer Placeholder 4">
            <a:extLst>
              <a:ext uri="{FF2B5EF4-FFF2-40B4-BE49-F238E27FC236}">
                <a16:creationId xmlns:a16="http://schemas.microsoft.com/office/drawing/2014/main" id="{C9847C67-E5B9-4582-B868-6A54B8F800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903DF5-7702-44E1-9F7E-8E10D734438F}"/>
              </a:ext>
            </a:extLst>
          </p:cNvPr>
          <p:cNvSpPr>
            <a:spLocks noGrp="1"/>
          </p:cNvSpPr>
          <p:nvPr>
            <p:ph type="sldNum" sz="quarter" idx="12"/>
          </p:nvPr>
        </p:nvSpPr>
        <p:spPr/>
        <p:txBody>
          <a:bodyPr/>
          <a:lstStyle/>
          <a:p>
            <a:fld id="{0A56DEF6-4606-4F70-8187-30546544D6C5}" type="slidenum">
              <a:rPr lang="en-GB" smtClean="0"/>
              <a:t>‹#›</a:t>
            </a:fld>
            <a:endParaRPr lang="en-GB"/>
          </a:p>
        </p:txBody>
      </p:sp>
    </p:spTree>
    <p:extLst>
      <p:ext uri="{BB962C8B-B14F-4D97-AF65-F5344CB8AC3E}">
        <p14:creationId xmlns:p14="http://schemas.microsoft.com/office/powerpoint/2010/main" val="530493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81061B-2610-4E71-A514-8B17B1989C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72A296-5B81-4070-AB64-A35EE78267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34AE59-3FE0-4C73-8217-64884CE59EF0}"/>
              </a:ext>
            </a:extLst>
          </p:cNvPr>
          <p:cNvSpPr>
            <a:spLocks noGrp="1"/>
          </p:cNvSpPr>
          <p:nvPr>
            <p:ph type="dt" sz="half" idx="10"/>
          </p:nvPr>
        </p:nvSpPr>
        <p:spPr/>
        <p:txBody>
          <a:bodyPr/>
          <a:lstStyle/>
          <a:p>
            <a:fld id="{F86586C4-5562-471A-9E60-2237AD03CF16}" type="datetimeFigureOut">
              <a:rPr lang="en-GB" smtClean="0"/>
              <a:t>11/02/2020</a:t>
            </a:fld>
            <a:endParaRPr lang="en-GB"/>
          </a:p>
        </p:txBody>
      </p:sp>
      <p:sp>
        <p:nvSpPr>
          <p:cNvPr id="5" name="Footer Placeholder 4">
            <a:extLst>
              <a:ext uri="{FF2B5EF4-FFF2-40B4-BE49-F238E27FC236}">
                <a16:creationId xmlns:a16="http://schemas.microsoft.com/office/drawing/2014/main" id="{24E940F2-9440-47D9-BE36-EBACB4913E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429DE7-D0F6-4A9A-815B-3A12733160BF}"/>
              </a:ext>
            </a:extLst>
          </p:cNvPr>
          <p:cNvSpPr>
            <a:spLocks noGrp="1"/>
          </p:cNvSpPr>
          <p:nvPr>
            <p:ph type="sldNum" sz="quarter" idx="12"/>
          </p:nvPr>
        </p:nvSpPr>
        <p:spPr/>
        <p:txBody>
          <a:bodyPr/>
          <a:lstStyle/>
          <a:p>
            <a:fld id="{0A56DEF6-4606-4F70-8187-30546544D6C5}" type="slidenum">
              <a:rPr lang="en-GB" smtClean="0"/>
              <a:t>‹#›</a:t>
            </a:fld>
            <a:endParaRPr lang="en-GB"/>
          </a:p>
        </p:txBody>
      </p:sp>
    </p:spTree>
    <p:extLst>
      <p:ext uri="{BB962C8B-B14F-4D97-AF65-F5344CB8AC3E}">
        <p14:creationId xmlns:p14="http://schemas.microsoft.com/office/powerpoint/2010/main" val="2671024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73BF2D-D860-4441-BF7E-5926C5C53F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713FB8-668D-43E5-8B82-97820D2609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F4AD43-583A-4253-BF9A-5AABE2B06F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6586C4-5562-471A-9E60-2237AD03CF16}" type="datetimeFigureOut">
              <a:rPr lang="en-GB" smtClean="0"/>
              <a:t>11/02/2020</a:t>
            </a:fld>
            <a:endParaRPr lang="en-GB"/>
          </a:p>
        </p:txBody>
      </p:sp>
      <p:sp>
        <p:nvSpPr>
          <p:cNvPr id="5" name="Footer Placeholder 4">
            <a:extLst>
              <a:ext uri="{FF2B5EF4-FFF2-40B4-BE49-F238E27FC236}">
                <a16:creationId xmlns:a16="http://schemas.microsoft.com/office/drawing/2014/main" id="{1F550D1F-2BF6-40ED-B779-94D82D4171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DBDBB7D-45A1-4508-A26E-5E80465329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56DEF6-4606-4F70-8187-30546544D6C5}" type="slidenum">
              <a:rPr lang="en-GB" smtClean="0"/>
              <a:t>‹#›</a:t>
            </a:fld>
            <a:endParaRPr lang="en-GB"/>
          </a:p>
        </p:txBody>
      </p:sp>
    </p:spTree>
    <p:extLst>
      <p:ext uri="{BB962C8B-B14F-4D97-AF65-F5344CB8AC3E}">
        <p14:creationId xmlns:p14="http://schemas.microsoft.com/office/powerpoint/2010/main" val="23770181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csla.history.ox.ac.uk/"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indoor, laying, table, leather&#10;&#10;Description automatically generated">
            <a:extLst>
              <a:ext uri="{FF2B5EF4-FFF2-40B4-BE49-F238E27FC236}">
                <a16:creationId xmlns:a16="http://schemas.microsoft.com/office/drawing/2014/main" id="{5081A446-AAA0-4D37-B1CC-E207A2089D94}"/>
              </a:ext>
            </a:extLst>
          </p:cNvPr>
          <p:cNvPicPr>
            <a:picLocks noChangeAspect="1"/>
          </p:cNvPicPr>
          <p:nvPr/>
        </p:nvPicPr>
        <p:blipFill rotWithShape="1">
          <a:blip r:embed="rId2">
            <a:extLst>
              <a:ext uri="{28A0092B-C50C-407E-A947-70E740481C1C}">
                <a14:useLocalDpi xmlns:a14="http://schemas.microsoft.com/office/drawing/2010/main" val="0"/>
              </a:ext>
            </a:extLst>
          </a:blip>
          <a:srcRect t="30333" b="13276"/>
          <a:stretch/>
        </p:blipFill>
        <p:spPr>
          <a:xfrm>
            <a:off x="20" y="10"/>
            <a:ext cx="12191980" cy="4571990"/>
          </a:xfrm>
          <a:prstGeom prst="rect">
            <a:avLst/>
          </a:prstGeom>
        </p:spPr>
      </p:pic>
      <p:sp>
        <p:nvSpPr>
          <p:cNvPr id="10" name="Rectangle 9">
            <a:extLst>
              <a:ext uri="{FF2B5EF4-FFF2-40B4-BE49-F238E27FC236}">
                <a16:creationId xmlns:a16="http://schemas.microsoft.com/office/drawing/2014/main" id="{F40CA114-B78B-4E3B-A785-96745276B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92000" cy="2285543"/>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9D507AAE-7D17-4D07-8B25-FD2B0AE814A5}"/>
              </a:ext>
            </a:extLst>
          </p:cNvPr>
          <p:cNvSpPr>
            <a:spLocks noGrp="1"/>
          </p:cNvSpPr>
          <p:nvPr>
            <p:ph type="ctrTitle"/>
          </p:nvPr>
        </p:nvSpPr>
        <p:spPr>
          <a:xfrm>
            <a:off x="433136" y="5091762"/>
            <a:ext cx="7834193" cy="1264588"/>
          </a:xfrm>
        </p:spPr>
        <p:txBody>
          <a:bodyPr anchor="ctr">
            <a:noAutofit/>
          </a:bodyPr>
          <a:lstStyle/>
          <a:p>
            <a:pPr algn="r"/>
            <a:r>
              <a:rPr lang="en-GB" sz="3200" dirty="0"/>
              <a:t>The Significance of Gender in the Relationship Between the Saint and the Pilgrim.</a:t>
            </a:r>
          </a:p>
        </p:txBody>
      </p:sp>
      <p:sp>
        <p:nvSpPr>
          <p:cNvPr id="3" name="Subtitle 2">
            <a:extLst>
              <a:ext uri="{FF2B5EF4-FFF2-40B4-BE49-F238E27FC236}">
                <a16:creationId xmlns:a16="http://schemas.microsoft.com/office/drawing/2014/main" id="{8A15EA72-E635-4E50-949D-8ECF2620C23E}"/>
              </a:ext>
            </a:extLst>
          </p:cNvPr>
          <p:cNvSpPr>
            <a:spLocks noGrp="1"/>
          </p:cNvSpPr>
          <p:nvPr>
            <p:ph type="subTitle" idx="1"/>
          </p:nvPr>
        </p:nvSpPr>
        <p:spPr>
          <a:xfrm>
            <a:off x="8499107" y="5091763"/>
            <a:ext cx="2974207" cy="1264587"/>
          </a:xfrm>
        </p:spPr>
        <p:txBody>
          <a:bodyPr anchor="ctr">
            <a:normAutofit/>
          </a:bodyPr>
          <a:lstStyle/>
          <a:p>
            <a:pPr algn="l"/>
            <a:r>
              <a:rPr lang="en-GB" sz="2000" dirty="0"/>
              <a:t>Laura Evans</a:t>
            </a:r>
          </a:p>
          <a:p>
            <a:pPr algn="l"/>
            <a:r>
              <a:rPr lang="en-GB" sz="2000" dirty="0"/>
              <a:t>1400299</a:t>
            </a:r>
          </a:p>
          <a:p>
            <a:pPr algn="l"/>
            <a:r>
              <a:rPr lang="en-GB" sz="2000" dirty="0"/>
              <a:t>HPHI6017. </a:t>
            </a:r>
          </a:p>
        </p:txBody>
      </p:sp>
      <p:cxnSp>
        <p:nvCxnSpPr>
          <p:cNvPr id="12" name="Straight Connector 11">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E9978B73-8B9E-4CB9-8082-90E3FC8424A4}"/>
              </a:ext>
            </a:extLst>
          </p:cNvPr>
          <p:cNvSpPr txBox="1"/>
          <p:nvPr/>
        </p:nvSpPr>
        <p:spPr>
          <a:xfrm>
            <a:off x="103163" y="104745"/>
            <a:ext cx="4678017" cy="400110"/>
          </a:xfrm>
          <a:prstGeom prst="rect">
            <a:avLst/>
          </a:prstGeom>
          <a:solidFill>
            <a:schemeClr val="bg1">
              <a:lumMod val="75000"/>
              <a:lumOff val="25000"/>
            </a:schemeClr>
          </a:solidFill>
        </p:spPr>
        <p:txBody>
          <a:bodyPr wrap="square" rtlCol="0">
            <a:spAutoFit/>
          </a:bodyPr>
          <a:lstStyle/>
          <a:p>
            <a:r>
              <a:rPr lang="en-GB" sz="1000" dirty="0"/>
              <a:t>By Matt Hopkins - originally posted to Flickr as The Blood Relic, CC BY-SA 2.0, https://commons.wikimedia.org/w/index.php?curid=6866646</a:t>
            </a:r>
          </a:p>
        </p:txBody>
      </p:sp>
    </p:spTree>
    <p:extLst>
      <p:ext uri="{BB962C8B-B14F-4D97-AF65-F5344CB8AC3E}">
        <p14:creationId xmlns:p14="http://schemas.microsoft.com/office/powerpoint/2010/main" val="210963623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AD3FA-F95E-4C28-8150-5140750E15D3}"/>
              </a:ext>
            </a:extLst>
          </p:cNvPr>
          <p:cNvSpPr>
            <a:spLocks noGrp="1"/>
          </p:cNvSpPr>
          <p:nvPr>
            <p:ph type="title"/>
          </p:nvPr>
        </p:nvSpPr>
        <p:spPr/>
        <p:txBody>
          <a:bodyPr/>
          <a:lstStyle/>
          <a:p>
            <a:pPr algn="ctr"/>
            <a:r>
              <a:rPr lang="en-GB" dirty="0">
                <a:solidFill>
                  <a:schemeClr val="bg1"/>
                </a:solidFill>
              </a:rPr>
              <a:t>Research Questions. </a:t>
            </a:r>
          </a:p>
        </p:txBody>
      </p:sp>
      <p:sp>
        <p:nvSpPr>
          <p:cNvPr id="3" name="Content Placeholder 2">
            <a:extLst>
              <a:ext uri="{FF2B5EF4-FFF2-40B4-BE49-F238E27FC236}">
                <a16:creationId xmlns:a16="http://schemas.microsoft.com/office/drawing/2014/main" id="{78F442A1-6EC0-4466-9793-F09EF9F9FF22}"/>
              </a:ext>
            </a:extLst>
          </p:cNvPr>
          <p:cNvSpPr>
            <a:spLocks noGrp="1"/>
          </p:cNvSpPr>
          <p:nvPr>
            <p:ph idx="1"/>
          </p:nvPr>
        </p:nvSpPr>
        <p:spPr/>
        <p:txBody>
          <a:bodyPr>
            <a:normAutofit/>
          </a:bodyPr>
          <a:lstStyle/>
          <a:p>
            <a:endParaRPr lang="en-GB" sz="3400" dirty="0">
              <a:solidFill>
                <a:schemeClr val="bg1"/>
              </a:solidFill>
            </a:endParaRPr>
          </a:p>
          <a:p>
            <a:r>
              <a:rPr lang="en-GB" sz="3400" dirty="0">
                <a:solidFill>
                  <a:schemeClr val="bg1"/>
                </a:solidFill>
              </a:rPr>
              <a:t>Does gender factor in the experiences of the pilgrim? </a:t>
            </a:r>
          </a:p>
          <a:p>
            <a:r>
              <a:rPr lang="en-GB" sz="3400" dirty="0">
                <a:solidFill>
                  <a:schemeClr val="bg1"/>
                </a:solidFill>
              </a:rPr>
              <a:t>Is their pilgrimage influenced by their gender in relation to the saints gender?</a:t>
            </a:r>
          </a:p>
          <a:p>
            <a:r>
              <a:rPr lang="en-GB" sz="3400" dirty="0">
                <a:solidFill>
                  <a:schemeClr val="bg1"/>
                </a:solidFill>
              </a:rPr>
              <a:t>Does the pilgrims interaction with the saint and their relics rely on gender and the associated roles? </a:t>
            </a:r>
          </a:p>
        </p:txBody>
      </p:sp>
    </p:spTree>
    <p:extLst>
      <p:ext uri="{BB962C8B-B14F-4D97-AF65-F5344CB8AC3E}">
        <p14:creationId xmlns:p14="http://schemas.microsoft.com/office/powerpoint/2010/main" val="105261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38963-476A-43A9-992E-0EB55F4257CE}"/>
              </a:ext>
            </a:extLst>
          </p:cNvPr>
          <p:cNvSpPr>
            <a:spLocks noGrp="1"/>
          </p:cNvSpPr>
          <p:nvPr>
            <p:ph type="title"/>
          </p:nvPr>
        </p:nvSpPr>
        <p:spPr/>
        <p:txBody>
          <a:bodyPr/>
          <a:lstStyle/>
          <a:p>
            <a:pPr algn="ctr"/>
            <a:r>
              <a:rPr lang="en-GB" dirty="0">
                <a:solidFill>
                  <a:schemeClr val="bg1"/>
                </a:solidFill>
              </a:rPr>
              <a:t>Why? </a:t>
            </a:r>
          </a:p>
        </p:txBody>
      </p:sp>
      <p:sp>
        <p:nvSpPr>
          <p:cNvPr id="3" name="Content Placeholder 2">
            <a:extLst>
              <a:ext uri="{FF2B5EF4-FFF2-40B4-BE49-F238E27FC236}">
                <a16:creationId xmlns:a16="http://schemas.microsoft.com/office/drawing/2014/main" id="{B37506EC-60C4-43FE-B8B4-144DD2015EE0}"/>
              </a:ext>
            </a:extLst>
          </p:cNvPr>
          <p:cNvSpPr>
            <a:spLocks noGrp="1"/>
          </p:cNvSpPr>
          <p:nvPr>
            <p:ph idx="1"/>
          </p:nvPr>
        </p:nvSpPr>
        <p:spPr>
          <a:xfrm>
            <a:off x="838200" y="2293034"/>
            <a:ext cx="10515600" cy="3011732"/>
          </a:xfrm>
        </p:spPr>
        <p:txBody>
          <a:bodyPr/>
          <a:lstStyle/>
          <a:p>
            <a:r>
              <a:rPr lang="en-GB" dirty="0">
                <a:solidFill>
                  <a:schemeClr val="bg1"/>
                </a:solidFill>
              </a:rPr>
              <a:t>Hagiographical sources such as the lives of saints have gendered tropes, does this reflect in the experiences of pilgrims? </a:t>
            </a:r>
          </a:p>
          <a:p>
            <a:r>
              <a:rPr lang="en-GB" dirty="0">
                <a:solidFill>
                  <a:schemeClr val="bg1"/>
                </a:solidFill>
              </a:rPr>
              <a:t>A lot of academic sources focus on the most influential saints who are male. </a:t>
            </a:r>
          </a:p>
          <a:p>
            <a:pPr marL="0" indent="0">
              <a:buNone/>
            </a:pPr>
            <a:endParaRPr lang="en-GB" dirty="0">
              <a:solidFill>
                <a:schemeClr val="bg1"/>
              </a:solidFill>
            </a:endParaRPr>
          </a:p>
        </p:txBody>
      </p:sp>
    </p:spTree>
    <p:extLst>
      <p:ext uri="{BB962C8B-B14F-4D97-AF65-F5344CB8AC3E}">
        <p14:creationId xmlns:p14="http://schemas.microsoft.com/office/powerpoint/2010/main" val="492310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4C8F5-2E11-45D7-A7C9-088AE736AFD2}"/>
              </a:ext>
            </a:extLst>
          </p:cNvPr>
          <p:cNvSpPr>
            <a:spLocks noGrp="1"/>
          </p:cNvSpPr>
          <p:nvPr>
            <p:ph type="title"/>
          </p:nvPr>
        </p:nvSpPr>
        <p:spPr>
          <a:xfrm>
            <a:off x="838200" y="365125"/>
            <a:ext cx="5257800" cy="1325563"/>
          </a:xfrm>
        </p:spPr>
        <p:txBody>
          <a:bodyPr/>
          <a:lstStyle/>
          <a:p>
            <a:pPr algn="ctr"/>
            <a:r>
              <a:rPr lang="en-GB" dirty="0">
                <a:solidFill>
                  <a:schemeClr val="bg1"/>
                </a:solidFill>
              </a:rPr>
              <a:t>Sources.</a:t>
            </a:r>
          </a:p>
        </p:txBody>
      </p:sp>
      <p:pic>
        <p:nvPicPr>
          <p:cNvPr id="5" name="Content Placeholder 4" descr="A close up of an animal&#10;&#10;Description automatically generated">
            <a:extLst>
              <a:ext uri="{FF2B5EF4-FFF2-40B4-BE49-F238E27FC236}">
                <a16:creationId xmlns:a16="http://schemas.microsoft.com/office/drawing/2014/main" id="{68243E41-AF28-4676-B41E-0357E76E4D6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47907" y="0"/>
            <a:ext cx="5944094" cy="6858000"/>
          </a:xfrm>
        </p:spPr>
      </p:pic>
      <p:sp>
        <p:nvSpPr>
          <p:cNvPr id="6" name="TextBox 5">
            <a:extLst>
              <a:ext uri="{FF2B5EF4-FFF2-40B4-BE49-F238E27FC236}">
                <a16:creationId xmlns:a16="http://schemas.microsoft.com/office/drawing/2014/main" id="{F86415A9-70D5-4C2E-B253-9DAD9A8F239A}"/>
              </a:ext>
            </a:extLst>
          </p:cNvPr>
          <p:cNvSpPr txBox="1"/>
          <p:nvPr/>
        </p:nvSpPr>
        <p:spPr>
          <a:xfrm>
            <a:off x="6358597" y="6358596"/>
            <a:ext cx="3784209" cy="400110"/>
          </a:xfrm>
          <a:prstGeom prst="rect">
            <a:avLst/>
          </a:prstGeom>
          <a:solidFill>
            <a:schemeClr val="tx1">
              <a:lumMod val="75000"/>
              <a:lumOff val="25000"/>
            </a:schemeClr>
          </a:solidFill>
        </p:spPr>
        <p:txBody>
          <a:bodyPr wrap="square" rtlCol="0">
            <a:spAutoFit/>
          </a:bodyPr>
          <a:lstStyle/>
          <a:p>
            <a:r>
              <a:rPr lang="en-GB" sz="1000" dirty="0">
                <a:solidFill>
                  <a:schemeClr val="bg1"/>
                </a:solidFill>
              </a:rPr>
              <a:t>By The Portable Antiquities Scheme, CC BY 2.0, https://commons.wikimedia.org/w/index.php?curid=76317540</a:t>
            </a:r>
          </a:p>
        </p:txBody>
      </p:sp>
      <p:sp>
        <p:nvSpPr>
          <p:cNvPr id="7" name="TextBox 6">
            <a:extLst>
              <a:ext uri="{FF2B5EF4-FFF2-40B4-BE49-F238E27FC236}">
                <a16:creationId xmlns:a16="http://schemas.microsoft.com/office/drawing/2014/main" id="{DF2EDFCB-6327-4C03-8834-BB71290FD881}"/>
              </a:ext>
            </a:extLst>
          </p:cNvPr>
          <p:cNvSpPr txBox="1"/>
          <p:nvPr/>
        </p:nvSpPr>
        <p:spPr>
          <a:xfrm>
            <a:off x="697676" y="2397948"/>
            <a:ext cx="5106572" cy="3046988"/>
          </a:xfrm>
          <a:prstGeom prst="rect">
            <a:avLst/>
          </a:prstGeom>
          <a:noFill/>
        </p:spPr>
        <p:txBody>
          <a:bodyPr wrap="square" rtlCol="0">
            <a:spAutoFit/>
          </a:bodyPr>
          <a:lstStyle/>
          <a:p>
            <a:pPr marL="457200" indent="-457200">
              <a:buFont typeface="Arial" panose="020B0604020202020204" pitchFamily="34" charset="0"/>
              <a:buChar char="•"/>
            </a:pPr>
            <a:r>
              <a:rPr lang="en-GB" sz="3200" dirty="0">
                <a:solidFill>
                  <a:schemeClr val="bg1"/>
                </a:solidFill>
              </a:rPr>
              <a:t>Pilgrimage accounts.</a:t>
            </a:r>
          </a:p>
          <a:p>
            <a:pPr marL="457200" indent="-457200">
              <a:buFont typeface="Arial" panose="020B0604020202020204" pitchFamily="34" charset="0"/>
              <a:buChar char="•"/>
            </a:pPr>
            <a:r>
              <a:rPr lang="en-GB" sz="3200" dirty="0">
                <a:solidFill>
                  <a:schemeClr val="bg1"/>
                </a:solidFill>
              </a:rPr>
              <a:t>Shrine Offerings. </a:t>
            </a:r>
          </a:p>
          <a:p>
            <a:pPr marL="457200" indent="-457200">
              <a:buFont typeface="Arial" panose="020B0604020202020204" pitchFamily="34" charset="0"/>
              <a:buChar char="•"/>
            </a:pPr>
            <a:r>
              <a:rPr lang="en-GB" sz="3200" dirty="0">
                <a:solidFill>
                  <a:schemeClr val="bg1"/>
                </a:solidFill>
              </a:rPr>
              <a:t>Miracle accounts. </a:t>
            </a:r>
          </a:p>
          <a:p>
            <a:pPr marL="457200" indent="-457200">
              <a:buFont typeface="Arial" panose="020B0604020202020204" pitchFamily="34" charset="0"/>
              <a:buChar char="•"/>
            </a:pPr>
            <a:r>
              <a:rPr lang="en-GB" sz="3200" dirty="0">
                <a:solidFill>
                  <a:schemeClr val="bg1"/>
                </a:solidFill>
              </a:rPr>
              <a:t>Wills. </a:t>
            </a:r>
          </a:p>
          <a:p>
            <a:pPr marL="457200" indent="-457200">
              <a:buFont typeface="Arial" panose="020B0604020202020204" pitchFamily="34" charset="0"/>
              <a:buChar char="•"/>
            </a:pPr>
            <a:r>
              <a:rPr lang="en-GB" sz="3200" dirty="0">
                <a:solidFill>
                  <a:schemeClr val="bg1"/>
                </a:solidFill>
              </a:rPr>
              <a:t>Archaeological finds. </a:t>
            </a:r>
          </a:p>
          <a:p>
            <a:pPr marL="457200" indent="-457200">
              <a:buFont typeface="Arial" panose="020B0604020202020204" pitchFamily="34" charset="0"/>
              <a:buChar char="•"/>
            </a:pPr>
            <a:endParaRPr lang="en-GB" sz="3200" dirty="0">
              <a:solidFill>
                <a:schemeClr val="bg1"/>
              </a:solidFill>
            </a:endParaRPr>
          </a:p>
        </p:txBody>
      </p:sp>
    </p:spTree>
    <p:extLst>
      <p:ext uri="{BB962C8B-B14F-4D97-AF65-F5344CB8AC3E}">
        <p14:creationId xmlns:p14="http://schemas.microsoft.com/office/powerpoint/2010/main" val="102066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5DB99-C8DC-47FB-8860-466845942861}"/>
              </a:ext>
            </a:extLst>
          </p:cNvPr>
          <p:cNvSpPr>
            <a:spLocks noGrp="1"/>
          </p:cNvSpPr>
          <p:nvPr>
            <p:ph type="title"/>
          </p:nvPr>
        </p:nvSpPr>
        <p:spPr/>
        <p:txBody>
          <a:bodyPr/>
          <a:lstStyle/>
          <a:p>
            <a:pPr algn="ctr"/>
            <a:r>
              <a:rPr lang="en-GB" dirty="0">
                <a:solidFill>
                  <a:schemeClr val="bg1"/>
                </a:solidFill>
              </a:rPr>
              <a:t>The Cult of Saints. </a:t>
            </a:r>
          </a:p>
        </p:txBody>
      </p:sp>
      <p:sp>
        <p:nvSpPr>
          <p:cNvPr id="5" name="Content Placeholder 4">
            <a:extLst>
              <a:ext uri="{FF2B5EF4-FFF2-40B4-BE49-F238E27FC236}">
                <a16:creationId xmlns:a16="http://schemas.microsoft.com/office/drawing/2014/main" id="{B1C6D060-67CA-4820-A29F-A3EEEB24585C}"/>
              </a:ext>
            </a:extLst>
          </p:cNvPr>
          <p:cNvSpPr>
            <a:spLocks noGrp="1"/>
          </p:cNvSpPr>
          <p:nvPr>
            <p:ph idx="1"/>
          </p:nvPr>
        </p:nvSpPr>
        <p:spPr/>
        <p:txBody>
          <a:bodyPr/>
          <a:lstStyle/>
          <a:p>
            <a:r>
              <a:rPr lang="en-GB" i="1" dirty="0">
                <a:solidFill>
                  <a:schemeClr val="bg1"/>
                </a:solidFill>
              </a:rPr>
              <a:t>The Cult of Saints in Late Antiquity – </a:t>
            </a:r>
            <a:r>
              <a:rPr lang="en-GB" dirty="0">
                <a:solidFill>
                  <a:schemeClr val="bg1"/>
                </a:solidFill>
              </a:rPr>
              <a:t>Data base of the evidence of cults in late antiquity, a database for all early saint cults. </a:t>
            </a:r>
          </a:p>
          <a:p>
            <a:r>
              <a:rPr lang="en-GB" dirty="0">
                <a:solidFill>
                  <a:schemeClr val="bg1"/>
                </a:solidFill>
              </a:rPr>
              <a:t>Allows you to narrow down your data. Can focus on region, gender, sources. </a:t>
            </a:r>
          </a:p>
          <a:p>
            <a:r>
              <a:rPr lang="en-GB" dirty="0">
                <a:solidFill>
                  <a:schemeClr val="bg1"/>
                </a:solidFill>
              </a:rPr>
              <a:t>Number of relics: 13 (Female) 45 (Male). </a:t>
            </a:r>
          </a:p>
          <a:p>
            <a:r>
              <a:rPr lang="en-GB" dirty="0">
                <a:solidFill>
                  <a:schemeClr val="bg1"/>
                </a:solidFill>
              </a:rPr>
              <a:t>Limited as it does not include evidence past 700-century. </a:t>
            </a:r>
          </a:p>
          <a:p>
            <a:pPr marL="0" indent="0">
              <a:buNone/>
            </a:pPr>
            <a:r>
              <a:rPr lang="en-GB" dirty="0">
                <a:solidFill>
                  <a:schemeClr val="bg1"/>
                </a:solidFill>
                <a:hlinkClick r:id="rId2"/>
              </a:rPr>
              <a:t>http://csla.history.ox.ac.uk/</a:t>
            </a:r>
            <a:r>
              <a:rPr lang="en-GB" dirty="0">
                <a:solidFill>
                  <a:schemeClr val="bg1"/>
                </a:solidFill>
              </a:rPr>
              <a:t> </a:t>
            </a:r>
          </a:p>
          <a:p>
            <a:endParaRPr lang="en-GB" dirty="0">
              <a:solidFill>
                <a:schemeClr val="bg1"/>
              </a:solidFill>
            </a:endParaRPr>
          </a:p>
        </p:txBody>
      </p:sp>
    </p:spTree>
    <p:extLst>
      <p:ext uri="{BB962C8B-B14F-4D97-AF65-F5344CB8AC3E}">
        <p14:creationId xmlns:p14="http://schemas.microsoft.com/office/powerpoint/2010/main" val="3603535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221AE-36CF-4D0E-936D-A17565496F50}"/>
              </a:ext>
            </a:extLst>
          </p:cNvPr>
          <p:cNvSpPr>
            <a:spLocks noGrp="1"/>
          </p:cNvSpPr>
          <p:nvPr>
            <p:ph type="title"/>
          </p:nvPr>
        </p:nvSpPr>
        <p:spPr>
          <a:xfrm>
            <a:off x="838200" y="365125"/>
            <a:ext cx="6237849" cy="1325563"/>
          </a:xfrm>
        </p:spPr>
        <p:txBody>
          <a:bodyPr/>
          <a:lstStyle/>
          <a:p>
            <a:pPr algn="ctr"/>
            <a:r>
              <a:rPr lang="en-GB" dirty="0">
                <a:solidFill>
                  <a:schemeClr val="bg1"/>
                </a:solidFill>
              </a:rPr>
              <a:t>Michael and the Peril. </a:t>
            </a:r>
          </a:p>
        </p:txBody>
      </p:sp>
      <p:pic>
        <p:nvPicPr>
          <p:cNvPr id="5" name="Content Placeholder 4" descr="A group of people in a room&#10;&#10;Description automatically generated">
            <a:extLst>
              <a:ext uri="{FF2B5EF4-FFF2-40B4-BE49-F238E27FC236}">
                <a16:creationId xmlns:a16="http://schemas.microsoft.com/office/drawing/2014/main" id="{E3F151DF-D923-4A2B-BC28-689434D2984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765366" y="0"/>
            <a:ext cx="4426634" cy="6850216"/>
          </a:xfrm>
        </p:spPr>
      </p:pic>
      <p:sp>
        <p:nvSpPr>
          <p:cNvPr id="6" name="TextBox 5">
            <a:extLst>
              <a:ext uri="{FF2B5EF4-FFF2-40B4-BE49-F238E27FC236}">
                <a16:creationId xmlns:a16="http://schemas.microsoft.com/office/drawing/2014/main" id="{FACAFCDD-769C-43C9-A385-FA6F536826AB}"/>
              </a:ext>
            </a:extLst>
          </p:cNvPr>
          <p:cNvSpPr txBox="1"/>
          <p:nvPr/>
        </p:nvSpPr>
        <p:spPr>
          <a:xfrm>
            <a:off x="7990450" y="6295361"/>
            <a:ext cx="4077286" cy="400110"/>
          </a:xfrm>
          <a:prstGeom prst="rect">
            <a:avLst/>
          </a:prstGeom>
          <a:solidFill>
            <a:schemeClr val="tx1">
              <a:lumMod val="75000"/>
              <a:lumOff val="25000"/>
            </a:schemeClr>
          </a:solidFill>
        </p:spPr>
        <p:txBody>
          <a:bodyPr wrap="square" rtlCol="0">
            <a:spAutoFit/>
          </a:bodyPr>
          <a:lstStyle/>
          <a:p>
            <a:r>
              <a:rPr lang="en-GB" sz="1000" dirty="0">
                <a:solidFill>
                  <a:schemeClr val="bg1"/>
                </a:solidFill>
              </a:rPr>
              <a:t>By Uoaei1 - Own work, CC BY-SA 4.0, https://commons.wikimedia.org/w/index.php?curid=58230201</a:t>
            </a:r>
          </a:p>
        </p:txBody>
      </p:sp>
      <p:sp>
        <p:nvSpPr>
          <p:cNvPr id="7" name="TextBox 6">
            <a:extLst>
              <a:ext uri="{FF2B5EF4-FFF2-40B4-BE49-F238E27FC236}">
                <a16:creationId xmlns:a16="http://schemas.microsoft.com/office/drawing/2014/main" id="{C4FAC072-5DF6-4FD2-899E-A1D20A6F5060}"/>
              </a:ext>
            </a:extLst>
          </p:cNvPr>
          <p:cNvSpPr txBox="1"/>
          <p:nvPr/>
        </p:nvSpPr>
        <p:spPr>
          <a:xfrm>
            <a:off x="450166" y="1505242"/>
            <a:ext cx="6625883" cy="5262979"/>
          </a:xfrm>
          <a:prstGeom prst="rect">
            <a:avLst/>
          </a:prstGeom>
          <a:noFill/>
        </p:spPr>
        <p:txBody>
          <a:bodyPr wrap="square" rtlCol="0">
            <a:spAutoFit/>
          </a:bodyPr>
          <a:lstStyle/>
          <a:p>
            <a:r>
              <a:rPr lang="en-GB" sz="2400" i="1" dirty="0">
                <a:solidFill>
                  <a:schemeClr val="bg1"/>
                </a:solidFill>
              </a:rPr>
              <a:t>The South English Legendary. </a:t>
            </a:r>
            <a:r>
              <a:rPr lang="en-GB" sz="2400" dirty="0">
                <a:solidFill>
                  <a:schemeClr val="bg1"/>
                </a:solidFill>
              </a:rPr>
              <a:t>“… and she was preserved in the deep sea through the grace of Saint Michael. None of you could have done it so well, by God! Neither she nor her child went hungry, for they had [a supply of food] that cost them nothing – fish to eat and drink enough, though of course it was raw. And she floated for so long in the great sea that it is a wonder they did not die. Saint Michael was a good protector, when all has been said”. </a:t>
            </a:r>
          </a:p>
          <a:p>
            <a:pPr marL="342900" indent="-342900">
              <a:buFont typeface="Arial" panose="020B0604020202020204" pitchFamily="34" charset="0"/>
              <a:buChar char="•"/>
            </a:pPr>
            <a:r>
              <a:rPr lang="en-GB" sz="2400" dirty="0">
                <a:solidFill>
                  <a:schemeClr val="bg1"/>
                </a:solidFill>
              </a:rPr>
              <a:t>Angels and gender. </a:t>
            </a:r>
          </a:p>
          <a:p>
            <a:pPr marL="342900" indent="-342900">
              <a:buFont typeface="Arial" panose="020B0604020202020204" pitchFamily="34" charset="0"/>
              <a:buChar char="•"/>
            </a:pPr>
            <a:r>
              <a:rPr lang="en-GB" sz="2400" dirty="0">
                <a:solidFill>
                  <a:schemeClr val="bg1"/>
                </a:solidFill>
              </a:rPr>
              <a:t>Do social roles apply? </a:t>
            </a: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endParaRPr lang="en-GB" sz="2400" dirty="0">
              <a:solidFill>
                <a:schemeClr val="bg1"/>
              </a:solidFill>
            </a:endParaRPr>
          </a:p>
        </p:txBody>
      </p:sp>
    </p:spTree>
    <p:extLst>
      <p:ext uri="{BB962C8B-B14F-4D97-AF65-F5344CB8AC3E}">
        <p14:creationId xmlns:p14="http://schemas.microsoft.com/office/powerpoint/2010/main" val="23732902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456A5-78D0-41A8-8F6B-BE0BD9EB1171}"/>
              </a:ext>
            </a:extLst>
          </p:cNvPr>
          <p:cNvSpPr>
            <a:spLocks noGrp="1"/>
          </p:cNvSpPr>
          <p:nvPr>
            <p:ph type="title"/>
          </p:nvPr>
        </p:nvSpPr>
        <p:spPr>
          <a:xfrm>
            <a:off x="5036234" y="365125"/>
            <a:ext cx="6317566" cy="1325563"/>
          </a:xfrm>
        </p:spPr>
        <p:txBody>
          <a:bodyPr/>
          <a:lstStyle/>
          <a:p>
            <a:pPr algn="ctr"/>
            <a:r>
              <a:rPr lang="en-GB" dirty="0">
                <a:solidFill>
                  <a:schemeClr val="bg1"/>
                </a:solidFill>
              </a:rPr>
              <a:t>Virgin Mary and the Peril. </a:t>
            </a:r>
          </a:p>
        </p:txBody>
      </p:sp>
      <p:pic>
        <p:nvPicPr>
          <p:cNvPr id="5" name="Content Placeholder 4" descr="A sculpture of a person&#10;&#10;Description automatically generated">
            <a:extLst>
              <a:ext uri="{FF2B5EF4-FFF2-40B4-BE49-F238E27FC236}">
                <a16:creationId xmlns:a16="http://schemas.microsoft.com/office/drawing/2014/main" id="{D098862C-57B9-42A8-B463-E717F02F9E5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4804202" cy="6858000"/>
          </a:xfrm>
        </p:spPr>
      </p:pic>
      <p:sp>
        <p:nvSpPr>
          <p:cNvPr id="6" name="TextBox 5">
            <a:extLst>
              <a:ext uri="{FF2B5EF4-FFF2-40B4-BE49-F238E27FC236}">
                <a16:creationId xmlns:a16="http://schemas.microsoft.com/office/drawing/2014/main" id="{88246C33-7CAC-4611-9754-45BDAE6D55BE}"/>
              </a:ext>
            </a:extLst>
          </p:cNvPr>
          <p:cNvSpPr txBox="1"/>
          <p:nvPr/>
        </p:nvSpPr>
        <p:spPr>
          <a:xfrm>
            <a:off x="242712" y="6292820"/>
            <a:ext cx="3854547" cy="400110"/>
          </a:xfrm>
          <a:prstGeom prst="rect">
            <a:avLst/>
          </a:prstGeom>
          <a:solidFill>
            <a:schemeClr val="tx1">
              <a:lumMod val="75000"/>
              <a:lumOff val="25000"/>
            </a:schemeClr>
          </a:solidFill>
          <a:ln w="38100">
            <a:solidFill>
              <a:schemeClr val="bg1">
                <a:lumMod val="95000"/>
              </a:schemeClr>
            </a:solidFill>
          </a:ln>
        </p:spPr>
        <p:txBody>
          <a:bodyPr wrap="square" rtlCol="0">
            <a:spAutoFit/>
          </a:bodyPr>
          <a:lstStyle/>
          <a:p>
            <a:r>
              <a:rPr lang="en-GB" sz="1000" dirty="0">
                <a:solidFill>
                  <a:schemeClr val="bg1"/>
                </a:solidFill>
              </a:rPr>
              <a:t>By https://clevelandart.org/art/1942.784, CC0, https://commons.wikimedia.org/w/index.php?curid=77635207</a:t>
            </a:r>
          </a:p>
        </p:txBody>
      </p:sp>
      <p:sp>
        <p:nvSpPr>
          <p:cNvPr id="7" name="TextBox 6">
            <a:extLst>
              <a:ext uri="{FF2B5EF4-FFF2-40B4-BE49-F238E27FC236}">
                <a16:creationId xmlns:a16="http://schemas.microsoft.com/office/drawing/2014/main" id="{6FA71B2E-1D7E-47DD-88E2-F97A57CB136A}"/>
              </a:ext>
            </a:extLst>
          </p:cNvPr>
          <p:cNvSpPr txBox="1"/>
          <p:nvPr/>
        </p:nvSpPr>
        <p:spPr>
          <a:xfrm>
            <a:off x="5514535" y="1842868"/>
            <a:ext cx="5839265" cy="4524315"/>
          </a:xfrm>
          <a:prstGeom prst="rect">
            <a:avLst/>
          </a:prstGeom>
          <a:noFill/>
        </p:spPr>
        <p:txBody>
          <a:bodyPr wrap="square" rtlCol="0">
            <a:spAutoFit/>
          </a:bodyPr>
          <a:lstStyle/>
          <a:p>
            <a:r>
              <a:rPr lang="en-GB" sz="2400" i="1" dirty="0" err="1">
                <a:solidFill>
                  <a:schemeClr val="bg1"/>
                </a:solidFill>
              </a:rPr>
              <a:t>Vierge</a:t>
            </a:r>
            <a:r>
              <a:rPr lang="en-GB" sz="2400" i="1" dirty="0">
                <a:solidFill>
                  <a:schemeClr val="bg1"/>
                </a:solidFill>
              </a:rPr>
              <a:t> et le Miracle. </a:t>
            </a:r>
            <a:r>
              <a:rPr lang="en-GB" sz="2400" dirty="0">
                <a:solidFill>
                  <a:schemeClr val="bg1"/>
                </a:solidFill>
              </a:rPr>
              <a:t>“[The Virgin] stretched out her sleeves above her, in that way [preserving the woman] untouched repulsed the sea’s terrible-sounding assault, so that not even the smallest drop of that whole ocean came into contact with the garment”. </a:t>
            </a:r>
          </a:p>
          <a:p>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Compiled by English monks, Dominic of Evesham and William of </a:t>
            </a:r>
            <a:r>
              <a:rPr lang="en-GB" sz="2400" dirty="0" err="1">
                <a:solidFill>
                  <a:schemeClr val="bg1"/>
                </a:solidFill>
              </a:rPr>
              <a:t>Malmesbury</a:t>
            </a:r>
            <a:r>
              <a:rPr lang="en-GB" sz="2400" dirty="0">
                <a:solidFill>
                  <a:schemeClr val="bg1"/>
                </a:solidFill>
              </a:rPr>
              <a:t>, in the early twelfth-century. </a:t>
            </a:r>
          </a:p>
          <a:p>
            <a:pPr marL="342900" indent="-342900">
              <a:buFont typeface="Arial" panose="020B0604020202020204" pitchFamily="34" charset="0"/>
              <a:buChar char="•"/>
            </a:pPr>
            <a:r>
              <a:rPr lang="en-GB" sz="2400" dirty="0">
                <a:solidFill>
                  <a:schemeClr val="bg1"/>
                </a:solidFill>
              </a:rPr>
              <a:t>Mary is associated with aiding pregnant women, often those outside of marriage. </a:t>
            </a:r>
          </a:p>
        </p:txBody>
      </p:sp>
    </p:spTree>
    <p:extLst>
      <p:ext uri="{BB962C8B-B14F-4D97-AF65-F5344CB8AC3E}">
        <p14:creationId xmlns:p14="http://schemas.microsoft.com/office/powerpoint/2010/main" val="3020101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DB91-DDE3-451D-9B1A-2E894B1CFF04}"/>
              </a:ext>
            </a:extLst>
          </p:cNvPr>
          <p:cNvSpPr>
            <a:spLocks noGrp="1"/>
          </p:cNvSpPr>
          <p:nvPr>
            <p:ph type="title"/>
          </p:nvPr>
        </p:nvSpPr>
        <p:spPr>
          <a:xfrm>
            <a:off x="6096000" y="365125"/>
            <a:ext cx="5257800" cy="1325563"/>
          </a:xfrm>
        </p:spPr>
        <p:txBody>
          <a:bodyPr/>
          <a:lstStyle/>
          <a:p>
            <a:pPr algn="ctr"/>
            <a:r>
              <a:rPr lang="en-GB" dirty="0">
                <a:solidFill>
                  <a:schemeClr val="bg1"/>
                </a:solidFill>
              </a:rPr>
              <a:t>Margaret of Antioch. </a:t>
            </a:r>
          </a:p>
        </p:txBody>
      </p:sp>
      <p:pic>
        <p:nvPicPr>
          <p:cNvPr id="5" name="Content Placeholder 4" descr="A painting on the wall&#10;&#10;Description automatically generated">
            <a:extLst>
              <a:ext uri="{FF2B5EF4-FFF2-40B4-BE49-F238E27FC236}">
                <a16:creationId xmlns:a16="http://schemas.microsoft.com/office/drawing/2014/main" id="{526302A5-6976-48E4-9D57-D92613D828B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5501069" cy="6858000"/>
          </a:xfrm>
        </p:spPr>
      </p:pic>
      <p:sp>
        <p:nvSpPr>
          <p:cNvPr id="6" name="TextBox 5">
            <a:extLst>
              <a:ext uri="{FF2B5EF4-FFF2-40B4-BE49-F238E27FC236}">
                <a16:creationId xmlns:a16="http://schemas.microsoft.com/office/drawing/2014/main" id="{EE610FB7-7DCE-48E1-A05D-CE7AEC62E27F}"/>
              </a:ext>
            </a:extLst>
          </p:cNvPr>
          <p:cNvSpPr txBox="1"/>
          <p:nvPr/>
        </p:nvSpPr>
        <p:spPr>
          <a:xfrm>
            <a:off x="123348" y="6492875"/>
            <a:ext cx="4237637" cy="246221"/>
          </a:xfrm>
          <a:prstGeom prst="rect">
            <a:avLst/>
          </a:prstGeom>
          <a:solidFill>
            <a:schemeClr val="tx1">
              <a:lumMod val="75000"/>
              <a:lumOff val="25000"/>
            </a:schemeClr>
          </a:solidFill>
        </p:spPr>
        <p:txBody>
          <a:bodyPr wrap="square" rtlCol="0">
            <a:spAutoFit/>
          </a:bodyPr>
          <a:lstStyle/>
          <a:p>
            <a:r>
              <a:rPr lang="fr-FR" sz="1000" dirty="0">
                <a:solidFill>
                  <a:schemeClr val="bg1"/>
                </a:solidFill>
              </a:rPr>
              <a:t>Public Domain, https://commons.wikimedia.org/w/index.php?curid=826110</a:t>
            </a:r>
            <a:endParaRPr lang="en-GB" sz="1000" dirty="0">
              <a:solidFill>
                <a:schemeClr val="bg1"/>
              </a:solidFill>
            </a:endParaRPr>
          </a:p>
        </p:txBody>
      </p:sp>
      <p:sp>
        <p:nvSpPr>
          <p:cNvPr id="8" name="TextBox 7">
            <a:extLst>
              <a:ext uri="{FF2B5EF4-FFF2-40B4-BE49-F238E27FC236}">
                <a16:creationId xmlns:a16="http://schemas.microsoft.com/office/drawing/2014/main" id="{317745EF-4A22-4FCA-A854-165BFAE42BF3}"/>
              </a:ext>
            </a:extLst>
          </p:cNvPr>
          <p:cNvSpPr txBox="1"/>
          <p:nvPr/>
        </p:nvSpPr>
        <p:spPr>
          <a:xfrm>
            <a:off x="5894119" y="1690688"/>
            <a:ext cx="6090740" cy="4401205"/>
          </a:xfrm>
          <a:prstGeom prst="rect">
            <a:avLst/>
          </a:prstGeom>
          <a:noFill/>
        </p:spPr>
        <p:txBody>
          <a:bodyPr wrap="square" rtlCol="0">
            <a:spAutoFit/>
          </a:bodyPr>
          <a:lstStyle/>
          <a:p>
            <a:r>
              <a:rPr lang="en-GB" sz="2800" dirty="0" err="1">
                <a:solidFill>
                  <a:schemeClr val="bg1"/>
                </a:solidFill>
              </a:rPr>
              <a:t>Anthonius</a:t>
            </a:r>
            <a:r>
              <a:rPr lang="en-GB" sz="2800" dirty="0">
                <a:solidFill>
                  <a:schemeClr val="bg1"/>
                </a:solidFill>
              </a:rPr>
              <a:t> </a:t>
            </a:r>
            <a:r>
              <a:rPr lang="en-GB" sz="2800" dirty="0" err="1">
                <a:solidFill>
                  <a:schemeClr val="bg1"/>
                </a:solidFill>
              </a:rPr>
              <a:t>Guaineriu’s</a:t>
            </a:r>
            <a:r>
              <a:rPr lang="en-GB" sz="2800" dirty="0">
                <a:solidFill>
                  <a:schemeClr val="bg1"/>
                </a:solidFill>
              </a:rPr>
              <a:t> </a:t>
            </a:r>
            <a:r>
              <a:rPr lang="en-GB" sz="2800" i="1" dirty="0" err="1">
                <a:solidFill>
                  <a:schemeClr val="bg1"/>
                </a:solidFill>
              </a:rPr>
              <a:t>Tractatus</a:t>
            </a:r>
            <a:r>
              <a:rPr lang="en-GB" sz="2800" i="1" dirty="0">
                <a:solidFill>
                  <a:schemeClr val="bg1"/>
                </a:solidFill>
              </a:rPr>
              <a:t> de </a:t>
            </a:r>
            <a:r>
              <a:rPr lang="en-GB" sz="2800" i="1" dirty="0" err="1">
                <a:solidFill>
                  <a:schemeClr val="bg1"/>
                </a:solidFill>
              </a:rPr>
              <a:t>Matricibus</a:t>
            </a:r>
            <a:r>
              <a:rPr lang="en-GB" sz="2800" i="1" dirty="0">
                <a:solidFill>
                  <a:schemeClr val="bg1"/>
                </a:solidFill>
              </a:rPr>
              <a:t>.</a:t>
            </a:r>
            <a:r>
              <a:rPr lang="en-GB" sz="2800" dirty="0">
                <a:solidFill>
                  <a:schemeClr val="bg1"/>
                </a:solidFill>
              </a:rPr>
              <a:t> “At the time of birth, it is good that the legend of blessed Margaret be read, that she have relics of the saints on her, and that you carry out briefly some familiar ceremonies in order to please the patient and the old woman”. </a:t>
            </a:r>
          </a:p>
          <a:p>
            <a:pPr marL="457200" indent="-457200">
              <a:buFont typeface="Arial" panose="020B0604020202020204" pitchFamily="34" charset="0"/>
              <a:buChar char="•"/>
            </a:pPr>
            <a:r>
              <a:rPr lang="en-GB" sz="2800" dirty="0" err="1">
                <a:solidFill>
                  <a:schemeClr val="bg1"/>
                </a:solidFill>
              </a:rPr>
              <a:t>Skemers</a:t>
            </a:r>
            <a:r>
              <a:rPr lang="en-GB" sz="2800" dirty="0">
                <a:solidFill>
                  <a:schemeClr val="bg1"/>
                </a:solidFill>
              </a:rPr>
              <a:t> definition of ‘textual amulets’. </a:t>
            </a:r>
          </a:p>
        </p:txBody>
      </p:sp>
    </p:spTree>
    <p:extLst>
      <p:ext uri="{BB962C8B-B14F-4D97-AF65-F5344CB8AC3E}">
        <p14:creationId xmlns:p14="http://schemas.microsoft.com/office/powerpoint/2010/main" val="41081958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732C8-4A90-4DB2-B887-C5A16834F1CF}"/>
              </a:ext>
            </a:extLst>
          </p:cNvPr>
          <p:cNvSpPr>
            <a:spLocks noGrp="1"/>
          </p:cNvSpPr>
          <p:nvPr>
            <p:ph type="title"/>
          </p:nvPr>
        </p:nvSpPr>
        <p:spPr>
          <a:xfrm>
            <a:off x="838200" y="365125"/>
            <a:ext cx="5928360" cy="1325563"/>
          </a:xfrm>
        </p:spPr>
        <p:txBody>
          <a:bodyPr/>
          <a:lstStyle/>
          <a:p>
            <a:pPr algn="ctr"/>
            <a:r>
              <a:rPr lang="en-GB" dirty="0">
                <a:solidFill>
                  <a:schemeClr val="bg1"/>
                </a:solidFill>
              </a:rPr>
              <a:t>Saint </a:t>
            </a:r>
            <a:r>
              <a:rPr lang="en-GB" dirty="0" err="1">
                <a:solidFill>
                  <a:schemeClr val="bg1"/>
                </a:solidFill>
              </a:rPr>
              <a:t>Wilgefortis</a:t>
            </a:r>
            <a:r>
              <a:rPr lang="en-GB" dirty="0">
                <a:solidFill>
                  <a:schemeClr val="bg1"/>
                </a:solidFill>
              </a:rPr>
              <a:t>. </a:t>
            </a:r>
          </a:p>
        </p:txBody>
      </p:sp>
      <p:pic>
        <p:nvPicPr>
          <p:cNvPr id="5" name="Content Placeholder 4" descr="A picture containing box, table&#10;&#10;Description automatically generated">
            <a:extLst>
              <a:ext uri="{FF2B5EF4-FFF2-40B4-BE49-F238E27FC236}">
                <a16:creationId xmlns:a16="http://schemas.microsoft.com/office/drawing/2014/main" id="{A6903014-0DB9-4090-B3C0-4B40D1956CA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464015" y="0"/>
            <a:ext cx="4727985" cy="6858000"/>
          </a:xfrm>
        </p:spPr>
      </p:pic>
      <p:sp>
        <p:nvSpPr>
          <p:cNvPr id="6" name="TextBox 5">
            <a:extLst>
              <a:ext uri="{FF2B5EF4-FFF2-40B4-BE49-F238E27FC236}">
                <a16:creationId xmlns:a16="http://schemas.microsoft.com/office/drawing/2014/main" id="{433B557D-298F-48FD-B3B9-C28EA2FC49C7}"/>
              </a:ext>
            </a:extLst>
          </p:cNvPr>
          <p:cNvSpPr txBox="1"/>
          <p:nvPr/>
        </p:nvSpPr>
        <p:spPr>
          <a:xfrm>
            <a:off x="7598278" y="6032996"/>
            <a:ext cx="4459457" cy="707886"/>
          </a:xfrm>
          <a:prstGeom prst="rect">
            <a:avLst/>
          </a:prstGeom>
          <a:solidFill>
            <a:schemeClr val="tx1">
              <a:lumMod val="75000"/>
              <a:lumOff val="25000"/>
            </a:schemeClr>
          </a:solidFill>
        </p:spPr>
        <p:txBody>
          <a:bodyPr wrap="square" rtlCol="0">
            <a:spAutoFit/>
          </a:bodyPr>
          <a:lstStyle/>
          <a:p>
            <a:r>
              <a:rPr lang="en-GB" sz="1000" dirty="0">
                <a:solidFill>
                  <a:schemeClr val="bg1"/>
                </a:solidFill>
              </a:rPr>
              <a:t>By Image: http://collections.lacma.org/sites/default/files/remote_images/piction/ma-31876352-O3.jpgGallery: http://collections.lacma.org/node/232864 archive copy, Public Domain, https://commons.wikimedia.org/w/index.php?curid=27296135</a:t>
            </a:r>
          </a:p>
        </p:txBody>
      </p:sp>
      <p:sp>
        <p:nvSpPr>
          <p:cNvPr id="7" name="TextBox 6">
            <a:extLst>
              <a:ext uri="{FF2B5EF4-FFF2-40B4-BE49-F238E27FC236}">
                <a16:creationId xmlns:a16="http://schemas.microsoft.com/office/drawing/2014/main" id="{CB969412-6A9B-4A62-BFA4-AB2561570873}"/>
              </a:ext>
            </a:extLst>
          </p:cNvPr>
          <p:cNvSpPr txBox="1"/>
          <p:nvPr/>
        </p:nvSpPr>
        <p:spPr>
          <a:xfrm>
            <a:off x="915572" y="1659285"/>
            <a:ext cx="5773615" cy="4401205"/>
          </a:xfrm>
          <a:prstGeom prst="rect">
            <a:avLst/>
          </a:prstGeom>
          <a:noFill/>
        </p:spPr>
        <p:txBody>
          <a:bodyPr wrap="square" rtlCol="0">
            <a:spAutoFit/>
          </a:bodyPr>
          <a:lstStyle/>
          <a:p>
            <a:r>
              <a:rPr lang="en-GB" sz="2800" dirty="0">
                <a:solidFill>
                  <a:schemeClr val="bg1"/>
                </a:solidFill>
              </a:rPr>
              <a:t>Sir Thomas More’s </a:t>
            </a:r>
            <a:r>
              <a:rPr lang="en-GB" sz="2800" i="1" dirty="0">
                <a:solidFill>
                  <a:schemeClr val="bg1"/>
                </a:solidFill>
              </a:rPr>
              <a:t>Dialogue Concerning Heresies. </a:t>
            </a:r>
            <a:r>
              <a:rPr lang="en-GB" sz="2800" dirty="0">
                <a:solidFill>
                  <a:schemeClr val="bg1"/>
                </a:solidFill>
              </a:rPr>
              <a:t>“Insomuch that women have therefore changed her name and instead of Saint </a:t>
            </a:r>
            <a:r>
              <a:rPr lang="en-GB" sz="2800" dirty="0" err="1">
                <a:solidFill>
                  <a:schemeClr val="bg1"/>
                </a:solidFill>
              </a:rPr>
              <a:t>Wilgefortis</a:t>
            </a:r>
            <a:r>
              <a:rPr lang="en-GB" sz="2800" dirty="0">
                <a:solidFill>
                  <a:schemeClr val="bg1"/>
                </a:solidFill>
              </a:rPr>
              <a:t> call her Saint </a:t>
            </a:r>
            <a:r>
              <a:rPr lang="en-GB" sz="2800" dirty="0" err="1">
                <a:solidFill>
                  <a:schemeClr val="bg1"/>
                </a:solidFill>
              </a:rPr>
              <a:t>Uncumber</a:t>
            </a:r>
            <a:r>
              <a:rPr lang="en-GB" sz="2800" dirty="0">
                <a:solidFill>
                  <a:schemeClr val="bg1"/>
                </a:solidFill>
              </a:rPr>
              <a:t>, because that they reckon that for a peck of oats she will not fail to </a:t>
            </a:r>
            <a:r>
              <a:rPr lang="en-GB" sz="2800" dirty="0" err="1">
                <a:solidFill>
                  <a:schemeClr val="bg1"/>
                </a:solidFill>
              </a:rPr>
              <a:t>uncumber</a:t>
            </a:r>
            <a:r>
              <a:rPr lang="en-GB" sz="2800" dirty="0">
                <a:solidFill>
                  <a:schemeClr val="bg1"/>
                </a:solidFill>
              </a:rPr>
              <a:t> them of their husbands”. </a:t>
            </a:r>
          </a:p>
          <a:p>
            <a:pPr marL="457200" indent="-457200">
              <a:buFont typeface="Arial" panose="020B0604020202020204" pitchFamily="34" charset="0"/>
              <a:buChar char="•"/>
            </a:pPr>
            <a:r>
              <a:rPr lang="en-GB" sz="2800" dirty="0">
                <a:solidFill>
                  <a:schemeClr val="bg1"/>
                </a:solidFill>
              </a:rPr>
              <a:t>“Another sex for Christ’s body”. Bynum. </a:t>
            </a:r>
          </a:p>
        </p:txBody>
      </p:sp>
    </p:spTree>
    <p:extLst>
      <p:ext uri="{BB962C8B-B14F-4D97-AF65-F5344CB8AC3E}">
        <p14:creationId xmlns:p14="http://schemas.microsoft.com/office/powerpoint/2010/main" val="2418625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E7BF6-F867-4642-9345-BCF39FAD4811}"/>
              </a:ext>
            </a:extLst>
          </p:cNvPr>
          <p:cNvSpPr>
            <a:spLocks noGrp="1"/>
          </p:cNvSpPr>
          <p:nvPr>
            <p:ph type="title"/>
          </p:nvPr>
        </p:nvSpPr>
        <p:spPr/>
        <p:txBody>
          <a:bodyPr/>
          <a:lstStyle/>
          <a:p>
            <a:pPr algn="ctr"/>
            <a:r>
              <a:rPr lang="en-GB" dirty="0">
                <a:solidFill>
                  <a:schemeClr val="bg1"/>
                </a:solidFill>
              </a:rPr>
              <a:t>My Findings So Far. </a:t>
            </a:r>
          </a:p>
        </p:txBody>
      </p:sp>
      <p:sp>
        <p:nvSpPr>
          <p:cNvPr id="3" name="Content Placeholder 2">
            <a:extLst>
              <a:ext uri="{FF2B5EF4-FFF2-40B4-BE49-F238E27FC236}">
                <a16:creationId xmlns:a16="http://schemas.microsoft.com/office/drawing/2014/main" id="{A2AEF3F9-FF94-4BCE-B03F-497204E0463F}"/>
              </a:ext>
            </a:extLst>
          </p:cNvPr>
          <p:cNvSpPr>
            <a:spLocks noGrp="1"/>
          </p:cNvSpPr>
          <p:nvPr>
            <p:ph idx="1"/>
          </p:nvPr>
        </p:nvSpPr>
        <p:spPr>
          <a:xfrm>
            <a:off x="838200" y="2408720"/>
            <a:ext cx="10515600" cy="4351338"/>
          </a:xfrm>
        </p:spPr>
        <p:txBody>
          <a:bodyPr/>
          <a:lstStyle/>
          <a:p>
            <a:r>
              <a:rPr lang="en-GB" dirty="0">
                <a:solidFill>
                  <a:schemeClr val="bg1"/>
                </a:solidFill>
              </a:rPr>
              <a:t>The gender of a saint can be made mailable. </a:t>
            </a:r>
          </a:p>
          <a:p>
            <a:r>
              <a:rPr lang="en-GB" dirty="0">
                <a:solidFill>
                  <a:schemeClr val="bg1"/>
                </a:solidFill>
              </a:rPr>
              <a:t>That personal relics such as ‘textual amulets’ have a personal significance to the pilgrim. </a:t>
            </a:r>
          </a:p>
          <a:p>
            <a:r>
              <a:rPr lang="en-GB" dirty="0">
                <a:solidFill>
                  <a:schemeClr val="bg1"/>
                </a:solidFill>
              </a:rPr>
              <a:t>The gender of pilgrim is subject to social tropes and therefore can impact the saint. </a:t>
            </a:r>
          </a:p>
        </p:txBody>
      </p:sp>
    </p:spTree>
    <p:extLst>
      <p:ext uri="{BB962C8B-B14F-4D97-AF65-F5344CB8AC3E}">
        <p14:creationId xmlns:p14="http://schemas.microsoft.com/office/powerpoint/2010/main" val="3476903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7D1A2-5E59-481C-A557-6723C760E958}"/>
              </a:ext>
            </a:extLst>
          </p:cNvPr>
          <p:cNvSpPr>
            <a:spLocks noGrp="1"/>
          </p:cNvSpPr>
          <p:nvPr>
            <p:ph type="title"/>
          </p:nvPr>
        </p:nvSpPr>
        <p:spPr/>
        <p:txBody>
          <a:bodyPr/>
          <a:lstStyle/>
          <a:p>
            <a:r>
              <a:rPr lang="en-GB" dirty="0">
                <a:solidFill>
                  <a:schemeClr val="bg1"/>
                </a:solidFill>
              </a:rPr>
              <a:t>Bibliography. </a:t>
            </a:r>
          </a:p>
        </p:txBody>
      </p:sp>
      <p:sp>
        <p:nvSpPr>
          <p:cNvPr id="3" name="Content Placeholder 2">
            <a:extLst>
              <a:ext uri="{FF2B5EF4-FFF2-40B4-BE49-F238E27FC236}">
                <a16:creationId xmlns:a16="http://schemas.microsoft.com/office/drawing/2014/main" id="{73795C66-7765-4634-B7E1-C65D64F949CA}"/>
              </a:ext>
            </a:extLst>
          </p:cNvPr>
          <p:cNvSpPr>
            <a:spLocks noGrp="1"/>
          </p:cNvSpPr>
          <p:nvPr>
            <p:ph idx="1"/>
          </p:nvPr>
        </p:nvSpPr>
        <p:spPr/>
        <p:txBody>
          <a:bodyPr>
            <a:normAutofit fontScale="85000" lnSpcReduction="10000"/>
          </a:bodyPr>
          <a:lstStyle/>
          <a:p>
            <a:r>
              <a:rPr lang="en-GB" dirty="0">
                <a:solidFill>
                  <a:schemeClr val="bg1"/>
                </a:solidFill>
              </a:rPr>
              <a:t>Donohoe, R. ‘</a:t>
            </a:r>
            <a:r>
              <a:rPr lang="en-GB" dirty="0" err="1">
                <a:solidFill>
                  <a:schemeClr val="bg1"/>
                </a:solidFill>
              </a:rPr>
              <a:t>Unbynde</a:t>
            </a:r>
            <a:r>
              <a:rPr lang="en-GB" dirty="0">
                <a:solidFill>
                  <a:schemeClr val="bg1"/>
                </a:solidFill>
              </a:rPr>
              <a:t> her </a:t>
            </a:r>
            <a:r>
              <a:rPr lang="en-GB" dirty="0" err="1">
                <a:solidFill>
                  <a:schemeClr val="bg1"/>
                </a:solidFill>
              </a:rPr>
              <a:t>anoone</a:t>
            </a:r>
            <a:r>
              <a:rPr lang="en-GB" dirty="0">
                <a:solidFill>
                  <a:schemeClr val="bg1"/>
                </a:solidFill>
              </a:rPr>
              <a:t>’: The Lives of St. Margaret of Antioch and the Lying-in Space in Late Medieval England’, in </a:t>
            </a:r>
            <a:r>
              <a:rPr lang="en-GB" dirty="0" err="1">
                <a:solidFill>
                  <a:schemeClr val="bg1"/>
                </a:solidFill>
              </a:rPr>
              <a:t>Bluid</a:t>
            </a:r>
            <a:r>
              <a:rPr lang="en-GB" dirty="0">
                <a:solidFill>
                  <a:schemeClr val="bg1"/>
                </a:solidFill>
              </a:rPr>
              <a:t>, V. Heath, D. </a:t>
            </a:r>
            <a:r>
              <a:rPr lang="en-GB" dirty="0" err="1">
                <a:solidFill>
                  <a:schemeClr val="bg1"/>
                </a:solidFill>
              </a:rPr>
              <a:t>Klafter</a:t>
            </a:r>
            <a:r>
              <a:rPr lang="en-GB" dirty="0">
                <a:solidFill>
                  <a:schemeClr val="bg1"/>
                </a:solidFill>
              </a:rPr>
              <a:t>, E. (ed) </a:t>
            </a:r>
            <a:r>
              <a:rPr lang="en-GB" i="1" dirty="0">
                <a:solidFill>
                  <a:schemeClr val="bg1"/>
                </a:solidFill>
              </a:rPr>
              <a:t>Gender in Medieval Places, Spaces and Thresholds. </a:t>
            </a:r>
            <a:r>
              <a:rPr lang="en-GB" dirty="0">
                <a:solidFill>
                  <a:schemeClr val="bg1"/>
                </a:solidFill>
              </a:rPr>
              <a:t>(School of Advanced Study, University of London, Institute of Historical Research, 2019). </a:t>
            </a:r>
          </a:p>
          <a:p>
            <a:r>
              <a:rPr lang="en-GB" dirty="0">
                <a:solidFill>
                  <a:schemeClr val="bg1"/>
                </a:solidFill>
              </a:rPr>
              <a:t>Farmer, D. </a:t>
            </a:r>
            <a:r>
              <a:rPr lang="en-GB" i="1" dirty="0">
                <a:solidFill>
                  <a:schemeClr val="bg1"/>
                </a:solidFill>
              </a:rPr>
              <a:t>Oxford Dictionary of Saints. </a:t>
            </a:r>
            <a:r>
              <a:rPr lang="en-GB" dirty="0">
                <a:solidFill>
                  <a:schemeClr val="bg1"/>
                </a:solidFill>
              </a:rPr>
              <a:t>(Oxford: Oxford University Press, 2011). </a:t>
            </a:r>
          </a:p>
          <a:p>
            <a:r>
              <a:rPr lang="en-GB" dirty="0">
                <a:solidFill>
                  <a:schemeClr val="bg1"/>
                </a:solidFill>
              </a:rPr>
              <a:t>Smith, K. A. ‘Mary or Michael? Saint-Switching, Gender, and Sanctity in a Medieval Miracle of Childbirth’, </a:t>
            </a:r>
            <a:r>
              <a:rPr lang="en-GB" i="1" dirty="0">
                <a:solidFill>
                  <a:schemeClr val="bg1"/>
                </a:solidFill>
              </a:rPr>
              <a:t>Church History, </a:t>
            </a:r>
            <a:r>
              <a:rPr lang="en-GB" dirty="0">
                <a:solidFill>
                  <a:schemeClr val="bg1"/>
                </a:solidFill>
              </a:rPr>
              <a:t>74(4) (2005), pp. 758-783. </a:t>
            </a:r>
          </a:p>
          <a:p>
            <a:r>
              <a:rPr lang="en-GB" dirty="0">
                <a:solidFill>
                  <a:schemeClr val="bg1"/>
                </a:solidFill>
              </a:rPr>
              <a:t>Wallace, L. ‘Bearded Woman, Female Christ: Gendered Transformation in the Legends and Cult of Saint </a:t>
            </a:r>
            <a:r>
              <a:rPr lang="en-GB" dirty="0" err="1">
                <a:solidFill>
                  <a:schemeClr val="bg1"/>
                </a:solidFill>
              </a:rPr>
              <a:t>Wilgefortis</a:t>
            </a:r>
            <a:r>
              <a:rPr lang="en-GB" dirty="0">
                <a:solidFill>
                  <a:schemeClr val="bg1"/>
                </a:solidFill>
              </a:rPr>
              <a:t>’, </a:t>
            </a:r>
            <a:r>
              <a:rPr lang="en-GB" i="1" dirty="0" err="1">
                <a:solidFill>
                  <a:schemeClr val="bg1"/>
                </a:solidFill>
              </a:rPr>
              <a:t>Jounral</a:t>
            </a:r>
            <a:r>
              <a:rPr lang="en-GB" i="1" dirty="0">
                <a:solidFill>
                  <a:schemeClr val="bg1"/>
                </a:solidFill>
              </a:rPr>
              <a:t> of Feminist Studies in Religion, </a:t>
            </a:r>
            <a:r>
              <a:rPr lang="en-GB" dirty="0">
                <a:solidFill>
                  <a:schemeClr val="bg1"/>
                </a:solidFill>
              </a:rPr>
              <a:t>30(1) (2014), pp. 43-63. </a:t>
            </a:r>
          </a:p>
          <a:p>
            <a:r>
              <a:rPr lang="en-GB" dirty="0">
                <a:solidFill>
                  <a:schemeClr val="bg1"/>
                </a:solidFill>
              </a:rPr>
              <a:t>Webb, D. </a:t>
            </a:r>
            <a:r>
              <a:rPr lang="en-GB" i="1" dirty="0">
                <a:solidFill>
                  <a:schemeClr val="bg1"/>
                </a:solidFill>
              </a:rPr>
              <a:t>Pilgrimage in Medieval England. </a:t>
            </a:r>
            <a:r>
              <a:rPr lang="en-GB" dirty="0">
                <a:solidFill>
                  <a:schemeClr val="bg1"/>
                </a:solidFill>
              </a:rPr>
              <a:t>(London: </a:t>
            </a:r>
            <a:r>
              <a:rPr lang="en-GB" dirty="0" err="1">
                <a:solidFill>
                  <a:schemeClr val="bg1"/>
                </a:solidFill>
              </a:rPr>
              <a:t>Hambledon</a:t>
            </a:r>
            <a:r>
              <a:rPr lang="en-GB" dirty="0">
                <a:solidFill>
                  <a:schemeClr val="bg1"/>
                </a:solidFill>
              </a:rPr>
              <a:t> and London, 2000). </a:t>
            </a:r>
          </a:p>
        </p:txBody>
      </p:sp>
    </p:spTree>
    <p:extLst>
      <p:ext uri="{BB962C8B-B14F-4D97-AF65-F5344CB8AC3E}">
        <p14:creationId xmlns:p14="http://schemas.microsoft.com/office/powerpoint/2010/main" val="39096258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274</TotalTime>
  <Words>957</Words>
  <Application>Microsoft Office PowerPoint</Application>
  <PresentationFormat>Widescreen</PresentationFormat>
  <Paragraphs>55</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Tw Cen MT</vt:lpstr>
      <vt:lpstr>Office Theme</vt:lpstr>
      <vt:lpstr>The Significance of Gender in the Relationship Between the Saint and the Pilgrim.</vt:lpstr>
      <vt:lpstr>Research Questions. </vt:lpstr>
      <vt:lpstr>Why? </vt:lpstr>
      <vt:lpstr>Sources.</vt:lpstr>
      <vt:lpstr>The Cult of Saints. </vt:lpstr>
      <vt:lpstr>Michael and the Peril. </vt:lpstr>
      <vt:lpstr>Virgin Mary and the Peril. </vt:lpstr>
      <vt:lpstr>Margaret of Antioch. </vt:lpstr>
      <vt:lpstr>Saint Wilgefortis. </vt:lpstr>
      <vt:lpstr>My Findings So Far.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Significance of Gender in the Relationship Between the Saint and the Pilgrim.</dc:title>
  <dc:creator>owner</dc:creator>
  <cp:lastModifiedBy>owner</cp:lastModifiedBy>
  <cp:revision>27</cp:revision>
  <dcterms:created xsi:type="dcterms:W3CDTF">2020-02-11T19:20:40Z</dcterms:created>
  <dcterms:modified xsi:type="dcterms:W3CDTF">2020-02-11T23:54:45Z</dcterms:modified>
</cp:coreProperties>
</file>