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handoutMasterIdLst>
    <p:handoutMasterId r:id="rId24"/>
  </p:handoutMasterIdLst>
  <p:sldIdLst>
    <p:sldId id="277" r:id="rId2"/>
    <p:sldId id="278" r:id="rId3"/>
    <p:sldId id="279" r:id="rId4"/>
    <p:sldId id="281" r:id="rId5"/>
    <p:sldId id="280" r:id="rId6"/>
    <p:sldId id="282" r:id="rId7"/>
    <p:sldId id="283" r:id="rId8"/>
    <p:sldId id="284" r:id="rId9"/>
    <p:sldId id="285" r:id="rId10"/>
    <p:sldId id="286" r:id="rId11"/>
    <p:sldId id="287" r:id="rId12"/>
    <p:sldId id="298" r:id="rId13"/>
    <p:sldId id="288" r:id="rId14"/>
    <p:sldId id="290" r:id="rId15"/>
    <p:sldId id="299" r:id="rId16"/>
    <p:sldId id="291" r:id="rId17"/>
    <p:sldId id="292" r:id="rId18"/>
    <p:sldId id="297" r:id="rId19"/>
    <p:sldId id="294" r:id="rId20"/>
    <p:sldId id="295" r:id="rId21"/>
    <p:sldId id="296" r:id="rId22"/>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23" autoAdjust="0"/>
    <p:restoredTop sz="95794" autoAdjust="0"/>
  </p:normalViewPr>
  <p:slideViewPr>
    <p:cSldViewPr>
      <p:cViewPr varScale="1">
        <p:scale>
          <a:sx n="110" d="100"/>
          <a:sy n="110" d="100"/>
        </p:scale>
        <p:origin x="1664"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91D3BCB-712D-A39E-656A-D4D3BB3C978B}"/>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801609AF-BEBE-21FE-CB1A-FCB1CB06C087}"/>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15E31774-3FF6-3F23-895C-9E5991E8A185}"/>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7784C52D-C56F-D0FC-4B32-1F569653EA0A}"/>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8B4CF98A-B62E-DA47-BA24-4B57636DA13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FF7AF6F-38B8-9EEF-5D57-58D416FD3400}"/>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FF0820E1-8535-7CA4-6C7C-03AF597AA483}"/>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4575EFCF-1AD0-4645-CDA2-B6C53C05913D}"/>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85F1003-2EED-B8C4-88F8-8F2CF3EB7006}"/>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78F38E4E-AE15-7EC1-0B47-6DBCA369E33F}"/>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668275F-808A-A005-E81B-B9CC05644FED}"/>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2914A9C3-BF87-644C-A0DF-121D73AA4F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C76DFC-BF48-F71F-0FF8-304FFA8DFD9E}"/>
              </a:ext>
            </a:extLst>
          </p:cNvPr>
          <p:cNvSpPr>
            <a:spLocks noGrp="1"/>
          </p:cNvSpPr>
          <p:nvPr>
            <p:ph type="dt" sz="half" idx="10"/>
          </p:nvPr>
        </p:nvSpPr>
        <p:spPr>
          <a:xfrm>
            <a:off x="395288" y="6524625"/>
            <a:ext cx="971550" cy="219075"/>
          </a:xfrm>
        </p:spPr>
        <p:txBody>
          <a:bodyPr/>
          <a:lstStyle>
            <a:lvl1pPr>
              <a:defRPr/>
            </a:lvl1pPr>
          </a:lstStyle>
          <a:p>
            <a:pPr>
              <a:defRPr/>
            </a:pPr>
            <a:fld id="{F00EA7C4-BC9D-DF4B-B9AA-041203319C76}" type="datetime1">
              <a:rPr lang="en-GB" altLang="en-US"/>
              <a:pPr>
                <a:defRPr/>
              </a:pPr>
              <a:t>27/09/2024</a:t>
            </a:fld>
            <a:endParaRPr lang="en-GB" altLang="en-US"/>
          </a:p>
        </p:txBody>
      </p:sp>
      <p:sp>
        <p:nvSpPr>
          <p:cNvPr id="5" name="Footer Placeholder 4">
            <a:extLst>
              <a:ext uri="{FF2B5EF4-FFF2-40B4-BE49-F238E27FC236}">
                <a16:creationId xmlns:a16="http://schemas.microsoft.com/office/drawing/2014/main" id="{EE12EEE3-32E2-8BBA-EDF7-0CCBF8DCE57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F86CFF84-D7C1-7FE5-8ECC-424039BE3788}"/>
              </a:ext>
            </a:extLst>
          </p:cNvPr>
          <p:cNvSpPr>
            <a:spLocks noGrp="1"/>
          </p:cNvSpPr>
          <p:nvPr>
            <p:ph type="sldNum" sz="quarter" idx="12"/>
          </p:nvPr>
        </p:nvSpPr>
        <p:spPr/>
        <p:txBody>
          <a:bodyPr/>
          <a:lstStyle>
            <a:lvl1pPr>
              <a:defRPr/>
            </a:lvl1pPr>
          </a:lstStyle>
          <a:p>
            <a:pPr>
              <a:defRPr/>
            </a:pPr>
            <a:fld id="{8B34B107-E86F-EB40-8744-40AE49265A37}" type="slidenum">
              <a:rPr lang="en-GB" altLang="en-US"/>
              <a:pPr>
                <a:defRPr/>
              </a:pPr>
              <a:t>‹#›</a:t>
            </a:fld>
            <a:endParaRPr lang="en-GB" altLang="en-US"/>
          </a:p>
        </p:txBody>
      </p:sp>
    </p:spTree>
    <p:extLst>
      <p:ext uri="{BB962C8B-B14F-4D97-AF65-F5344CB8AC3E}">
        <p14:creationId xmlns:p14="http://schemas.microsoft.com/office/powerpoint/2010/main" val="402610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B3E65-0A0A-3085-800A-AD4E0DB9F05C}"/>
              </a:ext>
            </a:extLst>
          </p:cNvPr>
          <p:cNvSpPr>
            <a:spLocks noGrp="1"/>
          </p:cNvSpPr>
          <p:nvPr>
            <p:ph type="dt" sz="half" idx="10"/>
          </p:nvPr>
        </p:nvSpPr>
        <p:spPr/>
        <p:txBody>
          <a:bodyPr/>
          <a:lstStyle>
            <a:lvl1pPr>
              <a:defRPr/>
            </a:lvl1pPr>
          </a:lstStyle>
          <a:p>
            <a:pPr>
              <a:defRPr/>
            </a:pPr>
            <a:fld id="{130ADD5E-52E0-0D44-B721-F95AB1FBEECE}" type="datetime1">
              <a:rPr lang="en-GB" altLang="en-US"/>
              <a:pPr>
                <a:defRPr/>
              </a:pPr>
              <a:t>27/09/2024</a:t>
            </a:fld>
            <a:endParaRPr lang="en-GB" altLang="en-US"/>
          </a:p>
        </p:txBody>
      </p:sp>
      <p:sp>
        <p:nvSpPr>
          <p:cNvPr id="5" name="Footer Placeholder 4">
            <a:extLst>
              <a:ext uri="{FF2B5EF4-FFF2-40B4-BE49-F238E27FC236}">
                <a16:creationId xmlns:a16="http://schemas.microsoft.com/office/drawing/2014/main" id="{F61ADD3E-6846-5B81-307A-4D3DDC562F6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F28812E-BA37-29CB-3456-E4AB6A121F7A}"/>
              </a:ext>
            </a:extLst>
          </p:cNvPr>
          <p:cNvSpPr>
            <a:spLocks noGrp="1"/>
          </p:cNvSpPr>
          <p:nvPr>
            <p:ph type="sldNum" sz="quarter" idx="12"/>
          </p:nvPr>
        </p:nvSpPr>
        <p:spPr/>
        <p:txBody>
          <a:bodyPr/>
          <a:lstStyle>
            <a:lvl1pPr>
              <a:defRPr/>
            </a:lvl1pPr>
          </a:lstStyle>
          <a:p>
            <a:pPr>
              <a:defRPr/>
            </a:pPr>
            <a:fld id="{E420D319-DD93-554E-8F0D-BBCEB2ABB842}" type="slidenum">
              <a:rPr lang="en-GB" altLang="en-US"/>
              <a:pPr>
                <a:defRPr/>
              </a:pPr>
              <a:t>‹#›</a:t>
            </a:fld>
            <a:endParaRPr lang="en-GB" altLang="en-US"/>
          </a:p>
        </p:txBody>
      </p:sp>
    </p:spTree>
    <p:extLst>
      <p:ext uri="{BB962C8B-B14F-4D97-AF65-F5344CB8AC3E}">
        <p14:creationId xmlns:p14="http://schemas.microsoft.com/office/powerpoint/2010/main" val="329937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776B0-B289-8B00-73DF-FC48D903918D}"/>
              </a:ext>
            </a:extLst>
          </p:cNvPr>
          <p:cNvSpPr>
            <a:spLocks noGrp="1"/>
          </p:cNvSpPr>
          <p:nvPr>
            <p:ph type="dt" sz="half" idx="10"/>
          </p:nvPr>
        </p:nvSpPr>
        <p:spPr/>
        <p:txBody>
          <a:bodyPr/>
          <a:lstStyle>
            <a:lvl1pPr>
              <a:defRPr/>
            </a:lvl1pPr>
          </a:lstStyle>
          <a:p>
            <a:pPr>
              <a:defRPr/>
            </a:pPr>
            <a:fld id="{032047AC-4AF1-9445-8D77-6030C06A8B22}"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1BABEDE9-4C65-7388-01B3-41C69051C152}"/>
              </a:ext>
            </a:extLst>
          </p:cNvPr>
          <p:cNvSpPr>
            <a:spLocks noGrp="1"/>
          </p:cNvSpPr>
          <p:nvPr>
            <p:ph type="sldNum" sz="quarter" idx="11"/>
          </p:nvPr>
        </p:nvSpPr>
        <p:spPr/>
        <p:txBody>
          <a:bodyPr/>
          <a:lstStyle>
            <a:lvl1pPr>
              <a:defRPr/>
            </a:lvl1pPr>
          </a:lstStyle>
          <a:p>
            <a:pPr>
              <a:defRPr/>
            </a:pPr>
            <a:fld id="{EAEA2797-2FF3-2944-B309-3D479A8569ED}" type="slidenum">
              <a:rPr lang="en-GB" altLang="en-US"/>
              <a:pPr>
                <a:defRPr/>
              </a:pPr>
              <a:t>‹#›</a:t>
            </a:fld>
            <a:endParaRPr lang="en-GB" altLang="en-US"/>
          </a:p>
        </p:txBody>
      </p:sp>
    </p:spTree>
    <p:extLst>
      <p:ext uri="{BB962C8B-B14F-4D97-AF65-F5344CB8AC3E}">
        <p14:creationId xmlns:p14="http://schemas.microsoft.com/office/powerpoint/2010/main" val="177066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0BA5FC7-A312-AF12-2D83-927625FE5333}"/>
              </a:ext>
            </a:extLst>
          </p:cNvPr>
          <p:cNvSpPr>
            <a:spLocks noGrp="1"/>
          </p:cNvSpPr>
          <p:nvPr>
            <p:ph type="dt" sz="half" idx="10"/>
          </p:nvPr>
        </p:nvSpPr>
        <p:spPr/>
        <p:txBody>
          <a:bodyPr/>
          <a:lstStyle>
            <a:lvl1pPr>
              <a:defRPr/>
            </a:lvl1pPr>
          </a:lstStyle>
          <a:p>
            <a:pPr>
              <a:defRPr/>
            </a:pPr>
            <a:fld id="{BF591E8F-CD29-C540-B878-55AA4FEAB1B9}"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BE5CEE5A-C488-A33D-72AD-9E3B4A02476C}"/>
              </a:ext>
            </a:extLst>
          </p:cNvPr>
          <p:cNvSpPr>
            <a:spLocks noGrp="1"/>
          </p:cNvSpPr>
          <p:nvPr>
            <p:ph type="sldNum" sz="quarter" idx="11"/>
          </p:nvPr>
        </p:nvSpPr>
        <p:spPr/>
        <p:txBody>
          <a:bodyPr/>
          <a:lstStyle>
            <a:lvl1pPr>
              <a:defRPr/>
            </a:lvl1pPr>
          </a:lstStyle>
          <a:p>
            <a:pPr>
              <a:defRPr/>
            </a:pPr>
            <a:fld id="{028E0E42-E21B-EE45-9B68-F25F6BC41901}" type="slidenum">
              <a:rPr lang="en-GB" altLang="en-US"/>
              <a:pPr>
                <a:defRPr/>
              </a:pPr>
              <a:t>‹#›</a:t>
            </a:fld>
            <a:endParaRPr lang="en-GB" altLang="en-US"/>
          </a:p>
        </p:txBody>
      </p:sp>
    </p:spTree>
    <p:extLst>
      <p:ext uri="{BB962C8B-B14F-4D97-AF65-F5344CB8AC3E}">
        <p14:creationId xmlns:p14="http://schemas.microsoft.com/office/powerpoint/2010/main" val="337622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AFC87E2-4E05-B1BB-7B19-DBDD7E41FE52}"/>
              </a:ext>
            </a:extLst>
          </p:cNvPr>
          <p:cNvSpPr>
            <a:spLocks noGrp="1"/>
          </p:cNvSpPr>
          <p:nvPr>
            <p:ph type="dt" sz="half" idx="10"/>
          </p:nvPr>
        </p:nvSpPr>
        <p:spPr/>
        <p:txBody>
          <a:bodyPr/>
          <a:lstStyle>
            <a:lvl1pPr>
              <a:defRPr/>
            </a:lvl1pPr>
          </a:lstStyle>
          <a:p>
            <a:pPr>
              <a:defRPr/>
            </a:pPr>
            <a:fld id="{58294B62-8E1A-194F-B9B9-BE470DCBB83C}" type="datetime1">
              <a:rPr lang="en-GB" altLang="en-US"/>
              <a:pPr>
                <a:defRPr/>
              </a:pPr>
              <a:t>27/09/2024</a:t>
            </a:fld>
            <a:endParaRPr lang="en-GB" altLang="en-US"/>
          </a:p>
        </p:txBody>
      </p:sp>
      <p:sp>
        <p:nvSpPr>
          <p:cNvPr id="8" name="Slide Number Placeholder 5">
            <a:extLst>
              <a:ext uri="{FF2B5EF4-FFF2-40B4-BE49-F238E27FC236}">
                <a16:creationId xmlns:a16="http://schemas.microsoft.com/office/drawing/2014/main" id="{B8935F55-B3C3-A8E0-B5EB-23A7AF735BAE}"/>
              </a:ext>
            </a:extLst>
          </p:cNvPr>
          <p:cNvSpPr>
            <a:spLocks noGrp="1"/>
          </p:cNvSpPr>
          <p:nvPr>
            <p:ph type="sldNum" sz="quarter" idx="11"/>
          </p:nvPr>
        </p:nvSpPr>
        <p:spPr/>
        <p:txBody>
          <a:bodyPr/>
          <a:lstStyle>
            <a:lvl1pPr>
              <a:defRPr/>
            </a:lvl1pPr>
          </a:lstStyle>
          <a:p>
            <a:pPr>
              <a:defRPr/>
            </a:pPr>
            <a:fld id="{3B73E9B7-706A-2843-BF19-C2EE2C86D41E}" type="slidenum">
              <a:rPr lang="en-GB" altLang="en-US"/>
              <a:pPr>
                <a:defRPr/>
              </a:pPr>
              <a:t>‹#›</a:t>
            </a:fld>
            <a:endParaRPr lang="en-GB" altLang="en-US"/>
          </a:p>
        </p:txBody>
      </p:sp>
    </p:spTree>
    <p:extLst>
      <p:ext uri="{BB962C8B-B14F-4D97-AF65-F5344CB8AC3E}">
        <p14:creationId xmlns:p14="http://schemas.microsoft.com/office/powerpoint/2010/main" val="9409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38F0136-C058-FEC2-956F-B8878AD4CB74}"/>
              </a:ext>
            </a:extLst>
          </p:cNvPr>
          <p:cNvSpPr>
            <a:spLocks noGrp="1"/>
          </p:cNvSpPr>
          <p:nvPr>
            <p:ph type="dt" sz="half" idx="10"/>
          </p:nvPr>
        </p:nvSpPr>
        <p:spPr/>
        <p:txBody>
          <a:bodyPr/>
          <a:lstStyle>
            <a:lvl1pPr>
              <a:defRPr/>
            </a:lvl1pPr>
          </a:lstStyle>
          <a:p>
            <a:pPr>
              <a:defRPr/>
            </a:pPr>
            <a:fld id="{727C6BE1-B652-774A-BECE-31C2D5585026}" type="datetime1">
              <a:rPr lang="en-GB" altLang="en-US"/>
              <a:pPr>
                <a:defRPr/>
              </a:pPr>
              <a:t>27/09/2024</a:t>
            </a:fld>
            <a:endParaRPr lang="en-GB" altLang="en-US"/>
          </a:p>
        </p:txBody>
      </p:sp>
      <p:sp>
        <p:nvSpPr>
          <p:cNvPr id="4" name="Slide Number Placeholder 5">
            <a:extLst>
              <a:ext uri="{FF2B5EF4-FFF2-40B4-BE49-F238E27FC236}">
                <a16:creationId xmlns:a16="http://schemas.microsoft.com/office/drawing/2014/main" id="{CC0F20D8-A07E-63EA-D6E7-B1D84C48497D}"/>
              </a:ext>
            </a:extLst>
          </p:cNvPr>
          <p:cNvSpPr>
            <a:spLocks noGrp="1"/>
          </p:cNvSpPr>
          <p:nvPr>
            <p:ph type="sldNum" sz="quarter" idx="11"/>
          </p:nvPr>
        </p:nvSpPr>
        <p:spPr/>
        <p:txBody>
          <a:bodyPr/>
          <a:lstStyle>
            <a:lvl1pPr>
              <a:defRPr/>
            </a:lvl1pPr>
          </a:lstStyle>
          <a:p>
            <a:pPr>
              <a:defRPr/>
            </a:pPr>
            <a:fld id="{1B154F5C-D48F-F64E-8E4B-3224B1FA9E4E}" type="slidenum">
              <a:rPr lang="en-GB" altLang="en-US"/>
              <a:pPr>
                <a:defRPr/>
              </a:pPr>
              <a:t>‹#›</a:t>
            </a:fld>
            <a:endParaRPr lang="en-GB" altLang="en-US"/>
          </a:p>
        </p:txBody>
      </p:sp>
    </p:spTree>
    <p:extLst>
      <p:ext uri="{BB962C8B-B14F-4D97-AF65-F5344CB8AC3E}">
        <p14:creationId xmlns:p14="http://schemas.microsoft.com/office/powerpoint/2010/main" val="1150011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74334C0-A5B3-08AA-45CE-5F14D5C7E916}"/>
              </a:ext>
            </a:extLst>
          </p:cNvPr>
          <p:cNvSpPr>
            <a:spLocks noGrp="1"/>
          </p:cNvSpPr>
          <p:nvPr>
            <p:ph type="dt" sz="half" idx="10"/>
          </p:nvPr>
        </p:nvSpPr>
        <p:spPr/>
        <p:txBody>
          <a:bodyPr/>
          <a:lstStyle>
            <a:lvl1pPr>
              <a:defRPr/>
            </a:lvl1pPr>
          </a:lstStyle>
          <a:p>
            <a:pPr>
              <a:defRPr/>
            </a:pPr>
            <a:fld id="{12401DBA-212E-9E4C-8A0F-E5E0434C25E7}" type="datetime1">
              <a:rPr lang="en-GB" altLang="en-US"/>
              <a:pPr>
                <a:defRPr/>
              </a:pPr>
              <a:t>27/09/2024</a:t>
            </a:fld>
            <a:endParaRPr lang="en-GB" altLang="en-US"/>
          </a:p>
        </p:txBody>
      </p:sp>
      <p:sp>
        <p:nvSpPr>
          <p:cNvPr id="3" name="Slide Number Placeholder 5">
            <a:extLst>
              <a:ext uri="{FF2B5EF4-FFF2-40B4-BE49-F238E27FC236}">
                <a16:creationId xmlns:a16="http://schemas.microsoft.com/office/drawing/2014/main" id="{C55B111B-EF4B-FA12-225A-E0C9F6FE941F}"/>
              </a:ext>
            </a:extLst>
          </p:cNvPr>
          <p:cNvSpPr>
            <a:spLocks noGrp="1"/>
          </p:cNvSpPr>
          <p:nvPr>
            <p:ph type="sldNum" sz="quarter" idx="11"/>
          </p:nvPr>
        </p:nvSpPr>
        <p:spPr/>
        <p:txBody>
          <a:bodyPr/>
          <a:lstStyle>
            <a:lvl1pPr>
              <a:defRPr/>
            </a:lvl1pPr>
          </a:lstStyle>
          <a:p>
            <a:pPr>
              <a:defRPr/>
            </a:pPr>
            <a:fld id="{45A53FAC-BD74-A246-B50E-B4762B97F1BA}" type="slidenum">
              <a:rPr lang="en-GB" altLang="en-US"/>
              <a:pPr>
                <a:defRPr/>
              </a:pPr>
              <a:t>‹#›</a:t>
            </a:fld>
            <a:endParaRPr lang="en-GB" altLang="en-US"/>
          </a:p>
        </p:txBody>
      </p:sp>
    </p:spTree>
    <p:extLst>
      <p:ext uri="{BB962C8B-B14F-4D97-AF65-F5344CB8AC3E}">
        <p14:creationId xmlns:p14="http://schemas.microsoft.com/office/powerpoint/2010/main" val="213396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F1474099-36C7-1317-6964-F0A61787C3DC}"/>
              </a:ext>
            </a:extLst>
          </p:cNvPr>
          <p:cNvSpPr>
            <a:spLocks noGrp="1"/>
          </p:cNvSpPr>
          <p:nvPr>
            <p:ph type="dt" sz="half" idx="10"/>
          </p:nvPr>
        </p:nvSpPr>
        <p:spPr/>
        <p:txBody>
          <a:bodyPr/>
          <a:lstStyle>
            <a:lvl1pPr>
              <a:defRPr/>
            </a:lvl1pPr>
          </a:lstStyle>
          <a:p>
            <a:pPr>
              <a:defRPr/>
            </a:pPr>
            <a:fld id="{EE0AC53E-BC72-8344-889B-471C6EDD0DBB}"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B5DF9252-C1BC-B295-A924-4630CD623B1C}"/>
              </a:ext>
            </a:extLst>
          </p:cNvPr>
          <p:cNvSpPr>
            <a:spLocks noGrp="1"/>
          </p:cNvSpPr>
          <p:nvPr>
            <p:ph type="sldNum" sz="quarter" idx="11"/>
          </p:nvPr>
        </p:nvSpPr>
        <p:spPr/>
        <p:txBody>
          <a:bodyPr/>
          <a:lstStyle>
            <a:lvl1pPr>
              <a:defRPr/>
            </a:lvl1pPr>
          </a:lstStyle>
          <a:p>
            <a:pPr>
              <a:defRPr/>
            </a:pPr>
            <a:fld id="{0E9E2D3E-4F45-694A-A1FF-8DA1B96E0284}" type="slidenum">
              <a:rPr lang="en-GB" altLang="en-US"/>
              <a:pPr>
                <a:defRPr/>
              </a:pPr>
              <a:t>‹#›</a:t>
            </a:fld>
            <a:endParaRPr lang="en-GB" altLang="en-US"/>
          </a:p>
        </p:txBody>
      </p:sp>
    </p:spTree>
    <p:extLst>
      <p:ext uri="{BB962C8B-B14F-4D97-AF65-F5344CB8AC3E}">
        <p14:creationId xmlns:p14="http://schemas.microsoft.com/office/powerpoint/2010/main" val="1150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65DDFED-E757-6B0C-357B-FB7D40F1FBAE}"/>
              </a:ext>
            </a:extLst>
          </p:cNvPr>
          <p:cNvSpPr>
            <a:spLocks noGrp="1"/>
          </p:cNvSpPr>
          <p:nvPr>
            <p:ph type="dt" sz="half" idx="10"/>
          </p:nvPr>
        </p:nvSpPr>
        <p:spPr/>
        <p:txBody>
          <a:bodyPr/>
          <a:lstStyle>
            <a:lvl1pPr>
              <a:defRPr/>
            </a:lvl1pPr>
          </a:lstStyle>
          <a:p>
            <a:pPr>
              <a:defRPr/>
            </a:pPr>
            <a:fld id="{BDF96309-DC6E-7D4A-9C4D-17DAC8C19A60}"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59948F3E-D3B7-D3B7-EE6A-D83965DD30DD}"/>
              </a:ext>
            </a:extLst>
          </p:cNvPr>
          <p:cNvSpPr>
            <a:spLocks noGrp="1"/>
          </p:cNvSpPr>
          <p:nvPr>
            <p:ph type="sldNum" sz="quarter" idx="11"/>
          </p:nvPr>
        </p:nvSpPr>
        <p:spPr/>
        <p:txBody>
          <a:bodyPr/>
          <a:lstStyle>
            <a:lvl1pPr>
              <a:defRPr/>
            </a:lvl1pPr>
          </a:lstStyle>
          <a:p>
            <a:pPr>
              <a:defRPr/>
            </a:pPr>
            <a:fld id="{1F3A08F2-714E-0647-9EE3-219D2C847048}" type="slidenum">
              <a:rPr lang="en-GB" altLang="en-US"/>
              <a:pPr>
                <a:defRPr/>
              </a:pPr>
              <a:t>‹#›</a:t>
            </a:fld>
            <a:endParaRPr lang="en-GB" altLang="en-US"/>
          </a:p>
        </p:txBody>
      </p:sp>
    </p:spTree>
    <p:extLst>
      <p:ext uri="{BB962C8B-B14F-4D97-AF65-F5344CB8AC3E}">
        <p14:creationId xmlns:p14="http://schemas.microsoft.com/office/powerpoint/2010/main" val="1254865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46A0D1-D9F4-3F79-46D8-90B4EA178C5D}"/>
              </a:ext>
            </a:extLst>
          </p:cNvPr>
          <p:cNvSpPr>
            <a:spLocks noGrp="1"/>
          </p:cNvSpPr>
          <p:nvPr>
            <p:ph type="dt" sz="half" idx="10"/>
          </p:nvPr>
        </p:nvSpPr>
        <p:spPr/>
        <p:txBody>
          <a:bodyPr/>
          <a:lstStyle>
            <a:lvl1pPr>
              <a:defRPr/>
            </a:lvl1pPr>
          </a:lstStyle>
          <a:p>
            <a:pPr>
              <a:defRPr/>
            </a:pPr>
            <a:fld id="{A2FAC1D9-DCEE-584A-85E5-946FC739D0F9}"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0A820126-9796-BE34-6E00-1EDF5C859B0D}"/>
              </a:ext>
            </a:extLst>
          </p:cNvPr>
          <p:cNvSpPr>
            <a:spLocks noGrp="1"/>
          </p:cNvSpPr>
          <p:nvPr>
            <p:ph type="sldNum" sz="quarter" idx="11"/>
          </p:nvPr>
        </p:nvSpPr>
        <p:spPr/>
        <p:txBody>
          <a:bodyPr/>
          <a:lstStyle>
            <a:lvl1pPr>
              <a:defRPr/>
            </a:lvl1pPr>
          </a:lstStyle>
          <a:p>
            <a:pPr>
              <a:defRPr/>
            </a:pPr>
            <a:fld id="{C7C8AE6A-C146-314A-8711-B5313691C0FE}" type="slidenum">
              <a:rPr lang="en-GB" altLang="en-US"/>
              <a:pPr>
                <a:defRPr/>
              </a:pPr>
              <a:t>‹#›</a:t>
            </a:fld>
            <a:endParaRPr lang="en-GB" altLang="en-US"/>
          </a:p>
        </p:txBody>
      </p:sp>
    </p:spTree>
    <p:extLst>
      <p:ext uri="{BB962C8B-B14F-4D97-AF65-F5344CB8AC3E}">
        <p14:creationId xmlns:p14="http://schemas.microsoft.com/office/powerpoint/2010/main" val="49923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960858-1000-C141-CF96-7C9C7272B51E}"/>
              </a:ext>
            </a:extLst>
          </p:cNvPr>
          <p:cNvSpPr>
            <a:spLocks noGrp="1"/>
          </p:cNvSpPr>
          <p:nvPr>
            <p:ph type="dt" sz="half" idx="10"/>
          </p:nvPr>
        </p:nvSpPr>
        <p:spPr/>
        <p:txBody>
          <a:bodyPr/>
          <a:lstStyle>
            <a:lvl1pPr>
              <a:defRPr/>
            </a:lvl1pPr>
          </a:lstStyle>
          <a:p>
            <a:pPr>
              <a:defRPr/>
            </a:pPr>
            <a:fld id="{7D6EEAE1-2134-644C-B9F3-21423F65F76E}"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2D60C3BA-D6F8-444D-7F31-30ECD7FAD1A0}"/>
              </a:ext>
            </a:extLst>
          </p:cNvPr>
          <p:cNvSpPr>
            <a:spLocks noGrp="1"/>
          </p:cNvSpPr>
          <p:nvPr>
            <p:ph type="sldNum" sz="quarter" idx="11"/>
          </p:nvPr>
        </p:nvSpPr>
        <p:spPr/>
        <p:txBody>
          <a:bodyPr/>
          <a:lstStyle>
            <a:lvl1pPr>
              <a:defRPr/>
            </a:lvl1pPr>
          </a:lstStyle>
          <a:p>
            <a:pPr>
              <a:defRPr/>
            </a:pPr>
            <a:fld id="{A3260877-054F-F44F-BECF-9C4BCE6CB57D}" type="slidenum">
              <a:rPr lang="en-GB" altLang="en-US"/>
              <a:pPr>
                <a:defRPr/>
              </a:pPr>
              <a:t>‹#›</a:t>
            </a:fld>
            <a:endParaRPr lang="en-GB" altLang="en-US"/>
          </a:p>
        </p:txBody>
      </p:sp>
    </p:spTree>
    <p:extLst>
      <p:ext uri="{BB962C8B-B14F-4D97-AF65-F5344CB8AC3E}">
        <p14:creationId xmlns:p14="http://schemas.microsoft.com/office/powerpoint/2010/main" val="359545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7DAEA61-1103-0BC0-21F1-F7D99637F1C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C49C75D-800B-E701-CFE2-669AF292C824}"/>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F7C3007-B404-2A29-A115-835221E0872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7BECFB8-DEC5-1943-95B5-4A269A3A02F6}"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F05F2316-3917-8CCA-E892-3E21AEB904C4}"/>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256D7CB2-6299-7442-A152-14F726692B6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br>
              <a:rPr lang="en-GB" altLang="en-US" b="1" dirty="0"/>
            </a:br>
            <a:r>
              <a:rPr lang="en-GB" altLang="en-US" b="1" dirty="0"/>
              <a:t>Situational and Contingency Leadership</a:t>
            </a:r>
            <a:br>
              <a:rPr lang="en-GB" altLang="en-US" b="1" dirty="0"/>
            </a:br>
            <a:br>
              <a:rPr lang="en-GB" altLang="en-US" b="1" dirty="0"/>
            </a:br>
            <a:r>
              <a:rPr lang="en-GB" altLang="en-US" b="1" dirty="0"/>
              <a:t>     LCBB4015</a:t>
            </a:r>
            <a:br>
              <a:rPr lang="en-GB" altLang="en-US" dirty="0"/>
            </a:br>
            <a:br>
              <a:rPr lang="en-GB" altLang="en-US" dirty="0"/>
            </a:br>
            <a:br>
              <a:rPr lang="en-GB" altLang="en-US" sz="3600" dirty="0"/>
            </a:br>
            <a:r>
              <a:rPr lang="en-GB" altLang="en-US" sz="3600" dirty="0"/>
              <a:t>					 	</a:t>
            </a:r>
            <a:r>
              <a:rPr lang="en-GB" altLang="en-US" sz="2400" b="1" dirty="0"/>
              <a:t>Week 8 – Session 2</a:t>
            </a:r>
            <a:br>
              <a:rPr lang="en-GB" altLang="en-US" sz="3600" b="1" dirty="0"/>
            </a:br>
            <a:endParaRPr lang="en-GB" altLang="en-US" sz="36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CBDB2-25A7-19B6-E079-F5AF735032A8}"/>
              </a:ext>
            </a:extLst>
          </p:cNvPr>
          <p:cNvSpPr>
            <a:spLocks noGrp="1"/>
          </p:cNvSpPr>
          <p:nvPr>
            <p:ph type="title"/>
          </p:nvPr>
        </p:nvSpPr>
        <p:spPr/>
        <p:txBody>
          <a:bodyPr/>
          <a:lstStyle/>
          <a:p>
            <a:r>
              <a:rPr lang="en-US" sz="3600" b="1" dirty="0"/>
              <a:t>Objectives of the session</a:t>
            </a:r>
          </a:p>
        </p:txBody>
      </p:sp>
      <p:sp>
        <p:nvSpPr>
          <p:cNvPr id="3" name="Content Placeholder 2">
            <a:extLst>
              <a:ext uri="{FF2B5EF4-FFF2-40B4-BE49-F238E27FC236}">
                <a16:creationId xmlns:a16="http://schemas.microsoft.com/office/drawing/2014/main" id="{AC1F2833-F94A-7BCB-E15B-0560EDB817CB}"/>
              </a:ext>
            </a:extLst>
          </p:cNvPr>
          <p:cNvSpPr>
            <a:spLocks noGrp="1"/>
          </p:cNvSpPr>
          <p:nvPr>
            <p:ph idx="1"/>
          </p:nvPr>
        </p:nvSpPr>
        <p:spPr/>
        <p:txBody>
          <a:bodyPr/>
          <a:lstStyle/>
          <a:p>
            <a:r>
              <a:rPr lang="en-US" sz="2400" dirty="0"/>
              <a:t>Situational and contingency leadership</a:t>
            </a:r>
          </a:p>
          <a:p>
            <a:r>
              <a:rPr lang="en-US" sz="2400" dirty="0"/>
              <a:t>Factors to consider in situational and contingency leadership</a:t>
            </a:r>
          </a:p>
          <a:p>
            <a:r>
              <a:rPr lang="en-GB" sz="2400" dirty="0"/>
              <a:t>Tannenbaum and Schmidt situational theory</a:t>
            </a:r>
          </a:p>
          <a:p>
            <a:r>
              <a:rPr lang="en-GB" sz="2400" dirty="0"/>
              <a:t>Path </a:t>
            </a:r>
            <a:r>
              <a:rPr lang="en-GB" sz="2400"/>
              <a:t>goal theory</a:t>
            </a:r>
            <a:endParaRPr lang="en-US" sz="2400" dirty="0"/>
          </a:p>
        </p:txBody>
      </p:sp>
      <p:sp>
        <p:nvSpPr>
          <p:cNvPr id="4" name="Date Placeholder 3">
            <a:extLst>
              <a:ext uri="{FF2B5EF4-FFF2-40B4-BE49-F238E27FC236}">
                <a16:creationId xmlns:a16="http://schemas.microsoft.com/office/drawing/2014/main" id="{61179197-9308-D316-9602-146FCF5E5AF8}"/>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9966C536-3B12-46B8-B0E2-37DE7CBBECAB}"/>
              </a:ext>
            </a:extLst>
          </p:cNvPr>
          <p:cNvSpPr>
            <a:spLocks noGrp="1"/>
          </p:cNvSpPr>
          <p:nvPr>
            <p:ph type="sldNum" sz="quarter" idx="12"/>
          </p:nvPr>
        </p:nvSpPr>
        <p:spPr/>
        <p:txBody>
          <a:bodyPr/>
          <a:lstStyle/>
          <a:p>
            <a:pPr>
              <a:defRPr/>
            </a:pPr>
            <a:fld id="{E420D319-DD93-554E-8F0D-BBCEB2ABB842}" type="slidenum">
              <a:rPr lang="en-GB" altLang="en-US" smtClean="0"/>
              <a:pPr>
                <a:defRPr/>
              </a:pPr>
              <a:t>2</a:t>
            </a:fld>
            <a:endParaRPr lang="en-GB" altLang="en-US"/>
          </a:p>
        </p:txBody>
      </p:sp>
    </p:spTree>
    <p:extLst>
      <p:ext uri="{BB962C8B-B14F-4D97-AF65-F5344CB8AC3E}">
        <p14:creationId xmlns:p14="http://schemas.microsoft.com/office/powerpoint/2010/main" val="366486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E3B41-1E3B-BC9D-A308-667375DCCD7F}"/>
              </a:ext>
            </a:extLst>
          </p:cNvPr>
          <p:cNvSpPr>
            <a:spLocks noGrp="1"/>
          </p:cNvSpPr>
          <p:nvPr>
            <p:ph type="title"/>
          </p:nvPr>
        </p:nvSpPr>
        <p:spPr/>
        <p:txBody>
          <a:bodyPr/>
          <a:lstStyle/>
          <a:p>
            <a:r>
              <a:rPr lang="en-GB" sz="3600" b="1" dirty="0"/>
              <a:t>Situational and contingency leadership</a:t>
            </a:r>
          </a:p>
        </p:txBody>
      </p:sp>
      <p:sp>
        <p:nvSpPr>
          <p:cNvPr id="3" name="Content Placeholder 2">
            <a:extLst>
              <a:ext uri="{FF2B5EF4-FFF2-40B4-BE49-F238E27FC236}">
                <a16:creationId xmlns:a16="http://schemas.microsoft.com/office/drawing/2014/main" id="{C80F1EFC-DDDE-41C1-D6FF-6417B5EDDB5F}"/>
              </a:ext>
            </a:extLst>
          </p:cNvPr>
          <p:cNvSpPr>
            <a:spLocks noGrp="1"/>
          </p:cNvSpPr>
          <p:nvPr>
            <p:ph idx="1"/>
          </p:nvPr>
        </p:nvSpPr>
        <p:spPr/>
        <p:txBody>
          <a:bodyPr/>
          <a:lstStyle/>
          <a:p>
            <a:r>
              <a:rPr lang="en-GB" sz="2400" dirty="0"/>
              <a:t>The situational and contingency approach suggest that leadership style may be contingent upon factors in the situation within which it is practiced. This means that leadership style/behaviour should change depending on the present situation.</a:t>
            </a:r>
          </a:p>
        </p:txBody>
      </p:sp>
      <p:sp>
        <p:nvSpPr>
          <p:cNvPr id="4" name="Date Placeholder 3">
            <a:extLst>
              <a:ext uri="{FF2B5EF4-FFF2-40B4-BE49-F238E27FC236}">
                <a16:creationId xmlns:a16="http://schemas.microsoft.com/office/drawing/2014/main" id="{48AC0FE2-E472-900C-9BCD-A6307211D40C}"/>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0CD96708-5124-2F7D-F172-1E4279505D86}"/>
              </a:ext>
            </a:extLst>
          </p:cNvPr>
          <p:cNvSpPr>
            <a:spLocks noGrp="1"/>
          </p:cNvSpPr>
          <p:nvPr>
            <p:ph type="sldNum" sz="quarter" idx="12"/>
          </p:nvPr>
        </p:nvSpPr>
        <p:spPr/>
        <p:txBody>
          <a:bodyPr/>
          <a:lstStyle/>
          <a:p>
            <a:pPr>
              <a:defRPr/>
            </a:pPr>
            <a:fld id="{E420D319-DD93-554E-8F0D-BBCEB2ABB842}" type="slidenum">
              <a:rPr lang="en-GB" altLang="en-US" smtClean="0"/>
              <a:pPr>
                <a:defRPr/>
              </a:pPr>
              <a:t>3</a:t>
            </a:fld>
            <a:endParaRPr lang="en-GB" altLang="en-US"/>
          </a:p>
        </p:txBody>
      </p:sp>
    </p:spTree>
    <p:extLst>
      <p:ext uri="{BB962C8B-B14F-4D97-AF65-F5344CB8AC3E}">
        <p14:creationId xmlns:p14="http://schemas.microsoft.com/office/powerpoint/2010/main" val="1829788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9792C-815D-A851-4023-477E8CFD2AEB}"/>
              </a:ext>
            </a:extLst>
          </p:cNvPr>
          <p:cNvSpPr>
            <a:spLocks noGrp="1"/>
          </p:cNvSpPr>
          <p:nvPr>
            <p:ph type="title"/>
          </p:nvPr>
        </p:nvSpPr>
        <p:spPr/>
        <p:txBody>
          <a:bodyPr/>
          <a:lstStyle/>
          <a:p>
            <a:r>
              <a:rPr lang="en-GB" sz="3600" b="1" dirty="0"/>
              <a:t>Factors to consider in situational and contingency leadership</a:t>
            </a:r>
            <a:endParaRPr lang="en-GB" sz="3600" dirty="0"/>
          </a:p>
        </p:txBody>
      </p:sp>
      <p:sp>
        <p:nvSpPr>
          <p:cNvPr id="3" name="Content Placeholder 2">
            <a:extLst>
              <a:ext uri="{FF2B5EF4-FFF2-40B4-BE49-F238E27FC236}">
                <a16:creationId xmlns:a16="http://schemas.microsoft.com/office/drawing/2014/main" id="{5356F926-D42C-F2A7-2706-78FB3F775304}"/>
              </a:ext>
            </a:extLst>
          </p:cNvPr>
          <p:cNvSpPr>
            <a:spLocks noGrp="1"/>
          </p:cNvSpPr>
          <p:nvPr>
            <p:ph idx="1"/>
          </p:nvPr>
        </p:nvSpPr>
        <p:spPr/>
        <p:txBody>
          <a:bodyPr/>
          <a:lstStyle/>
          <a:p>
            <a:r>
              <a:rPr lang="en-GB" sz="2400" dirty="0"/>
              <a:t>According to (2024), there are three main influences for choosing the appropriate leadership based on situation:</a:t>
            </a:r>
          </a:p>
          <a:p>
            <a:pPr lvl="2">
              <a:buFont typeface="Wingdings" pitchFamily="2" charset="2"/>
              <a:buChar char="ü"/>
            </a:pPr>
            <a:r>
              <a:rPr lang="en-GB" sz="2000" dirty="0"/>
              <a:t>The background, experience, skills, and confidence of the leader.</a:t>
            </a:r>
          </a:p>
          <a:p>
            <a:pPr lvl="2">
              <a:buFont typeface="Wingdings" pitchFamily="2" charset="2"/>
              <a:buChar char="ü"/>
            </a:pPr>
            <a:r>
              <a:rPr lang="en-GB" sz="2000" dirty="0"/>
              <a:t>The competencies, qualities and characteristics of the employees.</a:t>
            </a:r>
          </a:p>
          <a:p>
            <a:pPr lvl="2">
              <a:buFont typeface="Wingdings" pitchFamily="2" charset="2"/>
              <a:buChar char="ü"/>
            </a:pPr>
            <a:r>
              <a:rPr lang="en-GB" sz="2000" dirty="0"/>
              <a:t>The nature of the role, task, and the time available for the project, as well as the culture of the organisation.</a:t>
            </a:r>
          </a:p>
          <a:p>
            <a:r>
              <a:rPr lang="en-GB" sz="2400" dirty="0"/>
              <a:t>Leaders who adapt their leadership style to suit the specific needs and circumstances of the organization are more likely to achieve positive outcomes.</a:t>
            </a:r>
          </a:p>
          <a:p>
            <a:pPr lvl="1"/>
            <a:endParaRPr lang="en-GB" sz="2400" dirty="0"/>
          </a:p>
        </p:txBody>
      </p:sp>
      <p:sp>
        <p:nvSpPr>
          <p:cNvPr id="4" name="Date Placeholder 3">
            <a:extLst>
              <a:ext uri="{FF2B5EF4-FFF2-40B4-BE49-F238E27FC236}">
                <a16:creationId xmlns:a16="http://schemas.microsoft.com/office/drawing/2014/main" id="{98377C24-A3E9-E1D4-F38B-8831869F9247}"/>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36676415-9572-3C71-C533-2AF4F2C29981}"/>
              </a:ext>
            </a:extLst>
          </p:cNvPr>
          <p:cNvSpPr>
            <a:spLocks noGrp="1"/>
          </p:cNvSpPr>
          <p:nvPr>
            <p:ph type="sldNum" sz="quarter" idx="12"/>
          </p:nvPr>
        </p:nvSpPr>
        <p:spPr/>
        <p:txBody>
          <a:bodyPr/>
          <a:lstStyle/>
          <a:p>
            <a:pPr>
              <a:defRPr/>
            </a:pPr>
            <a:fld id="{E420D319-DD93-554E-8F0D-BBCEB2ABB842}" type="slidenum">
              <a:rPr lang="en-GB" altLang="en-US" smtClean="0"/>
              <a:pPr>
                <a:defRPr/>
              </a:pPr>
              <a:t>4</a:t>
            </a:fld>
            <a:endParaRPr lang="en-GB" altLang="en-US"/>
          </a:p>
        </p:txBody>
      </p:sp>
    </p:spTree>
    <p:extLst>
      <p:ext uri="{BB962C8B-B14F-4D97-AF65-F5344CB8AC3E}">
        <p14:creationId xmlns:p14="http://schemas.microsoft.com/office/powerpoint/2010/main" val="1360313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A462D-0B19-BE64-65EE-874FE6B102C6}"/>
              </a:ext>
            </a:extLst>
          </p:cNvPr>
          <p:cNvSpPr>
            <a:spLocks noGrp="1"/>
          </p:cNvSpPr>
          <p:nvPr>
            <p:ph type="title"/>
          </p:nvPr>
        </p:nvSpPr>
        <p:spPr>
          <a:xfrm>
            <a:off x="457200" y="274638"/>
            <a:ext cx="8229600" cy="1143000"/>
          </a:xfrm>
        </p:spPr>
        <p:txBody>
          <a:bodyPr wrap="square" anchor="ctr">
            <a:normAutofit/>
          </a:bodyPr>
          <a:lstStyle/>
          <a:p>
            <a:pPr>
              <a:lnSpc>
                <a:spcPct val="90000"/>
              </a:lnSpc>
            </a:pPr>
            <a:r>
              <a:rPr lang="en-GB" sz="3600" b="1" dirty="0"/>
              <a:t>Tannenbaum and Schmidt situational theories </a:t>
            </a:r>
            <a:r>
              <a:rPr lang="en-GB" sz="2400" dirty="0"/>
              <a:t>(1 of 4)</a:t>
            </a:r>
            <a:endParaRPr lang="en-GB" sz="3600" dirty="0"/>
          </a:p>
        </p:txBody>
      </p:sp>
      <p:sp>
        <p:nvSpPr>
          <p:cNvPr id="3" name="Content Placeholder 2">
            <a:extLst>
              <a:ext uri="{FF2B5EF4-FFF2-40B4-BE49-F238E27FC236}">
                <a16:creationId xmlns:a16="http://schemas.microsoft.com/office/drawing/2014/main" id="{ECBD9481-0028-AB53-3876-DE827814ADFF}"/>
              </a:ext>
            </a:extLst>
          </p:cNvPr>
          <p:cNvSpPr>
            <a:spLocks noGrp="1"/>
          </p:cNvSpPr>
          <p:nvPr>
            <p:ph sz="half" idx="1"/>
          </p:nvPr>
        </p:nvSpPr>
        <p:spPr>
          <a:xfrm>
            <a:off x="457200" y="1600201"/>
            <a:ext cx="4038600" cy="3989040"/>
          </a:xfrm>
        </p:spPr>
        <p:txBody>
          <a:bodyPr wrap="square" anchor="t">
            <a:normAutofit/>
          </a:bodyPr>
          <a:lstStyle/>
          <a:p>
            <a:r>
              <a:rPr lang="en-GB" sz="2400" dirty="0"/>
              <a:t>Tannenbaum and Schmidt (1973) classified leadership into three main leadership styles:</a:t>
            </a:r>
          </a:p>
          <a:p>
            <a:pPr lvl="1"/>
            <a:r>
              <a:rPr lang="en-GB" dirty="0"/>
              <a:t>Authoritarian</a:t>
            </a:r>
          </a:p>
          <a:p>
            <a:pPr lvl="1"/>
            <a:r>
              <a:rPr lang="en-GB" dirty="0"/>
              <a:t>Democratic</a:t>
            </a:r>
          </a:p>
          <a:p>
            <a:pPr lvl="1"/>
            <a:r>
              <a:rPr lang="en-GB" dirty="0"/>
              <a:t>Laissez-faire</a:t>
            </a:r>
          </a:p>
        </p:txBody>
      </p:sp>
      <p:pic>
        <p:nvPicPr>
          <p:cNvPr id="1026" name="Picture 2" descr="16 Advantages &amp; Disadvantages Of Situational Leadership | MTD Training">
            <a:extLst>
              <a:ext uri="{FF2B5EF4-FFF2-40B4-BE49-F238E27FC236}">
                <a16:creationId xmlns:a16="http://schemas.microsoft.com/office/drawing/2014/main" id="{8DDFDF48-C57E-5674-8A74-1D29AF382AF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433624"/>
            <a:ext cx="4038600" cy="2322194"/>
          </a:xfrm>
          <a:prstGeom prst="rect">
            <a:avLst/>
          </a:prstGeom>
          <a:solidFill>
            <a:srgbClr val="FFFFFF"/>
          </a:solidFill>
        </p:spPr>
      </p:pic>
      <p:sp>
        <p:nvSpPr>
          <p:cNvPr id="4" name="Date Placeholder 3">
            <a:extLst>
              <a:ext uri="{FF2B5EF4-FFF2-40B4-BE49-F238E27FC236}">
                <a16:creationId xmlns:a16="http://schemas.microsoft.com/office/drawing/2014/main" id="{74F19388-5B75-7F87-7E66-1D172F1B60C3}"/>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27/09/2024</a:t>
            </a:fld>
            <a:endParaRPr lang="en-GB" altLang="en-US" sz="900"/>
          </a:p>
        </p:txBody>
      </p:sp>
      <p:sp>
        <p:nvSpPr>
          <p:cNvPr id="5" name="Slide Number Placeholder 4">
            <a:extLst>
              <a:ext uri="{FF2B5EF4-FFF2-40B4-BE49-F238E27FC236}">
                <a16:creationId xmlns:a16="http://schemas.microsoft.com/office/drawing/2014/main" id="{1A5FC8C1-4BF3-B185-CAB9-43C54C4CBAA1}"/>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5</a:t>
            </a:fld>
            <a:endParaRPr lang="en-GB" altLang="en-US"/>
          </a:p>
        </p:txBody>
      </p:sp>
    </p:spTree>
    <p:extLst>
      <p:ext uri="{BB962C8B-B14F-4D97-AF65-F5344CB8AC3E}">
        <p14:creationId xmlns:p14="http://schemas.microsoft.com/office/powerpoint/2010/main" val="3350455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E7184-A36C-2433-7755-EDE8B7DF9CC8}"/>
              </a:ext>
            </a:extLst>
          </p:cNvPr>
          <p:cNvSpPr>
            <a:spLocks noGrp="1"/>
          </p:cNvSpPr>
          <p:nvPr>
            <p:ph type="title"/>
          </p:nvPr>
        </p:nvSpPr>
        <p:spPr/>
        <p:txBody>
          <a:bodyPr/>
          <a:lstStyle/>
          <a:p>
            <a:r>
              <a:rPr lang="en-GB" sz="3600" b="1" dirty="0"/>
              <a:t>Tannenbaum and Schmidt situational theories </a:t>
            </a:r>
            <a:r>
              <a:rPr lang="en-GB" sz="2000" dirty="0"/>
              <a:t>(2 of 4)</a:t>
            </a:r>
            <a:endParaRPr lang="en-GB" sz="3600" dirty="0"/>
          </a:p>
        </p:txBody>
      </p:sp>
      <p:sp>
        <p:nvSpPr>
          <p:cNvPr id="3" name="Content Placeholder 2">
            <a:extLst>
              <a:ext uri="{FF2B5EF4-FFF2-40B4-BE49-F238E27FC236}">
                <a16:creationId xmlns:a16="http://schemas.microsoft.com/office/drawing/2014/main" id="{94C83193-2695-62D7-4A09-6FD411CDAD79}"/>
              </a:ext>
            </a:extLst>
          </p:cNvPr>
          <p:cNvSpPr>
            <a:spLocks noGrp="1"/>
          </p:cNvSpPr>
          <p:nvPr>
            <p:ph idx="1"/>
          </p:nvPr>
        </p:nvSpPr>
        <p:spPr/>
        <p:txBody>
          <a:bodyPr/>
          <a:lstStyle/>
          <a:p>
            <a:r>
              <a:rPr lang="en-GB" sz="2400" b="1" i="0" u="none" strike="noStrike" dirty="0">
                <a:solidFill>
                  <a:srgbClr val="0D0D0D"/>
                </a:solidFill>
                <a:effectLst/>
                <a:latin typeface="+mj-lt"/>
              </a:rPr>
              <a:t>Authoritarian Style</a:t>
            </a:r>
            <a:r>
              <a:rPr lang="en-GB" sz="2400" b="0" i="0" u="none" strike="noStrike" dirty="0">
                <a:solidFill>
                  <a:srgbClr val="0D0D0D"/>
                </a:solidFill>
                <a:effectLst/>
                <a:latin typeface="+mj-lt"/>
              </a:rPr>
              <a:t>: leaders make decisions independently and exert a high level of control over their followers. </a:t>
            </a:r>
          </a:p>
          <a:p>
            <a:r>
              <a:rPr lang="en-GB" sz="2400" b="0" i="0" u="none" strike="noStrike" dirty="0">
                <a:solidFill>
                  <a:srgbClr val="0D0D0D"/>
                </a:solidFill>
                <a:effectLst/>
                <a:latin typeface="+mj-lt"/>
              </a:rPr>
              <a:t>They provide clear directives instructions and expect immediate compliance without subordinate’s input. </a:t>
            </a:r>
          </a:p>
          <a:p>
            <a:r>
              <a:rPr lang="en-GB" sz="2400" b="0" i="0" u="none" strike="noStrike" dirty="0">
                <a:solidFill>
                  <a:srgbClr val="0D0D0D"/>
                </a:solidFill>
                <a:effectLst/>
                <a:latin typeface="+mj-lt"/>
              </a:rPr>
              <a:t>This style can be effective in situations where quick decisions are necessary or when subordinates lack experience and expertise. </a:t>
            </a:r>
          </a:p>
          <a:p>
            <a:pPr marL="0" indent="0">
              <a:buNone/>
            </a:pPr>
            <a:endParaRPr lang="en-GB" sz="2400" b="0" i="0" u="none" strike="noStrike" dirty="0">
              <a:solidFill>
                <a:srgbClr val="0D0D0D"/>
              </a:solidFill>
              <a:effectLst/>
              <a:latin typeface="+mj-lt"/>
            </a:endParaRPr>
          </a:p>
          <a:p>
            <a:endParaRPr lang="en-GB" dirty="0"/>
          </a:p>
        </p:txBody>
      </p:sp>
      <p:sp>
        <p:nvSpPr>
          <p:cNvPr id="4" name="Date Placeholder 3">
            <a:extLst>
              <a:ext uri="{FF2B5EF4-FFF2-40B4-BE49-F238E27FC236}">
                <a16:creationId xmlns:a16="http://schemas.microsoft.com/office/drawing/2014/main" id="{0DDB7599-CDA2-7305-8BB9-00A37F6B9606}"/>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3CCD9F33-7C32-A038-0DA1-DA20C0358915}"/>
              </a:ext>
            </a:extLst>
          </p:cNvPr>
          <p:cNvSpPr>
            <a:spLocks noGrp="1"/>
          </p:cNvSpPr>
          <p:nvPr>
            <p:ph type="sldNum" sz="quarter" idx="12"/>
          </p:nvPr>
        </p:nvSpPr>
        <p:spPr/>
        <p:txBody>
          <a:bodyPr/>
          <a:lstStyle/>
          <a:p>
            <a:pPr>
              <a:defRPr/>
            </a:pPr>
            <a:fld id="{E420D319-DD93-554E-8F0D-BBCEB2ABB842}" type="slidenum">
              <a:rPr lang="en-GB" altLang="en-US" smtClean="0"/>
              <a:pPr>
                <a:defRPr/>
              </a:pPr>
              <a:t>6</a:t>
            </a:fld>
            <a:endParaRPr lang="en-GB" altLang="en-US"/>
          </a:p>
        </p:txBody>
      </p:sp>
    </p:spTree>
    <p:extLst>
      <p:ext uri="{BB962C8B-B14F-4D97-AF65-F5344CB8AC3E}">
        <p14:creationId xmlns:p14="http://schemas.microsoft.com/office/powerpoint/2010/main" val="162397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41F8-7D7D-DA73-D51D-A12219B21995}"/>
              </a:ext>
            </a:extLst>
          </p:cNvPr>
          <p:cNvSpPr>
            <a:spLocks noGrp="1"/>
          </p:cNvSpPr>
          <p:nvPr>
            <p:ph type="title"/>
          </p:nvPr>
        </p:nvSpPr>
        <p:spPr/>
        <p:txBody>
          <a:bodyPr/>
          <a:lstStyle/>
          <a:p>
            <a:r>
              <a:rPr lang="en-GB" sz="3600" b="1" dirty="0"/>
              <a:t>Tannenbaum and Schmidt situational theories </a:t>
            </a:r>
            <a:r>
              <a:rPr lang="en-GB" sz="2000" dirty="0"/>
              <a:t>(3 of 4)</a:t>
            </a:r>
            <a:endParaRPr lang="en-GB" sz="3600" dirty="0"/>
          </a:p>
        </p:txBody>
      </p:sp>
      <p:sp>
        <p:nvSpPr>
          <p:cNvPr id="3" name="Content Placeholder 2">
            <a:extLst>
              <a:ext uri="{FF2B5EF4-FFF2-40B4-BE49-F238E27FC236}">
                <a16:creationId xmlns:a16="http://schemas.microsoft.com/office/drawing/2014/main" id="{92F14CE8-B9B6-E161-028D-AE907C1C29B3}"/>
              </a:ext>
            </a:extLst>
          </p:cNvPr>
          <p:cNvSpPr>
            <a:spLocks noGrp="1"/>
          </p:cNvSpPr>
          <p:nvPr>
            <p:ph idx="1"/>
          </p:nvPr>
        </p:nvSpPr>
        <p:spPr/>
        <p:txBody>
          <a:bodyPr/>
          <a:lstStyle/>
          <a:p>
            <a:r>
              <a:rPr lang="en-GB" sz="2400" b="1" i="0" u="none" strike="noStrike" dirty="0">
                <a:solidFill>
                  <a:srgbClr val="0D0D0D"/>
                </a:solidFill>
                <a:effectLst/>
                <a:latin typeface="+mj-lt"/>
              </a:rPr>
              <a:t>Democratic Style</a:t>
            </a:r>
            <a:r>
              <a:rPr lang="en-GB" sz="2400" b="0" i="0" u="none" strike="noStrike" dirty="0">
                <a:solidFill>
                  <a:srgbClr val="0D0D0D"/>
                </a:solidFill>
                <a:effectLst/>
                <a:latin typeface="+mj-lt"/>
              </a:rPr>
              <a:t>: this style involves active participation from followers in decision-making. </a:t>
            </a:r>
          </a:p>
          <a:p>
            <a:r>
              <a:rPr lang="en-GB" sz="2400" b="0" i="0" u="none" strike="noStrike" dirty="0">
                <a:solidFill>
                  <a:srgbClr val="0D0D0D"/>
                </a:solidFill>
                <a:effectLst/>
                <a:latin typeface="+mj-lt"/>
              </a:rPr>
              <a:t>Leaders using this style encourage collaboration and open communication and seek input and feedback from their employees before making decisions. </a:t>
            </a:r>
          </a:p>
          <a:p>
            <a:r>
              <a:rPr lang="en-GB" sz="2400" b="0" i="0" u="none" strike="noStrike" dirty="0">
                <a:solidFill>
                  <a:srgbClr val="0D0D0D"/>
                </a:solidFill>
                <a:effectLst/>
                <a:latin typeface="+mj-lt"/>
              </a:rPr>
              <a:t>This approach can enhance employee engagement, motivation, creativity, and commitment, as they feel valued. </a:t>
            </a:r>
            <a:endParaRPr lang="en-GB" dirty="0"/>
          </a:p>
        </p:txBody>
      </p:sp>
      <p:sp>
        <p:nvSpPr>
          <p:cNvPr id="4" name="Date Placeholder 3">
            <a:extLst>
              <a:ext uri="{FF2B5EF4-FFF2-40B4-BE49-F238E27FC236}">
                <a16:creationId xmlns:a16="http://schemas.microsoft.com/office/drawing/2014/main" id="{E6269D8B-53A5-C4FC-F00F-DF812E2B1CB1}"/>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B9FA1CDD-0627-9765-9767-9326D23F39B2}"/>
              </a:ext>
            </a:extLst>
          </p:cNvPr>
          <p:cNvSpPr>
            <a:spLocks noGrp="1"/>
          </p:cNvSpPr>
          <p:nvPr>
            <p:ph type="sldNum" sz="quarter" idx="12"/>
          </p:nvPr>
        </p:nvSpPr>
        <p:spPr/>
        <p:txBody>
          <a:bodyPr/>
          <a:lstStyle/>
          <a:p>
            <a:pPr>
              <a:defRPr/>
            </a:pPr>
            <a:fld id="{E420D319-DD93-554E-8F0D-BBCEB2ABB842}" type="slidenum">
              <a:rPr lang="en-GB" altLang="en-US" smtClean="0"/>
              <a:pPr>
                <a:defRPr/>
              </a:pPr>
              <a:t>7</a:t>
            </a:fld>
            <a:endParaRPr lang="en-GB" altLang="en-US"/>
          </a:p>
        </p:txBody>
      </p:sp>
    </p:spTree>
    <p:extLst>
      <p:ext uri="{BB962C8B-B14F-4D97-AF65-F5344CB8AC3E}">
        <p14:creationId xmlns:p14="http://schemas.microsoft.com/office/powerpoint/2010/main" val="631918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2B299-788B-D4A6-FCEE-5C347FAEF6CD}"/>
              </a:ext>
            </a:extLst>
          </p:cNvPr>
          <p:cNvSpPr>
            <a:spLocks noGrp="1"/>
          </p:cNvSpPr>
          <p:nvPr>
            <p:ph type="title"/>
          </p:nvPr>
        </p:nvSpPr>
        <p:spPr/>
        <p:txBody>
          <a:bodyPr/>
          <a:lstStyle/>
          <a:p>
            <a:r>
              <a:rPr lang="en-GB" sz="3600" b="1" dirty="0"/>
              <a:t>Tannenbaum and Schmidt situational theories </a:t>
            </a:r>
            <a:r>
              <a:rPr lang="en-GB" sz="2000" dirty="0"/>
              <a:t>(4 of 4)</a:t>
            </a:r>
            <a:endParaRPr lang="en-GB" sz="4000" dirty="0"/>
          </a:p>
        </p:txBody>
      </p:sp>
      <p:sp>
        <p:nvSpPr>
          <p:cNvPr id="3" name="Content Placeholder 2">
            <a:extLst>
              <a:ext uri="{FF2B5EF4-FFF2-40B4-BE49-F238E27FC236}">
                <a16:creationId xmlns:a16="http://schemas.microsoft.com/office/drawing/2014/main" id="{F9B8A7FF-B776-0077-2A0B-8CA00117E7AB}"/>
              </a:ext>
            </a:extLst>
          </p:cNvPr>
          <p:cNvSpPr>
            <a:spLocks noGrp="1"/>
          </p:cNvSpPr>
          <p:nvPr>
            <p:ph idx="1"/>
          </p:nvPr>
        </p:nvSpPr>
        <p:spPr/>
        <p:txBody>
          <a:bodyPr/>
          <a:lstStyle/>
          <a:p>
            <a:r>
              <a:rPr lang="en-GB" sz="2400" b="1" i="0" u="none" strike="noStrike" dirty="0">
                <a:solidFill>
                  <a:srgbClr val="0D0D0D"/>
                </a:solidFill>
                <a:effectLst/>
                <a:latin typeface="+mj-lt"/>
              </a:rPr>
              <a:t>Laissez-faire Style</a:t>
            </a:r>
            <a:r>
              <a:rPr lang="en-GB" sz="2400" b="0" i="0" u="none" strike="noStrike" dirty="0">
                <a:solidFill>
                  <a:srgbClr val="0D0D0D"/>
                </a:solidFill>
                <a:effectLst/>
                <a:latin typeface="+mj-lt"/>
              </a:rPr>
              <a:t>: This style is characterised by a hands-off approach, where leaders provide minimal support, guidance, and direction to their subordinates. </a:t>
            </a:r>
          </a:p>
          <a:p>
            <a:r>
              <a:rPr lang="en-GB" sz="2400" b="0" i="0" u="none" strike="noStrike" dirty="0">
                <a:solidFill>
                  <a:srgbClr val="0D0D0D"/>
                </a:solidFill>
                <a:effectLst/>
                <a:latin typeface="+mj-lt"/>
              </a:rPr>
              <a:t>They provide subordinates with the freedom to work independently. </a:t>
            </a:r>
          </a:p>
          <a:p>
            <a:r>
              <a:rPr lang="en-GB" sz="2400" b="0" i="0" u="none" strike="noStrike" dirty="0">
                <a:solidFill>
                  <a:srgbClr val="0D0D0D"/>
                </a:solidFill>
                <a:effectLst/>
                <a:latin typeface="+mj-lt"/>
              </a:rPr>
              <a:t>It is most appropriate when followers are highly skilled, self-motivated, and capable of working autonomously.</a:t>
            </a:r>
          </a:p>
          <a:p>
            <a:endParaRPr lang="en-GB" dirty="0"/>
          </a:p>
        </p:txBody>
      </p:sp>
      <p:sp>
        <p:nvSpPr>
          <p:cNvPr id="4" name="Date Placeholder 3">
            <a:extLst>
              <a:ext uri="{FF2B5EF4-FFF2-40B4-BE49-F238E27FC236}">
                <a16:creationId xmlns:a16="http://schemas.microsoft.com/office/drawing/2014/main" id="{8D9C87A9-E37B-74E4-5A2B-AF64175EEC01}"/>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025DEAD2-2C95-651E-CABB-04BEB511B6C1}"/>
              </a:ext>
            </a:extLst>
          </p:cNvPr>
          <p:cNvSpPr>
            <a:spLocks noGrp="1"/>
          </p:cNvSpPr>
          <p:nvPr>
            <p:ph type="sldNum" sz="quarter" idx="12"/>
          </p:nvPr>
        </p:nvSpPr>
        <p:spPr/>
        <p:txBody>
          <a:bodyPr/>
          <a:lstStyle/>
          <a:p>
            <a:pPr>
              <a:defRPr/>
            </a:pPr>
            <a:fld id="{E420D319-DD93-554E-8F0D-BBCEB2ABB842}" type="slidenum">
              <a:rPr lang="en-GB" altLang="en-US" smtClean="0"/>
              <a:pPr>
                <a:defRPr/>
              </a:pPr>
              <a:t>8</a:t>
            </a:fld>
            <a:endParaRPr lang="en-GB" altLang="en-US"/>
          </a:p>
        </p:txBody>
      </p:sp>
    </p:spTree>
    <p:extLst>
      <p:ext uri="{BB962C8B-B14F-4D97-AF65-F5344CB8AC3E}">
        <p14:creationId xmlns:p14="http://schemas.microsoft.com/office/powerpoint/2010/main" val="424855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F962F-D77F-3079-D2FA-C4C4577C6286}"/>
              </a:ext>
            </a:extLst>
          </p:cNvPr>
          <p:cNvSpPr>
            <a:spLocks noGrp="1"/>
          </p:cNvSpPr>
          <p:nvPr>
            <p:ph type="title"/>
          </p:nvPr>
        </p:nvSpPr>
        <p:spPr/>
        <p:txBody>
          <a:bodyPr/>
          <a:lstStyle/>
          <a:p>
            <a:r>
              <a:rPr lang="en-GB" sz="3600" b="1" dirty="0"/>
              <a:t>The Path Goal Theory </a:t>
            </a:r>
            <a:r>
              <a:rPr lang="en-GB" sz="2000" dirty="0"/>
              <a:t>(1 of 10)</a:t>
            </a:r>
            <a:endParaRPr lang="en-GB" sz="3600" dirty="0"/>
          </a:p>
        </p:txBody>
      </p:sp>
      <p:sp>
        <p:nvSpPr>
          <p:cNvPr id="3" name="Content Placeholder 2">
            <a:extLst>
              <a:ext uri="{FF2B5EF4-FFF2-40B4-BE49-F238E27FC236}">
                <a16:creationId xmlns:a16="http://schemas.microsoft.com/office/drawing/2014/main" id="{F0F23706-4E8F-D76C-D274-02FEA42842A4}"/>
              </a:ext>
            </a:extLst>
          </p:cNvPr>
          <p:cNvSpPr>
            <a:spLocks noGrp="1"/>
          </p:cNvSpPr>
          <p:nvPr>
            <p:ph idx="1"/>
          </p:nvPr>
        </p:nvSpPr>
        <p:spPr/>
        <p:txBody>
          <a:bodyPr/>
          <a:lstStyle/>
          <a:p>
            <a:r>
              <a:rPr lang="en-GB" sz="2400" dirty="0"/>
              <a:t>The path goal theory approach states that if leaders want the employees to achieve their goals, they need to help, support, and motivate them. </a:t>
            </a:r>
          </a:p>
          <a:p>
            <a:r>
              <a:rPr lang="en-GB" sz="2400" dirty="0"/>
              <a:t>The leadership of the leaders should follow three fundamental elements:</a:t>
            </a:r>
          </a:p>
          <a:p>
            <a:pPr lvl="1">
              <a:buFont typeface="Wingdings" pitchFamily="2" charset="2"/>
              <a:buChar char="ü"/>
            </a:pPr>
            <a:r>
              <a:rPr lang="en-GB" sz="2000" dirty="0"/>
              <a:t>Helping employees identify and achieve their goals.</a:t>
            </a:r>
          </a:p>
          <a:p>
            <a:pPr lvl="1">
              <a:buFont typeface="Wingdings" pitchFamily="2" charset="2"/>
              <a:buChar char="ü"/>
            </a:pPr>
            <a:r>
              <a:rPr lang="en-GB" sz="2000" dirty="0"/>
              <a:t>Clearing away obstacles.</a:t>
            </a:r>
          </a:p>
          <a:p>
            <a:pPr lvl="1">
              <a:buFont typeface="Wingdings" pitchFamily="2" charset="2"/>
              <a:buChar char="ü"/>
            </a:pPr>
            <a:r>
              <a:rPr lang="en-GB" sz="2000" dirty="0"/>
              <a:t>Offering appropriate rewards along the way to keep the employees motivated and engaged.</a:t>
            </a:r>
          </a:p>
        </p:txBody>
      </p:sp>
      <p:sp>
        <p:nvSpPr>
          <p:cNvPr id="4" name="Date Placeholder 3">
            <a:extLst>
              <a:ext uri="{FF2B5EF4-FFF2-40B4-BE49-F238E27FC236}">
                <a16:creationId xmlns:a16="http://schemas.microsoft.com/office/drawing/2014/main" id="{16AD0DA7-DB8F-C595-8188-9D6133E10541}"/>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D1E15D6-8B0A-C75D-151C-024F99B20327}"/>
              </a:ext>
            </a:extLst>
          </p:cNvPr>
          <p:cNvSpPr>
            <a:spLocks noGrp="1"/>
          </p:cNvSpPr>
          <p:nvPr>
            <p:ph type="sldNum" sz="quarter" idx="12"/>
          </p:nvPr>
        </p:nvSpPr>
        <p:spPr/>
        <p:txBody>
          <a:bodyPr/>
          <a:lstStyle/>
          <a:p>
            <a:pPr>
              <a:defRPr/>
            </a:pPr>
            <a:fld id="{E420D319-DD93-554E-8F0D-BBCEB2ABB842}" type="slidenum">
              <a:rPr lang="en-GB" altLang="en-US" smtClean="0"/>
              <a:pPr>
                <a:defRPr/>
              </a:pPr>
              <a:t>9</a:t>
            </a:fld>
            <a:endParaRPr lang="en-GB" altLang="en-US"/>
          </a:p>
        </p:txBody>
      </p:sp>
    </p:spTree>
    <p:extLst>
      <p:ext uri="{BB962C8B-B14F-4D97-AF65-F5344CB8AC3E}">
        <p14:creationId xmlns:p14="http://schemas.microsoft.com/office/powerpoint/2010/main" val="2704021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C998D-5C82-0B4C-7A77-40C27483DF3B}"/>
              </a:ext>
            </a:extLst>
          </p:cNvPr>
          <p:cNvSpPr>
            <a:spLocks noGrp="1"/>
          </p:cNvSpPr>
          <p:nvPr>
            <p:ph type="title"/>
          </p:nvPr>
        </p:nvSpPr>
        <p:spPr/>
        <p:txBody>
          <a:bodyPr/>
          <a:lstStyle/>
          <a:p>
            <a:r>
              <a:rPr lang="en-GB" sz="3600" b="1" dirty="0"/>
              <a:t>The Path Goal Theory </a:t>
            </a:r>
            <a:r>
              <a:rPr lang="en-GB" sz="2000" dirty="0"/>
              <a:t>(2 of 10)</a:t>
            </a:r>
            <a:endParaRPr lang="en-GB" sz="3600" dirty="0"/>
          </a:p>
        </p:txBody>
      </p:sp>
      <p:sp>
        <p:nvSpPr>
          <p:cNvPr id="3" name="Content Placeholder 2">
            <a:extLst>
              <a:ext uri="{FF2B5EF4-FFF2-40B4-BE49-F238E27FC236}">
                <a16:creationId xmlns:a16="http://schemas.microsoft.com/office/drawing/2014/main" id="{B6A53B39-E9AF-A700-F520-1CC60BF1D9E2}"/>
              </a:ext>
            </a:extLst>
          </p:cNvPr>
          <p:cNvSpPr>
            <a:spLocks noGrp="1"/>
          </p:cNvSpPr>
          <p:nvPr>
            <p:ph idx="1"/>
          </p:nvPr>
        </p:nvSpPr>
        <p:spPr/>
        <p:txBody>
          <a:bodyPr/>
          <a:lstStyle/>
          <a:p>
            <a:pPr marL="0" indent="0" algn="l">
              <a:buNone/>
            </a:pPr>
            <a:r>
              <a:rPr lang="en-GB" sz="2400" b="0" i="0" dirty="0">
                <a:effectLst/>
                <a:latin typeface="+mj-lt"/>
              </a:rPr>
              <a:t>Under different situations, leaders can follow four different types of leadership:</a:t>
            </a:r>
          </a:p>
          <a:p>
            <a:pPr algn="l">
              <a:buFont typeface="Arial" panose="020B0604020202020204" pitchFamily="34" charset="0"/>
              <a:buChar char="•"/>
            </a:pPr>
            <a:r>
              <a:rPr lang="en-GB" sz="2400" b="1" i="0" dirty="0">
                <a:effectLst/>
                <a:latin typeface="+mj-lt"/>
              </a:rPr>
              <a:t>Supportive leadership</a:t>
            </a:r>
            <a:r>
              <a:rPr lang="en-GB" sz="2400" b="0" i="0" dirty="0">
                <a:effectLst/>
                <a:latin typeface="+mj-lt"/>
              </a:rPr>
              <a:t> </a:t>
            </a:r>
          </a:p>
          <a:p>
            <a:pPr algn="l">
              <a:buFont typeface="Arial" panose="020B0604020202020204" pitchFamily="34" charset="0"/>
              <a:buChar char="•"/>
            </a:pPr>
            <a:r>
              <a:rPr lang="en-GB" sz="2400" b="1" i="0" dirty="0">
                <a:effectLst/>
                <a:latin typeface="+mj-lt"/>
              </a:rPr>
              <a:t>Directive leadership</a:t>
            </a:r>
            <a:r>
              <a:rPr lang="en-GB" sz="2400" b="0" i="0" dirty="0">
                <a:effectLst/>
                <a:latin typeface="+mj-lt"/>
              </a:rPr>
              <a:t> </a:t>
            </a:r>
          </a:p>
          <a:p>
            <a:pPr algn="l">
              <a:buFont typeface="Arial" panose="020B0604020202020204" pitchFamily="34" charset="0"/>
              <a:buChar char="•"/>
            </a:pPr>
            <a:r>
              <a:rPr lang="en-GB" sz="2400" b="1" i="0" dirty="0">
                <a:effectLst/>
                <a:latin typeface="+mj-lt"/>
              </a:rPr>
              <a:t>Participative leadership</a:t>
            </a:r>
            <a:r>
              <a:rPr lang="en-GB" sz="2400" b="0" i="0" dirty="0">
                <a:effectLst/>
                <a:latin typeface="+mj-lt"/>
              </a:rPr>
              <a:t> </a:t>
            </a:r>
          </a:p>
          <a:p>
            <a:pPr algn="l">
              <a:buFont typeface="Arial" panose="020B0604020202020204" pitchFamily="34" charset="0"/>
              <a:buChar char="•"/>
            </a:pPr>
            <a:r>
              <a:rPr lang="en-GB" sz="2400" b="1" i="0" dirty="0">
                <a:effectLst/>
                <a:latin typeface="+mj-lt"/>
              </a:rPr>
              <a:t>Achievement-oriented leadership</a:t>
            </a:r>
            <a:r>
              <a:rPr lang="en-GB" sz="2400" b="0" i="0" dirty="0">
                <a:effectLst/>
                <a:latin typeface="+mj-lt"/>
              </a:rPr>
              <a:t> </a:t>
            </a:r>
            <a:endParaRPr lang="en-GB" sz="2400" dirty="0">
              <a:latin typeface="+mj-lt"/>
            </a:endParaRPr>
          </a:p>
        </p:txBody>
      </p:sp>
      <p:sp>
        <p:nvSpPr>
          <p:cNvPr id="4" name="Date Placeholder 3">
            <a:extLst>
              <a:ext uri="{FF2B5EF4-FFF2-40B4-BE49-F238E27FC236}">
                <a16:creationId xmlns:a16="http://schemas.microsoft.com/office/drawing/2014/main" id="{4200ACE3-4B2C-001A-AED3-F0EC5A317E01}"/>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8441BB91-CF2E-0090-D6C5-DABED81908D6}"/>
              </a:ext>
            </a:extLst>
          </p:cNvPr>
          <p:cNvSpPr>
            <a:spLocks noGrp="1"/>
          </p:cNvSpPr>
          <p:nvPr>
            <p:ph type="sldNum" sz="quarter" idx="12"/>
          </p:nvPr>
        </p:nvSpPr>
        <p:spPr/>
        <p:txBody>
          <a:bodyPr/>
          <a:lstStyle/>
          <a:p>
            <a:pPr>
              <a:defRPr/>
            </a:pPr>
            <a:fld id="{E420D319-DD93-554E-8F0D-BBCEB2ABB842}" type="slidenum">
              <a:rPr lang="en-GB" altLang="en-US" smtClean="0"/>
              <a:pPr>
                <a:defRPr/>
              </a:pPr>
              <a:t>10</a:t>
            </a:fld>
            <a:endParaRPr lang="en-GB" altLang="en-US"/>
          </a:p>
        </p:txBody>
      </p:sp>
    </p:spTree>
    <p:extLst>
      <p:ext uri="{BB962C8B-B14F-4D97-AF65-F5344CB8AC3E}">
        <p14:creationId xmlns:p14="http://schemas.microsoft.com/office/powerpoint/2010/main" val="273130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EC5CB-A65F-9DA1-3C36-1F6BDAEC4847}"/>
              </a:ext>
            </a:extLst>
          </p:cNvPr>
          <p:cNvSpPr>
            <a:spLocks noGrp="1"/>
          </p:cNvSpPr>
          <p:nvPr>
            <p:ph type="title"/>
          </p:nvPr>
        </p:nvSpPr>
        <p:spPr/>
        <p:txBody>
          <a:bodyPr/>
          <a:lstStyle/>
          <a:p>
            <a:r>
              <a:rPr lang="en-GB" sz="3600" b="1" dirty="0"/>
              <a:t>Supportive leadership </a:t>
            </a:r>
            <a:r>
              <a:rPr lang="en-GB" sz="2000" dirty="0"/>
              <a:t>(3 of 10)</a:t>
            </a:r>
            <a:endParaRPr lang="en-GB" sz="3600" b="1" dirty="0"/>
          </a:p>
        </p:txBody>
      </p:sp>
      <p:sp>
        <p:nvSpPr>
          <p:cNvPr id="3" name="Content Placeholder 2">
            <a:extLst>
              <a:ext uri="{FF2B5EF4-FFF2-40B4-BE49-F238E27FC236}">
                <a16:creationId xmlns:a16="http://schemas.microsoft.com/office/drawing/2014/main" id="{87575436-ABCD-A120-E594-0472860BEF67}"/>
              </a:ext>
            </a:extLst>
          </p:cNvPr>
          <p:cNvSpPr>
            <a:spLocks noGrp="1"/>
          </p:cNvSpPr>
          <p:nvPr>
            <p:ph idx="1"/>
          </p:nvPr>
        </p:nvSpPr>
        <p:spPr/>
        <p:txBody>
          <a:bodyPr/>
          <a:lstStyle/>
          <a:p>
            <a:r>
              <a:rPr lang="en-GB" sz="2400" b="1" i="0" dirty="0">
                <a:effectLst/>
                <a:latin typeface="+mj-lt"/>
              </a:rPr>
              <a:t>Supportive leadership</a:t>
            </a:r>
            <a:r>
              <a:rPr lang="en-GB" sz="2400" b="0" i="0" dirty="0">
                <a:effectLst/>
                <a:latin typeface="+mj-lt"/>
              </a:rPr>
              <a:t> </a:t>
            </a:r>
            <a:r>
              <a:rPr lang="en-GB" sz="2400" dirty="0">
                <a:latin typeface="+mj-lt"/>
              </a:rPr>
              <a:t>involves </a:t>
            </a:r>
            <a:r>
              <a:rPr lang="en-GB" sz="2400" b="0" i="0" dirty="0">
                <a:effectLst/>
                <a:latin typeface="+mj-lt"/>
              </a:rPr>
              <a:t>focusing on relationships. </a:t>
            </a:r>
            <a:r>
              <a:rPr lang="en-GB" sz="2400" dirty="0">
                <a:latin typeface="+mj-lt"/>
              </a:rPr>
              <a:t>Leaders</a:t>
            </a:r>
            <a:r>
              <a:rPr lang="en-GB" sz="2400" b="0" i="0" dirty="0">
                <a:effectLst/>
                <a:latin typeface="+mj-lt"/>
              </a:rPr>
              <a:t> show understand their subordinates’ needs and </a:t>
            </a:r>
            <a:r>
              <a:rPr lang="en-GB" sz="2400" dirty="0">
                <a:latin typeface="+mj-lt"/>
              </a:rPr>
              <a:t>should</a:t>
            </a:r>
            <a:r>
              <a:rPr lang="en-GB" sz="2400" b="0" i="0" dirty="0">
                <a:effectLst/>
                <a:latin typeface="+mj-lt"/>
              </a:rPr>
              <a:t> consider </a:t>
            </a:r>
            <a:r>
              <a:rPr lang="en-GB" sz="2400" dirty="0">
                <a:latin typeface="+mj-lt"/>
              </a:rPr>
              <a:t>the</a:t>
            </a:r>
            <a:r>
              <a:rPr lang="en-GB" sz="2400" b="0" i="0" dirty="0">
                <a:effectLst/>
                <a:latin typeface="+mj-lt"/>
              </a:rPr>
              <a:t> team members' best interests. </a:t>
            </a:r>
          </a:p>
          <a:p>
            <a:r>
              <a:rPr lang="en-GB" sz="2400" b="0" i="0" dirty="0">
                <a:effectLst/>
                <a:latin typeface="+mj-lt"/>
              </a:rPr>
              <a:t>This leadership style is effective when organisational tasks are repetitive and/or stressful.</a:t>
            </a:r>
          </a:p>
          <a:p>
            <a:endParaRPr lang="en-GB" dirty="0"/>
          </a:p>
        </p:txBody>
      </p:sp>
      <p:sp>
        <p:nvSpPr>
          <p:cNvPr id="4" name="Date Placeholder 3">
            <a:extLst>
              <a:ext uri="{FF2B5EF4-FFF2-40B4-BE49-F238E27FC236}">
                <a16:creationId xmlns:a16="http://schemas.microsoft.com/office/drawing/2014/main" id="{37618BD7-B9DE-6B43-E614-A850DFD6D422}"/>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2C7EF8CB-C267-B862-5EC3-329C3518924E}"/>
              </a:ext>
            </a:extLst>
          </p:cNvPr>
          <p:cNvSpPr>
            <a:spLocks noGrp="1"/>
          </p:cNvSpPr>
          <p:nvPr>
            <p:ph type="sldNum" sz="quarter" idx="12"/>
          </p:nvPr>
        </p:nvSpPr>
        <p:spPr/>
        <p:txBody>
          <a:bodyPr/>
          <a:lstStyle/>
          <a:p>
            <a:pPr>
              <a:defRPr/>
            </a:pPr>
            <a:fld id="{E420D319-DD93-554E-8F0D-BBCEB2ABB842}" type="slidenum">
              <a:rPr lang="en-GB" altLang="en-US" smtClean="0"/>
              <a:pPr>
                <a:defRPr/>
              </a:pPr>
              <a:t>11</a:t>
            </a:fld>
            <a:endParaRPr lang="en-GB" altLang="en-US"/>
          </a:p>
        </p:txBody>
      </p:sp>
    </p:spTree>
    <p:extLst>
      <p:ext uri="{BB962C8B-B14F-4D97-AF65-F5344CB8AC3E}">
        <p14:creationId xmlns:p14="http://schemas.microsoft.com/office/powerpoint/2010/main" val="2949710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3E9C5-2764-63A5-5904-7B97F1FD4251}"/>
              </a:ext>
            </a:extLst>
          </p:cNvPr>
          <p:cNvSpPr>
            <a:spLocks noGrp="1"/>
          </p:cNvSpPr>
          <p:nvPr>
            <p:ph type="title"/>
          </p:nvPr>
        </p:nvSpPr>
        <p:spPr/>
        <p:txBody>
          <a:bodyPr/>
          <a:lstStyle/>
          <a:p>
            <a:r>
              <a:rPr lang="en-GB" sz="3600" b="1" i="0" dirty="0">
                <a:effectLst/>
                <a:latin typeface="+mj-lt"/>
              </a:rPr>
              <a:t>Directive leadership</a:t>
            </a:r>
            <a:r>
              <a:rPr lang="en-GB" sz="3600" b="0" i="0" dirty="0">
                <a:effectLst/>
                <a:latin typeface="+mj-lt"/>
              </a:rPr>
              <a:t> </a:t>
            </a:r>
            <a:r>
              <a:rPr lang="en-GB" sz="3600" dirty="0"/>
              <a:t> </a:t>
            </a:r>
            <a:r>
              <a:rPr lang="en-GB" sz="2000" dirty="0"/>
              <a:t>(4 of 10)</a:t>
            </a:r>
            <a:endParaRPr lang="en-GB" sz="3600" dirty="0"/>
          </a:p>
        </p:txBody>
      </p:sp>
      <p:sp>
        <p:nvSpPr>
          <p:cNvPr id="3" name="Content Placeholder 2">
            <a:extLst>
              <a:ext uri="{FF2B5EF4-FFF2-40B4-BE49-F238E27FC236}">
                <a16:creationId xmlns:a16="http://schemas.microsoft.com/office/drawing/2014/main" id="{18ED96D8-1ADB-229F-B21F-4022D7EA6849}"/>
              </a:ext>
            </a:extLst>
          </p:cNvPr>
          <p:cNvSpPr>
            <a:spLocks noGrp="1"/>
          </p:cNvSpPr>
          <p:nvPr>
            <p:ph idx="1"/>
          </p:nvPr>
        </p:nvSpPr>
        <p:spPr/>
        <p:txBody>
          <a:bodyPr/>
          <a:lstStyle/>
          <a:p>
            <a:pPr algn="l">
              <a:buFont typeface="Arial" panose="020B0604020202020204" pitchFamily="34" charset="0"/>
              <a:buChar char="•"/>
            </a:pPr>
            <a:r>
              <a:rPr lang="en-GB" sz="2400" b="1" i="0" dirty="0">
                <a:effectLst/>
                <a:latin typeface="+mj-lt"/>
              </a:rPr>
              <a:t>Directive leadership</a:t>
            </a:r>
            <a:r>
              <a:rPr lang="en-GB" sz="2400" b="0" i="0" dirty="0">
                <a:effectLst/>
                <a:latin typeface="+mj-lt"/>
              </a:rPr>
              <a:t> involves communicating goals and expectations and assigning clear tasks. </a:t>
            </a:r>
          </a:p>
          <a:p>
            <a:pPr algn="l">
              <a:buFont typeface="Arial" panose="020B0604020202020204" pitchFamily="34" charset="0"/>
              <a:buChar char="•"/>
            </a:pPr>
            <a:r>
              <a:rPr lang="en-GB" sz="2400" b="0" i="0" dirty="0">
                <a:effectLst/>
                <a:latin typeface="+mj-lt"/>
              </a:rPr>
              <a:t>This style works effectively when the </a:t>
            </a:r>
            <a:r>
              <a:rPr lang="en-GB" sz="2400" dirty="0">
                <a:latin typeface="+mj-lt"/>
              </a:rPr>
              <a:t>organisation’s </a:t>
            </a:r>
            <a:r>
              <a:rPr lang="en-GB" sz="2400" b="0" i="0" dirty="0">
                <a:effectLst/>
                <a:latin typeface="+mj-lt"/>
              </a:rPr>
              <a:t>tasks are unstructured, or when tasks are difficult, and/or when the employees are inexperienced and lacking skills.</a:t>
            </a:r>
          </a:p>
          <a:p>
            <a:pPr marL="0" indent="0">
              <a:buNone/>
            </a:pPr>
            <a:br>
              <a:rPr lang="en-GB" dirty="0"/>
            </a:br>
            <a:endParaRPr lang="en-GB" dirty="0"/>
          </a:p>
        </p:txBody>
      </p:sp>
      <p:sp>
        <p:nvSpPr>
          <p:cNvPr id="4" name="Date Placeholder 3">
            <a:extLst>
              <a:ext uri="{FF2B5EF4-FFF2-40B4-BE49-F238E27FC236}">
                <a16:creationId xmlns:a16="http://schemas.microsoft.com/office/drawing/2014/main" id="{C9010727-B471-75A9-43E0-B27816DC6D92}"/>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BE54C30F-3B0B-C0D9-1E23-3FAA05A9776D}"/>
              </a:ext>
            </a:extLst>
          </p:cNvPr>
          <p:cNvSpPr>
            <a:spLocks noGrp="1"/>
          </p:cNvSpPr>
          <p:nvPr>
            <p:ph type="sldNum" sz="quarter" idx="12"/>
          </p:nvPr>
        </p:nvSpPr>
        <p:spPr/>
        <p:txBody>
          <a:bodyPr/>
          <a:lstStyle/>
          <a:p>
            <a:pPr>
              <a:defRPr/>
            </a:pPr>
            <a:fld id="{E420D319-DD93-554E-8F0D-BBCEB2ABB842}" type="slidenum">
              <a:rPr lang="en-GB" altLang="en-US" smtClean="0"/>
              <a:pPr>
                <a:defRPr/>
              </a:pPr>
              <a:t>12</a:t>
            </a:fld>
            <a:endParaRPr lang="en-GB" altLang="en-US"/>
          </a:p>
        </p:txBody>
      </p:sp>
    </p:spTree>
    <p:extLst>
      <p:ext uri="{BB962C8B-B14F-4D97-AF65-F5344CB8AC3E}">
        <p14:creationId xmlns:p14="http://schemas.microsoft.com/office/powerpoint/2010/main" val="2489940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3A6C7-0708-5B0D-D5D1-B7D3403AB068}"/>
              </a:ext>
            </a:extLst>
          </p:cNvPr>
          <p:cNvSpPr>
            <a:spLocks noGrp="1"/>
          </p:cNvSpPr>
          <p:nvPr>
            <p:ph type="title"/>
          </p:nvPr>
        </p:nvSpPr>
        <p:spPr/>
        <p:txBody>
          <a:bodyPr/>
          <a:lstStyle/>
          <a:p>
            <a:r>
              <a:rPr lang="en-GB" sz="3600" b="1" i="0" dirty="0">
                <a:effectLst/>
                <a:latin typeface="+mj-lt"/>
              </a:rPr>
              <a:t>Participative leadership </a:t>
            </a:r>
            <a:r>
              <a:rPr lang="en-GB" sz="2000" dirty="0"/>
              <a:t>(5 of 10) </a:t>
            </a:r>
            <a:r>
              <a:rPr lang="en-GB" sz="2000" b="0" i="0" dirty="0">
                <a:effectLst/>
                <a:latin typeface="+mj-lt"/>
              </a:rPr>
              <a:t> </a:t>
            </a:r>
            <a:endParaRPr lang="en-GB" sz="3600" dirty="0"/>
          </a:p>
        </p:txBody>
      </p:sp>
      <p:sp>
        <p:nvSpPr>
          <p:cNvPr id="3" name="Content Placeholder 2">
            <a:extLst>
              <a:ext uri="{FF2B5EF4-FFF2-40B4-BE49-F238E27FC236}">
                <a16:creationId xmlns:a16="http://schemas.microsoft.com/office/drawing/2014/main" id="{F14CD1EF-D87E-620D-ACCA-EFC0D68D1862}"/>
              </a:ext>
            </a:extLst>
          </p:cNvPr>
          <p:cNvSpPr>
            <a:spLocks noGrp="1"/>
          </p:cNvSpPr>
          <p:nvPr>
            <p:ph idx="1"/>
          </p:nvPr>
        </p:nvSpPr>
        <p:spPr/>
        <p:txBody>
          <a:bodyPr/>
          <a:lstStyle/>
          <a:p>
            <a:r>
              <a:rPr lang="en-GB" sz="2400" b="1" i="0" dirty="0">
                <a:effectLst/>
                <a:latin typeface="+mj-lt"/>
              </a:rPr>
              <a:t>Participative leadership</a:t>
            </a:r>
            <a:r>
              <a:rPr lang="en-GB" sz="2400" b="0" i="0" dirty="0">
                <a:effectLst/>
                <a:latin typeface="+mj-lt"/>
              </a:rPr>
              <a:t> involves focusing on mutual participation. Leaders consult with </a:t>
            </a:r>
            <a:r>
              <a:rPr lang="en-GB" sz="2400" dirty="0">
                <a:latin typeface="+mj-lt"/>
              </a:rPr>
              <a:t>their</a:t>
            </a:r>
            <a:r>
              <a:rPr lang="en-GB" sz="2400" b="0" i="0" dirty="0">
                <a:effectLst/>
                <a:latin typeface="+mj-lt"/>
              </a:rPr>
              <a:t> subordinates and consider their ideas and expertise before making decisions. </a:t>
            </a:r>
          </a:p>
          <a:p>
            <a:r>
              <a:rPr lang="en-GB" sz="2400" b="0" i="0" dirty="0">
                <a:effectLst/>
                <a:latin typeface="+mj-lt"/>
              </a:rPr>
              <a:t>This approach works best when the employees are knowledgeable and experienced, as well as when the tasks are complex and challenging.</a:t>
            </a:r>
          </a:p>
          <a:p>
            <a:endParaRPr lang="en-GB" dirty="0"/>
          </a:p>
        </p:txBody>
      </p:sp>
      <p:sp>
        <p:nvSpPr>
          <p:cNvPr id="4" name="Date Placeholder 3">
            <a:extLst>
              <a:ext uri="{FF2B5EF4-FFF2-40B4-BE49-F238E27FC236}">
                <a16:creationId xmlns:a16="http://schemas.microsoft.com/office/drawing/2014/main" id="{76BD7D71-C35C-96B4-6DD1-4BBC9F7FCB50}"/>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8B9894A8-41A0-F9AB-8FD6-769435ABC48D}"/>
              </a:ext>
            </a:extLst>
          </p:cNvPr>
          <p:cNvSpPr>
            <a:spLocks noGrp="1"/>
          </p:cNvSpPr>
          <p:nvPr>
            <p:ph type="sldNum" sz="quarter" idx="12"/>
          </p:nvPr>
        </p:nvSpPr>
        <p:spPr/>
        <p:txBody>
          <a:bodyPr/>
          <a:lstStyle/>
          <a:p>
            <a:pPr>
              <a:defRPr/>
            </a:pPr>
            <a:fld id="{E420D319-DD93-554E-8F0D-BBCEB2ABB842}" type="slidenum">
              <a:rPr lang="en-GB" altLang="en-US" smtClean="0"/>
              <a:pPr>
                <a:defRPr/>
              </a:pPr>
              <a:t>13</a:t>
            </a:fld>
            <a:endParaRPr lang="en-GB" altLang="en-US"/>
          </a:p>
        </p:txBody>
      </p:sp>
    </p:spTree>
    <p:extLst>
      <p:ext uri="{BB962C8B-B14F-4D97-AF65-F5344CB8AC3E}">
        <p14:creationId xmlns:p14="http://schemas.microsoft.com/office/powerpoint/2010/main" val="1360987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71802-D836-E9EE-4133-FEAC889F58C2}"/>
              </a:ext>
            </a:extLst>
          </p:cNvPr>
          <p:cNvSpPr>
            <a:spLocks noGrp="1"/>
          </p:cNvSpPr>
          <p:nvPr>
            <p:ph type="title"/>
          </p:nvPr>
        </p:nvSpPr>
        <p:spPr/>
        <p:txBody>
          <a:bodyPr/>
          <a:lstStyle/>
          <a:p>
            <a:r>
              <a:rPr lang="en-GB" sz="3600" b="1" i="0" dirty="0">
                <a:effectLst/>
              </a:rPr>
              <a:t>Achievement-oriented leadership </a:t>
            </a:r>
            <a:br>
              <a:rPr lang="en-GB" sz="3600" b="1" i="0" dirty="0">
                <a:effectLst/>
              </a:rPr>
            </a:br>
            <a:r>
              <a:rPr lang="en-GB" sz="2000" dirty="0"/>
              <a:t>(6 of 10)</a:t>
            </a:r>
            <a:endParaRPr lang="en-GB" sz="3600" dirty="0"/>
          </a:p>
        </p:txBody>
      </p:sp>
      <p:sp>
        <p:nvSpPr>
          <p:cNvPr id="3" name="Content Placeholder 2">
            <a:extLst>
              <a:ext uri="{FF2B5EF4-FFF2-40B4-BE49-F238E27FC236}">
                <a16:creationId xmlns:a16="http://schemas.microsoft.com/office/drawing/2014/main" id="{D65E303E-0DB2-C024-2C4D-950322302AF5}"/>
              </a:ext>
            </a:extLst>
          </p:cNvPr>
          <p:cNvSpPr>
            <a:spLocks noGrp="1"/>
          </p:cNvSpPr>
          <p:nvPr>
            <p:ph idx="1"/>
          </p:nvPr>
        </p:nvSpPr>
        <p:spPr/>
        <p:txBody>
          <a:bodyPr/>
          <a:lstStyle/>
          <a:p>
            <a:r>
              <a:rPr lang="en-GB" sz="2400" b="1" i="0" dirty="0">
                <a:effectLst/>
                <a:latin typeface="+mj-lt"/>
              </a:rPr>
              <a:t>Achievement-oriented leadership</a:t>
            </a:r>
            <a:r>
              <a:rPr lang="en-GB" sz="2400" b="0" i="0" dirty="0">
                <a:effectLst/>
                <a:latin typeface="+mj-lt"/>
              </a:rPr>
              <a:t> involves setting challenging goals and objectives for your team</a:t>
            </a:r>
            <a:r>
              <a:rPr lang="en-GB" sz="2400" dirty="0">
                <a:latin typeface="+mj-lt"/>
              </a:rPr>
              <a:t> t</a:t>
            </a:r>
            <a:r>
              <a:rPr lang="en-GB" sz="2400" b="0" i="0" dirty="0">
                <a:effectLst/>
                <a:latin typeface="+mj-lt"/>
              </a:rPr>
              <a:t>o maintain high standards for the organisation. </a:t>
            </a:r>
          </a:p>
          <a:p>
            <a:r>
              <a:rPr lang="en-GB" sz="2400" b="0" i="0" dirty="0">
                <a:effectLst/>
                <a:latin typeface="+mj-lt"/>
              </a:rPr>
              <a:t>This style works effectively when team members are unmotivated in their work. </a:t>
            </a:r>
          </a:p>
          <a:p>
            <a:endParaRPr lang="en-GB" dirty="0"/>
          </a:p>
        </p:txBody>
      </p:sp>
      <p:sp>
        <p:nvSpPr>
          <p:cNvPr id="4" name="Date Placeholder 3">
            <a:extLst>
              <a:ext uri="{FF2B5EF4-FFF2-40B4-BE49-F238E27FC236}">
                <a16:creationId xmlns:a16="http://schemas.microsoft.com/office/drawing/2014/main" id="{C8022E9C-54A6-3C83-4F42-368B094EA198}"/>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47369AE9-27B7-8E9D-A209-17D070166768}"/>
              </a:ext>
            </a:extLst>
          </p:cNvPr>
          <p:cNvSpPr>
            <a:spLocks noGrp="1"/>
          </p:cNvSpPr>
          <p:nvPr>
            <p:ph type="sldNum" sz="quarter" idx="12"/>
          </p:nvPr>
        </p:nvSpPr>
        <p:spPr/>
        <p:txBody>
          <a:bodyPr/>
          <a:lstStyle/>
          <a:p>
            <a:pPr>
              <a:defRPr/>
            </a:pPr>
            <a:fld id="{E420D319-DD93-554E-8F0D-BBCEB2ABB842}" type="slidenum">
              <a:rPr lang="en-GB" altLang="en-US" smtClean="0"/>
              <a:pPr>
                <a:defRPr/>
              </a:pPr>
              <a:t>14</a:t>
            </a:fld>
            <a:endParaRPr lang="en-GB" altLang="en-US"/>
          </a:p>
        </p:txBody>
      </p:sp>
    </p:spTree>
    <p:extLst>
      <p:ext uri="{BB962C8B-B14F-4D97-AF65-F5344CB8AC3E}">
        <p14:creationId xmlns:p14="http://schemas.microsoft.com/office/powerpoint/2010/main" val="32127907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7A725-F5F1-1CCD-7930-A8C3E9847E3C}"/>
              </a:ext>
            </a:extLst>
          </p:cNvPr>
          <p:cNvSpPr>
            <a:spLocks noGrp="1"/>
          </p:cNvSpPr>
          <p:nvPr>
            <p:ph type="title"/>
          </p:nvPr>
        </p:nvSpPr>
        <p:spPr/>
        <p:txBody>
          <a:bodyPr/>
          <a:lstStyle/>
          <a:p>
            <a:r>
              <a:rPr lang="en-GB" sz="3600" b="1" dirty="0"/>
              <a:t>Factors influencing the leadership style </a:t>
            </a:r>
            <a:r>
              <a:rPr lang="en-GB" sz="2000" dirty="0"/>
              <a:t>(7 of 10)</a:t>
            </a:r>
            <a:endParaRPr lang="en-GB" sz="3600" b="1" dirty="0"/>
          </a:p>
        </p:txBody>
      </p:sp>
      <p:sp>
        <p:nvSpPr>
          <p:cNvPr id="3" name="Content Placeholder 2">
            <a:extLst>
              <a:ext uri="{FF2B5EF4-FFF2-40B4-BE49-F238E27FC236}">
                <a16:creationId xmlns:a16="http://schemas.microsoft.com/office/drawing/2014/main" id="{D1FA6699-467F-C563-BD3D-AF7692B2E942}"/>
              </a:ext>
            </a:extLst>
          </p:cNvPr>
          <p:cNvSpPr>
            <a:spLocks noGrp="1"/>
          </p:cNvSpPr>
          <p:nvPr>
            <p:ph idx="1"/>
          </p:nvPr>
        </p:nvSpPr>
        <p:spPr/>
        <p:txBody>
          <a:bodyPr/>
          <a:lstStyle/>
          <a:p>
            <a:r>
              <a:rPr lang="en-GB" sz="2400" dirty="0"/>
              <a:t>The Path-Goal Theory explains that there are 2 main factors affecting the leadership styles. </a:t>
            </a:r>
          </a:p>
          <a:p>
            <a:r>
              <a:rPr lang="en-GB" sz="2400" dirty="0"/>
              <a:t>These includes the </a:t>
            </a:r>
            <a:r>
              <a:rPr lang="en-GB" sz="2400" b="1" dirty="0"/>
              <a:t>nature of the subordinates</a:t>
            </a:r>
            <a:r>
              <a:rPr lang="en-GB" sz="2400" dirty="0"/>
              <a:t> and </a:t>
            </a:r>
            <a:r>
              <a:rPr lang="en-GB" sz="2400" b="1" dirty="0"/>
              <a:t>the nature of the environment</a:t>
            </a:r>
            <a:r>
              <a:rPr lang="en-GB" sz="2400" dirty="0"/>
              <a:t>. </a:t>
            </a:r>
          </a:p>
        </p:txBody>
      </p:sp>
      <p:sp>
        <p:nvSpPr>
          <p:cNvPr id="4" name="Date Placeholder 3">
            <a:extLst>
              <a:ext uri="{FF2B5EF4-FFF2-40B4-BE49-F238E27FC236}">
                <a16:creationId xmlns:a16="http://schemas.microsoft.com/office/drawing/2014/main" id="{A97C0AE9-8CD6-087F-3734-665A2B06FE92}"/>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F4F35E40-6933-BD10-3570-B95AF690C167}"/>
              </a:ext>
            </a:extLst>
          </p:cNvPr>
          <p:cNvSpPr>
            <a:spLocks noGrp="1"/>
          </p:cNvSpPr>
          <p:nvPr>
            <p:ph type="sldNum" sz="quarter" idx="12"/>
          </p:nvPr>
        </p:nvSpPr>
        <p:spPr/>
        <p:txBody>
          <a:bodyPr/>
          <a:lstStyle/>
          <a:p>
            <a:pPr>
              <a:defRPr/>
            </a:pPr>
            <a:fld id="{E420D319-DD93-554E-8F0D-BBCEB2ABB842}" type="slidenum">
              <a:rPr lang="en-GB" altLang="en-US" smtClean="0"/>
              <a:pPr>
                <a:defRPr/>
              </a:pPr>
              <a:t>15</a:t>
            </a:fld>
            <a:endParaRPr lang="en-GB" altLang="en-US"/>
          </a:p>
        </p:txBody>
      </p:sp>
    </p:spTree>
    <p:extLst>
      <p:ext uri="{BB962C8B-B14F-4D97-AF65-F5344CB8AC3E}">
        <p14:creationId xmlns:p14="http://schemas.microsoft.com/office/powerpoint/2010/main" val="2790626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D6D0D-ADE6-4D2F-E807-1A478FAAD483}"/>
              </a:ext>
            </a:extLst>
          </p:cNvPr>
          <p:cNvSpPr>
            <a:spLocks noGrp="1"/>
          </p:cNvSpPr>
          <p:nvPr>
            <p:ph type="title"/>
          </p:nvPr>
        </p:nvSpPr>
        <p:spPr/>
        <p:txBody>
          <a:bodyPr/>
          <a:lstStyle/>
          <a:p>
            <a:r>
              <a:rPr lang="en-GB" sz="3600" b="1" dirty="0"/>
              <a:t>Nature of the subordinates </a:t>
            </a:r>
            <a:r>
              <a:rPr lang="en-GB" sz="2000" dirty="0"/>
              <a:t>(8 of 10)</a:t>
            </a:r>
            <a:endParaRPr lang="en-GB" sz="3600" dirty="0"/>
          </a:p>
        </p:txBody>
      </p:sp>
      <p:sp>
        <p:nvSpPr>
          <p:cNvPr id="3" name="Content Placeholder 2">
            <a:extLst>
              <a:ext uri="{FF2B5EF4-FFF2-40B4-BE49-F238E27FC236}">
                <a16:creationId xmlns:a16="http://schemas.microsoft.com/office/drawing/2014/main" id="{DC496AC3-F06E-E4E6-1708-8ECAC635FDA4}"/>
              </a:ext>
            </a:extLst>
          </p:cNvPr>
          <p:cNvSpPr>
            <a:spLocks noGrp="1"/>
          </p:cNvSpPr>
          <p:nvPr>
            <p:ph idx="1"/>
          </p:nvPr>
        </p:nvSpPr>
        <p:spPr/>
        <p:txBody>
          <a:bodyPr/>
          <a:lstStyle/>
          <a:p>
            <a:r>
              <a:rPr lang="en-GB" sz="2400" dirty="0"/>
              <a:t>Understanding you team members’ needs is fundamental in choosing the best leadership style for leading them.</a:t>
            </a:r>
          </a:p>
          <a:p>
            <a:r>
              <a:rPr lang="en-GB" sz="2400" dirty="0"/>
              <a:t>Understanding how well do your team members respond to authority? For example, observing react when you tell them how to complete a particular task.</a:t>
            </a:r>
          </a:p>
          <a:p>
            <a:r>
              <a:rPr lang="en-GB" sz="2400" dirty="0"/>
              <a:t>Knowing how experienced are your team members? </a:t>
            </a:r>
          </a:p>
          <a:p>
            <a:r>
              <a:rPr lang="en-GB" sz="2400" dirty="0"/>
              <a:t>Understanding how motivated are they and how to improve their motivation?</a:t>
            </a:r>
          </a:p>
          <a:p>
            <a:endParaRPr lang="en-GB" dirty="0"/>
          </a:p>
        </p:txBody>
      </p:sp>
      <p:sp>
        <p:nvSpPr>
          <p:cNvPr id="4" name="Date Placeholder 3">
            <a:extLst>
              <a:ext uri="{FF2B5EF4-FFF2-40B4-BE49-F238E27FC236}">
                <a16:creationId xmlns:a16="http://schemas.microsoft.com/office/drawing/2014/main" id="{49727B55-B5F9-EC17-F6CF-4F724A966DFB}"/>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6CC23E54-6776-12AB-3FE8-BE881F1D98CD}"/>
              </a:ext>
            </a:extLst>
          </p:cNvPr>
          <p:cNvSpPr>
            <a:spLocks noGrp="1"/>
          </p:cNvSpPr>
          <p:nvPr>
            <p:ph type="sldNum" sz="quarter" idx="12"/>
          </p:nvPr>
        </p:nvSpPr>
        <p:spPr/>
        <p:txBody>
          <a:bodyPr/>
          <a:lstStyle/>
          <a:p>
            <a:pPr>
              <a:defRPr/>
            </a:pPr>
            <a:fld id="{E420D319-DD93-554E-8F0D-BBCEB2ABB842}" type="slidenum">
              <a:rPr lang="en-GB" altLang="en-US" smtClean="0"/>
              <a:pPr>
                <a:defRPr/>
              </a:pPr>
              <a:t>16</a:t>
            </a:fld>
            <a:endParaRPr lang="en-GB" altLang="en-US"/>
          </a:p>
        </p:txBody>
      </p:sp>
    </p:spTree>
    <p:extLst>
      <p:ext uri="{BB962C8B-B14F-4D97-AF65-F5344CB8AC3E}">
        <p14:creationId xmlns:p14="http://schemas.microsoft.com/office/powerpoint/2010/main" val="8671094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8467C-6EF4-13F0-7AD1-D2D5146C9B57}"/>
              </a:ext>
            </a:extLst>
          </p:cNvPr>
          <p:cNvSpPr>
            <a:spLocks noGrp="1"/>
          </p:cNvSpPr>
          <p:nvPr>
            <p:ph type="title"/>
          </p:nvPr>
        </p:nvSpPr>
        <p:spPr/>
        <p:txBody>
          <a:bodyPr/>
          <a:lstStyle/>
          <a:p>
            <a:r>
              <a:rPr lang="en-GB" sz="3600" b="1" dirty="0"/>
              <a:t>The nature of the environment</a:t>
            </a:r>
            <a:br>
              <a:rPr lang="en-GB" sz="3600" b="1" dirty="0"/>
            </a:br>
            <a:r>
              <a:rPr lang="en-GB" sz="2000" dirty="0"/>
              <a:t>(9 of 10)</a:t>
            </a:r>
            <a:endParaRPr lang="en-GB" sz="3600" dirty="0"/>
          </a:p>
        </p:txBody>
      </p:sp>
      <p:sp>
        <p:nvSpPr>
          <p:cNvPr id="3" name="Content Placeholder 2">
            <a:extLst>
              <a:ext uri="{FF2B5EF4-FFF2-40B4-BE49-F238E27FC236}">
                <a16:creationId xmlns:a16="http://schemas.microsoft.com/office/drawing/2014/main" id="{6CD17CBB-9BA2-7E82-74C6-E281B30B3240}"/>
              </a:ext>
            </a:extLst>
          </p:cNvPr>
          <p:cNvSpPr>
            <a:spLocks noGrp="1"/>
          </p:cNvSpPr>
          <p:nvPr>
            <p:ph idx="1"/>
          </p:nvPr>
        </p:nvSpPr>
        <p:spPr/>
        <p:txBody>
          <a:bodyPr/>
          <a:lstStyle/>
          <a:p>
            <a:pPr marL="742950" lvl="1" indent="-285750" algn="l">
              <a:buFont typeface="Arial" panose="020B0604020202020204" pitchFamily="34" charset="0"/>
              <a:buChar char="•"/>
            </a:pPr>
            <a:r>
              <a:rPr lang="en-GB" sz="2400" b="0" i="0" dirty="0">
                <a:effectLst/>
                <a:latin typeface="+mj-lt"/>
              </a:rPr>
              <a:t>Understanding how complex or repetitive is your team member tasks in a project?</a:t>
            </a:r>
          </a:p>
          <a:p>
            <a:pPr marL="742950" lvl="1" indent="-285750" algn="l">
              <a:buFont typeface="Arial" panose="020B0604020202020204" pitchFamily="34" charset="0"/>
              <a:buChar char="•"/>
            </a:pPr>
            <a:r>
              <a:rPr lang="en-GB" sz="2400" b="0" i="0" dirty="0">
                <a:effectLst/>
                <a:latin typeface="+mj-lt"/>
              </a:rPr>
              <a:t>Understanding how structured or unstructured is the task?</a:t>
            </a:r>
          </a:p>
          <a:p>
            <a:pPr marL="742950" lvl="1" indent="-285750" algn="l">
              <a:buFont typeface="Arial" panose="020B0604020202020204" pitchFamily="34" charset="0"/>
              <a:buChar char="•"/>
            </a:pPr>
            <a:r>
              <a:rPr lang="en-GB" sz="2400" b="0" i="0" dirty="0">
                <a:effectLst/>
                <a:latin typeface="+mj-lt"/>
              </a:rPr>
              <a:t>Understanding how is the relationship between your team members? </a:t>
            </a:r>
          </a:p>
          <a:p>
            <a:pPr marL="742950" lvl="1" indent="-285750" algn="l">
              <a:buFont typeface="Arial" panose="020B0604020202020204" pitchFamily="34" charset="0"/>
              <a:buChar char="•"/>
            </a:pPr>
            <a:r>
              <a:rPr lang="en-GB" sz="2400" dirty="0">
                <a:latin typeface="+mj-lt"/>
              </a:rPr>
              <a:t>Understanding what culture does your organisation foster and if the leadership style you are adopting aligns with it?</a:t>
            </a:r>
            <a:endParaRPr lang="en-GB" dirty="0"/>
          </a:p>
        </p:txBody>
      </p:sp>
      <p:sp>
        <p:nvSpPr>
          <p:cNvPr id="4" name="Date Placeholder 3">
            <a:extLst>
              <a:ext uri="{FF2B5EF4-FFF2-40B4-BE49-F238E27FC236}">
                <a16:creationId xmlns:a16="http://schemas.microsoft.com/office/drawing/2014/main" id="{91A3A84B-5996-1AA6-5F50-28832E9CF546}"/>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B43B3BED-52AE-489F-808F-AC93AB01A32D}"/>
              </a:ext>
            </a:extLst>
          </p:cNvPr>
          <p:cNvSpPr>
            <a:spLocks noGrp="1"/>
          </p:cNvSpPr>
          <p:nvPr>
            <p:ph type="sldNum" sz="quarter" idx="12"/>
          </p:nvPr>
        </p:nvSpPr>
        <p:spPr/>
        <p:txBody>
          <a:bodyPr/>
          <a:lstStyle/>
          <a:p>
            <a:pPr>
              <a:defRPr/>
            </a:pPr>
            <a:fld id="{E420D319-DD93-554E-8F0D-BBCEB2ABB842}" type="slidenum">
              <a:rPr lang="en-GB" altLang="en-US" smtClean="0"/>
              <a:pPr>
                <a:defRPr/>
              </a:pPr>
              <a:t>17</a:t>
            </a:fld>
            <a:endParaRPr lang="en-GB" altLang="en-US"/>
          </a:p>
        </p:txBody>
      </p:sp>
    </p:spTree>
    <p:extLst>
      <p:ext uri="{BB962C8B-B14F-4D97-AF65-F5344CB8AC3E}">
        <p14:creationId xmlns:p14="http://schemas.microsoft.com/office/powerpoint/2010/main" val="2908922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C43A2-7B0B-904B-F941-38D1F6FC7E16}"/>
              </a:ext>
            </a:extLst>
          </p:cNvPr>
          <p:cNvSpPr>
            <a:spLocks noGrp="1"/>
          </p:cNvSpPr>
          <p:nvPr>
            <p:ph type="title"/>
          </p:nvPr>
        </p:nvSpPr>
        <p:spPr/>
        <p:txBody>
          <a:bodyPr/>
          <a:lstStyle/>
          <a:p>
            <a:r>
              <a:rPr lang="en-GB" sz="3600" b="1" dirty="0"/>
              <a:t>Final thought </a:t>
            </a:r>
            <a:r>
              <a:rPr lang="en-GB" sz="2000" dirty="0"/>
              <a:t>(10 of 10)</a:t>
            </a:r>
            <a:endParaRPr lang="en-GB" sz="3600" b="1" dirty="0"/>
          </a:p>
        </p:txBody>
      </p:sp>
      <p:sp>
        <p:nvSpPr>
          <p:cNvPr id="3" name="Content Placeholder 2">
            <a:extLst>
              <a:ext uri="{FF2B5EF4-FFF2-40B4-BE49-F238E27FC236}">
                <a16:creationId xmlns:a16="http://schemas.microsoft.com/office/drawing/2014/main" id="{2400C897-8069-D0AC-22ED-2612FA695192}"/>
              </a:ext>
            </a:extLst>
          </p:cNvPr>
          <p:cNvSpPr>
            <a:spLocks noGrp="1"/>
          </p:cNvSpPr>
          <p:nvPr>
            <p:ph idx="1"/>
          </p:nvPr>
        </p:nvSpPr>
        <p:spPr/>
        <p:txBody>
          <a:bodyPr/>
          <a:lstStyle/>
          <a:p>
            <a:r>
              <a:rPr lang="en-GB" sz="2400" dirty="0"/>
              <a:t>Leaders should remember to treat people in their team as individuals. </a:t>
            </a:r>
          </a:p>
          <a:p>
            <a:r>
              <a:rPr lang="en-GB" sz="2400" dirty="0"/>
              <a:t>This is because different people may need different styles of leadership. </a:t>
            </a:r>
          </a:p>
          <a:p>
            <a:r>
              <a:rPr lang="en-GB" sz="2400" dirty="0"/>
              <a:t>For example: A leader should adopt a supportive leadership style with a new trainee, while they should be adopting a participative leadership style with an experienced employee.</a:t>
            </a:r>
          </a:p>
          <a:p>
            <a:endParaRPr lang="en-GB" dirty="0"/>
          </a:p>
        </p:txBody>
      </p:sp>
      <p:sp>
        <p:nvSpPr>
          <p:cNvPr id="4" name="Date Placeholder 3">
            <a:extLst>
              <a:ext uri="{FF2B5EF4-FFF2-40B4-BE49-F238E27FC236}">
                <a16:creationId xmlns:a16="http://schemas.microsoft.com/office/drawing/2014/main" id="{3701302E-2E91-599B-56F4-8CF04693EE75}"/>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8F25E9F-B768-A1EC-B7DA-AB53CEBCD9C9}"/>
              </a:ext>
            </a:extLst>
          </p:cNvPr>
          <p:cNvSpPr>
            <a:spLocks noGrp="1"/>
          </p:cNvSpPr>
          <p:nvPr>
            <p:ph type="sldNum" sz="quarter" idx="12"/>
          </p:nvPr>
        </p:nvSpPr>
        <p:spPr/>
        <p:txBody>
          <a:bodyPr/>
          <a:lstStyle/>
          <a:p>
            <a:pPr>
              <a:defRPr/>
            </a:pPr>
            <a:fld id="{E420D319-DD93-554E-8F0D-BBCEB2ABB842}" type="slidenum">
              <a:rPr lang="en-GB" altLang="en-US" smtClean="0"/>
              <a:pPr>
                <a:defRPr/>
              </a:pPr>
              <a:t>18</a:t>
            </a:fld>
            <a:endParaRPr lang="en-GB" altLang="en-US"/>
          </a:p>
        </p:txBody>
      </p:sp>
    </p:spTree>
    <p:extLst>
      <p:ext uri="{BB962C8B-B14F-4D97-AF65-F5344CB8AC3E}">
        <p14:creationId xmlns:p14="http://schemas.microsoft.com/office/powerpoint/2010/main" val="303328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635BA-4439-46D4-8833-2C2200ECD643}"/>
              </a:ext>
            </a:extLst>
          </p:cNvPr>
          <p:cNvSpPr>
            <a:spLocks noGrp="1"/>
          </p:cNvSpPr>
          <p:nvPr>
            <p:ph type="title"/>
          </p:nvPr>
        </p:nvSpPr>
        <p:spPr/>
        <p:txBody>
          <a:bodyPr/>
          <a:lstStyle/>
          <a:p>
            <a:r>
              <a:rPr lang="en-GB" sz="3600" b="1" dirty="0"/>
              <a:t>Activity 1 </a:t>
            </a:r>
          </a:p>
        </p:txBody>
      </p:sp>
      <p:sp>
        <p:nvSpPr>
          <p:cNvPr id="3" name="Content Placeholder 2">
            <a:extLst>
              <a:ext uri="{FF2B5EF4-FFF2-40B4-BE49-F238E27FC236}">
                <a16:creationId xmlns:a16="http://schemas.microsoft.com/office/drawing/2014/main" id="{330A079A-1C03-198E-7C22-9C3AE70C9C83}"/>
              </a:ext>
            </a:extLst>
          </p:cNvPr>
          <p:cNvSpPr>
            <a:spLocks noGrp="1"/>
          </p:cNvSpPr>
          <p:nvPr>
            <p:ph idx="1"/>
          </p:nvPr>
        </p:nvSpPr>
        <p:spPr>
          <a:xfrm>
            <a:off x="457200" y="1484784"/>
            <a:ext cx="8229600" cy="3917032"/>
          </a:xfrm>
        </p:spPr>
        <p:txBody>
          <a:bodyPr/>
          <a:lstStyle/>
          <a:p>
            <a:r>
              <a:rPr lang="en-GB" sz="2400" dirty="0"/>
              <a:t>Imagine that you're in charge of a new team in Marketing. You've put together this special team to help reduce some of your core team's workload. </a:t>
            </a:r>
          </a:p>
          <a:p>
            <a:r>
              <a:rPr lang="en-GB" sz="2400" dirty="0"/>
              <a:t>Because this is a new group, they're not very knowledgeable and skills about marketing processes and practices, and they're not confident in their ability to achieve their tasks and goals. </a:t>
            </a:r>
          </a:p>
          <a:p>
            <a:r>
              <a:rPr lang="en-GB" sz="2400" dirty="0"/>
              <a:t>In details, explain how you would deal with this new team. What leadership style you will adopt with both the new and old team, and why? How would you engage with both teams?</a:t>
            </a:r>
          </a:p>
        </p:txBody>
      </p:sp>
      <p:sp>
        <p:nvSpPr>
          <p:cNvPr id="4" name="Date Placeholder 3">
            <a:extLst>
              <a:ext uri="{FF2B5EF4-FFF2-40B4-BE49-F238E27FC236}">
                <a16:creationId xmlns:a16="http://schemas.microsoft.com/office/drawing/2014/main" id="{936F6D0C-4D42-4F54-02D4-583AD7D2C6DC}"/>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782E93E6-9D22-A327-93BC-D6E6A05C9E75}"/>
              </a:ext>
            </a:extLst>
          </p:cNvPr>
          <p:cNvSpPr>
            <a:spLocks noGrp="1"/>
          </p:cNvSpPr>
          <p:nvPr>
            <p:ph type="sldNum" sz="quarter" idx="12"/>
          </p:nvPr>
        </p:nvSpPr>
        <p:spPr/>
        <p:txBody>
          <a:bodyPr/>
          <a:lstStyle/>
          <a:p>
            <a:pPr>
              <a:defRPr/>
            </a:pPr>
            <a:fld id="{E420D319-DD93-554E-8F0D-BBCEB2ABB842}" type="slidenum">
              <a:rPr lang="en-GB" altLang="en-US" smtClean="0"/>
              <a:pPr>
                <a:defRPr/>
              </a:pPr>
              <a:t>19</a:t>
            </a:fld>
            <a:endParaRPr lang="en-GB" altLang="en-US"/>
          </a:p>
        </p:txBody>
      </p:sp>
    </p:spTree>
    <p:extLst>
      <p:ext uri="{BB962C8B-B14F-4D97-AF65-F5344CB8AC3E}">
        <p14:creationId xmlns:p14="http://schemas.microsoft.com/office/powerpoint/2010/main" val="4149038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FDEF1-0594-50D6-E596-DA8B46175770}"/>
              </a:ext>
            </a:extLst>
          </p:cNvPr>
          <p:cNvSpPr>
            <a:spLocks noGrp="1"/>
          </p:cNvSpPr>
          <p:nvPr>
            <p:ph type="title"/>
          </p:nvPr>
        </p:nvSpPr>
        <p:spPr/>
        <p:txBody>
          <a:bodyPr/>
          <a:lstStyle/>
          <a:p>
            <a:r>
              <a:rPr lang="en-GB" sz="3600" b="1" dirty="0"/>
              <a:t>Activity 2</a:t>
            </a:r>
            <a:endParaRPr lang="en-GB" sz="3600" dirty="0"/>
          </a:p>
        </p:txBody>
      </p:sp>
      <p:sp>
        <p:nvSpPr>
          <p:cNvPr id="3" name="Content Placeholder 2">
            <a:extLst>
              <a:ext uri="{FF2B5EF4-FFF2-40B4-BE49-F238E27FC236}">
                <a16:creationId xmlns:a16="http://schemas.microsoft.com/office/drawing/2014/main" id="{4016F2CD-39D3-895C-FF7E-F14DA2987F21}"/>
              </a:ext>
            </a:extLst>
          </p:cNvPr>
          <p:cNvSpPr>
            <a:spLocks noGrp="1"/>
          </p:cNvSpPr>
          <p:nvPr>
            <p:ph idx="1"/>
          </p:nvPr>
        </p:nvSpPr>
        <p:spPr/>
        <p:txBody>
          <a:bodyPr/>
          <a:lstStyle/>
          <a:p>
            <a:r>
              <a:rPr lang="en-GB" sz="2400" dirty="0"/>
              <a:t>In pairs, research another situational and contingency theory of leadership. </a:t>
            </a:r>
          </a:p>
          <a:p>
            <a:r>
              <a:rPr lang="en-GB" sz="2400" dirty="0"/>
              <a:t>Summarise the key points and evaluate how this theory can be used nowadays.</a:t>
            </a:r>
          </a:p>
          <a:p>
            <a:r>
              <a:rPr lang="en-GB" sz="2400" dirty="0"/>
              <a:t>Be prepare to present your findings.</a:t>
            </a:r>
          </a:p>
        </p:txBody>
      </p:sp>
      <p:sp>
        <p:nvSpPr>
          <p:cNvPr id="4" name="Date Placeholder 3">
            <a:extLst>
              <a:ext uri="{FF2B5EF4-FFF2-40B4-BE49-F238E27FC236}">
                <a16:creationId xmlns:a16="http://schemas.microsoft.com/office/drawing/2014/main" id="{EF8DF566-0A9B-F9C2-FD82-B8541D7D433F}"/>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52C1182C-102E-D243-3B33-209111E36DF9}"/>
              </a:ext>
            </a:extLst>
          </p:cNvPr>
          <p:cNvSpPr>
            <a:spLocks noGrp="1"/>
          </p:cNvSpPr>
          <p:nvPr>
            <p:ph type="sldNum" sz="quarter" idx="12"/>
          </p:nvPr>
        </p:nvSpPr>
        <p:spPr/>
        <p:txBody>
          <a:bodyPr/>
          <a:lstStyle/>
          <a:p>
            <a:pPr>
              <a:defRPr/>
            </a:pPr>
            <a:fld id="{E420D319-DD93-554E-8F0D-BBCEB2ABB842}" type="slidenum">
              <a:rPr lang="en-GB" altLang="en-US" smtClean="0"/>
              <a:pPr>
                <a:defRPr/>
              </a:pPr>
              <a:t>20</a:t>
            </a:fld>
            <a:endParaRPr lang="en-GB" altLang="en-US"/>
          </a:p>
        </p:txBody>
      </p:sp>
    </p:spTree>
    <p:extLst>
      <p:ext uri="{BB962C8B-B14F-4D97-AF65-F5344CB8AC3E}">
        <p14:creationId xmlns:p14="http://schemas.microsoft.com/office/powerpoint/2010/main" val="1972522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31BF1-84CD-43B0-D149-09C3FDC5E7CE}"/>
              </a:ext>
            </a:extLst>
          </p:cNvPr>
          <p:cNvSpPr>
            <a:spLocks noGrp="1"/>
          </p:cNvSpPr>
          <p:nvPr>
            <p:ph type="title"/>
          </p:nvPr>
        </p:nvSpPr>
        <p:spPr/>
        <p:txBody>
          <a:bodyPr/>
          <a:lstStyle/>
          <a:p>
            <a:r>
              <a:rPr lang="en-GB" sz="3600" b="1" dirty="0"/>
              <a:t>References</a:t>
            </a:r>
          </a:p>
        </p:txBody>
      </p:sp>
      <p:sp>
        <p:nvSpPr>
          <p:cNvPr id="3" name="Content Placeholder 2">
            <a:extLst>
              <a:ext uri="{FF2B5EF4-FFF2-40B4-BE49-F238E27FC236}">
                <a16:creationId xmlns:a16="http://schemas.microsoft.com/office/drawing/2014/main" id="{A9012EFD-0FD3-6023-8FA4-C0A69D8A640D}"/>
              </a:ext>
            </a:extLst>
          </p:cNvPr>
          <p:cNvSpPr>
            <a:spLocks noGrp="1"/>
          </p:cNvSpPr>
          <p:nvPr>
            <p:ph idx="1"/>
          </p:nvPr>
        </p:nvSpPr>
        <p:spPr/>
        <p:txBody>
          <a:bodyPr/>
          <a:lstStyle/>
          <a:p>
            <a:r>
              <a:rPr lang="en-GB" sz="2400" dirty="0"/>
              <a:t>Cole, G.A and Kelly, P. Phil (2020) Management theory and practice. Ninth edition / Gerald A. Cole, Phil Kelly. Andover: Cengage Learning.</a:t>
            </a:r>
          </a:p>
          <a:p>
            <a:r>
              <a:rPr lang="en-GB" sz="2400" dirty="0"/>
              <a:t>Robbins, S.P., Coulter, M.K. and Randel, A. (2021) Management. Global edition. Harlow, England: Pearson Education.</a:t>
            </a:r>
          </a:p>
          <a:p>
            <a:endParaRPr lang="en-GB" dirty="0"/>
          </a:p>
        </p:txBody>
      </p:sp>
      <p:sp>
        <p:nvSpPr>
          <p:cNvPr id="4" name="Date Placeholder 3">
            <a:extLst>
              <a:ext uri="{FF2B5EF4-FFF2-40B4-BE49-F238E27FC236}">
                <a16:creationId xmlns:a16="http://schemas.microsoft.com/office/drawing/2014/main" id="{23838F62-74D5-19F4-A82B-EE7E96B931C0}"/>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4F35986C-1598-3F67-ED5F-7C20BC6515AB}"/>
              </a:ext>
            </a:extLst>
          </p:cNvPr>
          <p:cNvSpPr>
            <a:spLocks noGrp="1"/>
          </p:cNvSpPr>
          <p:nvPr>
            <p:ph type="sldNum" sz="quarter" idx="12"/>
          </p:nvPr>
        </p:nvSpPr>
        <p:spPr/>
        <p:txBody>
          <a:bodyPr/>
          <a:lstStyle/>
          <a:p>
            <a:pPr>
              <a:defRPr/>
            </a:pPr>
            <a:fld id="{E420D319-DD93-554E-8F0D-BBCEB2ABB842}" type="slidenum">
              <a:rPr lang="en-GB" altLang="en-US" smtClean="0"/>
              <a:pPr>
                <a:defRPr/>
              </a:pPr>
              <a:t>21</a:t>
            </a:fld>
            <a:endParaRPr lang="en-GB" altLang="en-US"/>
          </a:p>
        </p:txBody>
      </p:sp>
    </p:spTree>
    <p:extLst>
      <p:ext uri="{BB962C8B-B14F-4D97-AF65-F5344CB8AC3E}">
        <p14:creationId xmlns:p14="http://schemas.microsoft.com/office/powerpoint/2010/main" val="242672646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3609</TotalTime>
  <Words>1179</Words>
  <Application>Microsoft Macintosh PowerPoint</Application>
  <PresentationFormat>On-screen Show (4:3)</PresentationFormat>
  <Paragraphs>125</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Myriad Pro</vt:lpstr>
      <vt:lpstr>Verdana</vt:lpstr>
      <vt:lpstr>Wingdings</vt:lpstr>
      <vt:lpstr>20140311PresentationUWTSDTemplate</vt:lpstr>
      <vt:lpstr> Situational and Contingency Leadership       LCBB4015          Week 8 – Session 2 </vt:lpstr>
      <vt:lpstr>Objectives of the session</vt:lpstr>
      <vt:lpstr>Situational and contingency leadership</vt:lpstr>
      <vt:lpstr>Factors to consider in situational and contingency leadership</vt:lpstr>
      <vt:lpstr>Tannenbaum and Schmidt situational theories (1 of 4)</vt:lpstr>
      <vt:lpstr>Tannenbaum and Schmidt situational theories (2 of 4)</vt:lpstr>
      <vt:lpstr>Tannenbaum and Schmidt situational theories (3 of 4)</vt:lpstr>
      <vt:lpstr>Tannenbaum and Schmidt situational theories (4 of 4)</vt:lpstr>
      <vt:lpstr>The Path Goal Theory (1 of 10)</vt:lpstr>
      <vt:lpstr>The Path Goal Theory (2 of 10)</vt:lpstr>
      <vt:lpstr>Supportive leadership (3 of 10)</vt:lpstr>
      <vt:lpstr>Directive leadership  (4 of 10)</vt:lpstr>
      <vt:lpstr>Participative leadership (5 of 10)  </vt:lpstr>
      <vt:lpstr>Achievement-oriented leadership  (6 of 10)</vt:lpstr>
      <vt:lpstr>Factors influencing the leadership style (7 of 10)</vt:lpstr>
      <vt:lpstr>Nature of the subordinates (8 of 10)</vt:lpstr>
      <vt:lpstr>The nature of the environment (9 of 10)</vt:lpstr>
      <vt:lpstr>Final thought (10 of 10)</vt:lpstr>
      <vt:lpstr>Activity 1 </vt:lpstr>
      <vt:lpstr>Activity 2</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155</cp:revision>
  <cp:lastPrinted>2018-07-02T15:32:24Z</cp:lastPrinted>
  <dcterms:created xsi:type="dcterms:W3CDTF">2002-10-07T19:43:58Z</dcterms:created>
  <dcterms:modified xsi:type="dcterms:W3CDTF">2024-09-27T12:38:06Z</dcterms:modified>
</cp:coreProperties>
</file>