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46" r:id="rId1"/>
  </p:sldMasterIdLst>
  <p:sldIdLst>
    <p:sldId id="256" r:id="rId2"/>
    <p:sldId id="260"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CC66FF"/>
    <a:srgbClr val="FFCCCC"/>
    <a:srgbClr val="FF66CC"/>
    <a:srgbClr val="FFCC66"/>
    <a:srgbClr val="CCCCFF"/>
    <a:srgbClr val="FFCCFF"/>
    <a:srgbClr val="99FF99"/>
    <a:srgbClr val="CCFF99"/>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92" autoAdjust="0"/>
  </p:normalViewPr>
  <p:slideViewPr>
    <p:cSldViewPr snapToGrid="0">
      <p:cViewPr varScale="1">
        <p:scale>
          <a:sx n="67" d="100"/>
          <a:sy n="67" d="100"/>
        </p:scale>
        <p:origin x="644" y="-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3DC33-23BF-46E4-ACC4-6871BC84E5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A1D09D-9A78-4A59-904B-60D661BD07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C77DC4-E98D-4555-AF3E-19C014B6732E}"/>
              </a:ext>
            </a:extLst>
          </p:cNvPr>
          <p:cNvSpPr>
            <a:spLocks noGrp="1"/>
          </p:cNvSpPr>
          <p:nvPr>
            <p:ph type="dt" sz="half" idx="10"/>
          </p:nvPr>
        </p:nvSpPr>
        <p:spPr/>
        <p:txBody>
          <a:bodyPr/>
          <a:lstStyle/>
          <a:p>
            <a:fld id="{8F72BA41-EC5B-4197-BCC8-0FD2E523CD7A}" type="datetimeFigureOut">
              <a:rPr lang="en-US" smtClean="0"/>
              <a:t>10/28/2022</a:t>
            </a:fld>
            <a:endParaRPr lang="en-US"/>
          </a:p>
        </p:txBody>
      </p:sp>
      <p:sp>
        <p:nvSpPr>
          <p:cNvPr id="5" name="Footer Placeholder 4">
            <a:extLst>
              <a:ext uri="{FF2B5EF4-FFF2-40B4-BE49-F238E27FC236}">
                <a16:creationId xmlns:a16="http://schemas.microsoft.com/office/drawing/2014/main" id="{A46DCB36-98D1-4754-A4B6-17744BDFDEF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46AF7A7-42E3-49BC-A77E-CA616C42036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155365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D5ECA-2816-46AF-9D54-99D1D8E80A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E39AE3-CFEB-46F8-8695-546FC9A0BD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55A5AD-B3FE-457E-9AF1-5143E93617BE}"/>
              </a:ext>
            </a:extLst>
          </p:cNvPr>
          <p:cNvSpPr>
            <a:spLocks noGrp="1"/>
          </p:cNvSpPr>
          <p:nvPr>
            <p:ph type="dt" sz="half" idx="10"/>
          </p:nvPr>
        </p:nvSpPr>
        <p:spPr/>
        <p:txBody>
          <a:bodyPr/>
          <a:lstStyle/>
          <a:p>
            <a:fld id="{8F72BA41-EC5B-4197-BCC8-0FD2E523CD7A}" type="datetimeFigureOut">
              <a:rPr lang="en-US" smtClean="0"/>
              <a:pPr/>
              <a:t>10/28/2022</a:t>
            </a:fld>
            <a:endParaRPr lang="en-US" dirty="0"/>
          </a:p>
        </p:txBody>
      </p:sp>
      <p:sp>
        <p:nvSpPr>
          <p:cNvPr id="5" name="Footer Placeholder 4">
            <a:extLst>
              <a:ext uri="{FF2B5EF4-FFF2-40B4-BE49-F238E27FC236}">
                <a16:creationId xmlns:a16="http://schemas.microsoft.com/office/drawing/2014/main" id="{EBB8EA7A-81DD-465A-9BD3-E89EA669551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52BBD6-0484-4448-BD7A-F550690281A9}"/>
              </a:ext>
            </a:extLst>
          </p:cNvPr>
          <p:cNvSpPr>
            <a:spLocks noGrp="1"/>
          </p:cNvSpPr>
          <p:nvPr>
            <p:ph type="sldNum" sz="quarter" idx="12"/>
          </p:nvPr>
        </p:nvSpPr>
        <p:spPr/>
        <p:txBody>
          <a:body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1079210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AD041-8B73-4DA4-8920-91BDC606A6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FF5DA4-75F6-49C1-8D4E-FDBA0695EB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E4B90E-5852-4F0F-AA3E-0B9B612FD75F}"/>
              </a:ext>
            </a:extLst>
          </p:cNvPr>
          <p:cNvSpPr>
            <a:spLocks noGrp="1"/>
          </p:cNvSpPr>
          <p:nvPr>
            <p:ph type="dt" sz="half" idx="10"/>
          </p:nvPr>
        </p:nvSpPr>
        <p:spPr/>
        <p:txBody>
          <a:bodyPr/>
          <a:lstStyle/>
          <a:p>
            <a:fld id="{8F72BA41-EC5B-4197-BCC8-0FD2E523CD7A}" type="datetimeFigureOut">
              <a:rPr lang="en-US" smtClean="0"/>
              <a:t>10/28/2022</a:t>
            </a:fld>
            <a:endParaRPr lang="en-US"/>
          </a:p>
        </p:txBody>
      </p:sp>
      <p:sp>
        <p:nvSpPr>
          <p:cNvPr id="5" name="Footer Placeholder 4">
            <a:extLst>
              <a:ext uri="{FF2B5EF4-FFF2-40B4-BE49-F238E27FC236}">
                <a16:creationId xmlns:a16="http://schemas.microsoft.com/office/drawing/2014/main" id="{E7B17F83-959F-4073-A78D-37B59C995C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601FDA-85A8-4C4E-8527-C8101F66688A}"/>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86195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A70F9-F4E4-43AA-B412-24E40C18A8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58FE7A8-EF9F-46C4-8FA3-BCCA18B4FF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C06A9-A9D6-4534-BAD1-2C98C3A8B5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BE2DA6-D933-4192-A08E-C10B2BFD62AA}"/>
              </a:ext>
            </a:extLst>
          </p:cNvPr>
          <p:cNvSpPr>
            <a:spLocks noGrp="1"/>
          </p:cNvSpPr>
          <p:nvPr>
            <p:ph type="dt" sz="half" idx="10"/>
          </p:nvPr>
        </p:nvSpPr>
        <p:spPr/>
        <p:txBody>
          <a:bodyPr/>
          <a:lstStyle/>
          <a:p>
            <a:fld id="{8F72BA41-EC5B-4197-BCC8-0FD2E523CD7A}" type="datetimeFigureOut">
              <a:rPr lang="en-US" smtClean="0"/>
              <a:pPr/>
              <a:t>10/28/2022</a:t>
            </a:fld>
            <a:endParaRPr lang="en-US" dirty="0"/>
          </a:p>
        </p:txBody>
      </p:sp>
      <p:sp>
        <p:nvSpPr>
          <p:cNvPr id="6" name="Footer Placeholder 5">
            <a:extLst>
              <a:ext uri="{FF2B5EF4-FFF2-40B4-BE49-F238E27FC236}">
                <a16:creationId xmlns:a16="http://schemas.microsoft.com/office/drawing/2014/main" id="{F4F2A397-2457-4320-B3AC-EFD36B0FF6C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8A6F93-932D-473C-A492-91D784247068}"/>
              </a:ext>
            </a:extLst>
          </p:cNvPr>
          <p:cNvSpPr>
            <a:spLocks noGrp="1"/>
          </p:cNvSpPr>
          <p:nvPr>
            <p:ph type="sldNum" sz="quarter" idx="12"/>
          </p:nvPr>
        </p:nvSpPr>
        <p:spPr/>
        <p:txBody>
          <a:body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2560781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6D44F-75B1-42C7-AE99-EA7C074BDCE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880E29-302E-44DD-9908-45B2ABF9F42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03BDC8-6AA0-4C67-93B1-C367A991CF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D80B858-599D-4F95-9DB7-84E08C606F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87EBC3-140B-4A11-B908-8B902B0AA5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955B47-3A25-444E-ADEA-FB7736DC56C8}"/>
              </a:ext>
            </a:extLst>
          </p:cNvPr>
          <p:cNvSpPr>
            <a:spLocks noGrp="1"/>
          </p:cNvSpPr>
          <p:nvPr>
            <p:ph type="dt" sz="half" idx="10"/>
          </p:nvPr>
        </p:nvSpPr>
        <p:spPr/>
        <p:txBody>
          <a:bodyPr/>
          <a:lstStyle/>
          <a:p>
            <a:fld id="{8F72BA41-EC5B-4197-BCC8-0FD2E523CD7A}" type="datetimeFigureOut">
              <a:rPr lang="en-US" smtClean="0"/>
              <a:pPr/>
              <a:t>10/28/2022</a:t>
            </a:fld>
            <a:endParaRPr lang="en-US" dirty="0"/>
          </a:p>
        </p:txBody>
      </p:sp>
      <p:sp>
        <p:nvSpPr>
          <p:cNvPr id="8" name="Footer Placeholder 7">
            <a:extLst>
              <a:ext uri="{FF2B5EF4-FFF2-40B4-BE49-F238E27FC236}">
                <a16:creationId xmlns:a16="http://schemas.microsoft.com/office/drawing/2014/main" id="{0F6054DD-C5F0-4978-8E0E-19BBA70B32B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EF19ED-1641-425C-8875-70F5525849E3}"/>
              </a:ext>
            </a:extLst>
          </p:cNvPr>
          <p:cNvSpPr>
            <a:spLocks noGrp="1"/>
          </p:cNvSpPr>
          <p:nvPr>
            <p:ph type="sldNum" sz="quarter" idx="12"/>
          </p:nvPr>
        </p:nvSpPr>
        <p:spPr/>
        <p:txBody>
          <a:body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580375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17EA0-D91C-4080-A0E9-0531D420C1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135DEA-5AFD-4B9E-B492-E93A6CDF81DF}"/>
              </a:ext>
            </a:extLst>
          </p:cNvPr>
          <p:cNvSpPr>
            <a:spLocks noGrp="1"/>
          </p:cNvSpPr>
          <p:nvPr>
            <p:ph type="dt" sz="half" idx="10"/>
          </p:nvPr>
        </p:nvSpPr>
        <p:spPr/>
        <p:txBody>
          <a:bodyPr/>
          <a:lstStyle/>
          <a:p>
            <a:fld id="{8F72BA41-EC5B-4197-BCC8-0FD2E523CD7A}" type="datetimeFigureOut">
              <a:rPr lang="en-US" smtClean="0"/>
              <a:t>10/28/2022</a:t>
            </a:fld>
            <a:endParaRPr lang="en-US"/>
          </a:p>
        </p:txBody>
      </p:sp>
      <p:sp>
        <p:nvSpPr>
          <p:cNvPr id="4" name="Footer Placeholder 3">
            <a:extLst>
              <a:ext uri="{FF2B5EF4-FFF2-40B4-BE49-F238E27FC236}">
                <a16:creationId xmlns:a16="http://schemas.microsoft.com/office/drawing/2014/main" id="{B3C5D5E5-67BC-4CFD-B7FD-ED6D8DF02C3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6E77452-9EFD-4FC0-B6BE-53DB8FE5CC09}"/>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746101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6FCE619-0927-4BC4-A5B4-ECADEC1436FB}"/>
              </a:ext>
            </a:extLst>
          </p:cNvPr>
          <p:cNvSpPr>
            <a:spLocks noGrp="1"/>
          </p:cNvSpPr>
          <p:nvPr>
            <p:ph type="dt" sz="half" idx="10"/>
          </p:nvPr>
        </p:nvSpPr>
        <p:spPr/>
        <p:txBody>
          <a:bodyPr/>
          <a:lstStyle/>
          <a:p>
            <a:fld id="{8F72BA41-EC5B-4197-BCC8-0FD2E523CD7A}" type="datetimeFigureOut">
              <a:rPr lang="en-US" smtClean="0"/>
              <a:t>10/28/2022</a:t>
            </a:fld>
            <a:endParaRPr lang="en-US"/>
          </a:p>
        </p:txBody>
      </p:sp>
      <p:sp>
        <p:nvSpPr>
          <p:cNvPr id="3" name="Footer Placeholder 2">
            <a:extLst>
              <a:ext uri="{FF2B5EF4-FFF2-40B4-BE49-F238E27FC236}">
                <a16:creationId xmlns:a16="http://schemas.microsoft.com/office/drawing/2014/main" id="{99783945-8D40-4234-9474-157A121EBB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4937A10-4BF4-4DC1-9A8E-731AB510247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485541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BDA5C-1CC3-4D0B-8E1E-2F21EC3C4E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9DEF4C-5B03-44E0-9A43-5C0A843FCA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FAF85F-967B-402F-A5E3-F154B73029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FD007C-CF7A-4869-B101-E5D0FA1B5E9A}"/>
              </a:ext>
            </a:extLst>
          </p:cNvPr>
          <p:cNvSpPr>
            <a:spLocks noGrp="1"/>
          </p:cNvSpPr>
          <p:nvPr>
            <p:ph type="dt" sz="half" idx="10"/>
          </p:nvPr>
        </p:nvSpPr>
        <p:spPr/>
        <p:txBody>
          <a:bodyPr/>
          <a:lstStyle/>
          <a:p>
            <a:fld id="{8F72BA41-EC5B-4197-BCC8-0FD2E523CD7A}" type="datetimeFigureOut">
              <a:rPr lang="en-US" smtClean="0"/>
              <a:pPr/>
              <a:t>10/28/2022</a:t>
            </a:fld>
            <a:endParaRPr lang="en-US" dirty="0"/>
          </a:p>
        </p:txBody>
      </p:sp>
      <p:sp>
        <p:nvSpPr>
          <p:cNvPr id="6" name="Footer Placeholder 5">
            <a:extLst>
              <a:ext uri="{FF2B5EF4-FFF2-40B4-BE49-F238E27FC236}">
                <a16:creationId xmlns:a16="http://schemas.microsoft.com/office/drawing/2014/main" id="{4C3A32D7-385B-4605-B4DA-ED3B2E85E79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9BB760A-7040-4FC6-8413-BC96368E20B6}"/>
              </a:ext>
            </a:extLst>
          </p:cNvPr>
          <p:cNvSpPr>
            <a:spLocks noGrp="1"/>
          </p:cNvSpPr>
          <p:nvPr>
            <p:ph type="sldNum" sz="quarter" idx="12"/>
          </p:nvPr>
        </p:nvSpPr>
        <p:spPr/>
        <p:txBody>
          <a:body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1024872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14188-3B2B-4922-83E8-C0FF5C3549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F7F82A-5DAD-4E43-AE99-5C9523B016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438973-DAE2-42A3-B0D2-C2C67EC3CB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0884CC-A415-4EC8-B4CE-3FD7C8FD40EC}"/>
              </a:ext>
            </a:extLst>
          </p:cNvPr>
          <p:cNvSpPr>
            <a:spLocks noGrp="1"/>
          </p:cNvSpPr>
          <p:nvPr>
            <p:ph type="dt" sz="half" idx="10"/>
          </p:nvPr>
        </p:nvSpPr>
        <p:spPr/>
        <p:txBody>
          <a:bodyPr/>
          <a:lstStyle/>
          <a:p>
            <a:fld id="{8F72BA41-EC5B-4197-BCC8-0FD2E523CD7A}" type="datetimeFigureOut">
              <a:rPr lang="en-US" smtClean="0"/>
              <a:t>10/28/2022</a:t>
            </a:fld>
            <a:endParaRPr lang="en-US"/>
          </a:p>
        </p:txBody>
      </p:sp>
      <p:sp>
        <p:nvSpPr>
          <p:cNvPr id="6" name="Footer Placeholder 5">
            <a:extLst>
              <a:ext uri="{FF2B5EF4-FFF2-40B4-BE49-F238E27FC236}">
                <a16:creationId xmlns:a16="http://schemas.microsoft.com/office/drawing/2014/main" id="{4BDC1D19-6A6C-4816-ABAF-40FEEE136A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44D5D9B-2616-4F31-AD1E-C2E5603AAFC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913905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82418-1B69-473E-A398-4B8B7A276B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BD5F54-AA93-4234-8C2D-D733DF6322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54C2D9-AF45-4181-A0C8-F4507B3D9C64}"/>
              </a:ext>
            </a:extLst>
          </p:cNvPr>
          <p:cNvSpPr>
            <a:spLocks noGrp="1"/>
          </p:cNvSpPr>
          <p:nvPr>
            <p:ph type="dt" sz="half" idx="10"/>
          </p:nvPr>
        </p:nvSpPr>
        <p:spPr/>
        <p:txBody>
          <a:bodyPr/>
          <a:lstStyle/>
          <a:p>
            <a:fld id="{8F72BA41-EC5B-4197-BCC8-0FD2E523CD7A}" type="datetimeFigureOut">
              <a:rPr lang="en-US" smtClean="0"/>
              <a:pPr/>
              <a:t>10/28/2022</a:t>
            </a:fld>
            <a:endParaRPr lang="en-US" dirty="0"/>
          </a:p>
        </p:txBody>
      </p:sp>
      <p:sp>
        <p:nvSpPr>
          <p:cNvPr id="5" name="Footer Placeholder 4">
            <a:extLst>
              <a:ext uri="{FF2B5EF4-FFF2-40B4-BE49-F238E27FC236}">
                <a16:creationId xmlns:a16="http://schemas.microsoft.com/office/drawing/2014/main" id="{7280811D-1816-4F7B-9C8D-5836BDF0A4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C472534-F044-4679-8A32-6EFEDE11AC16}"/>
              </a:ext>
            </a:extLst>
          </p:cNvPr>
          <p:cNvSpPr>
            <a:spLocks noGrp="1"/>
          </p:cNvSpPr>
          <p:nvPr>
            <p:ph type="sldNum" sz="quarter" idx="12"/>
          </p:nvPr>
        </p:nvSpPr>
        <p:spPr/>
        <p:txBody>
          <a:body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3301783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7FEEA9-1DB3-473F-971C-37FB5F0475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747334-5D19-48E0-BE6D-0126EC694E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5BE25B-2D4F-4AD5-B827-DBDA4BF93D80}"/>
              </a:ext>
            </a:extLst>
          </p:cNvPr>
          <p:cNvSpPr>
            <a:spLocks noGrp="1"/>
          </p:cNvSpPr>
          <p:nvPr>
            <p:ph type="dt" sz="half" idx="10"/>
          </p:nvPr>
        </p:nvSpPr>
        <p:spPr/>
        <p:txBody>
          <a:bodyPr/>
          <a:lstStyle/>
          <a:p>
            <a:fld id="{8F72BA41-EC5B-4197-BCC8-0FD2E523CD7A}" type="datetimeFigureOut">
              <a:rPr lang="en-US" smtClean="0"/>
              <a:pPr/>
              <a:t>10/28/2022</a:t>
            </a:fld>
            <a:endParaRPr lang="en-US" dirty="0"/>
          </a:p>
        </p:txBody>
      </p:sp>
      <p:sp>
        <p:nvSpPr>
          <p:cNvPr id="5" name="Footer Placeholder 4">
            <a:extLst>
              <a:ext uri="{FF2B5EF4-FFF2-40B4-BE49-F238E27FC236}">
                <a16:creationId xmlns:a16="http://schemas.microsoft.com/office/drawing/2014/main" id="{5DA4C63C-5EA8-4A0B-8377-5E3EEBDA243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76A21CD-1158-4BB3-8AB0-B2BA52AE7663}"/>
              </a:ext>
            </a:extLst>
          </p:cNvPr>
          <p:cNvSpPr>
            <a:spLocks noGrp="1"/>
          </p:cNvSpPr>
          <p:nvPr>
            <p:ph type="sldNum" sz="quarter" idx="12"/>
          </p:nvPr>
        </p:nvSpPr>
        <p:spPr/>
        <p:txBody>
          <a:body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2689758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184FE2-489B-4322-AAE8-32CE7D67AD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966A74-AD10-471B-A191-BD0195CDEC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233932-5979-4A03-AE9A-2E1FCBA93C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72BA41-EC5B-4197-BCC8-0FD2E523CD7A}" type="datetimeFigureOut">
              <a:rPr lang="en-US" smtClean="0"/>
              <a:pPr/>
              <a:t>10/28/2022</a:t>
            </a:fld>
            <a:endParaRPr lang="en-US" dirty="0"/>
          </a:p>
        </p:txBody>
      </p:sp>
      <p:sp>
        <p:nvSpPr>
          <p:cNvPr id="5" name="Footer Placeholder 4">
            <a:extLst>
              <a:ext uri="{FF2B5EF4-FFF2-40B4-BE49-F238E27FC236}">
                <a16:creationId xmlns:a16="http://schemas.microsoft.com/office/drawing/2014/main" id="{B8EC545B-1856-4EA0-AB70-0E69D70BC3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938668E-4E00-45A3-A3D3-46ECE2FE6F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1904880470"/>
      </p:ext>
    </p:extLst>
  </p:cSld>
  <p:clrMap bg1="lt1" tx1="dk1" bg2="lt2" tx2="dk2" accent1="accent1" accent2="accent2" accent3="accent3" accent4="accent4" accent5="accent5" accent6="accent6" hlink="hlink" folHlink="folHlink"/>
  <p:sldLayoutIdLst>
    <p:sldLayoutId id="2147484147" r:id="rId1"/>
    <p:sldLayoutId id="2147484148" r:id="rId2"/>
    <p:sldLayoutId id="2147484149" r:id="rId3"/>
    <p:sldLayoutId id="2147484150" r:id="rId4"/>
    <p:sldLayoutId id="2147484151" r:id="rId5"/>
    <p:sldLayoutId id="2147484152" r:id="rId6"/>
    <p:sldLayoutId id="2147484153" r:id="rId7"/>
    <p:sldLayoutId id="2147484154" r:id="rId8"/>
    <p:sldLayoutId id="2147484155" r:id="rId9"/>
    <p:sldLayoutId id="2147484156" r:id="rId10"/>
    <p:sldLayoutId id="214748415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TextBox 50">
            <a:extLst>
              <a:ext uri="{FF2B5EF4-FFF2-40B4-BE49-F238E27FC236}">
                <a16:creationId xmlns:a16="http://schemas.microsoft.com/office/drawing/2014/main" id="{5D3F46A3-D723-4BE9-A8D4-65EE46F25C0D}"/>
              </a:ext>
            </a:extLst>
          </p:cNvPr>
          <p:cNvSpPr txBox="1"/>
          <p:nvPr/>
        </p:nvSpPr>
        <p:spPr>
          <a:xfrm>
            <a:off x="270529" y="34758"/>
            <a:ext cx="1981201"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Hannah James 2205938</a:t>
            </a:r>
          </a:p>
        </p:txBody>
      </p:sp>
      <p:sp>
        <p:nvSpPr>
          <p:cNvPr id="63" name="TextBox 62">
            <a:extLst>
              <a:ext uri="{FF2B5EF4-FFF2-40B4-BE49-F238E27FC236}">
                <a16:creationId xmlns:a16="http://schemas.microsoft.com/office/drawing/2014/main" id="{A5ACE6F6-A347-404C-9537-449473F5D53A}"/>
              </a:ext>
            </a:extLst>
          </p:cNvPr>
          <p:cNvSpPr txBox="1"/>
          <p:nvPr/>
        </p:nvSpPr>
        <p:spPr>
          <a:xfrm>
            <a:off x="0" y="314115"/>
            <a:ext cx="12192761" cy="1277273"/>
          </a:xfrm>
          <a:prstGeom prst="rect">
            <a:avLst/>
          </a:prstGeom>
          <a:solidFill>
            <a:srgbClr val="99FF99"/>
          </a:solidFill>
          <a:ln>
            <a:noFill/>
          </a:ln>
        </p:spPr>
        <p:txBody>
          <a:bodyPr wrap="square" rtlCol="0">
            <a:spAutoFit/>
          </a:bodyPr>
          <a:lstStyle/>
          <a:p>
            <a:r>
              <a:rPr lang="en-GB" sz="1100" u="sng" dirty="0">
                <a:latin typeface="Arial" panose="020B0604020202020204" pitchFamily="34" charset="0"/>
                <a:cs typeface="Arial" panose="020B0604020202020204" pitchFamily="34" charset="0"/>
              </a:rPr>
              <a:t>What is critical thinking?</a:t>
            </a:r>
          </a:p>
          <a:p>
            <a:r>
              <a:rPr lang="en-GB" sz="1100" dirty="0">
                <a:latin typeface="Arial" panose="020B0604020202020204" pitchFamily="34" charset="0"/>
                <a:cs typeface="Arial" panose="020B0604020202020204" pitchFamily="34" charset="0"/>
              </a:rPr>
              <a:t>A meaningful and precise definition of critical thinking is the ability to make intelligent and balanced judgements in order to produce a logical, reflective and pensive expression of concepts stated by The University of Edinburgh (2021). Critical thinking is also a way of processing ideas that enhances a person’s ability to analyse and evaluate and present relevant information in the best possible way. This is clearly expressed by The University of Sussex (2022). Therefore, critical thinkers should never accept all what they read, see in the media or read on websites as universal truths. We must question everything sensibly stated by Monash University (2022). The University of York (2022) concludes that an effective critical thinker disbelieves non-scientific or anecdotal evidence, and carefully considers the source of all information.  A student must be knowledgeable, open-minded and be able to assess the strengths of an argument to make prudent, fact-based conclusions as is stated by Judge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(2013)</a:t>
            </a:r>
          </a:p>
        </p:txBody>
      </p:sp>
      <p:sp>
        <p:nvSpPr>
          <p:cNvPr id="64" name="TextBox 63">
            <a:extLst>
              <a:ext uri="{FF2B5EF4-FFF2-40B4-BE49-F238E27FC236}">
                <a16:creationId xmlns:a16="http://schemas.microsoft.com/office/drawing/2014/main" id="{848441AB-AAD3-43F0-B510-A34DF497E059}"/>
              </a:ext>
            </a:extLst>
          </p:cNvPr>
          <p:cNvSpPr txBox="1"/>
          <p:nvPr/>
        </p:nvSpPr>
        <p:spPr>
          <a:xfrm>
            <a:off x="1761722" y="-33312"/>
            <a:ext cx="8668555" cy="338554"/>
          </a:xfrm>
          <a:prstGeom prst="rect">
            <a:avLst/>
          </a:prstGeom>
          <a:noFill/>
        </p:spPr>
        <p:txBody>
          <a:bodyPr wrap="square" rtlCol="0">
            <a:spAutoFit/>
          </a:bodyPr>
          <a:lstStyle/>
          <a:p>
            <a:pPr algn="ctr"/>
            <a:r>
              <a:rPr lang="en-GB" sz="16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sz="1200" b="1" u="sng" dirty="0">
                <a:latin typeface="Arial" panose="020B0604020202020204" pitchFamily="34" charset="0"/>
                <a:cs typeface="Arial" panose="020B0604020202020204" pitchFamily="34" charset="0"/>
              </a:rPr>
              <a:t>ECGE4005P Skills and personal qualities that effect the development of critical thinking </a:t>
            </a:r>
            <a:endParaRPr lang="en-GB" sz="1600" b="1"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D4506C6-C79B-4219-B6CE-613ED0573369}"/>
              </a:ext>
            </a:extLst>
          </p:cNvPr>
          <p:cNvSpPr txBox="1"/>
          <p:nvPr/>
        </p:nvSpPr>
        <p:spPr>
          <a:xfrm>
            <a:off x="6932659" y="1599945"/>
            <a:ext cx="5243318" cy="2970044"/>
          </a:xfrm>
          <a:prstGeom prst="rect">
            <a:avLst/>
          </a:prstGeom>
          <a:solidFill>
            <a:srgbClr val="CCFFFF"/>
          </a:solidFill>
        </p:spPr>
        <p:txBody>
          <a:bodyPr wrap="square" rtlCol="0">
            <a:spAutoFit/>
          </a:bodyPr>
          <a:lstStyle/>
          <a:p>
            <a:pPr algn="ctr"/>
            <a:r>
              <a:rPr lang="en-GB" sz="1100" u="sng" dirty="0">
                <a:latin typeface="Arial" panose="020B0604020202020204" pitchFamily="34" charset="0"/>
                <a:cs typeface="Arial" panose="020B0604020202020204" pitchFamily="34" charset="0"/>
              </a:rPr>
              <a:t>Time management</a:t>
            </a:r>
          </a:p>
          <a:p>
            <a:r>
              <a:rPr lang="en-GB" sz="1100" dirty="0">
                <a:latin typeface="Arial" panose="020B0604020202020204" pitchFamily="34" charset="0"/>
                <a:cs typeface="Arial" panose="020B0604020202020204" pitchFamily="34" charset="0"/>
              </a:rPr>
              <a:t>According to The Oxford Brookes University (2022), time management is a key skill to success as it incorporates planning and prioritising student’s workloads in order to sufficiently meet deadlines. The University of Portsmouth (2022) advises students to use a planner or diary to keep track of tasks and make note of deadlines. The University of Kent (2022) suggests that students require a routine that works best for them to study and to break down information into achievable pieces which will help them manage their time well. The University of Sheffield (2022) believes that it is important to have downtime to relax, rest and reinvigorate the mind and body to help students overcome obstacles met in their assignments. Cottrell (2019)</a:t>
            </a:r>
            <a:r>
              <a:rPr lang="en-GB" sz="1100" dirty="0">
                <a:solidFill>
                  <a:srgbClr val="FF0000"/>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discusses ten useful strategies to help students manage their time effectively. These strategies serve to analyse the appropriate time to study, to find out time requirements, to evaluate how much time it takes students to get things done, to work out how they want to study, to choose what is most important for them, to follow a plan, to carry it out effectively, to use effective time management strategies, to avoid distraction, and to keep track of progress. </a:t>
            </a:r>
          </a:p>
          <a:p>
            <a:endParaRPr lang="en-GB" sz="1100" u="sng"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8D184F7-AEC5-42DE-9B3B-4A59AFE1B901}"/>
              </a:ext>
            </a:extLst>
          </p:cNvPr>
          <p:cNvSpPr txBox="1"/>
          <p:nvPr/>
        </p:nvSpPr>
        <p:spPr>
          <a:xfrm>
            <a:off x="0" y="4651735"/>
            <a:ext cx="6949443" cy="2292935"/>
          </a:xfrm>
          <a:prstGeom prst="rect">
            <a:avLst/>
          </a:prstGeom>
          <a:solidFill>
            <a:srgbClr val="CCCCFF"/>
          </a:solidFill>
        </p:spPr>
        <p:txBody>
          <a:bodyPr wrap="square" rtlCol="0">
            <a:spAutoFit/>
          </a:bodyPr>
          <a:lstStyle/>
          <a:p>
            <a:pPr algn="ctr"/>
            <a:r>
              <a:rPr lang="en-GB" sz="1100" u="sng" dirty="0">
                <a:latin typeface="Arial" panose="020B0604020202020204" pitchFamily="34" charset="0"/>
                <a:cs typeface="Arial" panose="020B0604020202020204" pitchFamily="34" charset="0"/>
              </a:rPr>
              <a:t>Collaborative learning </a:t>
            </a:r>
          </a:p>
          <a:p>
            <a:r>
              <a:rPr lang="en-GB" sz="1100" dirty="0">
                <a:latin typeface="Arial" panose="020B0604020202020204" pitchFamily="34" charset="0"/>
                <a:cs typeface="Arial" panose="020B0604020202020204" pitchFamily="34" charset="0"/>
              </a:rPr>
              <a:t>According to Cornell University (2022), collaborative learning means working in groups to share ideas, problem solving, and examining concepts. Additionally, The City University of London (2022) states that collaborative learning gives students the chance to engage in group work tasks that enable analysis, synthesis and reflection. Cottrell (2019) states that collaborative learning helps students to gain knowledge and learn from each other by accumulating diverse perspectives in order to take on challenging tasks. The University of Birmingham (2022) believes that students will be highly appreciated after university as students because they will develop essential skills from collaborative learning such as being organised, being able to communicate efficiently, to solve problems, to manage time effectively and be reflective. Swain (2021) presents three useful strategies to become successful by participating in collaborative learning. These are to set clear targets, making sure every group member contributes to a discussion and therefore, avoiding arguments or even hostility. </a:t>
            </a:r>
          </a:p>
          <a:p>
            <a:endParaRPr lang="en-GB" sz="1100" dirty="0">
              <a:solidFill>
                <a:srgbClr val="FF0000"/>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B94D98E-93B5-4273-AAC4-EF25C851676B}"/>
              </a:ext>
            </a:extLst>
          </p:cNvPr>
          <p:cNvSpPr txBox="1"/>
          <p:nvPr/>
        </p:nvSpPr>
        <p:spPr>
          <a:xfrm>
            <a:off x="18691" y="1551901"/>
            <a:ext cx="6938763" cy="3139321"/>
          </a:xfrm>
          <a:prstGeom prst="rect">
            <a:avLst/>
          </a:prstGeom>
          <a:solidFill>
            <a:srgbClr val="FFCCCC"/>
          </a:solidFill>
        </p:spPr>
        <p:txBody>
          <a:bodyPr wrap="square" rtlCol="0">
            <a:spAutoFit/>
          </a:bodyPr>
          <a:lstStyle/>
          <a:p>
            <a:pPr algn="ctr"/>
            <a:r>
              <a:rPr lang="en-GB" sz="1100" u="sng" dirty="0">
                <a:latin typeface="Arial" panose="020B0604020202020204" pitchFamily="34" charset="0"/>
                <a:cs typeface="Arial" panose="020B0604020202020204" pitchFamily="34" charset="0"/>
              </a:rPr>
              <a:t>Note taking </a:t>
            </a:r>
          </a:p>
          <a:p>
            <a:r>
              <a:rPr lang="en-GB" sz="1100" dirty="0">
                <a:latin typeface="Arial" panose="020B0604020202020204" pitchFamily="34" charset="0"/>
                <a:cs typeface="Arial" panose="020B0604020202020204" pitchFamily="34" charset="0"/>
              </a:rPr>
              <a:t>Deakin university (2022) demonstrates that note taking is a way of stimulating critical thinking in students. Becker (2009) advises students to follow three steps when taking notes in lectures. These are to listen, analyse and record. The University of New South Wales (2022) believes that note taking helps students to stay focused and helps them to improve organisation and listening skills. Cottrell (2013) believes that note taking helps individuals to absorb information and recommends creating patterned notes such as mind maps, spider charts or flow charts and to highlight key information to make it stand out. However, according to Bedford and Wilson (2020) students should use a method of note taking that they feel comfortable with. Similarly, Newcastle University (2022) advises students to highlight or underline key information, use headings, number a sequence of texts and use annotations such as using lines and arrows to link information. Therefore, notes will be clearer and more precise to revise from. Additionally, The Imperial College London (2022) advises students to record the date and the name of the lecturer in their notes in order to easily revisit them when needed. This will avoid confusion and time wasting. The University of Sheffield (2022) instructs students to avoid copying large amount of text and to condense information to make it easier to understand to avoid plagiarism. Furthermore, they also recommend using bullet points and abbreviations to ensure concise note taking. According to Godfrey (2013), these are all effective strategies and techniques to help students make constructive and competent notes. So, effective note taking requires developing personal skills such as organisation, summarizing with clarity and personal reflection. </a:t>
            </a:r>
          </a:p>
        </p:txBody>
      </p:sp>
      <p:sp>
        <p:nvSpPr>
          <p:cNvPr id="9" name="TextBox 8">
            <a:extLst>
              <a:ext uri="{FF2B5EF4-FFF2-40B4-BE49-F238E27FC236}">
                <a16:creationId xmlns:a16="http://schemas.microsoft.com/office/drawing/2014/main" id="{ECCE6309-2D8C-4766-A080-FCCAAA4FEEB4}"/>
              </a:ext>
            </a:extLst>
          </p:cNvPr>
          <p:cNvSpPr txBox="1"/>
          <p:nvPr/>
        </p:nvSpPr>
        <p:spPr>
          <a:xfrm>
            <a:off x="6938000" y="4568698"/>
            <a:ext cx="5254000" cy="2462213"/>
          </a:xfrm>
          <a:prstGeom prst="rect">
            <a:avLst/>
          </a:prstGeom>
          <a:solidFill>
            <a:srgbClr val="FFFF99"/>
          </a:solidFill>
        </p:spPr>
        <p:txBody>
          <a:bodyPr wrap="square" rtlCol="0">
            <a:spAutoFit/>
          </a:bodyPr>
          <a:lstStyle/>
          <a:p>
            <a:pPr algn="ctr"/>
            <a:r>
              <a:rPr lang="en-GB" sz="1100" u="sng" dirty="0">
                <a:latin typeface="Arial" panose="020B0604020202020204" pitchFamily="34" charset="0"/>
                <a:cs typeface="Arial" panose="020B0604020202020204" pitchFamily="34" charset="0"/>
              </a:rPr>
              <a:t>Conclusion</a:t>
            </a:r>
          </a:p>
          <a:p>
            <a:r>
              <a:rPr lang="en-GB" sz="1100" dirty="0">
                <a:latin typeface="Arial" panose="020B0604020202020204" pitchFamily="34" charset="0"/>
                <a:cs typeface="Arial" panose="020B0604020202020204" pitchFamily="34" charset="0"/>
              </a:rPr>
              <a:t>In conclusion, I have identified the importance of three skills that enable a person to become a successful critical thinker. By using these skills in the process of critical thinking, a student can think about ideas and facts in a totally different way. Critical thinking makes a student present information which is far more realistic, well balanced and accurate. Therefore, this increases the standard of any type of work required for university and in later life. The three skills need to be developed and improved as well as personal skills. All these factors will give a student a great advantage to present work of the highest quality. This is because a student makes use of time management, collaborative learning and organised note taking combined with a personal perspective. This is a perfect recipe for producing high quality, meaningful and well-thought out work, moving from mediocracy to excellence.</a:t>
            </a: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1825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DA74391-128F-4939-97C7-191A70B893B6}"/>
              </a:ext>
            </a:extLst>
          </p:cNvPr>
          <p:cNvSpPr txBox="1"/>
          <p:nvPr/>
        </p:nvSpPr>
        <p:spPr>
          <a:xfrm>
            <a:off x="95251" y="114300"/>
            <a:ext cx="12201524" cy="9541073"/>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Becker, L. (2009) </a:t>
            </a:r>
            <a:r>
              <a:rPr lang="en-GB" sz="1000" i="1" dirty="0">
                <a:latin typeface="Arial" panose="020B0604020202020204" pitchFamily="34" charset="0"/>
                <a:cs typeface="Arial" panose="020B0604020202020204" pitchFamily="34" charset="0"/>
              </a:rPr>
              <a:t>The mature student’s handbook</a:t>
            </a:r>
            <a:r>
              <a:rPr lang="en-GB" sz="1000" dirty="0">
                <a:latin typeface="Arial" panose="020B0604020202020204" pitchFamily="34" charset="0"/>
                <a:cs typeface="Arial" panose="020B0604020202020204" pitchFamily="34" charset="0"/>
              </a:rPr>
              <a:t>. Basingstoke: Palgrave Macmillan.</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Bedford, D. and Wilson, E. (2022) </a:t>
            </a:r>
            <a:r>
              <a:rPr lang="en-GB" sz="1000" i="1" dirty="0">
                <a:latin typeface="Arial" panose="020B0604020202020204" pitchFamily="34" charset="0"/>
                <a:cs typeface="Arial" panose="020B0604020202020204" pitchFamily="34" charset="0"/>
              </a:rPr>
              <a:t>Study skills for foundation degrees</a:t>
            </a:r>
            <a:r>
              <a:rPr lang="en-GB" sz="1000" dirty="0">
                <a:latin typeface="Arial" panose="020B0604020202020204" pitchFamily="34" charset="0"/>
                <a:cs typeface="Arial" panose="020B0604020202020204" pitchFamily="34" charset="0"/>
              </a:rPr>
              <a:t>. (3rd ed). Abingdon, Oxon: Routledge.</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City University of London (2022) </a:t>
            </a:r>
            <a:r>
              <a:rPr lang="en-GB" sz="1000" i="1" dirty="0">
                <a:latin typeface="Arial" panose="020B0604020202020204" pitchFamily="34" charset="0"/>
                <a:cs typeface="Arial" panose="020B0604020202020204" pitchFamily="34" charset="0"/>
              </a:rPr>
              <a:t>Active and collaborative learning</a:t>
            </a:r>
            <a:r>
              <a:rPr lang="en-GB" sz="1000" dirty="0">
                <a:latin typeface="Arial" panose="020B0604020202020204" pitchFamily="34" charset="0"/>
                <a:cs typeface="Arial" panose="020B0604020202020204" pitchFamily="34" charset="0"/>
              </a:rPr>
              <a:t>. Available at: https://www.city.ac.uk/about/vision-and-strategy/academic-excellence/education/collaborative-learning# (Accessed: 23 October 2022).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Cottrell, S. (2013</a:t>
            </a:r>
            <a:r>
              <a:rPr lang="en-GB" sz="1000" i="1" dirty="0">
                <a:latin typeface="Arial" panose="020B0604020202020204" pitchFamily="34" charset="0"/>
                <a:cs typeface="Arial" panose="020B0604020202020204" pitchFamily="34" charset="0"/>
              </a:rPr>
              <a:t>) The study skills handbook </a:t>
            </a:r>
            <a:r>
              <a:rPr lang="en-GB" sz="1000" dirty="0">
                <a:latin typeface="Arial" panose="020B0604020202020204" pitchFamily="34" charset="0"/>
                <a:cs typeface="Arial" panose="020B0604020202020204" pitchFamily="34" charset="0"/>
              </a:rPr>
              <a:t>(4th ed). Hampshire: Palgrave and Macmillan.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Cottrell, S. (2019</a:t>
            </a:r>
            <a:r>
              <a:rPr lang="en-GB" sz="1000" i="1" dirty="0">
                <a:latin typeface="Arial" panose="020B0604020202020204" pitchFamily="34" charset="0"/>
                <a:cs typeface="Arial" panose="020B0604020202020204" pitchFamily="34" charset="0"/>
              </a:rPr>
              <a:t>) The study skills handbook</a:t>
            </a:r>
            <a:r>
              <a:rPr lang="en-GB" sz="1000" dirty="0">
                <a:latin typeface="Arial" panose="020B0604020202020204" pitchFamily="34" charset="0"/>
                <a:cs typeface="Arial" panose="020B0604020202020204" pitchFamily="34" charset="0"/>
              </a:rPr>
              <a:t>. (5th ed). London: Red Globe Press.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Cornell University (2022) </a:t>
            </a:r>
            <a:r>
              <a:rPr lang="en-GB" sz="1000" i="1" dirty="0">
                <a:latin typeface="Arial" panose="020B0604020202020204" pitchFamily="34" charset="0"/>
                <a:cs typeface="Arial" panose="020B0604020202020204" pitchFamily="34" charset="0"/>
              </a:rPr>
              <a:t>Collaborative learning</a:t>
            </a:r>
            <a:r>
              <a:rPr lang="en-GB" sz="1000" dirty="0">
                <a:latin typeface="Arial" panose="020B0604020202020204" pitchFamily="34" charset="0"/>
                <a:cs typeface="Arial" panose="020B0604020202020204" pitchFamily="34" charset="0"/>
              </a:rPr>
              <a:t>. Available at: https://teaching.cornell.edu/teaching-resources/active-collaborative-learning/collaborative-learning (Accessed: 22 October 2022).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Deakin University (2022) </a:t>
            </a:r>
            <a:r>
              <a:rPr lang="en-GB" sz="1000" i="1" dirty="0">
                <a:latin typeface="Arial" panose="020B0604020202020204" pitchFamily="34" charset="0"/>
                <a:cs typeface="Arial" panose="020B0604020202020204" pitchFamily="34" charset="0"/>
              </a:rPr>
              <a:t>Critical thinking, reading and note taking</a:t>
            </a:r>
            <a:r>
              <a:rPr lang="en-GB" sz="1000" dirty="0">
                <a:latin typeface="Arial" panose="020B0604020202020204" pitchFamily="34" charset="0"/>
                <a:cs typeface="Arial" panose="020B0604020202020204" pitchFamily="34" charset="0"/>
              </a:rPr>
              <a:t>. Available at: https://www.deakin.edu.au/students/studying/study-support/academic-skills/reading-and-note-taking (Accessed: 20 October 2022).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Godfrey, J. (2013) </a:t>
            </a:r>
            <a:r>
              <a:rPr lang="en-GB" sz="1000" i="1" dirty="0">
                <a:latin typeface="Arial" panose="020B0604020202020204" pitchFamily="34" charset="0"/>
                <a:cs typeface="Arial" panose="020B0604020202020204" pitchFamily="34" charset="0"/>
              </a:rPr>
              <a:t>How to use your reading in your essays</a:t>
            </a:r>
            <a:r>
              <a:rPr lang="en-GB" sz="1000" dirty="0">
                <a:latin typeface="Arial" panose="020B0604020202020204" pitchFamily="34" charset="0"/>
                <a:cs typeface="Arial" panose="020B0604020202020204" pitchFamily="34" charset="0"/>
              </a:rPr>
              <a:t>. (2nd ed). Hampshire: Palgrave Macmillan.</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Imperial College London (2022) </a:t>
            </a:r>
            <a:r>
              <a:rPr lang="en-GB" sz="1000" i="1" dirty="0">
                <a:latin typeface="Arial" panose="020B0604020202020204" pitchFamily="34" charset="0"/>
                <a:cs typeface="Arial" panose="020B0604020202020204" pitchFamily="34" charset="0"/>
              </a:rPr>
              <a:t>Effective note-taking</a:t>
            </a:r>
            <a:r>
              <a:rPr lang="en-GB" sz="1000" dirty="0">
                <a:latin typeface="Arial" panose="020B0604020202020204" pitchFamily="34" charset="0"/>
                <a:cs typeface="Arial" panose="020B0604020202020204" pitchFamily="34" charset="0"/>
              </a:rPr>
              <a:t>. Available at: https://www.imperial.ac.uk/students/success-guide/ug/effective-study/in-class-and-in-lectures/effective-note-taking/ (Accessed: 21 October 2022).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Judge, B. et al. (2013) </a:t>
            </a:r>
            <a:r>
              <a:rPr lang="en-GB" sz="1000" i="1" dirty="0">
                <a:latin typeface="Arial" panose="020B0604020202020204" pitchFamily="34" charset="0"/>
                <a:cs typeface="Arial" panose="020B0604020202020204" pitchFamily="34" charset="0"/>
              </a:rPr>
              <a:t>Critical thinking skills for education students</a:t>
            </a:r>
            <a:r>
              <a:rPr lang="en-GB" sz="1000" dirty="0">
                <a:latin typeface="Arial" panose="020B0604020202020204" pitchFamily="34" charset="0"/>
                <a:cs typeface="Arial" panose="020B0604020202020204" pitchFamily="34" charset="0"/>
              </a:rPr>
              <a:t>. Thousand Oaks, CA: Sage Publications.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Monash University (2022) </a:t>
            </a:r>
            <a:r>
              <a:rPr lang="en-GB" sz="1000" i="1" dirty="0">
                <a:latin typeface="Arial" panose="020B0604020202020204" pitchFamily="34" charset="0"/>
                <a:cs typeface="Arial" panose="020B0604020202020204" pitchFamily="34" charset="0"/>
              </a:rPr>
              <a:t>What is critical thinking</a:t>
            </a:r>
            <a:r>
              <a:rPr lang="en-GB" sz="1000" dirty="0">
                <a:latin typeface="Arial" panose="020B0604020202020204" pitchFamily="34" charset="0"/>
                <a:cs typeface="Arial" panose="020B0604020202020204" pitchFamily="34" charset="0"/>
              </a:rPr>
              <a:t>? Available at: https://www.monash.edu/learning/enhance-your-thinking/critical-thinking/what-is-critical-thinking (Accessed: 18 October 2022).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Newcastle University (2022) </a:t>
            </a:r>
            <a:r>
              <a:rPr lang="en-GB" sz="1000" i="1" dirty="0">
                <a:latin typeface="Arial" panose="020B0604020202020204" pitchFamily="34" charset="0"/>
                <a:cs typeface="Arial" panose="020B0604020202020204" pitchFamily="34" charset="0"/>
              </a:rPr>
              <a:t>Note-taking strategies</a:t>
            </a:r>
            <a:r>
              <a:rPr lang="en-GB" sz="1000" dirty="0">
                <a:latin typeface="Arial" panose="020B0604020202020204" pitchFamily="34" charset="0"/>
                <a:cs typeface="Arial" panose="020B0604020202020204" pitchFamily="34" charset="0"/>
              </a:rPr>
              <a:t>. Available at: https://www.ncl.ac.uk/academic-skills-kit/study-skills/reading-and-note-taking/note-taking-strategies/ (Accessed: 20 October 2022).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Oxford Brookes University (2022) </a:t>
            </a:r>
            <a:r>
              <a:rPr lang="en-GB" sz="1000" i="1" dirty="0">
                <a:latin typeface="Arial" panose="020B0604020202020204" pitchFamily="34" charset="0"/>
                <a:cs typeface="Arial" panose="020B0604020202020204" pitchFamily="34" charset="0"/>
              </a:rPr>
              <a:t>Time management</a:t>
            </a:r>
            <a:r>
              <a:rPr lang="en-GB" sz="1000" dirty="0">
                <a:latin typeface="Arial" panose="020B0604020202020204" pitchFamily="34" charset="0"/>
                <a:cs typeface="Arial" panose="020B0604020202020204" pitchFamily="34" charset="0"/>
              </a:rPr>
              <a:t>. Available at: https://www.brookes.ac.uk/students/support/self-help/guides/time-management/ (Accessed: 23 October 2022).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Swain, R. (2021) </a:t>
            </a:r>
            <a:r>
              <a:rPr lang="en-GB" sz="1000" i="1" dirty="0">
                <a:latin typeface="Arial" panose="020B0604020202020204" pitchFamily="34" charset="0"/>
                <a:cs typeface="Arial" panose="020B0604020202020204" pitchFamily="34" charset="0"/>
              </a:rPr>
              <a:t>3 tips for successful group work</a:t>
            </a:r>
            <a:r>
              <a:rPr lang="en-GB" sz="1000" dirty="0">
                <a:latin typeface="Arial" panose="020B0604020202020204" pitchFamily="34" charset="0"/>
                <a:cs typeface="Arial" panose="020B0604020202020204" pitchFamily="34" charset="0"/>
              </a:rPr>
              <a:t>. Available at: https://www.prospects.ac.uk/applying-for-university/university-life/3-tips-for-successful-group-work (Accessed: 27 October 2022).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The University of Edinburgh (2021) </a:t>
            </a:r>
            <a:r>
              <a:rPr lang="en-GB" sz="1000" i="1" dirty="0">
                <a:latin typeface="Arial" panose="020B0604020202020204" pitchFamily="34" charset="0"/>
                <a:cs typeface="Arial" panose="020B0604020202020204" pitchFamily="34" charset="0"/>
              </a:rPr>
              <a:t>Critical thinking</a:t>
            </a:r>
            <a:r>
              <a:rPr lang="en-GB" sz="1000" dirty="0">
                <a:latin typeface="Arial" panose="020B0604020202020204" pitchFamily="34" charset="0"/>
                <a:cs typeface="Arial" panose="020B0604020202020204" pitchFamily="34" charset="0"/>
              </a:rPr>
              <a:t>. Available at: https://www.ed.ac.uk/institute-academic-development/study-hub/learning-resources/critical (Accessed: 18 October 2022).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University of Birmingham (2022) </a:t>
            </a:r>
            <a:r>
              <a:rPr lang="en-GB" sz="1000" i="1" dirty="0">
                <a:latin typeface="Arial" panose="020B0604020202020204" pitchFamily="34" charset="0"/>
                <a:cs typeface="Arial" panose="020B0604020202020204" pitchFamily="34" charset="0"/>
              </a:rPr>
              <a:t>Why work in groups</a:t>
            </a:r>
            <a:r>
              <a:rPr lang="en-GB" sz="1000" dirty="0">
                <a:latin typeface="Arial" panose="020B0604020202020204" pitchFamily="34" charset="0"/>
                <a:cs typeface="Arial" panose="020B0604020202020204" pitchFamily="34" charset="0"/>
              </a:rPr>
              <a:t>?. Available at: https://www.birmingham.ac.uk/schools/metallurgy-materials/about/cases/group-work/why.aspx (Accessed: 22 October 2022).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University of Kent (2022) </a:t>
            </a:r>
            <a:r>
              <a:rPr lang="en-GB" sz="1000" i="1" dirty="0">
                <a:latin typeface="Arial" panose="020B0604020202020204" pitchFamily="34" charset="0"/>
                <a:cs typeface="Arial" panose="020B0604020202020204" pitchFamily="34" charset="0"/>
              </a:rPr>
              <a:t>Time management</a:t>
            </a:r>
            <a:r>
              <a:rPr lang="en-GB" sz="1000" dirty="0">
                <a:latin typeface="Arial" panose="020B0604020202020204" pitchFamily="34" charset="0"/>
                <a:cs typeface="Arial" panose="020B0604020202020204" pitchFamily="34" charset="0"/>
              </a:rPr>
              <a:t>. Available at: https://www.kent.ac.uk/guides/tips-on-time-management (Accessed: 23 October 2022).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University of New South Wales (2022) </a:t>
            </a:r>
            <a:r>
              <a:rPr lang="en-GB" sz="1000" i="1" dirty="0">
                <a:latin typeface="Arial" panose="020B0604020202020204" pitchFamily="34" charset="0"/>
                <a:cs typeface="Arial" panose="020B0604020202020204" pitchFamily="34" charset="0"/>
              </a:rPr>
              <a:t>Listening note taking strategies</a:t>
            </a:r>
            <a:r>
              <a:rPr lang="en-GB" sz="1000" dirty="0">
                <a:latin typeface="Arial" panose="020B0604020202020204" pitchFamily="34" charset="0"/>
                <a:cs typeface="Arial" panose="020B0604020202020204" pitchFamily="34" charset="0"/>
              </a:rPr>
              <a:t>. Available at: https://www.student.unsw.edu.au/note-taking-skills (Accessed: 20 October 2022).</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University of Portsmouth (2022) </a:t>
            </a:r>
            <a:r>
              <a:rPr lang="en-GB" sz="1000" i="1" dirty="0">
                <a:latin typeface="Arial" panose="020B0604020202020204" pitchFamily="34" charset="0"/>
                <a:cs typeface="Arial" panose="020B0604020202020204" pitchFamily="34" charset="0"/>
              </a:rPr>
              <a:t>Organisation and time management</a:t>
            </a:r>
            <a:r>
              <a:rPr lang="en-GB" sz="1000" dirty="0">
                <a:latin typeface="Arial" panose="020B0604020202020204" pitchFamily="34" charset="0"/>
                <a:cs typeface="Arial" panose="020B0604020202020204" pitchFamily="34" charset="0"/>
              </a:rPr>
              <a:t>. Available at: https://www.port.ac.uk/student-life/help-and-advice/study-skills/organisation-and-time-management (Accessed: 23 October 2022).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University of Sheffield (2022) </a:t>
            </a:r>
            <a:r>
              <a:rPr lang="en-GB" sz="1000" i="1" dirty="0">
                <a:latin typeface="Arial" panose="020B0604020202020204" pitchFamily="34" charset="0"/>
                <a:cs typeface="Arial" panose="020B0604020202020204" pitchFamily="34" charset="0"/>
              </a:rPr>
              <a:t>Note taking</a:t>
            </a:r>
            <a:r>
              <a:rPr lang="en-GB" sz="1000" dirty="0">
                <a:latin typeface="Arial" panose="020B0604020202020204" pitchFamily="34" charset="0"/>
                <a:cs typeface="Arial" panose="020B0604020202020204" pitchFamily="34" charset="0"/>
              </a:rPr>
              <a:t>. Available at: https://www.sheffield.ac.uk/academic-skills/study-skills-online/note (Accessed: 21 October 2022). </a:t>
            </a:r>
          </a:p>
          <a:p>
            <a:br>
              <a:rPr lang="en-GB" sz="1000" dirty="0">
                <a:latin typeface="Arial" panose="020B0604020202020204" pitchFamily="34" charset="0"/>
                <a:cs typeface="Arial" panose="020B0604020202020204" pitchFamily="34" charset="0"/>
              </a:rPr>
            </a:br>
            <a:r>
              <a:rPr lang="en-GB" sz="1000" dirty="0">
                <a:latin typeface="Arial" panose="020B0604020202020204" pitchFamily="34" charset="0"/>
                <a:cs typeface="Arial" panose="020B0604020202020204" pitchFamily="34" charset="0"/>
              </a:rPr>
              <a:t>University of Sussex (2022) </a:t>
            </a:r>
            <a:r>
              <a:rPr lang="en-GB" sz="1000" i="1" dirty="0">
                <a:latin typeface="Arial" panose="020B0604020202020204" pitchFamily="34" charset="0"/>
                <a:cs typeface="Arial" panose="020B0604020202020204" pitchFamily="34" charset="0"/>
              </a:rPr>
              <a:t>Critical thinking</a:t>
            </a:r>
            <a:r>
              <a:rPr lang="en-GB" sz="1000" dirty="0">
                <a:latin typeface="Arial" panose="020B0604020202020204" pitchFamily="34" charset="0"/>
                <a:cs typeface="Arial" panose="020B0604020202020204" pitchFamily="34" charset="0"/>
              </a:rPr>
              <a:t>. Available at: https://www.sussex.ac.uk/skills-hub/critical-thinking#main (Accessed: 18 October 2022).</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University of York (2022) </a:t>
            </a:r>
            <a:r>
              <a:rPr lang="en-GB" sz="1000" i="1" dirty="0">
                <a:latin typeface="Arial" panose="020B0604020202020204" pitchFamily="34" charset="0"/>
                <a:cs typeface="Arial" panose="020B0604020202020204" pitchFamily="34" charset="0"/>
              </a:rPr>
              <a:t>Critical thinking</a:t>
            </a:r>
            <a:r>
              <a:rPr lang="en-GB" sz="1000" dirty="0">
                <a:latin typeface="Arial" panose="020B0604020202020204" pitchFamily="34" charset="0"/>
                <a:cs typeface="Arial" panose="020B0604020202020204" pitchFamily="34" charset="0"/>
              </a:rPr>
              <a:t>. Available at: https://subjectguides.york.ac.uk/skills/critical-thinking (Accessed: 17 October 2022). </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p>
        </p:txBody>
      </p:sp>
    </p:spTree>
    <p:extLst>
      <p:ext uri="{BB962C8B-B14F-4D97-AF65-F5344CB8AC3E}">
        <p14:creationId xmlns:p14="http://schemas.microsoft.com/office/powerpoint/2010/main" val="11008002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4593</TotalTime>
  <Words>1817</Words>
  <Application>Microsoft Office PowerPoint</Application>
  <PresentationFormat>Widescreen</PresentationFormat>
  <Paragraphs>61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 James (2205938)</dc:creator>
  <cp:lastModifiedBy>Hannah James (2205938)</cp:lastModifiedBy>
  <cp:revision>15</cp:revision>
  <dcterms:created xsi:type="dcterms:W3CDTF">2022-10-11T19:31:50Z</dcterms:created>
  <dcterms:modified xsi:type="dcterms:W3CDTF">2022-10-28T09:15:22Z</dcterms:modified>
</cp:coreProperties>
</file>