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7" r:id="rId2"/>
    <p:sldId id="291" r:id="rId3"/>
    <p:sldId id="297" r:id="rId4"/>
    <p:sldId id="258" r:id="rId5"/>
    <p:sldId id="259" r:id="rId6"/>
    <p:sldId id="293" r:id="rId7"/>
    <p:sldId id="317" r:id="rId8"/>
    <p:sldId id="298" r:id="rId9"/>
    <p:sldId id="299" r:id="rId10"/>
    <p:sldId id="300" r:id="rId11"/>
    <p:sldId id="314" r:id="rId12"/>
    <p:sldId id="301" r:id="rId13"/>
    <p:sldId id="302" r:id="rId14"/>
    <p:sldId id="315" r:id="rId15"/>
    <p:sldId id="266" r:id="rId16"/>
    <p:sldId id="320" r:id="rId17"/>
    <p:sldId id="268" r:id="rId18"/>
    <p:sldId id="321" r:id="rId19"/>
    <p:sldId id="269" r:id="rId20"/>
    <p:sldId id="323" r:id="rId21"/>
    <p:sldId id="322" r:id="rId22"/>
    <p:sldId id="312" r:id="rId23"/>
    <p:sldId id="260" r:id="rId24"/>
    <p:sldId id="295" r:id="rId25"/>
    <p:sldId id="26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3650B-4178-4073-97BF-AE55C9E20E12}"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18A48-C45E-4D40-80AE-AC8265D9E32C}" type="slidenum">
              <a:rPr lang="en-GB" smtClean="0"/>
              <a:t>‹#›</a:t>
            </a:fld>
            <a:endParaRPr lang="en-GB"/>
          </a:p>
        </p:txBody>
      </p:sp>
    </p:spTree>
    <p:extLst>
      <p:ext uri="{BB962C8B-B14F-4D97-AF65-F5344CB8AC3E}">
        <p14:creationId xmlns:p14="http://schemas.microsoft.com/office/powerpoint/2010/main" val="3722897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Cruising_(maritim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25538" y="1685925"/>
            <a:ext cx="8099426" cy="4556125"/>
          </a:xfrm>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5"/>
          </p:nvPr>
        </p:nvSpPr>
        <p:spPr/>
        <p:txBody>
          <a:bodyPr/>
          <a:lstStyle/>
          <a:p>
            <a:pPr marL="0" marR="0" lvl="0" indent="0" algn="r" defTabSz="901568"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01568"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6621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Even as Britain moved inexorably towards full decolonisation in the 1930s, the mobilisation of the empire - under the repackaged rubric of ‘the British Commonwealth of Nations’ was repeated during the Second World War</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Imperial manpower was crucial to the war effort, as was the contribution of other immigrant groups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Tens of thousands of refugees from Poland and Czechoslovakia were given roles within the British military - with the Polish Air Force in particular playing a critical role in the defeat of the Luftwaffe during the Battle of Britain </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Nearly 10,000 British West Indians travelled and joined the army in Britain.</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Following discussion between the Colonial Office and the War Office, the Caribbean Regiment was formed in April 1944 of 1,200 volunteers. The recruits were drawn from the Imperial fortress of Bermuda and all over the British West Indies;[1] most were members of local Volunteer Defence Forces. A few officers and non-commissioned Officers were also drafted in from other British Army units.</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Many Polish servicemen settled permanently in Britain after the war, as the government actively sought immigrants to help with the process of rebuilding the nation in the aftermath of the war</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war had left Britain effectively bankrupt, and many of its cities had been decimated during the Blitz</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the same time, the 1945 general election brought a Labour government into power which had pledged to create a new welfare state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 help meet the manpower demands of these imperatives, some 350,000 European nationals were recruited to help with such efforts in the immediate aftermath of the war.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A08DFA3-FE7C-4834-B5E4-B8EEF01206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4042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890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More famously, though, the years after the Second World War initiated a process of migration which brought to Britain greater numbers of men and women from the colonies than ever before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1948 Nationality Act officially conferred UK citizens to anybody born or naturalised within Britain and its colonies, the majority of which were in the process of transitioning to becoming independent nations within the British Commonwealth</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same year widespread publicity was generated  by the arrival in London of the cruise ship </a:t>
            </a:r>
            <a:r>
              <a:rPr lang="en-GB" sz="1200" i="1" kern="1200" dirty="0">
                <a:solidFill>
                  <a:schemeClr val="tx1"/>
                </a:solidFill>
                <a:effectLst/>
                <a:latin typeface="+mn-lt"/>
                <a:ea typeface="+mn-ea"/>
                <a:cs typeface="+mn-cs"/>
              </a:rPr>
              <a:t>Empire </a:t>
            </a:r>
            <a:r>
              <a:rPr lang="en-GB" sz="1200" i="1" kern="1200" dirty="0" err="1">
                <a:solidFill>
                  <a:schemeClr val="tx1"/>
                </a:solidFill>
                <a:effectLst/>
                <a:latin typeface="+mn-lt"/>
                <a:ea typeface="+mn-ea"/>
                <a:cs typeface="+mn-cs"/>
              </a:rPr>
              <a:t>Windrush</a:t>
            </a:r>
            <a:r>
              <a:rPr lang="en-GB" sz="1200" kern="1200" dirty="0">
                <a:solidFill>
                  <a:schemeClr val="tx1"/>
                </a:solidFill>
                <a:effectLst/>
                <a:latin typeface="+mn-lt"/>
                <a:ea typeface="+mn-ea"/>
                <a:cs typeface="+mn-cs"/>
              </a:rPr>
              <a:t> from Jamaica, which brought 492 passengers seeking work in Britain - many of whom had formerly served in the British military</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i="0" kern="1200" dirty="0">
                <a:solidFill>
                  <a:schemeClr val="tx1"/>
                </a:solidFill>
                <a:effectLst/>
                <a:latin typeface="+mn-lt"/>
                <a:ea typeface="+mn-ea"/>
                <a:cs typeface="+mn-cs"/>
              </a:rPr>
              <a:t>MV </a:t>
            </a:r>
            <a:r>
              <a:rPr lang="en-GB" sz="1200" b="1" i="1" kern="1200" dirty="0">
                <a:solidFill>
                  <a:schemeClr val="tx1"/>
                </a:solidFill>
                <a:effectLst/>
                <a:latin typeface="+mn-lt"/>
                <a:ea typeface="+mn-ea"/>
                <a:cs typeface="+mn-cs"/>
              </a:rPr>
              <a:t>Monte Rosa</a:t>
            </a:r>
            <a:r>
              <a:rPr lang="en-GB" sz="1200" b="0" i="0" kern="1200" dirty="0">
                <a:solidFill>
                  <a:schemeClr val="tx1"/>
                </a:solidFill>
                <a:effectLst/>
                <a:latin typeface="+mn-lt"/>
                <a:ea typeface="+mn-ea"/>
                <a:cs typeface="+mn-cs"/>
              </a:rPr>
              <a:t>, was a passenger liner and </a:t>
            </a:r>
            <a:r>
              <a:rPr lang="en-GB" sz="1200" b="0" i="0" u="none" strike="noStrike" kern="1200" dirty="0">
                <a:solidFill>
                  <a:schemeClr val="tx1"/>
                </a:solidFill>
                <a:effectLst/>
                <a:latin typeface="+mn-lt"/>
                <a:ea typeface="+mn-ea"/>
                <a:cs typeface="+mn-cs"/>
                <a:hlinkClick r:id="rId3" tooltip="Cruising (maritime)"/>
              </a:rPr>
              <a:t>cruise ship</a:t>
            </a:r>
            <a:r>
              <a:rPr lang="en-GB" sz="1200" b="0" i="0" kern="1200" dirty="0">
                <a:solidFill>
                  <a:schemeClr val="tx1"/>
                </a:solidFill>
                <a:effectLst/>
                <a:latin typeface="+mn-lt"/>
                <a:ea typeface="+mn-ea"/>
                <a:cs typeface="+mn-cs"/>
              </a:rPr>
              <a:t> launched in Germany in 1930</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a:t>
            </a:r>
            <a:r>
              <a:rPr lang="en-GB" sz="1200" i="1" kern="1200" dirty="0">
                <a:solidFill>
                  <a:schemeClr val="tx1"/>
                </a:solidFill>
                <a:effectLst/>
                <a:latin typeface="+mn-lt"/>
                <a:ea typeface="+mn-ea"/>
                <a:cs typeface="+mn-cs"/>
              </a:rPr>
              <a:t>Empire </a:t>
            </a:r>
            <a:r>
              <a:rPr lang="en-GB" sz="1200" i="1" kern="1200" dirty="0" err="1">
                <a:solidFill>
                  <a:schemeClr val="tx1"/>
                </a:solidFill>
                <a:effectLst/>
                <a:latin typeface="+mn-lt"/>
                <a:ea typeface="+mn-ea"/>
                <a:cs typeface="+mn-cs"/>
              </a:rPr>
              <a:t>WIndrush</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subsequently become a symbol for migration in the post-war period, to the extent that the phrase ‘</a:t>
            </a:r>
            <a:r>
              <a:rPr lang="en-GB" sz="1200" kern="1200" dirty="0" err="1">
                <a:solidFill>
                  <a:schemeClr val="tx1"/>
                </a:solidFill>
                <a:effectLst/>
                <a:latin typeface="+mn-lt"/>
                <a:ea typeface="+mn-ea"/>
                <a:cs typeface="+mn-cs"/>
              </a:rPr>
              <a:t>Windrush</a:t>
            </a:r>
            <a:r>
              <a:rPr lang="en-GB" sz="1200" kern="1200" dirty="0">
                <a:solidFill>
                  <a:schemeClr val="tx1"/>
                </a:solidFill>
                <a:effectLst/>
                <a:latin typeface="+mn-lt"/>
                <a:ea typeface="+mn-ea"/>
                <a:cs typeface="+mn-cs"/>
              </a:rPr>
              <a:t> Generation’ is often used as a shorthand to refer to the West Indians and South Asians who moved to Britain during the 1950s and 1960s.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9A90BE4-D12C-4A3F-B5EF-D16F8DF8CB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0929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already intimated, the mass migration of people from the Caribbean and the Indian subcontinent was a response to labour shortages in Britain</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Seeking workers from the colonies, British companies, plus local and national state agencies, placed job advertisements in newspapers and other prominent locations overseas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conditions for recruiting people from the colonies were advantageous because of the strategies of British imperialism: the development of economies of the colonies had been deliberately stifled to service the profits of the so-called mother country, resulting in chronic unemployment on Caribbean islands in particular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Likewise, the mismanagement of Indian independence created millions of displaced persons amongst who moving to Britain held special attraction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While migrants took up roles in every sector of the economy, special efforts were made to recruit doctors and nurses for the new National Health Service; additionally, transport authorities in London and other cities recruited West and East Indians  to staff their buses, trams and trains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As well as their contribution to economy, the </a:t>
            </a:r>
            <a:r>
              <a:rPr lang="en-GB" sz="1200" kern="1200" dirty="0" err="1">
                <a:solidFill>
                  <a:schemeClr val="tx1"/>
                </a:solidFill>
                <a:effectLst/>
                <a:latin typeface="+mn-lt"/>
                <a:ea typeface="+mn-ea"/>
                <a:cs typeface="+mn-cs"/>
              </a:rPr>
              <a:t>Windrush</a:t>
            </a:r>
            <a:r>
              <a:rPr lang="en-GB" sz="1200" kern="1200" dirty="0">
                <a:solidFill>
                  <a:schemeClr val="tx1"/>
                </a:solidFill>
                <a:effectLst/>
                <a:latin typeface="+mn-lt"/>
                <a:ea typeface="+mn-ea"/>
                <a:cs typeface="+mn-cs"/>
              </a:rPr>
              <a:t> Generation made an equally telling impact on culture in Britain, the lifestyles of its residents and the shape of its towns and cities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Indian, Pakistani or Bangladeshi-owned shop became a mainstay on street corners throughout urban Britain; likewise, the eating habits of many Britons was transformed by the opening of thousands of Indian </a:t>
            </a:r>
            <a:r>
              <a:rPr lang="en-GB" sz="1200" kern="1200" dirty="0" err="1">
                <a:solidFill>
                  <a:schemeClr val="tx1"/>
                </a:solidFill>
                <a:effectLst/>
                <a:latin typeface="+mn-lt"/>
                <a:ea typeface="+mn-ea"/>
                <a:cs typeface="+mn-cs"/>
              </a:rPr>
              <a:t>curryhouses</a:t>
            </a:r>
            <a:r>
              <a:rPr lang="en-GB" sz="1200" kern="1200" dirty="0">
                <a:solidFill>
                  <a:schemeClr val="tx1"/>
                </a:solidFill>
                <a:effectLst/>
                <a:latin typeface="+mn-lt"/>
                <a:ea typeface="+mn-ea"/>
                <a:cs typeface="+mn-cs"/>
              </a:rPr>
              <a:t> - with similar inroads made by the Mediterranean and Chinese restaurants opened by refugees from Cyprus and Hong Kong, two other onetime British colonies which suffered massive upheavals in the post-war period</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Migrants also brought with them distinctive cultural habits and practices, as perhaps best exemplified by the lasting effect which various Caribbean idioms had on popular music in Britain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first of these musical styles to make an notable impact on British airwaves was calypso, a genre combining brass and percussion instruments which originated in Trinidad and Tobago</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foremost British </a:t>
            </a:r>
            <a:r>
              <a:rPr lang="en-GB" sz="1200" kern="1200" dirty="0" err="1">
                <a:solidFill>
                  <a:schemeClr val="tx1"/>
                </a:solidFill>
                <a:effectLst/>
                <a:latin typeface="+mn-lt"/>
                <a:ea typeface="+mn-ea"/>
                <a:cs typeface="+mn-cs"/>
              </a:rPr>
              <a:t>Calypsonian</a:t>
            </a:r>
            <a:r>
              <a:rPr lang="en-GB" sz="1200" kern="1200" dirty="0">
                <a:solidFill>
                  <a:schemeClr val="tx1"/>
                </a:solidFill>
                <a:effectLst/>
                <a:latin typeface="+mn-lt"/>
                <a:ea typeface="+mn-ea"/>
                <a:cs typeface="+mn-cs"/>
              </a:rPr>
              <a:t> was </a:t>
            </a:r>
            <a:r>
              <a:rPr lang="en-GB" sz="1200" kern="1200" dirty="0" err="1">
                <a:solidFill>
                  <a:schemeClr val="tx1"/>
                </a:solidFill>
                <a:effectLst/>
                <a:latin typeface="+mn-lt"/>
                <a:ea typeface="+mn-ea"/>
                <a:cs typeface="+mn-cs"/>
              </a:rPr>
              <a:t>Aldwyn</a:t>
            </a:r>
            <a:r>
              <a:rPr lang="en-GB" sz="1200" kern="1200" dirty="0">
                <a:solidFill>
                  <a:schemeClr val="tx1"/>
                </a:solidFill>
                <a:effectLst/>
                <a:latin typeface="+mn-lt"/>
                <a:ea typeface="+mn-ea"/>
                <a:cs typeface="+mn-cs"/>
              </a:rPr>
              <a:t> Roberts, better known as Lord Kitchener, a Trinidadian who moved to Britain to pursue his music career  and who was actually one of the passengers on the Empire </a:t>
            </a:r>
            <a:r>
              <a:rPr lang="en-GB" sz="1200" kern="1200" dirty="0" err="1">
                <a:solidFill>
                  <a:schemeClr val="tx1"/>
                </a:solidFill>
                <a:effectLst/>
                <a:latin typeface="+mn-lt"/>
                <a:ea typeface="+mn-ea"/>
                <a:cs typeface="+mn-cs"/>
              </a:rPr>
              <a:t>Windrush</a:t>
            </a:r>
            <a:r>
              <a:rPr lang="en-GB" sz="1200" kern="1200" dirty="0">
                <a:solidFill>
                  <a:schemeClr val="tx1"/>
                </a:solidFill>
                <a:effectLst/>
                <a:latin typeface="+mn-lt"/>
                <a:ea typeface="+mn-ea"/>
                <a:cs typeface="+mn-cs"/>
              </a:rPr>
              <a:t> in 1948</a:t>
            </a:r>
            <a:r>
              <a:rPr lang="en-US" sz="1200" kern="1200" baseline="0" dirty="0">
                <a:solidFill>
                  <a:schemeClr val="tx1"/>
                </a:solidFill>
                <a:effectLst/>
                <a:latin typeface="+mn-lt"/>
                <a:ea typeface="+mn-ea"/>
                <a:cs typeface="+mn-cs"/>
              </a:rPr>
              <a:t> – </a:t>
            </a:r>
            <a:r>
              <a:rPr lang="en-US" sz="1200" i="1" kern="1200" baseline="0" dirty="0">
                <a:solidFill>
                  <a:schemeClr val="tx1"/>
                </a:solidFill>
                <a:effectLst/>
                <a:latin typeface="+mn-lt"/>
                <a:ea typeface="+mn-ea"/>
                <a:cs typeface="+mn-cs"/>
              </a:rPr>
              <a:t>show video</a:t>
            </a:r>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9A90BE4-D12C-4A3F-B5EF-D16F8DF8CB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8958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6075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76879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952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4583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876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2301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4170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7279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3365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7783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rosy picture painted by Lord Kitchener scarcely met the reality of life in Britain for migrants, however.</a:t>
            </a:r>
          </a:p>
          <a:p>
            <a:pPr marL="171450" lvl="0" indent="-171450">
              <a:buFont typeface="Arial" panose="020B0604020202020204" pitchFamily="34" charset="0"/>
              <a:buChar char="•"/>
            </a:pPr>
            <a:r>
              <a:rPr lang="en-GB" sz="1200" i="1" kern="1200" dirty="0">
                <a:solidFill>
                  <a:schemeClr val="tx1"/>
                </a:solidFill>
                <a:effectLst/>
                <a:latin typeface="+mn-lt"/>
                <a:ea typeface="+mn-ea"/>
                <a:cs typeface="+mn-cs"/>
              </a:rPr>
              <a:t>Show video – ask</a:t>
            </a:r>
            <a:r>
              <a:rPr lang="en-GB" sz="1200" i="1" kern="1200" baseline="0" dirty="0">
                <a:solidFill>
                  <a:schemeClr val="tx1"/>
                </a:solidFill>
                <a:effectLst/>
                <a:latin typeface="+mn-lt"/>
                <a:ea typeface="+mn-ea"/>
                <a:cs typeface="+mn-cs"/>
              </a:rPr>
              <a:t> for comments</a:t>
            </a:r>
            <a:endParaRPr lang="en-US" sz="1200" i="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In interviews, </a:t>
            </a:r>
            <a:r>
              <a:rPr lang="en-GB" sz="1200" kern="1200" dirty="0" err="1">
                <a:solidFill>
                  <a:schemeClr val="tx1"/>
                </a:solidFill>
                <a:effectLst/>
                <a:latin typeface="+mn-lt"/>
                <a:ea typeface="+mn-ea"/>
                <a:cs typeface="+mn-cs"/>
              </a:rPr>
              <a:t>Windrush</a:t>
            </a:r>
            <a:r>
              <a:rPr lang="en-GB" sz="1200" kern="1200" dirty="0">
                <a:solidFill>
                  <a:schemeClr val="tx1"/>
                </a:solidFill>
                <a:effectLst/>
                <a:latin typeface="+mn-lt"/>
                <a:ea typeface="+mn-ea"/>
                <a:cs typeface="+mn-cs"/>
              </a:rPr>
              <a:t> pioneers typically speak of difficulty in finding reasonable accommodation, with landlords instead housing them in squalid, cramped conditions. Many were refused bank accounts or mortgage loans, with West Indians and South Asians subjected to hostility and outright racism at work or on the street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Throughout the 1950s, gangs of Teddy Boys, a subculture of white working-class males, were implicated in racially motivated disturbances and anti-immigrant sentiments coalesced around political organisations such as the White Defence League</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1958, there were riots in English cities after white youths attacked West Indian men - the highest profile occurring in Notting Hill, London, where the black community organised a mass protest against their treatment within British society</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1958 unrest was not just the product of the actions of isolated individuals, though</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By the 1960s, racism and anti-immigration were recurrent features in British politics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At the 1964 General Election, for instance, the Conservative candidate Peter Griffiths became the MP for </a:t>
            </a:r>
            <a:r>
              <a:rPr lang="en-GB" sz="1200" kern="1200" dirty="0" err="1">
                <a:solidFill>
                  <a:schemeClr val="tx1"/>
                </a:solidFill>
                <a:effectLst/>
                <a:latin typeface="+mn-lt"/>
                <a:ea typeface="+mn-ea"/>
                <a:cs typeface="+mn-cs"/>
              </a:rPr>
              <a:t>Smethick</a:t>
            </a:r>
            <a:r>
              <a:rPr lang="en-GB" sz="1200" kern="1200" dirty="0">
                <a:solidFill>
                  <a:schemeClr val="tx1"/>
                </a:solidFill>
                <a:effectLst/>
                <a:latin typeface="+mn-lt"/>
                <a:ea typeface="+mn-ea"/>
                <a:cs typeface="+mn-cs"/>
              </a:rPr>
              <a:t> in the West Midlands, after running a campaign which deliberately mobilised the electorate against post-war immigrants to the town - the largest group of which were Punjabi Sikhs - </a:t>
            </a:r>
            <a:r>
              <a:rPr lang="en-GB" sz="1200" i="1" kern="1200" dirty="0">
                <a:solidFill>
                  <a:schemeClr val="tx1"/>
                </a:solidFill>
                <a:effectLst/>
                <a:latin typeface="+mn-lt"/>
                <a:ea typeface="+mn-ea"/>
                <a:cs typeface="+mn-cs"/>
              </a:rPr>
              <a:t>mention poster</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Later in the decade, another Tory, the shadow cabinet minister Enoch Powell, inflamed the mood further still when delivering a speech predicting dire consequences of mass immigration –  warning that Britain would “foam with much blood” if it continued to admit migrants from the Commonwealth</a:t>
            </a:r>
            <a:r>
              <a:rPr lang="en-US" sz="120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9A90BE4-D12C-4A3F-B5EF-D16F8DF8CB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03464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A6BC187-DDD2-4EB1-985A-BF2762670F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48434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Powell’s position was extreme one, which was condemned by mainstream politicians</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 1965 and 1968, the House of Commons passed Race Relations act which expressly prohibited decimation against individuals on grounds of race, ethnicity or nationality</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Nonetheless, Labour and Conservative governments passed a series of acts which limited immigration from the Commonwealth, removing the right to UK citizenship for residents of most former colonies </a:t>
            </a:r>
            <a:r>
              <a:rPr lang="en-US" sz="1200" i="1" kern="1200" dirty="0">
                <a:solidFill>
                  <a:schemeClr val="tx1"/>
                </a:solidFill>
                <a:effectLst/>
                <a:latin typeface="+mn-lt"/>
                <a:ea typeface="+mn-ea"/>
                <a:cs typeface="+mn-cs"/>
              </a:rPr>
              <a:t>list</a:t>
            </a:r>
            <a:r>
              <a:rPr lang="en-US" sz="1200" i="1" kern="1200" baseline="0" dirty="0">
                <a:solidFill>
                  <a:schemeClr val="tx1"/>
                </a:solidFill>
                <a:effectLst/>
                <a:latin typeface="+mn-lt"/>
                <a:ea typeface="+mn-ea"/>
                <a:cs typeface="+mn-cs"/>
              </a:rPr>
              <a:t> them</a:t>
            </a:r>
            <a:r>
              <a:rPr lang="en-GB" sz="1200" i="0" kern="1200" baseline="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9A90BE4-D12C-4A3F-B5EF-D16F8DF8CB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9951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64336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28547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7934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993977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07/12/2021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088045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07/12/2021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278925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07/12/2021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854405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778239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184587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421640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999915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0FC8DF-D682-473B-8D33-C11242F5D8BF}" type="datetimeFigureOut">
              <a:rPr lang="en-GB" smtClean="0"/>
              <a:t>07/12/2021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3735F0-7832-4F93-ADBC-771C14E6156D}" type="slidenum">
              <a:rPr lang="en-GB" smtClean="0"/>
              <a:t>‹#›</a:t>
            </a:fld>
            <a:endParaRPr lang="en-GB"/>
          </a:p>
        </p:txBody>
      </p:sp>
    </p:spTree>
    <p:extLst>
      <p:ext uri="{BB962C8B-B14F-4D97-AF65-F5344CB8AC3E}">
        <p14:creationId xmlns:p14="http://schemas.microsoft.com/office/powerpoint/2010/main" val="357869242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QDH4IBeZF-M?feature=oembed" TargetMode="Externa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7YaVdj2_H5A?feature=oembed" TargetMode="Externa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6.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3vDlE9yqREY?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6.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QM3UI2stIAI?feature=oembed" TargetMode="External"/></Relationships>
</file>

<file path=ppt/slides/_rels/slide19.xml.rels><?xml version="1.0" encoding="UTF-8" standalone="yes"?>
<Relationships xmlns="http://schemas.openxmlformats.org/package/2006/relationships"><Relationship Id="rId8" Type="http://schemas.openxmlformats.org/officeDocument/2006/relationships/notesSlide" Target="../notesSlides/notesSlide15.xml"/><Relationship Id="rId3" Type="http://schemas.microsoft.com/office/2007/relationships/media" Target="../media/media4.mp4"/><Relationship Id="rId7" Type="http://schemas.openxmlformats.org/officeDocument/2006/relationships/slideLayout" Target="../slideLayouts/slideLayout5.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video" Target="../media/media5.mp4"/><Relationship Id="rId5" Type="http://schemas.microsoft.com/office/2007/relationships/media" Target="../media/media5.mp4"/><Relationship Id="rId10" Type="http://schemas.openxmlformats.org/officeDocument/2006/relationships/image" Target="../media/image26.png"/><Relationship Id="rId4" Type="http://schemas.openxmlformats.org/officeDocument/2006/relationships/video" Target="../media/media4.mp4"/><Relationship Id="rId9"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P9PviGkNiF0?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NYrDrFYntCk?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hyperlink" Target="https://www.youtube.com/watch?v=A2VyKtfByXk" TargetMode="External"/><Relationship Id="rId4" Type="http://schemas.openxmlformats.org/officeDocument/2006/relationships/image" Target="../media/image3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ideo" Target="https://www.youtube.com/embed/A2VyKtfByXk?feature=oembed" TargetMode="External"/><Relationship Id="rId4" Type="http://schemas.openxmlformats.org/officeDocument/2006/relationships/image" Target="../media/image38.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50574" y="1"/>
            <a:ext cx="6882245" cy="6930737"/>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000" dirty="0">
                <a:solidFill>
                  <a:schemeClr val="bg1"/>
                </a:solidFill>
                <a:latin typeface="Cooper Black" panose="0208090404030B020404" pitchFamily="18" charset="0"/>
              </a:rPr>
              <a:t>HPHI5006, 6006</a:t>
            </a:r>
            <a:br>
              <a:rPr lang="en-GB" sz="2000" dirty="0"/>
            </a:br>
            <a:r>
              <a:rPr lang="en-GB" sz="2000" dirty="0">
                <a:solidFill>
                  <a:srgbClr val="00B050"/>
                </a:solidFill>
                <a:latin typeface="Cooper Black" panose="0208090404030B020404" pitchFamily="18" charset="0"/>
              </a:rPr>
              <a:t>Routes &amp; Roots of the Black Atlantic</a:t>
            </a:r>
            <a:br>
              <a:rPr lang="en-GB" sz="2000" dirty="0">
                <a:solidFill>
                  <a:srgbClr val="00B0F0"/>
                </a:solidFill>
                <a:latin typeface="Cooper Black" panose="0208090404030B020404" pitchFamily="18" charset="0"/>
              </a:rPr>
            </a:br>
            <a:br>
              <a:rPr lang="en-GB" sz="20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10: </a:t>
            </a:r>
            <a:br>
              <a:rPr lang="en-GB" sz="4000" dirty="0">
                <a:solidFill>
                  <a:srgbClr val="FF0000"/>
                </a:solidFill>
                <a:latin typeface="Cooper Black" panose="0208090404030B020404" pitchFamily="18" charset="0"/>
              </a:rPr>
            </a:br>
            <a:r>
              <a:rPr lang="en-GB" sz="4000" dirty="0">
                <a:solidFill>
                  <a:srgbClr val="FF0000"/>
                </a:solidFill>
                <a:latin typeface="Cooper Black" panose="0208090404030B020404" pitchFamily="18" charset="0"/>
              </a:rPr>
              <a:t>After the Windrush: Black and British in the Post-World War Two Era</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One: Calypso and the Windrush Era</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450023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9732C-4FF9-4004-A9F1-579A8BB8E6EF}"/>
              </a:ext>
            </a:extLst>
          </p:cNvPr>
          <p:cNvSpPr>
            <a:spLocks noGrp="1"/>
          </p:cNvSpPr>
          <p:nvPr>
            <p:ph type="title"/>
          </p:nvPr>
        </p:nvSpPr>
        <p:spPr/>
        <p:txBody>
          <a:bodyPr/>
          <a:lstStyle/>
          <a:p>
            <a:pPr algn="ctr"/>
            <a:r>
              <a:rPr lang="en-GB" dirty="0">
                <a:latin typeface="Cooper Black" panose="0208090404030B020404" pitchFamily="18" charset="0"/>
              </a:rPr>
              <a:t>Service During World War Two</a:t>
            </a:r>
          </a:p>
        </p:txBody>
      </p:sp>
      <p:pic>
        <p:nvPicPr>
          <p:cNvPr id="4" name="Content Placeholder 3">
            <a:extLst>
              <a:ext uri="{FF2B5EF4-FFF2-40B4-BE49-F238E27FC236}">
                <a16:creationId xmlns:a16="http://schemas.microsoft.com/office/drawing/2014/main" id="{D3263E6C-5440-45D9-B2BA-CE37F22D6E9C}"/>
              </a:ext>
            </a:extLst>
          </p:cNvPr>
          <p:cNvPicPr>
            <a:picLocks noGrp="1" noChangeAspect="1"/>
          </p:cNvPicPr>
          <p:nvPr>
            <p:ph idx="1"/>
          </p:nvPr>
        </p:nvPicPr>
        <p:blipFill>
          <a:blip r:embed="rId3"/>
          <a:stretch>
            <a:fillRect/>
          </a:stretch>
        </p:blipFill>
        <p:spPr>
          <a:xfrm>
            <a:off x="224591" y="1973180"/>
            <a:ext cx="5733075" cy="3657600"/>
          </a:xfrm>
          <a:prstGeom prst="rect">
            <a:avLst/>
          </a:prstGeom>
        </p:spPr>
      </p:pic>
      <p:pic>
        <p:nvPicPr>
          <p:cNvPr id="3" name="Picture 2">
            <a:extLst>
              <a:ext uri="{FF2B5EF4-FFF2-40B4-BE49-F238E27FC236}">
                <a16:creationId xmlns:a16="http://schemas.microsoft.com/office/drawing/2014/main" id="{D21D08DF-CC2B-45BD-A7AD-33B270A1E0E4}"/>
              </a:ext>
            </a:extLst>
          </p:cNvPr>
          <p:cNvPicPr>
            <a:picLocks noChangeAspect="1"/>
          </p:cNvPicPr>
          <p:nvPr/>
        </p:nvPicPr>
        <p:blipFill>
          <a:blip r:embed="rId4"/>
          <a:stretch>
            <a:fillRect/>
          </a:stretch>
        </p:blipFill>
        <p:spPr>
          <a:xfrm>
            <a:off x="7093433" y="1944938"/>
            <a:ext cx="4570791" cy="4547937"/>
          </a:xfrm>
          <a:prstGeom prst="rect">
            <a:avLst/>
          </a:prstGeom>
        </p:spPr>
      </p:pic>
      <p:sp>
        <p:nvSpPr>
          <p:cNvPr id="7" name="TextBox 6">
            <a:extLst>
              <a:ext uri="{FF2B5EF4-FFF2-40B4-BE49-F238E27FC236}">
                <a16:creationId xmlns:a16="http://schemas.microsoft.com/office/drawing/2014/main" id="{1B396EEB-EEDC-4782-B463-8E6662B04AB7}"/>
              </a:ext>
            </a:extLst>
          </p:cNvPr>
          <p:cNvSpPr txBox="1"/>
          <p:nvPr/>
        </p:nvSpPr>
        <p:spPr>
          <a:xfrm>
            <a:off x="2695074" y="5885030"/>
            <a:ext cx="6096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Caribbean Regiment</a:t>
            </a:r>
          </a:p>
        </p:txBody>
      </p:sp>
    </p:spTree>
    <p:extLst>
      <p:ext uri="{BB962C8B-B14F-4D97-AF65-F5344CB8AC3E}">
        <p14:creationId xmlns:p14="http://schemas.microsoft.com/office/powerpoint/2010/main" val="1564948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578320F-5344-4E74-95F2-3D0491FBFB5C}"/>
              </a:ext>
            </a:extLst>
          </p:cNvPr>
          <p:cNvPicPr>
            <a:picLocks noChangeAspect="1"/>
          </p:cNvPicPr>
          <p:nvPr/>
        </p:nvPicPr>
        <p:blipFill>
          <a:blip r:embed="rId3"/>
          <a:stretch>
            <a:fillRect/>
          </a:stretch>
        </p:blipFill>
        <p:spPr>
          <a:xfrm>
            <a:off x="-38100" y="0"/>
            <a:ext cx="5427868" cy="5448300"/>
          </a:xfrm>
          <a:prstGeom prst="rect">
            <a:avLst/>
          </a:prstGeom>
        </p:spPr>
      </p:pic>
      <p:sp>
        <p:nvSpPr>
          <p:cNvPr id="6" name="TextBox 5">
            <a:extLst>
              <a:ext uri="{FF2B5EF4-FFF2-40B4-BE49-F238E27FC236}">
                <a16:creationId xmlns:a16="http://schemas.microsoft.com/office/drawing/2014/main" id="{A8434305-2C56-4524-9AD4-21111787783A}"/>
              </a:ext>
            </a:extLst>
          </p:cNvPr>
          <p:cNvSpPr txBox="1"/>
          <p:nvPr/>
        </p:nvSpPr>
        <p:spPr>
          <a:xfrm>
            <a:off x="372637" y="5735419"/>
            <a:ext cx="390292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Caribbean Regiment dance band in Egypt in 1945</a:t>
            </a:r>
          </a:p>
        </p:txBody>
      </p:sp>
      <p:pic>
        <p:nvPicPr>
          <p:cNvPr id="7" name="Picture 6">
            <a:extLst>
              <a:ext uri="{FF2B5EF4-FFF2-40B4-BE49-F238E27FC236}">
                <a16:creationId xmlns:a16="http://schemas.microsoft.com/office/drawing/2014/main" id="{381B7D7D-66AE-46A3-8966-2BF9A6A8CBC6}"/>
              </a:ext>
            </a:extLst>
          </p:cNvPr>
          <p:cNvPicPr>
            <a:picLocks noChangeAspect="1"/>
          </p:cNvPicPr>
          <p:nvPr/>
        </p:nvPicPr>
        <p:blipFill>
          <a:blip r:embed="rId4"/>
          <a:stretch>
            <a:fillRect/>
          </a:stretch>
        </p:blipFill>
        <p:spPr>
          <a:xfrm>
            <a:off x="8289073" y="0"/>
            <a:ext cx="3902927" cy="6858000"/>
          </a:xfrm>
          <a:prstGeom prst="rect">
            <a:avLst/>
          </a:prstGeom>
        </p:spPr>
      </p:pic>
      <p:sp>
        <p:nvSpPr>
          <p:cNvPr id="9" name="TextBox 8">
            <a:extLst>
              <a:ext uri="{FF2B5EF4-FFF2-40B4-BE49-F238E27FC236}">
                <a16:creationId xmlns:a16="http://schemas.microsoft.com/office/drawing/2014/main" id="{EA0EFE5C-8F78-4E20-9A77-02CAF8F45DEA}"/>
              </a:ext>
            </a:extLst>
          </p:cNvPr>
          <p:cNvSpPr txBox="1"/>
          <p:nvPr/>
        </p:nvSpPr>
        <p:spPr>
          <a:xfrm>
            <a:off x="5389768" y="969824"/>
            <a:ext cx="2899306" cy="175432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white"/>
                </a:solidFill>
                <a:effectLst/>
                <a:uLnTx/>
                <a:uFillTx/>
                <a:latin typeface="Cooper Black" panose="0208090404030B020404" pitchFamily="18" charset="0"/>
                <a:ea typeface="+mn-ea"/>
                <a:cs typeface="+mn-cs"/>
              </a:rPr>
              <a:t>West India Regiments</a:t>
            </a: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mn-cs"/>
              </a:rPr>
              <a:t>, est. 1795</a:t>
            </a:r>
          </a:p>
        </p:txBody>
      </p:sp>
    </p:spTree>
    <p:extLst>
      <p:ext uri="{BB962C8B-B14F-4D97-AF65-F5344CB8AC3E}">
        <p14:creationId xmlns:p14="http://schemas.microsoft.com/office/powerpoint/2010/main" val="94480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p:cNvSpPr/>
          <p:nvPr/>
        </p:nvSpPr>
        <p:spPr>
          <a:xfrm>
            <a:off x="236962" y="46651"/>
            <a:ext cx="5422311" cy="2856506"/>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The </a:t>
            </a:r>
            <a:r>
              <a:rPr kumimoji="0" lang="en-GB" sz="2400" b="1" i="0" u="none" strike="noStrike" kern="1200" cap="none" spc="0" normalizeH="0" baseline="0" noProof="0" dirty="0" err="1">
                <a:ln>
                  <a:noFill/>
                </a:ln>
                <a:solidFill>
                  <a:prstClr val="white"/>
                </a:solidFill>
                <a:effectLst/>
                <a:uLnTx/>
                <a:uFillTx/>
                <a:latin typeface="Calibri" panose="020F0502020204030204"/>
                <a:ea typeface="+mn-ea"/>
                <a:cs typeface="+mn-cs"/>
              </a:rPr>
              <a:t>Windrush</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 Generation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Arrival of West Indian migrants aboard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Empire </a:t>
            </a:r>
            <a:r>
              <a:rPr kumimoji="0" lang="en-GB" sz="2000" b="0" i="1" u="none" strike="noStrike" kern="1200" cap="none" spc="0" normalizeH="0" baseline="0" noProof="0" dirty="0" err="1">
                <a:ln>
                  <a:noFill/>
                </a:ln>
                <a:solidFill>
                  <a:prstClr val="white"/>
                </a:solidFill>
                <a:effectLst/>
                <a:uLnTx/>
                <a:uFillTx/>
                <a:latin typeface="Calibri" panose="020F0502020204030204"/>
                <a:ea typeface="+mn-ea"/>
                <a:cs typeface="+mn-cs"/>
              </a:rPr>
              <a:t>Windrush</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in 1948</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1948 British Nationality Act officially conferred UK citizenship for people born or naturalised in either the United Kingdom or one of its colonies</a:t>
            </a:r>
          </a:p>
          <a:p>
            <a:pPr marL="285750" marR="0" lvl="0" indent="-285750" algn="l" defTabSz="457200" rtl="0" eaLnBrk="1" fontAlgn="auto" latinLnBrk="0" hangingPunct="1">
              <a:lnSpc>
                <a:spcPct val="100000"/>
              </a:lnSpc>
              <a:spcBef>
                <a:spcPts val="0"/>
              </a:spcBef>
              <a:spcAft>
                <a:spcPts val="0"/>
              </a:spcAft>
              <a:buClrTx/>
              <a:buSzTx/>
              <a:buFontTx/>
              <a:buChar char="-"/>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2989" y="111701"/>
            <a:ext cx="6160758" cy="3464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33852" y="3348317"/>
            <a:ext cx="2437193" cy="33787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6962" y="2647925"/>
            <a:ext cx="4996890" cy="4079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47120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1572357" y="-24398"/>
            <a:ext cx="8208912" cy="979069"/>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36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8492" y="3082679"/>
            <a:ext cx="2165313" cy="3551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94266" y="174108"/>
            <a:ext cx="6302480" cy="2952175"/>
          </a:xfrm>
          <a:prstGeom prst="rect">
            <a:avLst/>
          </a:prstGeom>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190" y="2006732"/>
            <a:ext cx="4383087" cy="262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05134" y="3782601"/>
            <a:ext cx="3743358" cy="28511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7548492" y="3090354"/>
            <a:ext cx="2260000" cy="2517952"/>
          </a:xfrm>
          <a:prstGeom prst="rect">
            <a:avLst/>
          </a:prstGeom>
        </p:spPr>
        <p:txBody>
          <a:bodyPr wrap="square" lIns="180000" tIns="180000" rIns="180000" bIns="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Stephen Tharpe, London bus driver, 1957; student nurses, London 1954; </a:t>
            </a:r>
            <a:r>
              <a:rPr kumimoji="0" lang="en-GB" sz="1400" b="0" i="0" u="none" strike="noStrike" kern="1200" cap="none" spc="0" normalizeH="0" baseline="0" noProof="0" dirty="0" err="1">
                <a:ln>
                  <a:noFill/>
                </a:ln>
                <a:solidFill>
                  <a:prstClr val="white"/>
                </a:solidFill>
                <a:effectLst/>
                <a:uLnTx/>
                <a:uFillTx/>
                <a:latin typeface="Calibri" panose="020F0502020204030204"/>
                <a:ea typeface="+mn-ea"/>
                <a:cs typeface="+mn-cs"/>
              </a:rPr>
              <a:t>Gurpashad</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400" b="0" i="0" u="none" strike="noStrike" kern="1200" cap="none" spc="0" normalizeH="0" baseline="0" noProof="0" dirty="0" err="1">
                <a:ln>
                  <a:noFill/>
                </a:ln>
                <a:solidFill>
                  <a:prstClr val="white"/>
                </a:solidFill>
                <a:effectLst/>
                <a:uLnTx/>
                <a:uFillTx/>
                <a:latin typeface="Calibri" panose="020F0502020204030204"/>
                <a:ea typeface="+mn-ea"/>
                <a:cs typeface="+mn-cs"/>
              </a:rPr>
              <a:t>Bance</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railway worker, 1960s; Calypsonian ‘Lord Kitchener’ on the BBC TV programme Caribbean Carnival, 1951</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p:cNvSpPr/>
          <p:nvPr/>
        </p:nvSpPr>
        <p:spPr>
          <a:xfrm>
            <a:off x="300318" y="93551"/>
            <a:ext cx="5293948" cy="1656177"/>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The </a:t>
            </a:r>
            <a:r>
              <a:rPr kumimoji="0" lang="en-GB" sz="2400" b="1" i="0" u="none" strike="noStrike" kern="1200" cap="none" spc="0" normalizeH="0" baseline="0" noProof="0" dirty="0" err="1">
                <a:ln>
                  <a:noFill/>
                </a:ln>
                <a:solidFill>
                  <a:prstClr val="white"/>
                </a:solidFill>
                <a:effectLst/>
                <a:uLnTx/>
                <a:uFillTx/>
                <a:latin typeface="Calibri" panose="020F0502020204030204"/>
                <a:ea typeface="+mn-ea"/>
                <a:cs typeface="+mn-cs"/>
              </a:rPr>
              <a:t>Windrush</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 Generation</a:t>
            </a:r>
          </a:p>
          <a:p>
            <a:pPr marL="342900" marR="0" lvl="0" indent="-342900" algn="l" defTabSz="4572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Recruitment by National Health Service, transport services</a:t>
            </a:r>
          </a:p>
          <a:p>
            <a:pPr marL="342900" marR="0" lvl="0" indent="-342900" algn="l" defTabSz="4572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Cultural influences: food, music</a:t>
            </a:r>
            <a:endPar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8675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Pathe Reporter Meets (1948)">
            <a:hlinkClick r:id="" action="ppaction://media"/>
            <a:extLst>
              <a:ext uri="{FF2B5EF4-FFF2-40B4-BE49-F238E27FC236}">
                <a16:creationId xmlns:a16="http://schemas.microsoft.com/office/drawing/2014/main" id="{D6530D3A-9F9D-4730-89B5-35C375F9C218}"/>
              </a:ext>
            </a:extLst>
          </p:cNvPr>
          <p:cNvPicPr>
            <a:picLocks noRot="1" noChangeAspect="1"/>
          </p:cNvPicPr>
          <p:nvPr>
            <a:videoFile r:link="rId1"/>
          </p:nvPr>
        </p:nvPicPr>
        <p:blipFill>
          <a:blip r:embed="rId4"/>
          <a:stretch>
            <a:fillRect/>
          </a:stretch>
        </p:blipFill>
        <p:spPr>
          <a:xfrm>
            <a:off x="1524000" y="0"/>
            <a:ext cx="9256295" cy="6942221"/>
          </a:xfrm>
          <a:prstGeom prst="rect">
            <a:avLst/>
          </a:prstGeom>
        </p:spPr>
      </p:pic>
    </p:spTree>
    <p:extLst>
      <p:ext uri="{BB962C8B-B14F-4D97-AF65-F5344CB8AC3E}">
        <p14:creationId xmlns:p14="http://schemas.microsoft.com/office/powerpoint/2010/main" val="50127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20AF9-FA0E-4284-BB85-BAD1987B1FE6}"/>
              </a:ext>
            </a:extLst>
          </p:cNvPr>
          <p:cNvSpPr>
            <a:spLocks noGrp="1"/>
          </p:cNvSpPr>
          <p:nvPr>
            <p:ph type="title"/>
          </p:nvPr>
        </p:nvSpPr>
        <p:spPr>
          <a:xfrm>
            <a:off x="352426" y="365125"/>
            <a:ext cx="11001374" cy="1325563"/>
          </a:xfrm>
        </p:spPr>
        <p:txBody>
          <a:bodyPr/>
          <a:lstStyle/>
          <a:p>
            <a:r>
              <a:rPr lang="en-GB" dirty="0">
                <a:latin typeface="Cooper Black" panose="0208090404030B020404" pitchFamily="18" charset="0"/>
              </a:rPr>
              <a:t>The Calypsonian </a:t>
            </a:r>
          </a:p>
        </p:txBody>
      </p:sp>
      <p:sp>
        <p:nvSpPr>
          <p:cNvPr id="3" name="Content Placeholder 2">
            <a:extLst>
              <a:ext uri="{FF2B5EF4-FFF2-40B4-BE49-F238E27FC236}">
                <a16:creationId xmlns:a16="http://schemas.microsoft.com/office/drawing/2014/main" id="{00401959-1E6D-4366-BCF1-38C0801AB615}"/>
              </a:ext>
            </a:extLst>
          </p:cNvPr>
          <p:cNvSpPr>
            <a:spLocks noGrp="1"/>
          </p:cNvSpPr>
          <p:nvPr>
            <p:ph idx="1"/>
          </p:nvPr>
        </p:nvSpPr>
        <p:spPr>
          <a:xfrm>
            <a:off x="352426" y="1690688"/>
            <a:ext cx="8601074" cy="4802187"/>
          </a:xfrm>
        </p:spPr>
        <p:txBody>
          <a:bodyPr>
            <a:normAutofit/>
          </a:bodyPr>
          <a:lstStyle/>
          <a:p>
            <a:pPr marL="0" indent="0" algn="just">
              <a:buNone/>
            </a:pPr>
            <a:r>
              <a:rPr lang="en-GB" sz="3600" dirty="0"/>
              <a:t>The calypsonian is a rare breed in an individual. He believes he has a mission to get out there and educate the people, to enlighten the people, to take on the politicians, to fight against all odds.... This is his calling.</a:t>
            </a:r>
          </a:p>
          <a:p>
            <a:pPr algn="r">
              <a:buFontTx/>
              <a:buChar char="-"/>
            </a:pPr>
            <a:r>
              <a:rPr lang="en-GB" dirty="0"/>
              <a:t>The Mighty Sparrow cited by Ernest D. Brown, ‘Carnival, Calypso, and Steelband in Trinidad,’ </a:t>
            </a:r>
            <a:r>
              <a:rPr lang="en-GB" i="1" dirty="0"/>
              <a:t>The Black Perspective in Music</a:t>
            </a:r>
            <a:r>
              <a:rPr lang="en-GB" dirty="0"/>
              <a:t>, 18:1/2 (1990): 81—100, p. 82</a:t>
            </a:r>
          </a:p>
          <a:p>
            <a:pPr algn="just">
              <a:buFontTx/>
              <a:buChar char="-"/>
            </a:pPr>
            <a:endParaRPr lang="en-GB" sz="3600" dirty="0"/>
          </a:p>
        </p:txBody>
      </p:sp>
      <p:pic>
        <p:nvPicPr>
          <p:cNvPr id="4" name="Picture 3">
            <a:extLst>
              <a:ext uri="{FF2B5EF4-FFF2-40B4-BE49-F238E27FC236}">
                <a16:creationId xmlns:a16="http://schemas.microsoft.com/office/drawing/2014/main" id="{6EBD8469-FF5D-4632-A3DB-CEC3DF8AD4DA}"/>
              </a:ext>
            </a:extLst>
          </p:cNvPr>
          <p:cNvPicPr>
            <a:picLocks noChangeAspect="1"/>
          </p:cNvPicPr>
          <p:nvPr/>
        </p:nvPicPr>
        <p:blipFill rotWithShape="1">
          <a:blip r:embed="rId2"/>
          <a:srcRect l="20858" r="20857"/>
          <a:stretch/>
        </p:blipFill>
        <p:spPr>
          <a:xfrm>
            <a:off x="9229724" y="3950869"/>
            <a:ext cx="2828926" cy="2730123"/>
          </a:xfrm>
          <a:prstGeom prst="rect">
            <a:avLst/>
          </a:prstGeom>
        </p:spPr>
      </p:pic>
      <p:pic>
        <p:nvPicPr>
          <p:cNvPr id="5" name="Picture 4">
            <a:extLst>
              <a:ext uri="{FF2B5EF4-FFF2-40B4-BE49-F238E27FC236}">
                <a16:creationId xmlns:a16="http://schemas.microsoft.com/office/drawing/2014/main" id="{A49F59B2-D6F9-4D0B-90AD-69C2DCD3894D}"/>
              </a:ext>
            </a:extLst>
          </p:cNvPr>
          <p:cNvPicPr>
            <a:picLocks noChangeAspect="1"/>
          </p:cNvPicPr>
          <p:nvPr/>
        </p:nvPicPr>
        <p:blipFill>
          <a:blip r:embed="rId3"/>
          <a:stretch>
            <a:fillRect/>
          </a:stretch>
        </p:blipFill>
        <p:spPr>
          <a:xfrm>
            <a:off x="9229724" y="177007"/>
            <a:ext cx="2800350" cy="3333750"/>
          </a:xfrm>
          <a:prstGeom prst="rect">
            <a:avLst/>
          </a:prstGeom>
        </p:spPr>
      </p:pic>
    </p:spTree>
    <p:extLst>
      <p:ext uri="{BB962C8B-B14F-4D97-AF65-F5344CB8AC3E}">
        <p14:creationId xmlns:p14="http://schemas.microsoft.com/office/powerpoint/2010/main" val="1681921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D613C-56C4-4057-B050-19E5BCDDBAB0}"/>
              </a:ext>
            </a:extLst>
          </p:cNvPr>
          <p:cNvSpPr>
            <a:spLocks noGrp="1"/>
          </p:cNvSpPr>
          <p:nvPr>
            <p:ph type="title"/>
          </p:nvPr>
        </p:nvSpPr>
        <p:spPr/>
        <p:txBody>
          <a:bodyPr/>
          <a:lstStyle/>
          <a:p>
            <a:pPr algn="ctr"/>
            <a:r>
              <a:rPr lang="en-GB" dirty="0">
                <a:latin typeface="Cooper Black" panose="0208090404030B020404" pitchFamily="18" charset="0"/>
              </a:rPr>
              <a:t>Routes and Roots of Calypso as Black Atlantic Form</a:t>
            </a:r>
          </a:p>
        </p:txBody>
      </p:sp>
      <p:sp>
        <p:nvSpPr>
          <p:cNvPr id="3" name="Content Placeholder 2">
            <a:extLst>
              <a:ext uri="{FF2B5EF4-FFF2-40B4-BE49-F238E27FC236}">
                <a16:creationId xmlns:a16="http://schemas.microsoft.com/office/drawing/2014/main" id="{867D402E-37C1-4B48-8191-3D03DA77817F}"/>
              </a:ext>
            </a:extLst>
          </p:cNvPr>
          <p:cNvSpPr>
            <a:spLocks noGrp="1"/>
          </p:cNvSpPr>
          <p:nvPr>
            <p:ph idx="1"/>
          </p:nvPr>
        </p:nvSpPr>
        <p:spPr/>
        <p:txBody>
          <a:bodyPr>
            <a:normAutofit/>
          </a:bodyPr>
          <a:lstStyle/>
          <a:p>
            <a:r>
              <a:rPr lang="en-GB" dirty="0"/>
              <a:t>Originated in Trinidad</a:t>
            </a:r>
          </a:p>
          <a:p>
            <a:endParaRPr lang="en-GB" dirty="0"/>
          </a:p>
          <a:p>
            <a:r>
              <a:rPr lang="en-GB" dirty="0"/>
              <a:t>Evolved from ‘Kaiso’ music</a:t>
            </a:r>
          </a:p>
          <a:p>
            <a:pPr>
              <a:buFontTx/>
              <a:buChar char="-"/>
            </a:pPr>
            <a:r>
              <a:rPr lang="en-GB" dirty="0"/>
              <a:t>Kaiso – derivative of </a:t>
            </a:r>
            <a:r>
              <a:rPr lang="en-GB" dirty="0" err="1"/>
              <a:t>Efik</a:t>
            </a:r>
            <a:r>
              <a:rPr lang="en-GB" dirty="0"/>
              <a:t> language word </a:t>
            </a:r>
            <a:r>
              <a:rPr lang="en-GB" i="1" dirty="0"/>
              <a:t>ka </a:t>
            </a:r>
            <a:r>
              <a:rPr lang="en-GB" i="1" dirty="0" err="1"/>
              <a:t>isu</a:t>
            </a:r>
            <a:r>
              <a:rPr lang="en-GB" dirty="0"/>
              <a:t> (“go on!”) and Ibibio </a:t>
            </a:r>
            <a:r>
              <a:rPr lang="en-GB" i="1" dirty="0" err="1"/>
              <a:t>kaa</a:t>
            </a:r>
            <a:r>
              <a:rPr lang="en-GB" i="1" dirty="0"/>
              <a:t> iso </a:t>
            </a:r>
            <a:r>
              <a:rPr lang="en-GB" dirty="0"/>
              <a:t>("continue, go on”) in precolonial Nigeria</a:t>
            </a:r>
          </a:p>
          <a:p>
            <a:pPr>
              <a:buFontTx/>
              <a:buChar char="-"/>
            </a:pPr>
            <a:r>
              <a:rPr lang="en-GB" dirty="0"/>
              <a:t>Possibly a corruption of the French </a:t>
            </a:r>
            <a:r>
              <a:rPr lang="en-GB" dirty="0" err="1"/>
              <a:t>carrouseaux</a:t>
            </a:r>
            <a:r>
              <a:rPr lang="en-GB" dirty="0"/>
              <a:t> (‘go around’ – carousel) </a:t>
            </a:r>
          </a:p>
          <a:p>
            <a:endParaRPr lang="en-GB" dirty="0"/>
          </a:p>
          <a:p>
            <a:r>
              <a:rPr lang="en-GB" dirty="0"/>
              <a:t>‘Kaiso’ songs led by griot (storyteller, bard) – narrative content</a:t>
            </a:r>
          </a:p>
          <a:p>
            <a:endParaRPr lang="en-GB" dirty="0"/>
          </a:p>
        </p:txBody>
      </p:sp>
    </p:spTree>
    <p:extLst>
      <p:ext uri="{BB962C8B-B14F-4D97-AF65-F5344CB8AC3E}">
        <p14:creationId xmlns:p14="http://schemas.microsoft.com/office/powerpoint/2010/main" val="1963676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6606-6BDE-47E1-9D50-7ADBE7E32F6E}"/>
              </a:ext>
            </a:extLst>
          </p:cNvPr>
          <p:cNvSpPr>
            <a:spLocks noGrp="1"/>
          </p:cNvSpPr>
          <p:nvPr>
            <p:ph type="title"/>
          </p:nvPr>
        </p:nvSpPr>
        <p:spPr/>
        <p:txBody>
          <a:bodyPr/>
          <a:lstStyle/>
          <a:p>
            <a:pPr algn="ctr"/>
            <a:r>
              <a:rPr lang="en-GB" dirty="0">
                <a:latin typeface="Cooper Black" panose="0208090404030B020404" pitchFamily="18" charset="0"/>
              </a:rPr>
              <a:t>Trinidad Timeline</a:t>
            </a:r>
          </a:p>
        </p:txBody>
      </p:sp>
      <p:sp>
        <p:nvSpPr>
          <p:cNvPr id="3" name="Content Placeholder 2">
            <a:extLst>
              <a:ext uri="{FF2B5EF4-FFF2-40B4-BE49-F238E27FC236}">
                <a16:creationId xmlns:a16="http://schemas.microsoft.com/office/drawing/2014/main" id="{179CA6B2-86D3-4852-8E99-68D9341CC0C3}"/>
              </a:ext>
            </a:extLst>
          </p:cNvPr>
          <p:cNvSpPr>
            <a:spLocks noGrp="1"/>
          </p:cNvSpPr>
          <p:nvPr>
            <p:ph idx="1"/>
          </p:nvPr>
        </p:nvSpPr>
        <p:spPr>
          <a:xfrm>
            <a:off x="838200" y="1825625"/>
            <a:ext cx="6000750" cy="4351338"/>
          </a:xfrm>
        </p:spPr>
        <p:txBody>
          <a:bodyPr>
            <a:normAutofit fontScale="92500" lnSpcReduction="20000"/>
          </a:bodyPr>
          <a:lstStyle/>
          <a:p>
            <a:r>
              <a:rPr lang="en-GB" dirty="0"/>
              <a:t>1498 – claimed for Spain on Columbus’s third voyage to New World</a:t>
            </a:r>
          </a:p>
          <a:p>
            <a:endParaRPr lang="en-GB" dirty="0"/>
          </a:p>
          <a:p>
            <a:r>
              <a:rPr lang="en-GB" dirty="0"/>
              <a:t>1592 – first (small) permanent settlement by Spanish</a:t>
            </a:r>
          </a:p>
          <a:p>
            <a:pPr marL="0" indent="0">
              <a:buNone/>
            </a:pPr>
            <a:endParaRPr lang="en-GB" dirty="0"/>
          </a:p>
          <a:p>
            <a:r>
              <a:rPr lang="en-GB" dirty="0"/>
              <a:t>1783 –Cedula of Population of encouraged settlement by French planters</a:t>
            </a:r>
          </a:p>
          <a:p>
            <a:endParaRPr lang="en-GB" dirty="0"/>
          </a:p>
          <a:p>
            <a:r>
              <a:rPr lang="en-GB" dirty="0"/>
              <a:t>1797 – captured by British as a Crown Colony</a:t>
            </a:r>
          </a:p>
          <a:p>
            <a:pPr marL="0" indent="0">
              <a:buNone/>
            </a:pPr>
            <a:endParaRPr lang="en-GB" dirty="0"/>
          </a:p>
          <a:p>
            <a:endParaRPr lang="en-GB" dirty="0"/>
          </a:p>
        </p:txBody>
      </p:sp>
      <p:pic>
        <p:nvPicPr>
          <p:cNvPr id="4" name="Picture 3">
            <a:extLst>
              <a:ext uri="{FF2B5EF4-FFF2-40B4-BE49-F238E27FC236}">
                <a16:creationId xmlns:a16="http://schemas.microsoft.com/office/drawing/2014/main" id="{0EEA77AA-C2CA-4B58-8876-E98E3D88F595}"/>
              </a:ext>
            </a:extLst>
          </p:cNvPr>
          <p:cNvPicPr>
            <a:picLocks noChangeAspect="1"/>
          </p:cNvPicPr>
          <p:nvPr/>
        </p:nvPicPr>
        <p:blipFill rotWithShape="1">
          <a:blip r:embed="rId3"/>
          <a:srcRect l="11717" t="-904" r="3702"/>
          <a:stretch/>
        </p:blipFill>
        <p:spPr>
          <a:xfrm>
            <a:off x="7267074" y="1572723"/>
            <a:ext cx="4762500" cy="3712554"/>
          </a:xfrm>
          <a:prstGeom prst="rect">
            <a:avLst/>
          </a:prstGeom>
        </p:spPr>
      </p:pic>
    </p:spTree>
    <p:extLst>
      <p:ext uri="{BB962C8B-B14F-4D97-AF65-F5344CB8AC3E}">
        <p14:creationId xmlns:p14="http://schemas.microsoft.com/office/powerpoint/2010/main" val="1543499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B7C12-413B-4B43-9DA9-26827501289F}"/>
              </a:ext>
            </a:extLst>
          </p:cNvPr>
          <p:cNvSpPr>
            <a:spLocks noGrp="1"/>
          </p:cNvSpPr>
          <p:nvPr>
            <p:ph type="title"/>
          </p:nvPr>
        </p:nvSpPr>
        <p:spPr>
          <a:xfrm>
            <a:off x="838200" y="18255"/>
            <a:ext cx="10515600" cy="1325563"/>
          </a:xfrm>
        </p:spPr>
        <p:txBody>
          <a:bodyPr/>
          <a:lstStyle/>
          <a:p>
            <a:pPr algn="ctr"/>
            <a:r>
              <a:rPr lang="en-GB" dirty="0" err="1">
                <a:latin typeface="Cooper Black" panose="0208090404030B020404" pitchFamily="18" charset="0"/>
              </a:rPr>
              <a:t>Calyspso</a:t>
            </a:r>
            <a:r>
              <a:rPr lang="en-GB" dirty="0">
                <a:latin typeface="Cooper Black" panose="0208090404030B020404" pitchFamily="18" charset="0"/>
              </a:rPr>
              <a:t>, Carnival and </a:t>
            </a:r>
            <a:r>
              <a:rPr lang="en-GB" dirty="0" err="1">
                <a:latin typeface="Cooper Black" panose="0208090404030B020404" pitchFamily="18" charset="0"/>
              </a:rPr>
              <a:t>Canboulay</a:t>
            </a:r>
            <a:endParaRPr lang="en-GB" dirty="0">
              <a:latin typeface="Cooper Black" panose="0208090404030B020404" pitchFamily="18" charset="0"/>
            </a:endParaRPr>
          </a:p>
        </p:txBody>
      </p:sp>
      <p:sp>
        <p:nvSpPr>
          <p:cNvPr id="3" name="Content Placeholder 2">
            <a:extLst>
              <a:ext uri="{FF2B5EF4-FFF2-40B4-BE49-F238E27FC236}">
                <a16:creationId xmlns:a16="http://schemas.microsoft.com/office/drawing/2014/main" id="{DA1DFE32-1B10-4C77-A9C5-D8A698EFCB80}"/>
              </a:ext>
            </a:extLst>
          </p:cNvPr>
          <p:cNvSpPr>
            <a:spLocks noGrp="1"/>
          </p:cNvSpPr>
          <p:nvPr>
            <p:ph idx="1"/>
          </p:nvPr>
        </p:nvSpPr>
        <p:spPr>
          <a:xfrm>
            <a:off x="400050" y="1343818"/>
            <a:ext cx="6153150" cy="5247482"/>
          </a:xfrm>
        </p:spPr>
        <p:txBody>
          <a:bodyPr>
            <a:normAutofit fontScale="77500" lnSpcReduction="20000"/>
          </a:bodyPr>
          <a:lstStyle/>
          <a:p>
            <a:r>
              <a:rPr lang="en-GB" dirty="0"/>
              <a:t>Calypso believed to develop from music traditions of Carnival held on Monday and Tuesday before Ash Wednesday</a:t>
            </a:r>
          </a:p>
          <a:p>
            <a:endParaRPr lang="en-GB" dirty="0"/>
          </a:p>
          <a:p>
            <a:r>
              <a:rPr lang="en-GB" dirty="0" err="1"/>
              <a:t>Canboulay</a:t>
            </a:r>
            <a:r>
              <a:rPr lang="en-GB" dirty="0"/>
              <a:t> (from</a:t>
            </a:r>
            <a:r>
              <a:rPr lang="en-GB" i="1" dirty="0"/>
              <a:t> </a:t>
            </a:r>
            <a:r>
              <a:rPr lang="en-GB" i="1" dirty="0" err="1"/>
              <a:t>cannes</a:t>
            </a:r>
            <a:r>
              <a:rPr lang="en-GB" i="1" dirty="0"/>
              <a:t> </a:t>
            </a:r>
            <a:r>
              <a:rPr lang="en-GB" i="1" dirty="0" err="1"/>
              <a:t>brulées</a:t>
            </a:r>
            <a:r>
              <a:rPr lang="en-GB" dirty="0"/>
              <a:t>, burnt cane) = festival started by French plantation owners organizing masquerades (mas) before Lent. Involved costumes, sticks and torchers</a:t>
            </a:r>
          </a:p>
          <a:p>
            <a:endParaRPr lang="en-GB" dirty="0"/>
          </a:p>
          <a:p>
            <a:r>
              <a:rPr lang="en-GB" dirty="0"/>
              <a:t>Parallel celebrations by enslaved – and in post-emancipation period</a:t>
            </a:r>
          </a:p>
          <a:p>
            <a:pPr marL="0" indent="0">
              <a:buNone/>
            </a:pPr>
            <a:endParaRPr lang="en-GB" dirty="0"/>
          </a:p>
          <a:p>
            <a:r>
              <a:rPr lang="en-GB" dirty="0"/>
              <a:t>British colonial authorities sought to regulate and repress </a:t>
            </a:r>
            <a:r>
              <a:rPr lang="en-GB" dirty="0" err="1"/>
              <a:t>canboulay</a:t>
            </a:r>
            <a:r>
              <a:rPr lang="en-GB" dirty="0"/>
              <a:t> provoked uprising  of 1881 (commemorated annually in Port of Spain)</a:t>
            </a:r>
          </a:p>
          <a:p>
            <a:pPr lvl="1">
              <a:buFontTx/>
              <a:buChar char="-"/>
            </a:pPr>
            <a:r>
              <a:rPr lang="en-GB" sz="2600" dirty="0"/>
              <a:t>Attempts to ban stick fighting and African percussion music</a:t>
            </a:r>
          </a:p>
          <a:p>
            <a:pPr>
              <a:buFontTx/>
              <a:buChar char="-"/>
            </a:pPr>
            <a:endParaRPr lang="en-GB" dirty="0"/>
          </a:p>
        </p:txBody>
      </p:sp>
      <p:pic>
        <p:nvPicPr>
          <p:cNvPr id="4" name="Picture 3">
            <a:extLst>
              <a:ext uri="{FF2B5EF4-FFF2-40B4-BE49-F238E27FC236}">
                <a16:creationId xmlns:a16="http://schemas.microsoft.com/office/drawing/2014/main" id="{B680F254-CB78-40FF-963F-256F8191E842}"/>
              </a:ext>
            </a:extLst>
          </p:cNvPr>
          <p:cNvPicPr>
            <a:picLocks noChangeAspect="1"/>
          </p:cNvPicPr>
          <p:nvPr/>
        </p:nvPicPr>
        <p:blipFill>
          <a:blip r:embed="rId3"/>
          <a:stretch>
            <a:fillRect/>
          </a:stretch>
        </p:blipFill>
        <p:spPr>
          <a:xfrm>
            <a:off x="6781800" y="1690688"/>
            <a:ext cx="5148262" cy="4161685"/>
          </a:xfrm>
          <a:prstGeom prst="rect">
            <a:avLst/>
          </a:prstGeom>
        </p:spPr>
      </p:pic>
    </p:spTree>
    <p:extLst>
      <p:ext uri="{BB962C8B-B14F-4D97-AF65-F5344CB8AC3E}">
        <p14:creationId xmlns:p14="http://schemas.microsoft.com/office/powerpoint/2010/main" val="353416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360DC-8D82-43EC-8555-826B01C6374B}"/>
              </a:ext>
            </a:extLst>
          </p:cNvPr>
          <p:cNvSpPr>
            <a:spLocks noGrp="1"/>
          </p:cNvSpPr>
          <p:nvPr>
            <p:ph type="title"/>
          </p:nvPr>
        </p:nvSpPr>
        <p:spPr>
          <a:xfrm>
            <a:off x="838200" y="307975"/>
            <a:ext cx="10515600" cy="1325563"/>
          </a:xfrm>
        </p:spPr>
        <p:txBody>
          <a:bodyPr/>
          <a:lstStyle/>
          <a:p>
            <a:r>
              <a:rPr lang="en-GB" dirty="0">
                <a:latin typeface="Cooper Black" panose="0208090404030B020404" pitchFamily="18" charset="0"/>
              </a:rPr>
              <a:t>Calinda </a:t>
            </a:r>
          </a:p>
        </p:txBody>
      </p:sp>
      <p:pic>
        <p:nvPicPr>
          <p:cNvPr id="4" name="Content Placeholder 3">
            <a:extLst>
              <a:ext uri="{FF2B5EF4-FFF2-40B4-BE49-F238E27FC236}">
                <a16:creationId xmlns:a16="http://schemas.microsoft.com/office/drawing/2014/main" id="{886329FE-345D-493E-BA71-CF377F82ED8A}"/>
              </a:ext>
            </a:extLst>
          </p:cNvPr>
          <p:cNvPicPr>
            <a:picLocks noGrp="1" noChangeAspect="1"/>
          </p:cNvPicPr>
          <p:nvPr>
            <p:ph idx="1"/>
          </p:nvPr>
        </p:nvPicPr>
        <p:blipFill rotWithShape="1">
          <a:blip r:embed="rId2"/>
          <a:srcRect l="4101" t="5269" r="3544" b="4183"/>
          <a:stretch/>
        </p:blipFill>
        <p:spPr>
          <a:xfrm>
            <a:off x="3829050" y="307975"/>
            <a:ext cx="8191500" cy="6235265"/>
          </a:xfrm>
          <a:prstGeom prst="rect">
            <a:avLst/>
          </a:prstGeom>
        </p:spPr>
      </p:pic>
      <p:sp>
        <p:nvSpPr>
          <p:cNvPr id="6" name="TextBox 5">
            <a:extLst>
              <a:ext uri="{FF2B5EF4-FFF2-40B4-BE49-F238E27FC236}">
                <a16:creationId xmlns:a16="http://schemas.microsoft.com/office/drawing/2014/main" id="{B2B6A1CD-6E98-47CF-808E-7B5CFFCB0EEB}"/>
              </a:ext>
            </a:extLst>
          </p:cNvPr>
          <p:cNvSpPr txBox="1"/>
          <p:nvPr/>
        </p:nvSpPr>
        <p:spPr>
          <a:xfrm>
            <a:off x="533400" y="2001838"/>
            <a:ext cx="2647950" cy="147732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François </a:t>
            </a:r>
            <a:r>
              <a:rPr kumimoji="0" lang="en-GB" sz="1800" b="0" i="0" u="none" strike="noStrike" kern="1200" cap="none" spc="0" normalizeH="0" baseline="0" noProof="0" dirty="0" err="1">
                <a:ln>
                  <a:noFill/>
                </a:ln>
                <a:solidFill>
                  <a:prstClr val="white"/>
                </a:solidFill>
                <a:effectLst/>
                <a:uLnTx/>
                <a:uFillTx/>
                <a:latin typeface="Calibri" panose="020F0502020204030204"/>
                <a:ea typeface="+mn-ea"/>
                <a:cs typeface="+mn-cs"/>
              </a:rPr>
              <a:t>Aimé</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Louis Dumoulin, Calinda, dance of the Negroes in America</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(1783); stick fighting (1779)</a:t>
            </a:r>
          </a:p>
        </p:txBody>
      </p:sp>
      <p:pic>
        <p:nvPicPr>
          <p:cNvPr id="7" name="Picture 6">
            <a:extLst>
              <a:ext uri="{FF2B5EF4-FFF2-40B4-BE49-F238E27FC236}">
                <a16:creationId xmlns:a16="http://schemas.microsoft.com/office/drawing/2014/main" id="{373F24A0-E812-4B12-AF00-6C5721AE1490}"/>
              </a:ext>
            </a:extLst>
          </p:cNvPr>
          <p:cNvPicPr>
            <a:picLocks noChangeAspect="1"/>
          </p:cNvPicPr>
          <p:nvPr/>
        </p:nvPicPr>
        <p:blipFill>
          <a:blip r:embed="rId3"/>
          <a:stretch>
            <a:fillRect/>
          </a:stretch>
        </p:blipFill>
        <p:spPr>
          <a:xfrm>
            <a:off x="419100" y="3712140"/>
            <a:ext cx="3409950" cy="2831100"/>
          </a:xfrm>
          <a:prstGeom prst="rect">
            <a:avLst/>
          </a:prstGeom>
        </p:spPr>
      </p:pic>
    </p:spTree>
    <p:extLst>
      <p:ext uri="{BB962C8B-B14F-4D97-AF65-F5344CB8AC3E}">
        <p14:creationId xmlns:p14="http://schemas.microsoft.com/office/powerpoint/2010/main" val="2547166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8EF3C-6EFA-4C9F-9738-11C06B72CC18}"/>
              </a:ext>
            </a:extLst>
          </p:cNvPr>
          <p:cNvSpPr>
            <a:spLocks noGrp="1"/>
          </p:cNvSpPr>
          <p:nvPr>
            <p:ph type="title"/>
          </p:nvPr>
        </p:nvSpPr>
        <p:spPr/>
        <p:txBody>
          <a:bodyPr/>
          <a:lstStyle/>
          <a:p>
            <a:endParaRPr lang="en-GB"/>
          </a:p>
        </p:txBody>
      </p:sp>
      <p:pic>
        <p:nvPicPr>
          <p:cNvPr id="4" name="Online Media 3" title="Trinidad Carnival 2020: Re-Enactment of Canboulay Riots">
            <a:hlinkClick r:id="" action="ppaction://media"/>
            <a:extLst>
              <a:ext uri="{FF2B5EF4-FFF2-40B4-BE49-F238E27FC236}">
                <a16:creationId xmlns:a16="http://schemas.microsoft.com/office/drawing/2014/main" id="{AADCD301-C22A-4AF4-9B09-7AD307CEAFB4}"/>
              </a:ext>
            </a:extLst>
          </p:cNvPr>
          <p:cNvPicPr>
            <a:picLocks noGrp="1" noRot="1" noChangeAspect="1"/>
          </p:cNvPicPr>
          <p:nvPr>
            <p:ph idx="1"/>
            <a:videoFile r:link="rId1"/>
          </p:nvPr>
        </p:nvPicPr>
        <p:blipFill>
          <a:blip r:embed="rId4"/>
          <a:stretch>
            <a:fillRect/>
          </a:stretch>
        </p:blipFill>
        <p:spPr>
          <a:xfrm>
            <a:off x="160421" y="75171"/>
            <a:ext cx="11871158" cy="6707658"/>
          </a:xfrm>
          <a:prstGeom prst="rect">
            <a:avLst/>
          </a:prstGeom>
        </p:spPr>
      </p:pic>
    </p:spTree>
    <p:extLst>
      <p:ext uri="{BB962C8B-B14F-4D97-AF65-F5344CB8AC3E}">
        <p14:creationId xmlns:p14="http://schemas.microsoft.com/office/powerpoint/2010/main" val="271244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5DE07-844E-4F5E-8722-7B5BD8C19469}"/>
              </a:ext>
            </a:extLst>
          </p:cNvPr>
          <p:cNvSpPr>
            <a:spLocks noGrp="1"/>
          </p:cNvSpPr>
          <p:nvPr>
            <p:ph type="title"/>
          </p:nvPr>
        </p:nvSpPr>
        <p:spPr/>
        <p:txBody>
          <a:bodyPr/>
          <a:lstStyle/>
          <a:p>
            <a:pPr algn="ctr"/>
            <a:r>
              <a:rPr lang="en-GB" dirty="0">
                <a:latin typeface="Cooper Black" panose="0208090404030B020404" pitchFamily="18" charset="0"/>
              </a:rPr>
              <a:t>Development of Calypso</a:t>
            </a:r>
          </a:p>
        </p:txBody>
      </p:sp>
      <p:pic>
        <p:nvPicPr>
          <p:cNvPr id="4" name="Content Placeholder 3">
            <a:extLst>
              <a:ext uri="{FF2B5EF4-FFF2-40B4-BE49-F238E27FC236}">
                <a16:creationId xmlns:a16="http://schemas.microsoft.com/office/drawing/2014/main" id="{D0DE0ABC-76FA-4D07-968F-C70A1DCADF7D}"/>
              </a:ext>
            </a:extLst>
          </p:cNvPr>
          <p:cNvPicPr>
            <a:picLocks noGrp="1" noChangeAspect="1"/>
          </p:cNvPicPr>
          <p:nvPr>
            <p:ph idx="1"/>
          </p:nvPr>
        </p:nvPicPr>
        <p:blipFill>
          <a:blip r:embed="rId3"/>
          <a:stretch>
            <a:fillRect/>
          </a:stretch>
        </p:blipFill>
        <p:spPr>
          <a:xfrm>
            <a:off x="6640832" y="1882775"/>
            <a:ext cx="3778128" cy="4724400"/>
          </a:xfrm>
          <a:prstGeom prst="rect">
            <a:avLst/>
          </a:prstGeom>
        </p:spPr>
      </p:pic>
      <p:pic>
        <p:nvPicPr>
          <p:cNvPr id="5" name="Picture 4">
            <a:extLst>
              <a:ext uri="{FF2B5EF4-FFF2-40B4-BE49-F238E27FC236}">
                <a16:creationId xmlns:a16="http://schemas.microsoft.com/office/drawing/2014/main" id="{6203CE4A-F1BD-4D6F-A104-6EF75973D404}"/>
              </a:ext>
            </a:extLst>
          </p:cNvPr>
          <p:cNvPicPr>
            <a:picLocks noChangeAspect="1"/>
          </p:cNvPicPr>
          <p:nvPr/>
        </p:nvPicPr>
        <p:blipFill>
          <a:blip r:embed="rId4"/>
          <a:stretch>
            <a:fillRect/>
          </a:stretch>
        </p:blipFill>
        <p:spPr>
          <a:xfrm>
            <a:off x="1771650" y="1882775"/>
            <a:ext cx="3779520" cy="4724400"/>
          </a:xfrm>
          <a:prstGeom prst="rect">
            <a:avLst/>
          </a:prstGeom>
        </p:spPr>
      </p:pic>
    </p:spTree>
    <p:extLst>
      <p:ext uri="{BB962C8B-B14F-4D97-AF65-F5344CB8AC3E}">
        <p14:creationId xmlns:p14="http://schemas.microsoft.com/office/powerpoint/2010/main" val="4008568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7D6FE-D6A7-4319-A4C6-E0AA5EE7D784}"/>
              </a:ext>
            </a:extLst>
          </p:cNvPr>
          <p:cNvSpPr>
            <a:spLocks noGrp="1"/>
          </p:cNvSpPr>
          <p:nvPr>
            <p:ph type="title"/>
          </p:nvPr>
        </p:nvSpPr>
        <p:spPr/>
        <p:txBody>
          <a:bodyPr/>
          <a:lstStyle/>
          <a:p>
            <a:pPr algn="ctr"/>
            <a:r>
              <a:rPr lang="en-GB" dirty="0">
                <a:latin typeface="Cooper Black" panose="0208090404030B020404" pitchFamily="18" charset="0"/>
              </a:rPr>
              <a:t>Development of Calypso</a:t>
            </a:r>
            <a:endParaRPr lang="en-GB" dirty="0"/>
          </a:p>
        </p:txBody>
      </p:sp>
      <p:pic>
        <p:nvPicPr>
          <p:cNvPr id="4" name="Content Placeholder 3">
            <a:extLst>
              <a:ext uri="{FF2B5EF4-FFF2-40B4-BE49-F238E27FC236}">
                <a16:creationId xmlns:a16="http://schemas.microsoft.com/office/drawing/2014/main" id="{47A6BD3B-8108-4888-B5F5-ADC6AC07A407}"/>
              </a:ext>
            </a:extLst>
          </p:cNvPr>
          <p:cNvPicPr>
            <a:picLocks noGrp="1" noChangeAspect="1"/>
          </p:cNvPicPr>
          <p:nvPr>
            <p:ph idx="1"/>
          </p:nvPr>
        </p:nvPicPr>
        <p:blipFill>
          <a:blip r:embed="rId3"/>
          <a:stretch>
            <a:fillRect/>
          </a:stretch>
        </p:blipFill>
        <p:spPr>
          <a:xfrm>
            <a:off x="2743200" y="1690688"/>
            <a:ext cx="2933700" cy="4880610"/>
          </a:xfrm>
          <a:prstGeom prst="rect">
            <a:avLst/>
          </a:prstGeom>
        </p:spPr>
      </p:pic>
      <p:pic>
        <p:nvPicPr>
          <p:cNvPr id="5" name="Picture 4">
            <a:extLst>
              <a:ext uri="{FF2B5EF4-FFF2-40B4-BE49-F238E27FC236}">
                <a16:creationId xmlns:a16="http://schemas.microsoft.com/office/drawing/2014/main" id="{36CF6FBE-5612-4182-B9C4-69F613EF6706}"/>
              </a:ext>
            </a:extLst>
          </p:cNvPr>
          <p:cNvPicPr>
            <a:picLocks noChangeAspect="1"/>
          </p:cNvPicPr>
          <p:nvPr/>
        </p:nvPicPr>
        <p:blipFill>
          <a:blip r:embed="rId4"/>
          <a:stretch>
            <a:fillRect/>
          </a:stretch>
        </p:blipFill>
        <p:spPr>
          <a:xfrm>
            <a:off x="438150" y="1690688"/>
            <a:ext cx="2057400" cy="2276475"/>
          </a:xfrm>
          <a:prstGeom prst="rect">
            <a:avLst/>
          </a:prstGeom>
        </p:spPr>
      </p:pic>
      <p:sp>
        <p:nvSpPr>
          <p:cNvPr id="7" name="TextBox 6">
            <a:extLst>
              <a:ext uri="{FF2B5EF4-FFF2-40B4-BE49-F238E27FC236}">
                <a16:creationId xmlns:a16="http://schemas.microsoft.com/office/drawing/2014/main" id="{ABB1B806-4178-4A69-A93F-7CAFD7BECC23}"/>
              </a:ext>
            </a:extLst>
          </p:cNvPr>
          <p:cNvSpPr txBox="1"/>
          <p:nvPr/>
        </p:nvSpPr>
        <p:spPr>
          <a:xfrm>
            <a:off x="304800" y="4463534"/>
            <a:ext cx="2609850" cy="52322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Roaring Lion</a:t>
            </a:r>
          </a:p>
        </p:txBody>
      </p:sp>
      <p:pic>
        <p:nvPicPr>
          <p:cNvPr id="8" name="Picture 7">
            <a:extLst>
              <a:ext uri="{FF2B5EF4-FFF2-40B4-BE49-F238E27FC236}">
                <a16:creationId xmlns:a16="http://schemas.microsoft.com/office/drawing/2014/main" id="{6A0CEFE5-F7F1-4ED2-BCC6-2A956E74919A}"/>
              </a:ext>
            </a:extLst>
          </p:cNvPr>
          <p:cNvPicPr>
            <a:picLocks noChangeAspect="1"/>
          </p:cNvPicPr>
          <p:nvPr/>
        </p:nvPicPr>
        <p:blipFill>
          <a:blip r:embed="rId5"/>
          <a:stretch>
            <a:fillRect/>
          </a:stretch>
        </p:blipFill>
        <p:spPr>
          <a:xfrm>
            <a:off x="8648699" y="1609921"/>
            <a:ext cx="3324225" cy="4882953"/>
          </a:xfrm>
          <a:prstGeom prst="rect">
            <a:avLst/>
          </a:prstGeom>
        </p:spPr>
      </p:pic>
      <p:sp>
        <p:nvSpPr>
          <p:cNvPr id="10" name="TextBox 9">
            <a:extLst>
              <a:ext uri="{FF2B5EF4-FFF2-40B4-BE49-F238E27FC236}">
                <a16:creationId xmlns:a16="http://schemas.microsoft.com/office/drawing/2014/main" id="{D3537F16-E9E9-418F-9A5D-AAAD19A82941}"/>
              </a:ext>
            </a:extLst>
          </p:cNvPr>
          <p:cNvSpPr txBox="1"/>
          <p:nvPr/>
        </p:nvSpPr>
        <p:spPr>
          <a:xfrm>
            <a:off x="6096000" y="1690688"/>
            <a:ext cx="6096000" cy="58477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Atilla the Hun</a:t>
            </a:r>
          </a:p>
        </p:txBody>
      </p:sp>
      <p:pic>
        <p:nvPicPr>
          <p:cNvPr id="11" name="Picture 10">
            <a:extLst>
              <a:ext uri="{FF2B5EF4-FFF2-40B4-BE49-F238E27FC236}">
                <a16:creationId xmlns:a16="http://schemas.microsoft.com/office/drawing/2014/main" id="{BE8EE3F9-8F3A-4B32-A844-D5C9298B5E82}"/>
              </a:ext>
            </a:extLst>
          </p:cNvPr>
          <p:cNvPicPr>
            <a:picLocks noChangeAspect="1"/>
          </p:cNvPicPr>
          <p:nvPr/>
        </p:nvPicPr>
        <p:blipFill>
          <a:blip r:embed="rId6"/>
          <a:stretch>
            <a:fillRect/>
          </a:stretch>
        </p:blipFill>
        <p:spPr>
          <a:xfrm>
            <a:off x="5924550" y="3472634"/>
            <a:ext cx="3810000" cy="2857500"/>
          </a:xfrm>
          <a:prstGeom prst="rect">
            <a:avLst/>
          </a:prstGeom>
        </p:spPr>
      </p:pic>
    </p:spTree>
    <p:extLst>
      <p:ext uri="{BB962C8B-B14F-4D97-AF65-F5344CB8AC3E}">
        <p14:creationId xmlns:p14="http://schemas.microsoft.com/office/powerpoint/2010/main" val="413999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normAutofit/>
          </a:bodyPr>
          <a:lstStyle/>
          <a:p>
            <a:pPr algn="ctr"/>
            <a:r>
              <a:rPr lang="en-GB" sz="3200" b="1" dirty="0">
                <a:latin typeface="Cooper Black" panose="0208090404030B020404" pitchFamily="18" charset="0"/>
              </a:rPr>
              <a:t>Young Tiger, ‘I Was There (at the Coronation)’ (1953)</a:t>
            </a:r>
            <a:endParaRPr lang="en-GB" sz="3200" dirty="0">
              <a:latin typeface="Cooper Black" panose="0208090404030B020404" pitchFamily="18" charset="0"/>
            </a:endParaRPr>
          </a:p>
        </p:txBody>
      </p:sp>
      <p:sp>
        <p:nvSpPr>
          <p:cNvPr id="3" name="Content Placeholder 2"/>
          <p:cNvSpPr>
            <a:spLocks noGrp="1"/>
          </p:cNvSpPr>
          <p:nvPr>
            <p:ph idx="1"/>
          </p:nvPr>
        </p:nvSpPr>
        <p:spPr>
          <a:xfrm>
            <a:off x="838200" y="1027908"/>
            <a:ext cx="10515600" cy="5601492"/>
          </a:xfrm>
        </p:spPr>
        <p:txBody>
          <a:bodyPr numCol="4" spcCol="180000">
            <a:normAutofit fontScale="55000" lnSpcReduction="20000"/>
          </a:bodyPr>
          <a:lstStyle/>
          <a:p>
            <a:pPr marL="0" indent="0">
              <a:buNone/>
            </a:pPr>
            <a:r>
              <a:rPr lang="en-GB" sz="2900" dirty="0"/>
              <a:t>Well, let me tell you ladies and gents</a:t>
            </a:r>
            <a:br>
              <a:rPr lang="en-GB" sz="2900" dirty="0"/>
            </a:br>
            <a:r>
              <a:rPr lang="en-GB" sz="2900" dirty="0"/>
              <a:t>I enjoyed myself to my heart's content</a:t>
            </a:r>
            <a:br>
              <a:rPr lang="en-GB" sz="2900" dirty="0"/>
            </a:br>
            <a:r>
              <a:rPr lang="en-GB" sz="2900" dirty="0"/>
              <a:t>I could not follow the procession</a:t>
            </a:r>
            <a:br>
              <a:rPr lang="en-GB" sz="2900" dirty="0"/>
            </a:br>
            <a:r>
              <a:rPr lang="en-GB" sz="2900" dirty="0"/>
              <a:t>But I was there to see the Coronation</a:t>
            </a:r>
            <a:br>
              <a:rPr lang="en-GB" sz="2900" dirty="0"/>
            </a:br>
            <a:br>
              <a:rPr lang="en-GB" sz="2900" dirty="0"/>
            </a:br>
            <a:r>
              <a:rPr lang="en-GB" sz="2900" dirty="0"/>
              <a:t>I was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I took up my position at Marble Arch</a:t>
            </a:r>
            <a:br>
              <a:rPr lang="en-GB" sz="2900" dirty="0"/>
            </a:br>
            <a:r>
              <a:rPr lang="en-GB" sz="2900" dirty="0"/>
              <a:t>From the night before just to see the march</a:t>
            </a:r>
            <a:br>
              <a:rPr lang="en-GB" sz="2900" dirty="0"/>
            </a:br>
            <a:r>
              <a:rPr lang="en-GB" sz="2900" dirty="0"/>
              <a:t>The night wind was blowing, freezing and cold</a:t>
            </a:r>
            <a:br>
              <a:rPr lang="en-GB" sz="2900" dirty="0"/>
            </a:br>
            <a:r>
              <a:rPr lang="en-GB" sz="2900" dirty="0"/>
              <a:t>But I held my ground like a young creole</a:t>
            </a:r>
            <a:br>
              <a:rPr lang="en-GB" sz="2900" dirty="0"/>
            </a:br>
            <a:br>
              <a:rPr lang="en-GB" sz="2900" dirty="0"/>
            </a:br>
            <a:r>
              <a:rPr lang="en-GB" sz="2900" dirty="0"/>
              <a:t>I was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My stoic stance soon paid dividends</a:t>
            </a:r>
            <a:br>
              <a:rPr lang="en-GB" sz="2900" dirty="0"/>
            </a:br>
            <a:r>
              <a:rPr lang="en-GB" sz="2900" dirty="0"/>
              <a:t>For I saw them coming around the bend</a:t>
            </a:r>
            <a:br>
              <a:rPr lang="en-GB" sz="2900" dirty="0"/>
            </a:br>
            <a:r>
              <a:rPr lang="en-GB" sz="2900" dirty="0"/>
              <a:t>Then I perceived in all her glory</a:t>
            </a:r>
            <a:br>
              <a:rPr lang="en-GB" sz="2900" dirty="0"/>
            </a:br>
            <a:r>
              <a:rPr lang="en-GB" sz="2900" dirty="0"/>
              <a:t>The golden coach with her majesty</a:t>
            </a:r>
            <a:br>
              <a:rPr lang="en-GB" sz="2900" dirty="0"/>
            </a:br>
            <a:br>
              <a:rPr lang="en-GB" sz="2900" dirty="0"/>
            </a:br>
            <a:r>
              <a:rPr lang="en-GB" sz="2900" dirty="0"/>
              <a:t>She was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Her majesty looked really divine</a:t>
            </a:r>
            <a:br>
              <a:rPr lang="en-GB" sz="2900" dirty="0"/>
            </a:br>
            <a:r>
              <a:rPr lang="en-GB" sz="2900" dirty="0"/>
              <a:t>In her crimson robe, furred with her mind</a:t>
            </a:r>
            <a:br>
              <a:rPr lang="en-GB" sz="2900" dirty="0"/>
            </a:br>
            <a:r>
              <a:rPr lang="en-GB" sz="2900" dirty="0"/>
              <a:t>The Duke of Edinburgh dignified and neat</a:t>
            </a:r>
            <a:br>
              <a:rPr lang="en-GB" sz="2900" dirty="0"/>
            </a:br>
            <a:r>
              <a:rPr lang="en-GB" sz="2900" dirty="0"/>
              <a:t>Sat besides her as Admiral of the fleet</a:t>
            </a:r>
            <a:br>
              <a:rPr lang="en-GB" sz="2900" dirty="0"/>
            </a:br>
            <a:br>
              <a:rPr lang="en-GB" sz="2900" dirty="0"/>
            </a:br>
            <a:r>
              <a:rPr lang="en-GB" sz="2900" dirty="0"/>
              <a:t>He was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One thousand Guardsmen marching ahead</a:t>
            </a:r>
            <a:br>
              <a:rPr lang="en-GB" sz="2900" dirty="0"/>
            </a:br>
            <a:r>
              <a:rPr lang="en-GB" sz="2900" dirty="0"/>
              <a:t>Physicians and surgeons all in good stead</a:t>
            </a:r>
            <a:br>
              <a:rPr lang="en-GB" sz="2900" dirty="0"/>
            </a:br>
            <a:r>
              <a:rPr lang="en-GB" sz="2900" dirty="0"/>
              <a:t>All the lords of the Admiralty</a:t>
            </a:r>
            <a:br>
              <a:rPr lang="en-GB" sz="2900" dirty="0"/>
            </a:br>
            <a:r>
              <a:rPr lang="en-GB" sz="2900" dirty="0"/>
              <a:t>The War Office and the Air Ministry</a:t>
            </a:r>
            <a:br>
              <a:rPr lang="en-GB" sz="2900" dirty="0"/>
            </a:br>
            <a:br>
              <a:rPr lang="en-GB" sz="2900" dirty="0"/>
            </a:br>
            <a:r>
              <a:rPr lang="en-GB" sz="2900" dirty="0"/>
              <a:t>They were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Navy, Army, Royal Air Force</a:t>
            </a:r>
            <a:br>
              <a:rPr lang="en-GB" sz="2900" dirty="0"/>
            </a:br>
            <a:r>
              <a:rPr lang="en-GB" sz="2900" dirty="0"/>
              <a:t>Chiefs of Staff, United Kingdom of course</a:t>
            </a:r>
            <a:br>
              <a:rPr lang="en-GB" sz="2900" dirty="0"/>
            </a:br>
            <a:r>
              <a:rPr lang="en-GB" sz="2900" dirty="0"/>
              <a:t>The Royal Horse Guard we chanced to see</a:t>
            </a:r>
            <a:br>
              <a:rPr lang="en-GB" sz="2900" dirty="0"/>
            </a:br>
            <a:r>
              <a:rPr lang="en-GB" sz="2900" dirty="0"/>
              <a:t>Escort of the Household Calvary</a:t>
            </a:r>
            <a:br>
              <a:rPr lang="en-GB" sz="2900" dirty="0"/>
            </a:br>
            <a:br>
              <a:rPr lang="en-GB" sz="2900" dirty="0"/>
            </a:br>
            <a:r>
              <a:rPr lang="en-GB" sz="2900" dirty="0"/>
              <a:t>They were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Troops from Dominions and Colonies</a:t>
            </a:r>
            <a:br>
              <a:rPr lang="en-GB" sz="2900" dirty="0"/>
            </a:br>
            <a:r>
              <a:rPr lang="en-GB" sz="2900" dirty="0"/>
              <a:t>Australia, New Zealand, and West Indies</a:t>
            </a:r>
            <a:br>
              <a:rPr lang="en-GB" sz="2900" dirty="0"/>
            </a:br>
            <a:r>
              <a:rPr lang="en-GB" sz="2900" dirty="0"/>
              <a:t>India, Ceylon, West Africa</a:t>
            </a:r>
            <a:br>
              <a:rPr lang="en-GB" sz="2900" dirty="0"/>
            </a:br>
            <a:r>
              <a:rPr lang="en-GB" sz="2900" dirty="0"/>
              <a:t>Newfoundland, Gibraltar, and Canada</a:t>
            </a:r>
            <a:br>
              <a:rPr lang="en-GB" sz="2900" dirty="0"/>
            </a:br>
            <a:br>
              <a:rPr lang="en-GB" sz="2900" dirty="0"/>
            </a:br>
            <a:r>
              <a:rPr lang="en-GB" sz="2900" dirty="0"/>
              <a:t>They were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The procession was about fifty thousand strong</a:t>
            </a:r>
            <a:br>
              <a:rPr lang="en-GB" sz="2900" dirty="0"/>
            </a:br>
            <a:r>
              <a:rPr lang="en-GB" sz="2900" dirty="0"/>
              <a:t>It stretched for much more than six miles long</a:t>
            </a:r>
            <a:br>
              <a:rPr lang="en-GB" sz="2900" dirty="0"/>
            </a:br>
            <a:r>
              <a:rPr lang="en-GB" sz="2900" dirty="0"/>
              <a:t>Millions of people, all happily</a:t>
            </a:r>
            <a:br>
              <a:rPr lang="en-GB" sz="2900" dirty="0"/>
            </a:br>
            <a:r>
              <a:rPr lang="en-GB" sz="2900" dirty="0"/>
              <a:t>Shouting three cheers for her majesty</a:t>
            </a:r>
            <a:br>
              <a:rPr lang="en-GB" sz="2900" dirty="0"/>
            </a:br>
            <a:br>
              <a:rPr lang="en-GB" sz="2900" dirty="0"/>
            </a:br>
            <a:r>
              <a:rPr lang="en-GB" sz="2900" dirty="0"/>
              <a:t>They were there</a:t>
            </a:r>
            <a:br>
              <a:rPr lang="en-GB" sz="2900" dirty="0"/>
            </a:br>
            <a:r>
              <a:rPr lang="en-GB" sz="2900" dirty="0"/>
              <a:t>At the Coronation</a:t>
            </a:r>
            <a:br>
              <a:rPr lang="en-GB" sz="2900" dirty="0"/>
            </a:br>
            <a:r>
              <a:rPr lang="en-GB" sz="2900" dirty="0"/>
              <a:t>I was there</a:t>
            </a:r>
            <a:br>
              <a:rPr lang="en-GB" sz="2900" dirty="0"/>
            </a:br>
            <a:r>
              <a:rPr lang="en-GB" sz="2900" dirty="0"/>
              <a:t>At the Coronation</a:t>
            </a:r>
            <a:br>
              <a:rPr lang="en-GB" sz="2900" dirty="0"/>
            </a:br>
            <a:br>
              <a:rPr lang="en-GB" sz="2900" dirty="0"/>
            </a:br>
            <a:r>
              <a:rPr lang="en-GB" sz="2900" dirty="0"/>
              <a:t>As I stood looking, rapturously</a:t>
            </a:r>
            <a:br>
              <a:rPr lang="en-GB" sz="2900" dirty="0"/>
            </a:br>
            <a:r>
              <a:rPr lang="en-GB" sz="2900" dirty="0"/>
              <a:t>A feeling of elation came over me</a:t>
            </a:r>
            <a:br>
              <a:rPr lang="en-GB" sz="2900" dirty="0"/>
            </a:br>
            <a:r>
              <a:rPr lang="en-GB" sz="2900" dirty="0"/>
              <a:t>I felt what pleasure, such beauty gives</a:t>
            </a:r>
            <a:br>
              <a:rPr lang="en-GB" sz="2900" dirty="0"/>
            </a:br>
            <a:r>
              <a:rPr lang="en-GB" sz="2900" dirty="0"/>
              <a:t>I shall never forget as long as I live</a:t>
            </a:r>
            <a:br>
              <a:rPr lang="en-GB" sz="2900" dirty="0"/>
            </a:br>
            <a:br>
              <a:rPr lang="en-GB" sz="2900" dirty="0"/>
            </a:br>
            <a:r>
              <a:rPr lang="en-GB" sz="2900" dirty="0"/>
              <a:t>I was there</a:t>
            </a:r>
            <a:br>
              <a:rPr lang="en-GB" sz="2900" dirty="0"/>
            </a:br>
            <a:r>
              <a:rPr lang="en-GB" sz="2900" dirty="0"/>
              <a:t>At the Coronation</a:t>
            </a:r>
            <a:br>
              <a:rPr lang="en-GB" sz="2900" dirty="0"/>
            </a:br>
            <a:r>
              <a:rPr lang="en-GB" sz="2900" dirty="0"/>
              <a:t>We were there</a:t>
            </a:r>
            <a:br>
              <a:rPr lang="en-GB" sz="2900" dirty="0"/>
            </a:br>
            <a:r>
              <a:rPr lang="en-GB" sz="2900" dirty="0"/>
              <a:t>At the Coronation</a:t>
            </a:r>
            <a:br>
              <a:rPr lang="en-GB" sz="2900" dirty="0"/>
            </a:br>
            <a:br>
              <a:rPr lang="en-GB" sz="2900" dirty="0"/>
            </a:br>
            <a:r>
              <a:rPr lang="en-GB" sz="2900" dirty="0"/>
              <a:t>I was there</a:t>
            </a:r>
            <a:br>
              <a:rPr lang="en-GB" sz="2900" dirty="0"/>
            </a:br>
            <a:r>
              <a:rPr lang="en-GB" sz="2900" dirty="0"/>
              <a:t>At the Coronation</a:t>
            </a:r>
            <a:br>
              <a:rPr lang="en-GB" sz="2900" dirty="0"/>
            </a:br>
            <a:r>
              <a:rPr lang="en-GB" sz="2900" dirty="0"/>
              <a:t>Millions there</a:t>
            </a:r>
            <a:br>
              <a:rPr lang="en-GB" sz="2900" dirty="0"/>
            </a:br>
            <a:r>
              <a:rPr lang="en-GB" sz="2900" dirty="0"/>
              <a:t>At the </a:t>
            </a:r>
            <a:r>
              <a:rPr lang="en-GB" dirty="0"/>
              <a:t>Coronation</a:t>
            </a:r>
          </a:p>
        </p:txBody>
      </p:sp>
      <p:pic>
        <p:nvPicPr>
          <p:cNvPr id="4" name="02 I Was There (At The Coronatio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353800" y="1027908"/>
            <a:ext cx="609600" cy="609600"/>
          </a:xfrm>
          <a:prstGeom prst="rect">
            <a:avLst/>
          </a:prstGeom>
        </p:spPr>
      </p:pic>
    </p:spTree>
    <p:extLst>
      <p:ext uri="{BB962C8B-B14F-4D97-AF65-F5344CB8AC3E}">
        <p14:creationId xmlns:p14="http://schemas.microsoft.com/office/powerpoint/2010/main" val="7002320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208"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endCondLst>
                    <p:cond evt="onStopAudio" delay="0">
                      <p:tgtEl>
                        <p:sldTgt/>
                      </p:tgtEl>
                    </p:cond>
                  </p:endCondLst>
                </p:cTn>
                <p:tgtEl>
                  <p:spTgt spid="4"/>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89B0A-5DAD-4C22-8569-5D96E1FB89C8}"/>
              </a:ext>
            </a:extLst>
          </p:cNvPr>
          <p:cNvSpPr>
            <a:spLocks noGrp="1"/>
          </p:cNvSpPr>
          <p:nvPr>
            <p:ph type="title"/>
          </p:nvPr>
        </p:nvSpPr>
        <p:spPr/>
        <p:txBody>
          <a:bodyPr/>
          <a:lstStyle/>
          <a:p>
            <a:endParaRPr lang="en-GB"/>
          </a:p>
        </p:txBody>
      </p:sp>
      <p:pic>
        <p:nvPicPr>
          <p:cNvPr id="4" name="Online Media 3" title="I Was There (At the Coronation)">
            <a:hlinkClick r:id="" action="ppaction://media"/>
            <a:extLst>
              <a:ext uri="{FF2B5EF4-FFF2-40B4-BE49-F238E27FC236}">
                <a16:creationId xmlns:a16="http://schemas.microsoft.com/office/drawing/2014/main" id="{9A7F9C2A-E27D-4556-8D18-74AEA5C343C7}"/>
              </a:ext>
            </a:extLst>
          </p:cNvPr>
          <p:cNvPicPr>
            <a:picLocks noGrp="1" noRot="1" noChangeAspect="1"/>
          </p:cNvPicPr>
          <p:nvPr>
            <p:ph idx="1"/>
            <a:videoFile r:link="rId1"/>
          </p:nvPr>
        </p:nvPicPr>
        <p:blipFill>
          <a:blip r:embed="rId3"/>
          <a:stretch>
            <a:fillRect/>
          </a:stretch>
        </p:blipFill>
        <p:spPr>
          <a:xfrm>
            <a:off x="1591293" y="129445"/>
            <a:ext cx="8799615" cy="6599110"/>
          </a:xfrm>
          <a:prstGeom prst="rect">
            <a:avLst/>
          </a:prstGeom>
        </p:spPr>
      </p:pic>
    </p:spTree>
    <p:extLst>
      <p:ext uri="{BB962C8B-B14F-4D97-AF65-F5344CB8AC3E}">
        <p14:creationId xmlns:p14="http://schemas.microsoft.com/office/powerpoint/2010/main" val="393298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ctr"/>
            <a:r>
              <a:rPr lang="en-GB" sz="3200" b="1" dirty="0">
                <a:latin typeface="Cooper Black" panose="0208090404030B020404" pitchFamily="18" charset="0"/>
              </a:rPr>
              <a:t>Lord Kitchener, ‘My Landlady’ (1952)</a:t>
            </a:r>
            <a:endParaRPr lang="en-GB" sz="3200" dirty="0">
              <a:latin typeface="Cooper Black" panose="0208090404030B020404" pitchFamily="18" charset="0"/>
            </a:endParaRPr>
          </a:p>
        </p:txBody>
      </p:sp>
      <p:sp>
        <p:nvSpPr>
          <p:cNvPr id="3" name="Content Placeholder 2"/>
          <p:cNvSpPr>
            <a:spLocks noGrp="1"/>
          </p:cNvSpPr>
          <p:nvPr>
            <p:ph idx="1"/>
          </p:nvPr>
        </p:nvSpPr>
        <p:spPr>
          <a:xfrm>
            <a:off x="838200" y="1066800"/>
            <a:ext cx="10515600" cy="5562599"/>
          </a:xfrm>
        </p:spPr>
        <p:txBody>
          <a:bodyPr numCol="4" spcCol="180000">
            <a:normAutofit fontScale="70000" lnSpcReduction="20000"/>
          </a:bodyPr>
          <a:lstStyle/>
          <a:p>
            <a:pPr marL="0" indent="0">
              <a:buNone/>
            </a:pPr>
            <a:r>
              <a:rPr lang="en-GB" dirty="0"/>
              <a:t>My landlady's too rude</a:t>
            </a:r>
            <a:br>
              <a:rPr lang="en-GB" dirty="0"/>
            </a:br>
            <a:r>
              <a:rPr lang="en-GB" dirty="0"/>
              <a:t>In my affair she likes to intrude</a:t>
            </a:r>
            <a:br>
              <a:rPr lang="en-GB" dirty="0"/>
            </a:br>
            <a:r>
              <a:rPr lang="en-GB" dirty="0"/>
              <a:t>My landlady's too rude</a:t>
            </a:r>
            <a:br>
              <a:rPr lang="en-GB" dirty="0"/>
            </a:br>
            <a:r>
              <a:rPr lang="en-GB" dirty="0"/>
              <a:t>In my affair she likes to intrude</a:t>
            </a:r>
            <a:br>
              <a:rPr lang="en-GB" dirty="0"/>
            </a:br>
            <a:br>
              <a:rPr lang="en-GB" dirty="0"/>
            </a:br>
            <a:r>
              <a:rPr lang="en-GB" dirty="0"/>
              <a:t>Five o'clock in the morning</a:t>
            </a:r>
            <a:br>
              <a:rPr lang="en-GB" dirty="0"/>
            </a:br>
            <a:r>
              <a:rPr lang="en-GB" dirty="0"/>
              <a:t>The landlady is </a:t>
            </a:r>
            <a:r>
              <a:rPr lang="en-GB" dirty="0" err="1"/>
              <a:t>peepin</a:t>
            </a:r>
            <a:r>
              <a:rPr lang="en-GB" dirty="0"/>
              <a:t>'</a:t>
            </a:r>
            <a:br>
              <a:rPr lang="en-GB" dirty="0"/>
            </a:br>
            <a:r>
              <a:rPr lang="en-GB" dirty="0"/>
              <a:t>No, it isn't fair</a:t>
            </a:r>
            <a:br>
              <a:rPr lang="en-GB" dirty="0"/>
            </a:br>
            <a:r>
              <a:rPr lang="en-GB" dirty="0"/>
              <a:t>This prosecution I got to bear</a:t>
            </a:r>
            <a:br>
              <a:rPr lang="en-GB" dirty="0"/>
            </a:br>
            <a:br>
              <a:rPr lang="en-GB" dirty="0"/>
            </a:br>
            <a:r>
              <a:rPr lang="en-GB" dirty="0"/>
              <a:t>And every Monday:</a:t>
            </a:r>
            <a:br>
              <a:rPr lang="en-GB" dirty="0"/>
            </a:br>
            <a:r>
              <a:rPr lang="en-GB" dirty="0"/>
              <a:t>"Mister give me my rent"</a:t>
            </a:r>
            <a:br>
              <a:rPr lang="en-GB" dirty="0"/>
            </a:br>
            <a:r>
              <a:rPr lang="en-GB" dirty="0"/>
              <a:t>O Lord, I try I cannot prevent</a:t>
            </a:r>
            <a:br>
              <a:rPr lang="en-GB" dirty="0"/>
            </a:br>
            <a:r>
              <a:rPr lang="en-GB" dirty="0"/>
              <a:t>She </a:t>
            </a:r>
            <a:r>
              <a:rPr lang="en-GB" dirty="0" err="1"/>
              <a:t>tellin</a:t>
            </a:r>
            <a:r>
              <a:rPr lang="en-GB" dirty="0"/>
              <a:t>' me</a:t>
            </a:r>
            <a:br>
              <a:rPr lang="en-GB" dirty="0"/>
            </a:br>
            <a:r>
              <a:rPr lang="en-GB" dirty="0"/>
              <a:t>"Mister give me my rent"</a:t>
            </a:r>
            <a:br>
              <a:rPr lang="en-GB" dirty="0"/>
            </a:br>
            <a:br>
              <a:rPr lang="en-GB" dirty="0"/>
            </a:br>
            <a:r>
              <a:rPr lang="en-GB" dirty="0"/>
              <a:t>This is how she start</a:t>
            </a:r>
            <a:br>
              <a:rPr lang="en-GB" dirty="0"/>
            </a:br>
            <a:r>
              <a:rPr lang="en-GB" dirty="0"/>
              <a:t>A lot of restrictions to break your heart</a:t>
            </a:r>
            <a:br>
              <a:rPr lang="en-GB" dirty="0"/>
            </a:br>
            <a:r>
              <a:rPr lang="en-GB" dirty="0"/>
              <a:t>"After ten o'clock</a:t>
            </a:r>
            <a:br>
              <a:rPr lang="en-GB" dirty="0"/>
            </a:br>
            <a:r>
              <a:rPr lang="en-GB" dirty="0"/>
              <a:t>Tenants must know my front door is locked"</a:t>
            </a:r>
            <a:br>
              <a:rPr lang="en-GB" dirty="0"/>
            </a:br>
            <a:br>
              <a:rPr lang="en-GB" dirty="0"/>
            </a:br>
            <a:r>
              <a:rPr lang="en-GB" dirty="0"/>
              <a:t>And on the wall she stick up a notice</a:t>
            </a:r>
            <a:br>
              <a:rPr lang="en-GB" dirty="0"/>
            </a:br>
            <a:r>
              <a:rPr lang="en-GB" dirty="0"/>
              <a:t>"No lady friends - not even a princess"</a:t>
            </a:r>
            <a:br>
              <a:rPr lang="en-GB" dirty="0"/>
            </a:br>
            <a:r>
              <a:rPr lang="en-GB" dirty="0"/>
              <a:t>And if you disagree</a:t>
            </a:r>
            <a:br>
              <a:rPr lang="en-GB" dirty="0"/>
            </a:br>
            <a:r>
              <a:rPr lang="en-GB" dirty="0"/>
              <a:t>Out you go immediately</a:t>
            </a:r>
            <a:br>
              <a:rPr lang="en-GB" dirty="0"/>
            </a:br>
            <a:br>
              <a:rPr lang="en-GB" dirty="0"/>
            </a:br>
            <a:r>
              <a:rPr lang="en-GB" dirty="0"/>
              <a:t>And every Monday:</a:t>
            </a:r>
            <a:br>
              <a:rPr lang="en-GB" dirty="0"/>
            </a:br>
            <a:r>
              <a:rPr lang="en-GB" dirty="0"/>
              <a:t>"Mister give me my rent"</a:t>
            </a:r>
            <a:br>
              <a:rPr lang="en-GB" dirty="0"/>
            </a:br>
            <a:r>
              <a:rPr lang="en-GB" dirty="0"/>
              <a:t>"Lord Kitchener, I </a:t>
            </a:r>
            <a:r>
              <a:rPr lang="en-GB" dirty="0" err="1"/>
              <a:t>ain't</a:t>
            </a:r>
            <a:r>
              <a:rPr lang="en-GB" dirty="0"/>
              <a:t> got a cent"</a:t>
            </a:r>
            <a:br>
              <a:rPr lang="en-GB" dirty="0"/>
            </a:br>
            <a:r>
              <a:rPr lang="en-GB" dirty="0"/>
              <a:t>She </a:t>
            </a:r>
            <a:r>
              <a:rPr lang="en-GB" dirty="0" err="1"/>
              <a:t>tellin</a:t>
            </a:r>
            <a:r>
              <a:rPr lang="en-GB" dirty="0"/>
              <a:t>' me</a:t>
            </a:r>
            <a:br>
              <a:rPr lang="en-GB" dirty="0"/>
            </a:br>
            <a:r>
              <a:rPr lang="en-GB" dirty="0"/>
              <a:t>"Mister give me my rent"</a:t>
            </a:r>
            <a:br>
              <a:rPr lang="en-GB" dirty="0"/>
            </a:br>
            <a:br>
              <a:rPr lang="en-GB" dirty="0"/>
            </a:br>
            <a:r>
              <a:rPr lang="en-GB" dirty="0"/>
              <a:t>No chair, no table</a:t>
            </a:r>
            <a:br>
              <a:rPr lang="en-GB" dirty="0"/>
            </a:br>
            <a:r>
              <a:rPr lang="en-GB" dirty="0"/>
              <a:t>The convenience is terrible</a:t>
            </a:r>
            <a:br>
              <a:rPr lang="en-GB" dirty="0"/>
            </a:br>
            <a:r>
              <a:rPr lang="en-GB" dirty="0"/>
              <a:t>And on the other part</a:t>
            </a:r>
            <a:br>
              <a:rPr lang="en-GB" dirty="0"/>
            </a:br>
            <a:r>
              <a:rPr lang="en-GB" dirty="0"/>
              <a:t>No hot water to take a bath</a:t>
            </a:r>
            <a:br>
              <a:rPr lang="en-GB" dirty="0"/>
            </a:br>
            <a:br>
              <a:rPr lang="en-GB" dirty="0"/>
            </a:br>
            <a:r>
              <a:rPr lang="en-GB" dirty="0"/>
              <a:t>And believe you sleep like a rabbit</a:t>
            </a:r>
            <a:br>
              <a:rPr lang="en-GB" dirty="0"/>
            </a:br>
            <a:r>
              <a:rPr lang="en-GB" dirty="0"/>
              <a:t>A dirty sheet with half of a blanket</a:t>
            </a:r>
            <a:br>
              <a:rPr lang="en-GB" dirty="0"/>
            </a:br>
            <a:r>
              <a:rPr lang="en-GB" dirty="0"/>
              <a:t>And she has the audacity</a:t>
            </a:r>
            <a:br>
              <a:rPr lang="en-GB" dirty="0"/>
            </a:br>
            <a:r>
              <a:rPr lang="en-GB" dirty="0"/>
              <a:t>To tell me I'm living in luxury</a:t>
            </a:r>
            <a:br>
              <a:rPr lang="en-GB" dirty="0"/>
            </a:br>
            <a:br>
              <a:rPr lang="en-GB" dirty="0"/>
            </a:br>
            <a:r>
              <a:rPr lang="en-GB" dirty="0"/>
              <a:t>And every Monday:</a:t>
            </a:r>
            <a:br>
              <a:rPr lang="en-GB" dirty="0"/>
            </a:br>
            <a:r>
              <a:rPr lang="en-GB" dirty="0"/>
              <a:t>"Mister give me my rent"</a:t>
            </a:r>
            <a:br>
              <a:rPr lang="en-GB" dirty="0"/>
            </a:br>
            <a:r>
              <a:rPr lang="en-GB" dirty="0"/>
              <a:t>O Lord, I try I cannot prevent</a:t>
            </a:r>
            <a:br>
              <a:rPr lang="en-GB" dirty="0"/>
            </a:br>
            <a:r>
              <a:rPr lang="en-GB" dirty="0"/>
              <a:t>She </a:t>
            </a:r>
            <a:r>
              <a:rPr lang="en-GB" dirty="0" err="1"/>
              <a:t>tellin</a:t>
            </a:r>
            <a:r>
              <a:rPr lang="en-GB" dirty="0"/>
              <a:t>' me</a:t>
            </a:r>
            <a:br>
              <a:rPr lang="en-GB" dirty="0"/>
            </a:br>
            <a:r>
              <a:rPr lang="en-GB" dirty="0"/>
              <a:t>"Mister give me my rent"</a:t>
            </a:r>
            <a:br>
              <a:rPr lang="en-GB" dirty="0"/>
            </a:br>
            <a:br>
              <a:rPr lang="en-GB" dirty="0"/>
            </a:br>
            <a:r>
              <a:rPr lang="en-GB" dirty="0"/>
              <a:t>No use you complain</a:t>
            </a:r>
            <a:br>
              <a:rPr lang="en-GB" dirty="0"/>
            </a:br>
            <a:r>
              <a:rPr lang="en-GB" dirty="0"/>
              <a:t>You </a:t>
            </a:r>
            <a:r>
              <a:rPr lang="en-GB" dirty="0" err="1"/>
              <a:t>wastin</a:t>
            </a:r>
            <a:r>
              <a:rPr lang="en-GB" dirty="0"/>
              <a:t>' your time, you talking in vain</a:t>
            </a:r>
            <a:br>
              <a:rPr lang="en-GB" dirty="0"/>
            </a:br>
            <a:r>
              <a:rPr lang="en-GB" dirty="0"/>
              <a:t>Because, when she get her fees</a:t>
            </a:r>
            <a:br>
              <a:rPr lang="en-GB" dirty="0"/>
            </a:br>
            <a:r>
              <a:rPr lang="en-GB" dirty="0"/>
              <a:t>She couldn't care less if you vexed or pleased</a:t>
            </a:r>
            <a:br>
              <a:rPr lang="en-GB" dirty="0"/>
            </a:br>
            <a:br>
              <a:rPr lang="en-GB" dirty="0"/>
            </a:br>
            <a:r>
              <a:rPr lang="en-GB" dirty="0"/>
              <a:t>And the rent is all on the level</a:t>
            </a:r>
            <a:br>
              <a:rPr lang="en-GB" dirty="0"/>
            </a:br>
            <a:r>
              <a:rPr lang="en-GB" dirty="0"/>
              <a:t>Four Guineas for single or double</a:t>
            </a:r>
            <a:br>
              <a:rPr lang="en-GB" dirty="0"/>
            </a:br>
            <a:r>
              <a:rPr lang="en-GB" dirty="0"/>
              <a:t>Boys, that landlady bad</a:t>
            </a:r>
            <a:br>
              <a:rPr lang="en-GB" dirty="0"/>
            </a:br>
            <a:r>
              <a:rPr lang="en-GB" dirty="0"/>
              <a:t>She worse than the landlord from Trinidad</a:t>
            </a:r>
            <a:br>
              <a:rPr lang="en-GB" dirty="0"/>
            </a:br>
            <a:br>
              <a:rPr lang="en-GB" dirty="0"/>
            </a:br>
            <a:r>
              <a:rPr lang="en-GB" dirty="0"/>
              <a:t>And every Monday:</a:t>
            </a:r>
            <a:br>
              <a:rPr lang="en-GB" dirty="0"/>
            </a:br>
            <a:r>
              <a:rPr lang="en-GB" dirty="0"/>
              <a:t>"Mister give me my rent"</a:t>
            </a:r>
            <a:br>
              <a:rPr lang="en-GB" dirty="0"/>
            </a:br>
            <a:r>
              <a:rPr lang="en-GB" dirty="0"/>
              <a:t>O Lord, I try I cannot prevent</a:t>
            </a:r>
            <a:br>
              <a:rPr lang="en-GB" dirty="0"/>
            </a:br>
            <a:r>
              <a:rPr lang="en-GB" dirty="0"/>
              <a:t>She </a:t>
            </a:r>
            <a:r>
              <a:rPr lang="en-GB" dirty="0" err="1"/>
              <a:t>tellin</a:t>
            </a:r>
            <a:r>
              <a:rPr lang="en-GB" dirty="0"/>
              <a:t>' me</a:t>
            </a:r>
            <a:br>
              <a:rPr lang="en-GB" dirty="0"/>
            </a:br>
            <a:r>
              <a:rPr lang="en-GB" dirty="0"/>
              <a:t>"Mister give me my rent"</a:t>
            </a:r>
          </a:p>
        </p:txBody>
      </p:sp>
      <p:pic>
        <p:nvPicPr>
          <p:cNvPr id="5" name="04 My Landlady">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0912475" y="5749925"/>
            <a:ext cx="609600" cy="609600"/>
          </a:xfrm>
          <a:prstGeom prst="rect">
            <a:avLst/>
          </a:prstGeom>
        </p:spPr>
      </p:pic>
    </p:spTree>
    <p:extLst>
      <p:ext uri="{BB962C8B-B14F-4D97-AF65-F5344CB8AC3E}">
        <p14:creationId xmlns:p14="http://schemas.microsoft.com/office/powerpoint/2010/main" val="29673632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2166"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endCondLst>
                    <p:cond evt="onStopAudio" delay="0">
                      <p:tgtEl>
                        <p:sldTgt/>
                      </p:tgtEl>
                    </p:cond>
                  </p:end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76E39-3F6E-4569-B9B1-538F4DDD077F}"/>
              </a:ext>
            </a:extLst>
          </p:cNvPr>
          <p:cNvSpPr>
            <a:spLocks noGrp="1"/>
          </p:cNvSpPr>
          <p:nvPr>
            <p:ph type="title"/>
          </p:nvPr>
        </p:nvSpPr>
        <p:spPr/>
        <p:txBody>
          <a:bodyPr/>
          <a:lstStyle/>
          <a:p>
            <a:endParaRPr lang="en-GB"/>
          </a:p>
        </p:txBody>
      </p:sp>
      <p:pic>
        <p:nvPicPr>
          <p:cNvPr id="4" name="Online Media 3" title="My Landlady">
            <a:hlinkClick r:id="" action="ppaction://media"/>
            <a:extLst>
              <a:ext uri="{FF2B5EF4-FFF2-40B4-BE49-F238E27FC236}">
                <a16:creationId xmlns:a16="http://schemas.microsoft.com/office/drawing/2014/main" id="{A7D7E43C-8537-4457-AC8C-DD66A1240B49}"/>
              </a:ext>
            </a:extLst>
          </p:cNvPr>
          <p:cNvPicPr>
            <a:picLocks noGrp="1" noRot="1" noChangeAspect="1"/>
          </p:cNvPicPr>
          <p:nvPr>
            <p:ph idx="1"/>
            <a:videoFile r:link="rId1"/>
          </p:nvPr>
        </p:nvPicPr>
        <p:blipFill>
          <a:blip r:embed="rId3"/>
          <a:stretch>
            <a:fillRect/>
          </a:stretch>
        </p:blipFill>
        <p:spPr>
          <a:xfrm>
            <a:off x="1009538" y="178130"/>
            <a:ext cx="10742786" cy="6070085"/>
          </a:xfrm>
          <a:prstGeom prst="rect">
            <a:avLst/>
          </a:prstGeom>
        </p:spPr>
      </p:pic>
    </p:spTree>
    <p:extLst>
      <p:ext uri="{BB962C8B-B14F-4D97-AF65-F5344CB8AC3E}">
        <p14:creationId xmlns:p14="http://schemas.microsoft.com/office/powerpoint/2010/main" val="1421752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a:latin typeface="Cooper Black" panose="0208090404030B020404" pitchFamily="18" charset="0"/>
              </a:rPr>
              <a:t>Social Critique in Calypso</a:t>
            </a:r>
          </a:p>
        </p:txBody>
      </p:sp>
      <p:sp>
        <p:nvSpPr>
          <p:cNvPr id="12" name="Text Placeholder 11"/>
          <p:cNvSpPr>
            <a:spLocks noGrp="1"/>
          </p:cNvSpPr>
          <p:nvPr>
            <p:ph type="body" idx="1"/>
          </p:nvPr>
        </p:nvSpPr>
        <p:spPr/>
        <p:txBody>
          <a:bodyPr/>
          <a:lstStyle/>
          <a:p>
            <a:endParaRPr lang="en-GB"/>
          </a:p>
        </p:txBody>
      </p:sp>
      <p:pic>
        <p:nvPicPr>
          <p:cNvPr id="9" name="Content Placeholder 8" descr="http://www.rdwa.fr/photo/art/default/5172870-7718883.jpg?v=1359454631"/>
          <p:cNvPicPr>
            <a:picLocks noGrp="1"/>
          </p:cNvPicPr>
          <p:nvPr>
            <p:ph sz="half" idx="2"/>
          </p:nvPr>
        </p:nvPicPr>
        <p:blipFill rotWithShape="1">
          <a:blip r:embed="rId9">
            <a:extLst>
              <a:ext uri="{28A0092B-C50C-407E-A947-70E740481C1C}">
                <a14:useLocalDpi xmlns:a14="http://schemas.microsoft.com/office/drawing/2010/main" val="0"/>
              </a:ext>
            </a:extLst>
          </a:blip>
          <a:srcRect b="15551"/>
          <a:stretch/>
        </p:blipFill>
        <p:spPr bwMode="auto">
          <a:xfrm>
            <a:off x="618562" y="1853318"/>
            <a:ext cx="4366852" cy="3687763"/>
          </a:xfrm>
          <a:prstGeom prst="rect">
            <a:avLst/>
          </a:prstGeom>
          <a:noFill/>
          <a:ln>
            <a:noFill/>
          </a:ln>
          <a:extLst>
            <a:ext uri="{53640926-AAD7-44D8-BBD7-CCE9431645EC}">
              <a14:shadowObscured xmlns:a14="http://schemas.microsoft.com/office/drawing/2010/main"/>
            </a:ext>
          </a:extLst>
        </p:spPr>
      </p:pic>
      <p:sp>
        <p:nvSpPr>
          <p:cNvPr id="8" name="Content Placeholder 7"/>
          <p:cNvSpPr>
            <a:spLocks noGrp="1"/>
          </p:cNvSpPr>
          <p:nvPr>
            <p:ph sz="quarter" idx="4"/>
          </p:nvPr>
        </p:nvSpPr>
        <p:spPr>
          <a:xfrm>
            <a:off x="5588812" y="2016702"/>
            <a:ext cx="5585884" cy="4658303"/>
          </a:xfrm>
        </p:spPr>
        <p:txBody>
          <a:bodyPr>
            <a:normAutofit/>
          </a:bodyPr>
          <a:lstStyle/>
          <a:p>
            <a:pPr algn="r"/>
            <a:r>
              <a:rPr lang="en-GB" b="1" dirty="0"/>
              <a:t>The Mighty Terror, ‘No Carnival In Britain’ 	(1955)	03:07</a:t>
            </a:r>
            <a:endParaRPr lang="en-US" b="1" dirty="0"/>
          </a:p>
          <a:p>
            <a:pPr algn="r"/>
            <a:r>
              <a:rPr lang="en-GB" dirty="0"/>
              <a:t>Lord Kitchener, ‘The Underground Train’ (1950) 02:59</a:t>
            </a:r>
            <a:endParaRPr lang="en-US" dirty="0"/>
          </a:p>
          <a:p>
            <a:pPr algn="r"/>
            <a:endParaRPr lang="en-GB" b="1" dirty="0"/>
          </a:p>
          <a:p>
            <a:pPr algn="r"/>
            <a:r>
              <a:rPr lang="en-GB" b="1" dirty="0"/>
              <a:t>Lord Kitchener, ‘Sweet Jamaica’ (1953) 02:48</a:t>
            </a:r>
            <a:endParaRPr lang="en-US" b="1" dirty="0"/>
          </a:p>
        </p:txBody>
      </p:sp>
      <p:pic>
        <p:nvPicPr>
          <p:cNvPr id="7" name="11 No Carnival In Britain">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0"/>
          <a:stretch>
            <a:fillRect/>
          </a:stretch>
        </p:blipFill>
        <p:spPr>
          <a:xfrm>
            <a:off x="5795682" y="2016702"/>
            <a:ext cx="609600" cy="609600"/>
          </a:xfrm>
          <a:prstGeom prst="rect">
            <a:avLst/>
          </a:prstGeom>
        </p:spPr>
      </p:pic>
      <p:pic>
        <p:nvPicPr>
          <p:cNvPr id="10" name="20 Sweet Jamaica">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7032345" y="5236281"/>
            <a:ext cx="609600" cy="609600"/>
          </a:xfrm>
          <a:prstGeom prst="rect">
            <a:avLst/>
          </a:prstGeom>
        </p:spPr>
      </p:pic>
      <p:pic>
        <p:nvPicPr>
          <p:cNvPr id="2" name="12 The Underground Train">
            <a:hlinkClick r:id="" action="ppaction://media"/>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6097588" y="3207631"/>
            <a:ext cx="609600" cy="609600"/>
          </a:xfrm>
          <a:prstGeom prst="rect">
            <a:avLst/>
          </a:prstGeom>
        </p:spPr>
      </p:pic>
    </p:spTree>
    <p:extLst>
      <p:ext uri="{BB962C8B-B14F-4D97-AF65-F5344CB8AC3E}">
        <p14:creationId xmlns:p14="http://schemas.microsoft.com/office/powerpoint/2010/main" val="89626676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198" fill="hold"/>
                                        <p:tgtEl>
                                          <p:spTgt spid="7"/>
                                        </p:tgtEl>
                                      </p:cBhvr>
                                    </p:cmd>
                                  </p:childTnLst>
                                </p:cTn>
                              </p:par>
                            </p:childTnLst>
                          </p:cTn>
                        </p:par>
                      </p:childTnLst>
                    </p:cTn>
                  </p:par>
                </p:childTnLst>
              </p:cTn>
              <p:nextCondLst>
                <p:cond evt="onClick" delay="0">
                  <p:tgtEl>
                    <p:spTgt spid="7"/>
                  </p:tgtEl>
                </p:cond>
              </p:nextCondLst>
            </p:seq>
            <p:video>
              <p:cMediaNode vol="80000">
                <p:cTn id="7" fill="hold" display="0">
                  <p:stCondLst>
                    <p:cond delay="indefinite"/>
                  </p:stCondLst>
                  <p:endCondLst>
                    <p:cond evt="onStopAudio" delay="0">
                      <p:tgtEl>
                        <p:sldTgt/>
                      </p:tgtEl>
                    </p:cond>
                  </p:endCondLst>
                </p:cTn>
                <p:tgtEl>
                  <p:spTgt spid="7"/>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67555" fill="hold"/>
                                        <p:tgtEl>
                                          <p:spTgt spid="10"/>
                                        </p:tgtEl>
                                      </p:cBhvr>
                                    </p:cmd>
                                  </p:childTnLst>
                                </p:cTn>
                              </p:par>
                            </p:childTnLst>
                          </p:cTn>
                        </p:par>
                      </p:childTnLst>
                    </p:cTn>
                  </p:par>
                </p:childTnLst>
              </p:cTn>
              <p:nextCondLst>
                <p:cond evt="onClick" delay="0">
                  <p:tgtEl>
                    <p:spTgt spid="10"/>
                  </p:tgtEl>
                </p:cond>
              </p:nextCondLst>
            </p:seq>
            <p:video>
              <p:cMediaNode vol="80000">
                <p:cTn id="13" fill="hold" display="0">
                  <p:stCondLst>
                    <p:cond delay="indefinite"/>
                  </p:stCondLst>
                  <p:endCondLst>
                    <p:cond evt="onStopAudio" delay="0">
                      <p:tgtEl>
                        <p:sldTgt/>
                      </p:tgtEl>
                    </p:cond>
                  </p:endCondLst>
                </p:cTn>
                <p:tgtEl>
                  <p:spTgt spid="10"/>
                </p:tgtEl>
              </p:cMediaNode>
            </p:vide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79628" fill="hold"/>
                                        <p:tgtEl>
                                          <p:spTgt spid="2"/>
                                        </p:tgtEl>
                                      </p:cBhvr>
                                    </p:cmd>
                                  </p:childTnLst>
                                </p:cTn>
                              </p:par>
                            </p:childTnLst>
                          </p:cTn>
                        </p:par>
                      </p:childTnLst>
                    </p:cTn>
                  </p:par>
                </p:childTnLst>
              </p:cTn>
              <p:nextCondLst>
                <p:cond evt="onClick" delay="0">
                  <p:tgtEl>
                    <p:spTgt spid="2"/>
                  </p:tgtEl>
                </p:cond>
              </p:nextCondLst>
            </p:seq>
            <p:video>
              <p:cMediaNode vol="80000">
                <p:cTn id="19" fill="hold" display="0">
                  <p:stCondLst>
                    <p:cond delay="indefinite"/>
                  </p:stCondLst>
                  <p:endCondLst>
                    <p:cond evt="onStopAudio" delay="0">
                      <p:tgtEl>
                        <p:sldTgt/>
                      </p:tgtEl>
                    </p:cond>
                  </p:end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DA6DE9-49EF-44A1-BAF8-F06A2FCA912B}"/>
              </a:ext>
            </a:extLst>
          </p:cNvPr>
          <p:cNvSpPr>
            <a:spLocks noGrp="1"/>
          </p:cNvSpPr>
          <p:nvPr>
            <p:ph type="title"/>
          </p:nvPr>
        </p:nvSpPr>
        <p:spPr/>
        <p:txBody>
          <a:bodyPr/>
          <a:lstStyle/>
          <a:p>
            <a:endParaRPr lang="en-GB"/>
          </a:p>
        </p:txBody>
      </p:sp>
      <p:pic>
        <p:nvPicPr>
          <p:cNvPr id="12" name="Online Media 11" title="The Underground Train">
            <a:hlinkClick r:id="" action="ppaction://media"/>
            <a:extLst>
              <a:ext uri="{FF2B5EF4-FFF2-40B4-BE49-F238E27FC236}">
                <a16:creationId xmlns:a16="http://schemas.microsoft.com/office/drawing/2014/main" id="{185D3F9D-8070-4091-8374-455C72961800}"/>
              </a:ext>
            </a:extLst>
          </p:cNvPr>
          <p:cNvPicPr>
            <a:picLocks noGrp="1" noRot="1" noChangeAspect="1"/>
          </p:cNvPicPr>
          <p:nvPr>
            <p:ph idx="1"/>
            <a:videoFile r:link="rId1"/>
          </p:nvPr>
        </p:nvPicPr>
        <p:blipFill>
          <a:blip r:embed="rId3"/>
          <a:stretch>
            <a:fillRect/>
          </a:stretch>
        </p:blipFill>
        <p:spPr>
          <a:xfrm>
            <a:off x="1628137" y="365125"/>
            <a:ext cx="8560891" cy="6420084"/>
          </a:xfrm>
          <a:prstGeom prst="rect">
            <a:avLst/>
          </a:prstGeom>
        </p:spPr>
      </p:pic>
    </p:spTree>
    <p:extLst>
      <p:ext uri="{BB962C8B-B14F-4D97-AF65-F5344CB8AC3E}">
        <p14:creationId xmlns:p14="http://schemas.microsoft.com/office/powerpoint/2010/main" val="819469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90F47C4-7691-44D3-816D-B3B71A5D4F4B}"/>
              </a:ext>
            </a:extLst>
          </p:cNvPr>
          <p:cNvSpPr>
            <a:spLocks noGrp="1"/>
          </p:cNvSpPr>
          <p:nvPr>
            <p:ph type="title"/>
          </p:nvPr>
        </p:nvSpPr>
        <p:spPr/>
        <p:txBody>
          <a:bodyPr/>
          <a:lstStyle/>
          <a:p>
            <a:endParaRPr lang="en-GB"/>
          </a:p>
        </p:txBody>
      </p:sp>
      <p:pic>
        <p:nvPicPr>
          <p:cNvPr id="15" name="Online Media 14" title="The Mighty Terror - *No Carnival in Britain*">
            <a:hlinkClick r:id="" action="ppaction://media"/>
            <a:extLst>
              <a:ext uri="{FF2B5EF4-FFF2-40B4-BE49-F238E27FC236}">
                <a16:creationId xmlns:a16="http://schemas.microsoft.com/office/drawing/2014/main" id="{A36BD4F2-87CC-4285-8103-0F9985AA82F1}"/>
              </a:ext>
            </a:extLst>
          </p:cNvPr>
          <p:cNvPicPr>
            <a:picLocks noGrp="1" noRot="1" noChangeAspect="1"/>
          </p:cNvPicPr>
          <p:nvPr>
            <p:ph idx="1"/>
            <a:videoFile r:link="rId1"/>
          </p:nvPr>
        </p:nvPicPr>
        <p:blipFill>
          <a:blip r:embed="rId3"/>
          <a:stretch>
            <a:fillRect/>
          </a:stretch>
        </p:blipFill>
        <p:spPr>
          <a:xfrm>
            <a:off x="761250" y="0"/>
            <a:ext cx="8788540" cy="6590805"/>
          </a:xfrm>
          <a:prstGeom prst="rect">
            <a:avLst/>
          </a:prstGeom>
        </p:spPr>
      </p:pic>
    </p:spTree>
    <p:extLst>
      <p:ext uri="{BB962C8B-B14F-4D97-AF65-F5344CB8AC3E}">
        <p14:creationId xmlns:p14="http://schemas.microsoft.com/office/powerpoint/2010/main" val="3711332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D9690F8-FCA8-49C4-8C4D-50B89C7D487B}"/>
              </a:ext>
            </a:extLst>
          </p:cNvPr>
          <p:cNvSpPr>
            <a:spLocks noGrp="1"/>
          </p:cNvSpPr>
          <p:nvPr>
            <p:ph type="title"/>
          </p:nvPr>
        </p:nvSpPr>
        <p:spPr/>
        <p:txBody>
          <a:bodyPr/>
          <a:lstStyle/>
          <a:p>
            <a:pPr algn="ctr"/>
            <a:r>
              <a:rPr lang="en-GB" dirty="0">
                <a:latin typeface="Cooper Black" panose="0208090404030B020404" pitchFamily="18" charset="0"/>
              </a:rPr>
              <a:t>Carnival in Britain</a:t>
            </a:r>
          </a:p>
        </p:txBody>
      </p:sp>
      <p:pic>
        <p:nvPicPr>
          <p:cNvPr id="3074" name="Picture 2">
            <a:extLst>
              <a:ext uri="{FF2B5EF4-FFF2-40B4-BE49-F238E27FC236}">
                <a16:creationId xmlns:a16="http://schemas.microsoft.com/office/drawing/2014/main" id="{3BEBC9F7-25BD-4D19-BEB5-DB6F8BFFD9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3660" y="1860331"/>
            <a:ext cx="5794239" cy="435133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E22004A-7F0D-4BA5-BE34-17501EF63173}"/>
              </a:ext>
            </a:extLst>
          </p:cNvPr>
          <p:cNvSpPr txBox="1"/>
          <p:nvPr/>
        </p:nvSpPr>
        <p:spPr>
          <a:xfrm>
            <a:off x="38103" y="6211669"/>
            <a:ext cx="60960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Trinidad All Star Steel Band at the first Caribbean Carnival at St Pancras Hall, London, 1959</a:t>
            </a:r>
          </a:p>
        </p:txBody>
      </p:sp>
      <p:pic>
        <p:nvPicPr>
          <p:cNvPr id="10" name="Picture 9">
            <a:extLst>
              <a:ext uri="{FF2B5EF4-FFF2-40B4-BE49-F238E27FC236}">
                <a16:creationId xmlns:a16="http://schemas.microsoft.com/office/drawing/2014/main" id="{84A8105F-AFBC-4293-B9BF-B4DF31FB09C9}"/>
              </a:ext>
            </a:extLst>
          </p:cNvPr>
          <p:cNvPicPr>
            <a:picLocks noChangeAspect="1"/>
          </p:cNvPicPr>
          <p:nvPr/>
        </p:nvPicPr>
        <p:blipFill>
          <a:blip r:embed="rId3"/>
          <a:stretch>
            <a:fillRect/>
          </a:stretch>
        </p:blipFill>
        <p:spPr>
          <a:xfrm>
            <a:off x="6096000" y="1917481"/>
            <a:ext cx="5857875" cy="3905250"/>
          </a:xfrm>
          <a:prstGeom prst="rect">
            <a:avLst/>
          </a:prstGeom>
        </p:spPr>
      </p:pic>
      <p:sp>
        <p:nvSpPr>
          <p:cNvPr id="14" name="TextBox 13">
            <a:extLst>
              <a:ext uri="{FF2B5EF4-FFF2-40B4-BE49-F238E27FC236}">
                <a16:creationId xmlns:a16="http://schemas.microsoft.com/office/drawing/2014/main" id="{2F67B5C5-913A-411C-AD32-F0CD67A5E580}"/>
              </a:ext>
            </a:extLst>
          </p:cNvPr>
          <p:cNvSpPr txBox="1"/>
          <p:nvPr/>
        </p:nvSpPr>
        <p:spPr>
          <a:xfrm>
            <a:off x="7339013" y="6049524"/>
            <a:ext cx="6105524"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Notting Hill Carnival in 1977</a:t>
            </a:r>
          </a:p>
        </p:txBody>
      </p:sp>
    </p:spTree>
    <p:extLst>
      <p:ext uri="{BB962C8B-B14F-4D97-AF65-F5344CB8AC3E}">
        <p14:creationId xmlns:p14="http://schemas.microsoft.com/office/powerpoint/2010/main" val="4126787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p:cNvSpPr/>
          <p:nvPr/>
        </p:nvSpPr>
        <p:spPr>
          <a:xfrm>
            <a:off x="1531041" y="49229"/>
            <a:ext cx="9144000" cy="732848"/>
          </a:xfrm>
          <a:prstGeom prst="rect">
            <a:avLst/>
          </a:prstGeom>
        </p:spPr>
        <p:txBody>
          <a:bodyPr wrap="square" lIns="180000" tIns="180000" rIns="180000" bIns="180000" numCol="1" spcCol="18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ooper Black" panose="0208090404030B020404" pitchFamily="18" charset="0"/>
                <a:ea typeface="+mn-ea"/>
                <a:cs typeface="+mn-cs"/>
              </a:rPr>
              <a:t>Tensions, 1950s and 1960s</a:t>
            </a: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38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234" y="674858"/>
            <a:ext cx="5001441" cy="300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rotWithShape="1">
          <a:blip r:embed="rId4">
            <a:extLst>
              <a:ext uri="{28A0092B-C50C-407E-A947-70E740481C1C}">
                <a14:useLocalDpi xmlns:a14="http://schemas.microsoft.com/office/drawing/2010/main" val="0"/>
              </a:ext>
            </a:extLst>
          </a:blip>
          <a:srcRect l="4861" t="1" r="9100" b="1490"/>
          <a:stretch/>
        </p:blipFill>
        <p:spPr bwMode="auto">
          <a:xfrm>
            <a:off x="7893745" y="679843"/>
            <a:ext cx="3988852" cy="27402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3532117"/>
            <a:ext cx="9022508" cy="3102727"/>
          </a:xfrm>
          <a:prstGeom prst="rect">
            <a:avLst/>
          </a:prstGeom>
        </p:spPr>
        <p:txBody>
          <a:bodyPr wrap="square" lIns="180000" tIns="180000" rIns="180000" bIns="180000" numCol="1" spcCol="180000">
            <a:spAutoFit/>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Reality of life in UK often failed to match expectations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(see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hlinkClick r:id="rId5"/>
              </a:rPr>
              <a:t>https://www.youtube.com/watch?v=A2VyKtfByXk</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Racism and anti-immigrant sentiment pervasive in mid 20</a:t>
            </a:r>
            <a:r>
              <a:rPr kumimoji="0" lang="en-GB" sz="1800" b="0" i="0" u="none" strike="noStrike" kern="1200" cap="none" spc="0" normalizeH="0" baseline="30000" noProof="0" dirty="0">
                <a:ln>
                  <a:noFill/>
                </a:ln>
                <a:solidFill>
                  <a:prstClr val="white"/>
                </a:solidFill>
                <a:effectLst/>
                <a:uLnTx/>
                <a:uFillTx/>
                <a:latin typeface="Calibri" panose="020F0502020204030204"/>
                <a:ea typeface="+mn-ea"/>
                <a:cs typeface="+mn-cs"/>
              </a:rPr>
              <a:t>th</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-century – e.g. White Defence League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(pictured middle)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Riots in Birmingham, Nottingham and London in 1958; white supremacist ‘Teddy Boys’ attacks on West Indians sparked mass protest by black community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(above)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and acted as beginnings of Notting Hill carnival</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1964 General Election: flashpoint in Smethwick, West Midlands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(see poster)</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1968 Enoch Powell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(pictured)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warned of prospect of Britain “foaming with much blood” because of mass immigration </a:t>
            </a:r>
          </a:p>
        </p:txBody>
      </p:sp>
      <p:pic>
        <p:nvPicPr>
          <p:cNvPr id="102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83744" y="679843"/>
            <a:ext cx="2580108" cy="2954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a:picLocks noChangeAspect="1"/>
          </p:cNvPicPr>
          <p:nvPr/>
        </p:nvPicPr>
        <p:blipFill>
          <a:blip r:embed="rId7"/>
          <a:stretch>
            <a:fillRect/>
          </a:stretch>
        </p:blipFill>
        <p:spPr>
          <a:xfrm>
            <a:off x="9022508" y="3074915"/>
            <a:ext cx="2938527" cy="3639627"/>
          </a:xfrm>
          <a:prstGeom prst="rect">
            <a:avLst/>
          </a:prstGeom>
        </p:spPr>
      </p:pic>
    </p:spTree>
    <p:extLst>
      <p:ext uri="{BB962C8B-B14F-4D97-AF65-F5344CB8AC3E}">
        <p14:creationId xmlns:p14="http://schemas.microsoft.com/office/powerpoint/2010/main" val="35623134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Our Jamaican Problem (1955)">
            <a:hlinkClick r:id="" action="ppaction://media"/>
            <a:extLst>
              <a:ext uri="{FF2B5EF4-FFF2-40B4-BE49-F238E27FC236}">
                <a16:creationId xmlns:a16="http://schemas.microsoft.com/office/drawing/2014/main" id="{5866E68D-5D0B-4AB7-8B4A-81105B959D39}"/>
              </a:ext>
            </a:extLst>
          </p:cNvPr>
          <p:cNvPicPr>
            <a:picLocks noRot="1" noChangeAspect="1"/>
          </p:cNvPicPr>
          <p:nvPr>
            <a:videoFile r:link="rId1"/>
          </p:nvPr>
        </p:nvPicPr>
        <p:blipFill>
          <a:blip r:embed="rId4"/>
          <a:stretch>
            <a:fillRect/>
          </a:stretch>
        </p:blipFill>
        <p:spPr>
          <a:xfrm>
            <a:off x="1588168" y="48126"/>
            <a:ext cx="9079832" cy="6809874"/>
          </a:xfrm>
          <a:prstGeom prst="rect">
            <a:avLst/>
          </a:prstGeom>
        </p:spPr>
      </p:pic>
    </p:spTree>
    <p:extLst>
      <p:ext uri="{BB962C8B-B14F-4D97-AF65-F5344CB8AC3E}">
        <p14:creationId xmlns:p14="http://schemas.microsoft.com/office/powerpoint/2010/main" val="3955945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marks and spencer logo"/>
          <p:cNvSpPr>
            <a:spLocks noChangeAspect="1" noChangeArrowheads="1"/>
          </p:cNvSpPr>
          <p:nvPr/>
        </p:nvSpPr>
        <p:spPr bwMode="auto">
          <a:xfrm>
            <a:off x="1378641"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AutoShape 8" descr="http://img1.wikia.nocookie.net/__cb20100517091648/logopedia/images/1/1b/EasyJet_logo.svg"/>
          <p:cNvSpPr>
            <a:spLocks noChangeAspect="1" noChangeArrowheads="1"/>
          </p:cNvSpPr>
          <p:nvPr/>
        </p:nvSpPr>
        <p:spPr bwMode="auto">
          <a:xfrm>
            <a:off x="1679575" y="-914400"/>
            <a:ext cx="7524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p:cNvSpPr/>
          <p:nvPr/>
        </p:nvSpPr>
        <p:spPr>
          <a:xfrm>
            <a:off x="1572357" y="-2117"/>
            <a:ext cx="8208912" cy="979069"/>
          </a:xfrm>
          <a:prstGeom prst="rect">
            <a:avLst/>
          </a:prstGeom>
        </p:spPr>
        <p:txBody>
          <a:bodyPr wrap="square" lIns="180000" tIns="180000" rIns="180000" bIns="180000" numCol="1" spcCol="18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p:cNvSpPr/>
          <p:nvPr/>
        </p:nvSpPr>
        <p:spPr>
          <a:xfrm>
            <a:off x="228600" y="160337"/>
            <a:ext cx="11779623" cy="7442377"/>
          </a:xfrm>
          <a:prstGeom prst="rect">
            <a:avLst/>
          </a:prstGeom>
        </p:spPr>
        <p:txBody>
          <a:bodyPr wrap="square" lIns="360000" tIns="180000" rIns="360000" bIns="180000" numCol="1" spcCol="18000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Cooper Black" panose="0208090404030B020404" pitchFamily="18" charset="0"/>
                <a:ea typeface="+mn-ea"/>
                <a:cs typeface="+mn-cs"/>
              </a:rPr>
              <a:t>Legislation, 1960s–1980s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Britain ‘closes the door’ on immigration from former empire (legislation tailored to favour migrants from white settler colonies in 1960s and 1970s)</a:t>
            </a:r>
          </a:p>
          <a:p>
            <a:pPr marL="342900" marR="0" lvl="0" indent="-342900" algn="ct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Commonwealth Immigrants Act 1962</a:t>
            </a:r>
          </a:p>
          <a:p>
            <a:pPr marL="342900" marR="0" lvl="0" indent="-342900" algn="ct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Commonwealth Immigrants Act 1968 </a:t>
            </a:r>
          </a:p>
          <a:p>
            <a:pPr marL="342900" marR="0" lvl="0" indent="-342900" algn="ct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Immigration Act 1971</a:t>
            </a:r>
          </a:p>
          <a:p>
            <a:pPr marL="342900" marR="0" lvl="0" indent="-342900" algn="ct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British Nationality Act 1981</a:t>
            </a:r>
          </a:p>
          <a:p>
            <a:pPr marL="342900" marR="0" lvl="0" indent="-342900" algn="r"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Efforts to legislate against racism </a:t>
            </a:r>
          </a:p>
          <a:p>
            <a:pPr marL="342900" marR="0" lvl="0" indent="-342900" algn="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1965 Race Relations Act</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Outlawed discrimination on “grounds of colour, race, or ethnic or national origins” in public services</a:t>
            </a:r>
          </a:p>
          <a:p>
            <a:pPr marL="342900" marR="0" lvl="0" indent="-342900" algn="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342900" marR="0" lvl="0" indent="-342900" algn="r" defTabSz="457200" rtl="0" eaLnBrk="1" fontAlgn="auto" latinLnBrk="0" hangingPunct="1">
              <a:lnSpc>
                <a:spcPct val="100000"/>
              </a:lnSpc>
              <a:spcBef>
                <a:spcPts val="0"/>
              </a:spcBef>
              <a:spcAft>
                <a:spcPts val="0"/>
              </a:spcAft>
              <a:buClrTx/>
              <a:buSzTx/>
              <a:buFont typeface="Courier New" panose="02070309020205020404" pitchFamily="49" charset="0"/>
              <a:buChar char="o"/>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1968 Amendment</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400" b="0" i="1" u="none" strike="noStrike" kern="1200" cap="none" spc="0" normalizeH="0" baseline="0" noProof="0" dirty="0">
                <a:ln>
                  <a:noFill/>
                </a:ln>
                <a:solidFill>
                  <a:prstClr val="white"/>
                </a:solidFill>
                <a:effectLst/>
                <a:uLnTx/>
                <a:uFillTx/>
                <a:latin typeface="Calibri" panose="020F0502020204030204"/>
                <a:ea typeface="+mn-ea"/>
                <a:cs typeface="+mn-cs"/>
              </a:rPr>
              <a:t>Extended to cover housing, public services employment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AutoShape 9"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AutoShape 12" descr="http://i.guim.co.uk/img/static/sys-images/Guardian/Pix/pictures/2015/5/12/1431440267988/5930f647-fd67-435c-9ef7-c5f7739bd8b1-1620x2040.jpeg?w=300&amp;q=85&amp;auto=format&amp;sharp=10&amp;s=48c487690387fa60196eda57218afbd1"/>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utoShape 2" descr="data:image/jpeg;base64,/9j/4AAQSkZJRgABAQAAAQABAAD/2wCEAAkGBxQTEhQUExQWFhUXGBkaFxgYFx0aHBoYGhoXHBcaGBwgHCggHBolHBwYITEhJSksLi4uFx8zODMsNygtLiwBCgoKBQUFDgUFDisZExkrKysrKysrKysrKysrKysrKysrKysrKysrKysrKysrKysrKysrKysrKysrKysrKysrK//AABEIAR8ArwMBIgACEQEDEQH/xAAcAAABBQEBAQAAAAAAAAAAAAAFAgMEBgcBAAj/xABMEAABAwIDAwgECwYCCQUAAAABAgMRACEEEjEFQVEGBxMiYXGBkTKhscEUI0JicnOSstHh8AgkM1KCokPxFSU0U2ODk7PCFhdEw9L/xAAUAQEAAAAAAAAAAAAAAAAAAAAA/8QAFBEBAAAAAAAAAAAAAAAAAAAAAP/aAAwDAQACEQMRAD8A2DPIH63ppU6d49hpkq6v67K6STEcfcaDnyfD30jJJ8R94U40LDuHtqQlrQ933qCItm6fpD3U+GoB8fbS49Hv91OxIPj76DMnbbbf7Sz/ANpmru4Ljx9hqlY5MbaePYyf7GquzwuD2+6gl4TQd59lOrWAbpntgb9fbTGDWMp7CNOBTT5xCeJ8j+FAP2xthlhGdxSEAg+lqY0Ea8RVXx3OXgQCEpKo8BMR7LVinK/bzuLxTrjqj6akpTuSlKiAAO4Dxohyb5KKxDfS5XXE5soS0UpJIFyVLtA0EC5oNiwXOBgHzClZMwhWY2i9j9pVHPhLbiFFpYWDJsZuSK+cuVmwPgLwQpSoUkLbKgJyncqJAUDYxY7qHbM5RPsKCmXFJjdNj3ig+k1Ij7XvFZjtAf62xfZ0f/bRRTkjzjtYnI0/8W8VJTPyVEkAX3T76g7Sa/1vi+5v/tt0GVup6yvpH20R5N/7XhfrBUDEemr6SvbU3k6f3vDfWD20EDbwl1X1jv3qIc3GBDu0GQRmCSV5bXyi2vA38KHcoFfGq+sd++ad5IbSTh8U04uQkKhRBuEmxPhr4UFy54MMVJYeW30apUj0gqwmLg9k9mas+wwtV954eUTOIUyhhaVhIK1ZFZkgmcoG6bqJ36VQsMaD64wwAR8YcxjUGJtwm1cD0qFxlkWm++DPlQ9bCAmcwFpJzCLgxJny76WcOkGQrgYBGpHV/KgKsC3sg9u+3dU1Cf1P5UAZw4MHMbRorzBiijDcb+AMnvkT5UEg7pkX4jhS5Pt4VCWgHvBrjxVHpG1BV+UeEbTiunGbOtSUKBjKMiEqBT4RVjxa0iOsT1gDbS8TfdVM2viVHUzGJcAJ3QwiB7aLYxg51nOr0yYm2piglbSaJjI8tsxlCm4mLQVA2Pr1ND3MDi5lO0lgE+gW0qIE8cl91eKXIT1zbS03v6qjpQ5mA6RWpoMo5yOTYwzqXS90in1LUvqZBmsVq8SZiN9Q9jbVQlotFIWgqzworACoiRCknTUaGrPznbNKmm3SpSshCY+lv8wKz3CvwSEttqPzwT6pFBbsZtFkmX0BSlBIAmBlAhMAEgJiwEzVb2rs9hd8MClRPohWYH6IiQfGm3dpKAyDDsZp1CVkx9uPVU7YrLiiVBCRYlRSi4TpAk2JMDjegI8gOQeKxLjD2TLhgtKy4pSRmSlQJCEzmJMRNq0DlDsxTe0FvLyw9lCBIJIQhAVppcVL2DhHmcMy0FpIQkCAAYM3AUDuNvCoW1FqIwxVc9JiAfAtx6qDGXyc65t1lT9o1N5O/wC14aP96KgY3+K59NX3jU/k4f3vC/Wj20A7lD/EV9Y79+oqsGrKk26yFLHckkGe21SeUf8AEV9Y7980UbwHSBpDOZxzolJUkgJyrU2lQCTmuNb2oBmD2E450WVTUu5oBcAKQgEqK59EQCZNMIbKHFIUIUkkHvEg0VRs5/8Ad4w6DGdA0l0yrOhXWuQJjTxoYWSh9aNClShBOkTad/Cg+gGNnuDDONyFT0GQEiwbMqSSQRYzEg2ijLjEvMLI9BHxlxchIySAADBzRwmiSAiIyWEn0j26V1xls/zAkayDutuoBvJ9lTSXZSlKSqUwQSQZmSAJvpN6j4Jh8IfnKvpVpdSAqIUFyUSfmhInS1G2MMnLBWeyBu7fyrycKAISsWO8EcaASrOp9x0ohK2gjVMhXW6uYdYa6i1ENiNlvDhCkhJGaBaYkwTFs3GKWnAmCLGTuIpToIFwaCk7XUc7luqMUYPacOPPSrNivSPCZPrqubXckKEyU4sGOAUwY9YNWPEb/wBcKBS12HeffTJIkGlE+0++uASR4+ygoHKFtamsR1syACoTuKSFJ9alfZFUb/Ry1rRkBKlQIFyb6x+tK17/AEanKUT6YIP2QPfWWtsupd6KXELQqDl1kW48PbQOYfkliumDLjK0rWSUZxlBCdVBWkCRMdlXnBbDw+GR0OdThWR0yyY7sukAbvOh+Ex7eBT0a2nVLWoq6V51tZRIEhAQo5Ezcgjvp7kxtHpn1ZQVJQFrUQJ6qRr23NBb2sMltCUIEJSAAPK5jedT30A2qqzH1+I9rdWFS5AI0Oh3caq213LM/X4n/wCqgx/HD4136xf3jUrk8r96w31qfbULGfxnfrF/eVUvYi/3nDk/71PtoGtsMha1fGISpLjoIUSD6Vt1DvgP/Ea+1+VXzF8jGlrWtTqwVKKoATaTO8UgchWf9652ej+FBRhg40cb+3RLYWxHHXIbKFkAkgLBtxq0jkMxN3Hf7f8A80b5P8nmsKvO2paipJScxERruAoNPL8Te9we+aTicTGWeA+7TT+Jw5WodA8o5lT8YmDe59OkvP4e04Z0xp8Ym399Av4eANacRjxBvv8AdUNeMw9v3Vy1v4g9fW0rox2H3YPzdNA4NpW8qcOPnT9aa1HGIYOmDT/1DTvwppP/AMRA/rP4UADHlJDqkhWYYhvMTofi3IgbouKO4t+CR3esCoG0FJWjIllLQKwslKiSVCYmU31O+p7GMSoDNhm1KAEkrVciL6UDBxeg7a4MZBF/1FS14pFv3Vm/zjb+2g+3+UuGwqc77LCZ9FIzFSj80AevSgb+G6R+rJqj8pnxjHnfgozuMNAu5bFcKCSE8VJHnpuoByt5dLxUIabRhmhuROdX01f+I9dOc0+JyY0j5KmlA/0lJEUA/APF4hlpsrcKvHgc3BPGtq2RshOytmuLcKTiXxlkCIkWQn5qRKjxNVTm/U83jg85h3FM4kqUSETk65INrwkmI3jjFHuUmNXtHHBpg5kolKLgAx6azO6YHcBQDNn7TUgRJKQkmDui9qaxeJS4hiD1g88ojglYRlv4GomOIYeeYWodMlMFKTmiYiY0EcaFdL1gKCk49Xxz31i/vGn9jH94Y+tT7RVuxLbLoIdSD86OsO5VVbD4YNYtkAynpEEHfEjXtoNFfWaiqfI7KkuupIt/nQ9JvEKI3WoJKH7VLZePVqAsDhT+GcygRM9lBc8RtLDJdWDisODmVbPcEKIINMubdwevwpnwk+6sx5Ts4Q4rEqyRLyyUl4CJUfRAIgG5vJ61DE4XBWlSpO4PJMWtprPqoNYXykwN/wB7RrwUf0O2vHlHggD+8g5bkJQo6mPbWXKawNwhsHSPjnVKgDUwIvc6U6Nn4SYS0tUg5SVOb560Bs2HfQaL/wCrsCBPTqPciPafGkuct8CBd1ZPYlFx9r1a1QRs7DkmGXiPkgIcM8ZgC0UpGxFKSSnD5QIiWlBRneJNxHG1BdH+XuBy/wCMr5uVPH6Xj41GXzh4JIuh8HgcsxVUOwcQpKgnAqJBgrCEWgCRdy1MPcnsSOqcI5mJBHVbNgCNc5gXoLQvnKwY0aePHrJHu/U1l+2dprxDy3nCSVEwJnKn5KR2AVYMbycxSG1qOFICU3VLe+2gJJM8Kr7mxHwJKYuNTF/EUEnYu02mWsQhbCXVuoyIUoA9GTqoSJB3gggyKf5DOlONZO4Tn+iUkGfGKi4Xk885IRlOX0utp374/GjeE2WWVIgpmxJmZP4d1BpO0OUZw2BaQ0ohb6YEapQbqV2G8DvPCqMXcqhdYIuCgqTHimCO2pG0QtxRdJRc2SFG3ZpYeNQH8I4o5UxnPySfRGmYg3id2/uoFY/aOdSUJErUQVGZypkSpR42sdZpL+JAN99qaZ2a4hCsoJVqQUkKVJjMCRB8+6h+MaeJTDalXIGUZgVDcCJBI4UE1/ETP6/X5U/srlAcIc/RNOgrRmDiAogAm7ZPom/soTgWnCm6VHiAJI7wLiiTmwsV0aF9CtIcjo1RNxeYEmBE3GlBbxzpI0ThB4JRXjzmuH0MJ6k+4UMb5J7SM/HITxklPd8gUpXI/adicQkjSUuKI8wfaKCf/wC5GKItgz5R/wCBplznEx27CxpuOn/TrzvN7jlN5kYklQ9JJWokifkwoTXsTzW7QQlClu9Jm9JKMyinhmlXsmgsmJwbefOrDNBIIVmhJWu6SFKvJmeHGupS0kn4tqesSEjLvmRl4e+ncY3lcyaqyQANCIJJJ08qQxherPVGcqtuT2CZIk7qCV00DqISdLhNgCOsIzaDWa8jELzEDKEC3UUpMpBM5iZnfwHZXG206ZYzpSdd+ZQtwTHqmobSdLKCRIUIiVZiLC0zcb7E0BN/rQFKMJ0VNiD8kEcARwmk/CyrKDChJhRAJsOqJjSQR4Ulw3kz6RTcAagmB7LdtcW2YIIXKSZB9gtcajxoFdHKM0mM0lOeJtcQOwz/AE0yoAKkqnKUkwO3ysL08+kSRHo+oXkDwt315xNiAM2bdYa7p1I49hNBVOcHElOCeUkg5igTEWLgkC9Y70pJudeN61XnW6uCQBbM8ka8ErPfrHlWRlVASwSnEEOtkApMRxG8dx4VYsDjg514N7ZTuVv3X76r+ySkpcSowImlf6T6obRKUixV8pX4UBzE7SOYpRClbybpR38T2U0HIBGYkm6iT6R4moWGdGXKBA4U9EUCncYdZM8Zv50Lx+PcywHF5Z0zGPKYqU8KGYoEA94oCmwtpOtoKW3FpB1CVEDxAN6JMYpYmCZNpkg3jfrfhvqubJXCiKPpJTBGszPaPzoNmdNjvHaTf9G9JwqU5iSmDYzpBj1mKcQiYULTex4+qldFvj16js7KB1eIOZKk5gRBkH9e2iG3OUrqV5WSgAWKjpm3gX7x4VAwuFK5vCUglR07h40Ex6DkMjOq3tHb30BRtaSvqkaEJtJBMkyNYtv7KhJZzukpKrRJFgbZoOnA77iaP43GpyohJJFiRvBmRa3G3Ch+MfK4SJUkXyhJhJBtMb4870DmFTkKCN6QQTEWVlhO7RRgXqMlUFRUmAVA5iq4mdL2HuqYnDp6xzCAQQCNBwiIjfUZtQ36gC1rC5kW/VqCR8FHorOiiQBJtNpvrNvKozrICM8DNBgKOpEgCdxuPzp3KDI6pBMgkG0i1o3kGabfcF41gTuEAQq82gRQIwZJAJGVRSJSCFAW6wmIJkm9PBAIlJOYcDpGvnA0/OmVPgmRwATfeDBt75vSVlRURA6qUwAdTPAelaPMUGfc8mKOTCNnWXFq74QE+omstrQedt7M8wIgBtRjfdZmfG3hVASL0BjkxhWnX0IeKktKUkOlIuESJIsd8bjGtEuUuwmWsS6MMpSmAR0ZXcxAkTAkTMGNIodsICVdqfXmGlTsSCNVEyAd8ieINx/kaCG21F6NbT2e22hlSMS28VplaUAy2eBM333tpQmbGusISLJTFB5YqDjE9Q1PWKh4xPVPdQQcAuFjttVh6SwI3VWGlEEHtFWUKkCReLRag3FpR6FGWJyJ8eqPKn0J7b9o9hqFsl3Mw0Z+Qm8/NEW8dKlBRvuI/V6B99XxQbTI+UojU8B3D3mgO0sxBypKjawEnwoVzgbedwoYSg/xAtVrHIAADIvGah/ILbz+JxTbZDkQuVJlWiSYuLbt9Bfel4BUJyBAm+pBJjuPnXumKTEGBEAqIE9a5MTfx1pONUCsQYCotxJ0PbYUl5kSm+6AQR6QGo3nqi/aE0D7ahrBST1QLynfO6ZAI7Ipx7EaQBvnt62+N1Q3+ouSo5TEHQi8795uJpvGu5bJBEDUkHqzMnefVQSeljMokbtbRI1032ptaknKBedSAJ62sA7zu7aiqWnMc0GYgm8gE200sCPyphalSD2gHWQDoZ3HtFA8t1BULCZKYiDabJ3gwJ9dJdxJmUkJIOogwq2hjw/U0hSUkdXUanUkfjr3zUcNFCU5gQkmYGpEQLDtHCbUGU8vypeNdmIbSkcPkgmI3yomqy1rVn5WPS/iiFAiQmJkykJSo+YNVzCtFQMJJ0uKCz83O2vgeJ6fIleRMEEx6VpBgwRHDyrm13UrdccSAC4oqIGgKjMAUrkLyddxby2WwMxTJlUAAXJJv2edQtrYRbTq21JIUhRSR2gwf86DrbRIoo8cKplroGnkPJ/iqcPVXa+UTAvERumaBtOKFEGSYGfNcSJBAI+bIg+FAw5AMTTDjRO40QCETNvFUeYyH202+obigeJP4UFaUm6e4eYtVhuALRpc0HeUVKS2VSlBOXT5RzGN+p30aCSACJ0vOlBrfI/FTg2FHXLl8UnLPqok5iMxMR/nrWbbE5UlhlLRZzgEmQ7lNyToUkeui+G5YtKUAWn0yQNUKE+CgY7Y3UA7nUenGBuf4bKU23XJPrih/N03iF4kJwrwadKVmSFHqiASAEkcBfjTnKHosS+46HwkqAHxrDyYgATnEg7z41BwGwcRlPwZzpVBGVJw61FwEqSpRyhIUAQKDZFRM3BPYDvF9YB4RTSkFSuqm8EmNezW8Ez2VPU7CCtKVKKRICAlRI16gBlRudOFAMNynQolLeGeK0wFZ1JbieMnqjTWgJYZpedQ1y2ymCZGg75nwpS8AqZIi8STIG6RJ4A+VA9u8qMRhXOiVhEIURmMqKpJ+ckQT40DxXK3GIOUtttmxs0rfe8qNBd3MIBYkKNoPC+gpostg+nMWgTM7r9+7srPH+UWLWky8R3JSPWBQfE4h4yFLWbzOY8IHrM0GtYgspsVAA6EmL9s76iq2jhkCFOsiJF1gkjXSTpE1lxwxnjOvcPGpmCw4Ga0wlRnuSfVFBF2pyaxKmMViAzLWdxYXKZKM5UFETOlU7CsEzfKBqd/cBvNWDFPKGGWrMrrCDCjv3ETpQRpoKABJtuG/jQHOSu0yxiFKaJSQiQRa8gGeIIOmlPbQdzqUo6m5J1J99B9iqy4mNxSoX+jPnaiGIPCgiPqUN26p+M5Vv4htlt/Jla9CE5TpFz3AWHCmkOgiDTnRAxAoGUhCrk02tKBoryFPPYZPCKjrYT3HsoG9j7LQ+6vO+hlCflrnW2kVeRyHQ6AMNtHCPGB1M2Q6DtV7KzrDN5niDa/rqx4hrqAZQoxqR3UD+P2Y7hnC06goWkTFjY6EEbta7gsLnJjUJUrd8kE37KYQ6opGYklIgSZgAkwJ3CTSk3md3hftoFCRoT5xVl5HbYcYUtaFSpMRmvZUgj2VWUDd+VHuQzyC+4h0Zhl9HjBsddaCXh8M5qkqCk+iRIIN9I0M0XxWKxbjYSsF0gZSVISVGTZQMZpgATrFaGgYdEZWwfAe+njjwPRR+HqoM4Y2FiyoKAdAniqLd9zuqQOR2IcMrgXJ3b/ABq9ObQVuAB/XbUZeMcIMqi+6BE0FUTzeLVqpAHYDfvtBPbU1nkFh0/xVyewgR5kz5UVW6sj0ib7zTDk6mgZb5I4QAxK+5UnyTVb5QIRhsPjTkSB0ZS2SnRS+qNd96tAQYpL7HSpKFozpIhSVXBHAyKDBtqYpBw5SlQJMWE7lDsqJgXsoUAJCtQoAnsKTqk9oo1yk2Q2288EJCGwtQSkEmACUm5P8wUaA4JPX1A76CU1h0nFIyLkkjqrGU3TFj6KvV3VLcZ7fKobqIxTU78vqMUSfTBNBAU3fq8NCde6fZTrOYiwvSVIp9iYGtB5SJ1ppaeAqQ6q9RsViISYG7hQCsE4A8VExBqwu7SaUiQ4ABuVvneOIovhObN55GdhxkpJuVlQI4kwkg3kUMxnJB7Ck/CG0KRMJUlWZM8DoRI4igQyOqL2PiD+VdYTAVGlp7Z4dlJbAEAWA3DSnAu0b/du8KBB76J8l8d0WKCt2RQ9EH2jsodfspLbmUyBfsoPoQsG0iIPZSOjUTYHyqzBlPAeVd6MUFdGBWfknhXRspUcKsWUV6aAANi8VERw3/hS0bERqZJ7yKLKrwk0EBGz0D5Pnf20tbQEaeFqlKpJTwvQfNfLhBafeSvUPKBjQyoqnug1W0LQhakr3HWJrUecLk8UY/pXMqmnlZkDgolKVBQ7BN/nVQOWWxAyjDPhUjEB2REZVNOFBGp3RwoIK3kqfw5BkBQBPYSmKM4sJ/mT4kC/DWqYoVzLQWB3FtpPpJPcZrv+l2gNT4UNY2K4vCvYoD4tpxtCv+YFwe4ZQP6xQ0JoLG/tloRlknuoe/tadE93fQ0CnltAJHEn1RQaxzRbbJLrKiVZvjEjtNyPOac5Z7VS63lgyVjdABEyP1woFyV2hhsOMO+0070yElLgUr4t1J1Wg6pUFAiIIpjlVtfpniUgpRqOEnW8btKCbyN2J8LxbTWiJKnD/wANN1edh/VRTnHYQjFgISEktIUoC11FRAHYE5Uj6IopzKoROLeUoZkpQgdiFZitR4CE/wBpqmcsdt/Csc68DCSoBAmeonqpI7wAfGggrNStluhLoUUlQvaJ3HcKhZ5p9hZTcGDxBig+pyKQExXQvujv/Kuig5nFJz8KWU0gojQ0HFyaYUntP67qeJPCuUDSRfjXi2CL/hUgEcKbUngKDOecJrPiAmf4bC1m4tlC1e4VmfLLaLC8A2wVRiGMQ4pKcqoU08MxIVGWyt07quHKnlD0WMxKsoWVtYpMK0hprKdPoK86yrlizkxJSCSE9UE6kJJyk94igDGuCu14Cg2Dmx2J8J2HtBoXU6tcfTQ2hTf93trHYuJ8ffW7/s+vD4PikA3S62uOxSCBv+YfKsp5w9k/Bdo4poCE9IVI4ZXAFiOwTHhQQndnpTcA+J/KoWK1FHsNC20nsFAsT6Z7DFBvvMk6l7ZZacSlQafcTCgFCFBKxY/SNWDaHIfAO/4QQeLZKfVp6qpv7Py/icWk6Z21DxSpJ+6K1dSPKgqOH5ENM4bEMMOnNiLFawCUgJKYGWJ6qledUPGc0L4PUxDZ4SFD3GtpDdtKaWmgwx3m1xyLjoV9y49oqJ/6Qx4UEqwqx84FKh6lT6q3fiLeVdZVBns3WoDCGgNLd2lLE14V2g4qvJroptlsgqlRVJkAx1RAsIGm+97mgcivRXa9FAhSab91PxUXaS8rTquDaz5JJoMB5X4wqYW4E3CHkJgEyrGOdIsq1gJaC+zrdtUjlcvO6HBotLah4tNz65q5jarqMC7kWUh1DuYcU5ghPkEK8zVT24kqaw6laFkXjUpW4g+rLQAIrwFKUmwrwFBs/wCz5hyBjF7iGU+ILp9QI86j8/OyW0v4fErBKVoU0qLdZJzInwKvIVZOY5oDZuYal5zN2xlAnwqXzybL6bZbpiVMlLo/pMK/sUryoMK2I9IIiACYHAa0OxrEPKT2z4G9P7Fcgkdxos+wD1460R7dKDROYxJz4lCVBPxbZ0kWUoX379xrWVKcSfQSocUqgz9E29dZTzIp/ecR9Sn74itkCBQQ/hImDmSTpKT7QCPXSHU9tTgd/GkLE9ooB7jdNhNT3UUwpn9RQFa7XK7QeqK4/lIJnKrfwPA9/tHbUmvKE2oEpWDSqZThkjQeEmPKnqD1C+VDgTg8Uo7mHT/YqiYNV7nBVGzcZGpZWPMR76DEV4clgIj/AAEDxUnP7VVBVhel2amPSbL39oSsjyJ8qsGITC3QNEwn7CQj3UN2IxLeIZi/SW/5zLifKUigzxXojvPurqKVh25aJ4KE9xA94ryBQfRnMc0BssH+Z50+RCfdPjV02pgA8040R1VoUk/1Aj31SuYpydmlP8rznrCT760Iig+NcK2UOZFWIJSrsIMH1irJhLgg8KRzi4RLW1sYlIt02aPphKz61GmsIogig1XmWa+OxCv+Egf3K/CtYJrKeZ1Xx+IHFpJ8lfnWorBHiaDxNh3Vw11RPDypE0HFGkGl0hZ0oCE1wGuiuTQdr1emvUHq7XK8TQeodyiwnS4Z1H8yfeDRAKrxEigxheEV8YSnVxSrj5yvVeouxdlKS+8Y6pbC5IP+FnJ9R9VbjloZynAGExJjRh2P+mqg+T9kolC08QPfUQNlJg61M2KNR80U3jrOHuHsoN65glzgXhwfPrQitLIrLP2fF/umJHB8ettNanNB8yc8LWXa+J+d0SvNtI91Cmra1YefVEbVWeLLR+8PdQBttRAO6BQaXzPrjGKE+kyfUpFbCo1h/NXiMuOamYKHB5JJ91bSX5gj8LdtAtVNLArhXPCklR/zoPEW1pl0HjPjFOlJO+KZ6OTe9BI2tjwy2VlJO4RxPE7hVVxfKjEWLaUgGe0gg31sbQfGruUzINVTbXJpxS1KayQog5fRIteN1AERynxCv8SDwygH2VKTygxCQD0kyN6QRqeyoW09guoTncb6o1Mgxw7RQ1SFJjKbX9L2A/jQXXAcqtzyf6kj2iiLXKJhR9Mp+kkj11nBxYB60pPztD46VISo8ZoNMbx7SvRcQf6h+NSUnhWVz3d9Ka2iUHqLUD80n/Kg1OgHL7FdFs3GL4MOeZSQPWaqqeUeLT6Cifpwf/EmhPOTyqWvZrzK0plwtpzJt8tKjIPEJIoMc2OYWe78K5tVI6W2hANd2V/E7wfZXdqNwsHin2Gg2n9nofu2K+tT9wVqykzWUfs+L+IxY4OIPmj8q1mg+dufxMbTR24Zv77wqr4BZyJjhVw/aCZjaDKv5sMkfZccn7wqj7PX1U/rjQaBzbLjaGG71jzbVW4OJk1ivNrgS5jWSnRAUpR4DKQPMkCtqU2Y1nvtQNUgLBmAQQYNj6uPfSi7Gojv/GuZqDhFNzF/zp6myKBzD4kwOkSpJ8x5iRUhOIHGvNLtT2UG8CgbXlUkgwQRBB4GqniOSa0pV0a0qvKQRBIvaZiYirb8HT/KKQWlD0SI4Ead1BmbzJQSlSSCNUkfq1Ql4WD1DlngbT3fhWm7ZwAebUCgZ4OUncYtcXis2czGxHRK4XV5TBHroGRb00m2/wBL8x5U9mkTmnur3wYayVcew9o4V5bAEGIMTYRbce40CIibmqPziYyeia71n7o99W1943CTmPZuPbQzbvJdXwZzEu2dMdHM3A1AB3RPiaDPdmD4ztg1I2wOqmeMe38Kcw7wQZUmDGg31Fxu0M4CcsXmSb0Gxfs9j4rF/Tb+6qtaNYPyW2s5gkBOHVlBgrEBQUqAJM37Ku+zOcNQtiGgR/M3Y/ZJ99BTP2iGz8JwauLTg8lJ/Gs82ZBQJ3E1oXPhtFrFIwbzKpCC4hYIIUnOEFMjh1SJ41Qdjtgovpm/Cg2HmWZEvqIEgIAvuJUTafmprT1Vm/Njh2GlLDby3FKCCSWyhIAKoB33zb60s0EVwU0poa3Hd+FOPmJtXBQMqBG7N6jXA8O7vtTziZpHRUDgcFPYdzd7aj6WGhrrCr0E6vUkLpQoPE1TNsbPxDRITmcaOgjNHzVC9XMivCgoCMOuBOFJ7UoUg+aQKHY/GIZPRLwy0NuAZ8zikZoJMJUYEcQTetQrigDYiaCibG+CN3ZaUlZunOQ4nwyrMUD5T8l9oY55SuoEgENKJypA19H0gd2lauhIGgA7q7QYTg+ZjFKu480g77qUfUBRpXMs2mCjEZ1cHEwCewg6eBrXFJmoeLBEAGew7/Ggy7Eci8SyP4WccWyFeqx9VAcUkoMKBSRuIIPrrbMOrLYjKSbJmR+VMbULKwUvNpWOCkhVB888on5ZWmJmPaPZUPklsnpf4jwbRwnW41ISSBE7q2PlFzcsPNqVhpbcglKZlCj/ACwfRniDasbw61NrKICIJSZ60HQgRbjeg1jm/wAcnDOhjpAppzqi5PW+QTN7jq/ZrTUJMGTPDurENkbNdZXhi6sFThCkACRY2m1rxW3tKmeMwe+gbc0qM6qJN7AW0mn3lxv36CmyBv1O/fQeKrWE9tKCTvPlSkMATG/XU05AoP/Z"/>
          <p:cNvSpPr>
            <a:spLocks noChangeAspect="1" noChangeArrowheads="1"/>
          </p:cNvSpPr>
          <p:nvPr/>
        </p:nvSpPr>
        <p:spPr bwMode="auto">
          <a:xfrm>
            <a:off x="1679576" y="-1309688"/>
            <a:ext cx="1666875" cy="27336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438283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2836</Words>
  <Application>Microsoft Office PowerPoint</Application>
  <PresentationFormat>Widescreen</PresentationFormat>
  <Paragraphs>152</Paragraphs>
  <Slides>25</Slides>
  <Notes>18</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Cooper Black</vt:lpstr>
      <vt:lpstr>Courier New</vt:lpstr>
      <vt:lpstr>1_Office Theme</vt:lpstr>
      <vt:lpstr> HPHI5006, 6006 Routes &amp; Roots of the Black Atlantic  Lecture 10:  After the Windrush: Black and British in the Post-World War Two Era  Part One: Calypso and the Windrush Era   </vt:lpstr>
      <vt:lpstr>Service During World War Two</vt:lpstr>
      <vt:lpstr>PowerPoint Presentation</vt:lpstr>
      <vt:lpstr>PowerPoint Presentation</vt:lpstr>
      <vt:lpstr>PowerPoint Presentation</vt:lpstr>
      <vt:lpstr>PowerPoint Presentation</vt:lpstr>
      <vt:lpstr>The Calypsonian </vt:lpstr>
      <vt:lpstr>Routes and Roots of Calypso as Black Atlantic Form</vt:lpstr>
      <vt:lpstr>Trinidad Timeline</vt:lpstr>
      <vt:lpstr>Calyspso, Carnival and Canboulay</vt:lpstr>
      <vt:lpstr>Calinda </vt:lpstr>
      <vt:lpstr>PowerPoint Presentation</vt:lpstr>
      <vt:lpstr>Development of Calypso</vt:lpstr>
      <vt:lpstr>Development of Calypso</vt:lpstr>
      <vt:lpstr>Young Tiger, ‘I Was There (at the Coronation)’ (1953)</vt:lpstr>
      <vt:lpstr>PowerPoint Presentation</vt:lpstr>
      <vt:lpstr>Lord Kitchener, ‘My Landlady’ (1952)</vt:lpstr>
      <vt:lpstr>PowerPoint Presentation</vt:lpstr>
      <vt:lpstr>Social Critique in Calypso</vt:lpstr>
      <vt:lpstr>PowerPoint Presentation</vt:lpstr>
      <vt:lpstr>PowerPoint Presentation</vt:lpstr>
      <vt:lpstr>Carnival in Britain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HPHI5006, 6006 Routes &amp; Roots of the Black Atlantic  Lecture 10:  After the Windrush: Black and British in the Post-World War Two Era  Part One: Calypso and the Windrush Era   </dc:title>
  <dc:creator>Alexander Scott</dc:creator>
  <cp:lastModifiedBy>Alexander Scott</cp:lastModifiedBy>
  <cp:revision>1</cp:revision>
  <dcterms:created xsi:type="dcterms:W3CDTF">2021-12-07T11:18:52Z</dcterms:created>
  <dcterms:modified xsi:type="dcterms:W3CDTF">2021-12-07T11:19:15Z</dcterms:modified>
</cp:coreProperties>
</file>