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bookmarkIdSeed="2">
  <p:sldMasterIdLst>
    <p:sldMasterId id="2147483649" r:id="rId1"/>
  </p:sldMasterIdLst>
  <p:notesMasterIdLst>
    <p:notesMasterId r:id="rId35"/>
  </p:notesMasterIdLst>
  <p:handoutMasterIdLst>
    <p:handoutMasterId r:id="rId36"/>
  </p:handoutMasterIdLst>
  <p:sldIdLst>
    <p:sldId id="314" r:id="rId2"/>
    <p:sldId id="392" r:id="rId3"/>
    <p:sldId id="340" r:id="rId4"/>
    <p:sldId id="342" r:id="rId5"/>
    <p:sldId id="343" r:id="rId6"/>
    <p:sldId id="344" r:id="rId7"/>
    <p:sldId id="345" r:id="rId8"/>
    <p:sldId id="346" r:id="rId9"/>
    <p:sldId id="320" r:id="rId10"/>
    <p:sldId id="324" r:id="rId11"/>
    <p:sldId id="348" r:id="rId12"/>
    <p:sldId id="347" r:id="rId13"/>
    <p:sldId id="391" r:id="rId14"/>
    <p:sldId id="349" r:id="rId15"/>
    <p:sldId id="317" r:id="rId16"/>
    <p:sldId id="371" r:id="rId17"/>
    <p:sldId id="370" r:id="rId18"/>
    <p:sldId id="372" r:id="rId19"/>
    <p:sldId id="373" r:id="rId20"/>
    <p:sldId id="374" r:id="rId21"/>
    <p:sldId id="375" r:id="rId22"/>
    <p:sldId id="376" r:id="rId23"/>
    <p:sldId id="377" r:id="rId24"/>
    <p:sldId id="378" r:id="rId25"/>
    <p:sldId id="379" r:id="rId26"/>
    <p:sldId id="380" r:id="rId27"/>
    <p:sldId id="381" r:id="rId28"/>
    <p:sldId id="382" r:id="rId29"/>
    <p:sldId id="383" r:id="rId30"/>
    <p:sldId id="384" r:id="rId31"/>
    <p:sldId id="386" r:id="rId32"/>
    <p:sldId id="387" r:id="rId33"/>
    <p:sldId id="388" r:id="rId34"/>
  </p:sldIdLst>
  <p:sldSz cx="9144000" cy="6858000" type="screen4x3"/>
  <p:notesSz cx="7302500" cy="95885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A40789CF-04C3-4F9F-B261-665585167B4D}">
          <p14:sldIdLst>
            <p14:sldId id="314"/>
            <p14:sldId id="392"/>
            <p14:sldId id="340"/>
            <p14:sldId id="342"/>
            <p14:sldId id="343"/>
            <p14:sldId id="344"/>
            <p14:sldId id="345"/>
            <p14:sldId id="346"/>
            <p14:sldId id="320"/>
            <p14:sldId id="324"/>
            <p14:sldId id="348"/>
            <p14:sldId id="347"/>
            <p14:sldId id="391"/>
            <p14:sldId id="349"/>
            <p14:sldId id="317"/>
            <p14:sldId id="371"/>
            <p14:sldId id="370"/>
            <p14:sldId id="372"/>
            <p14:sldId id="373"/>
            <p14:sldId id="374"/>
            <p14:sldId id="375"/>
            <p14:sldId id="376"/>
            <p14:sldId id="377"/>
            <p14:sldId id="378"/>
            <p14:sldId id="379"/>
            <p14:sldId id="380"/>
            <p14:sldId id="381"/>
            <p14:sldId id="382"/>
            <p14:sldId id="383"/>
            <p14:sldId id="384"/>
            <p14:sldId id="386"/>
            <p14:sldId id="387"/>
            <p14:sldId id="388"/>
          </p14:sldIdLst>
        </p14:section>
        <p14:section name="Untitled Section" id="{F0775640-F074-4B4C-9F63-5684BD74D745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0">
          <p15:clr>
            <a:srgbClr val="A4A3A4"/>
          </p15:clr>
        </p15:guide>
        <p15:guide id="2" pos="230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2B3E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5" autoAdjust="0"/>
    <p:restoredTop sz="96433" autoAdjust="0"/>
  </p:normalViewPr>
  <p:slideViewPr>
    <p:cSldViewPr snapToGrid="0">
      <p:cViewPr varScale="1">
        <p:scale>
          <a:sx n="157" d="100"/>
          <a:sy n="157" d="100"/>
        </p:scale>
        <p:origin x="1908" y="8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74" d="100"/>
          <a:sy n="74" d="100"/>
        </p:scale>
        <p:origin x="1893" y="45"/>
      </p:cViewPr>
      <p:guideLst>
        <p:guide orient="horz" pos="3020"/>
        <p:guide pos="230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14800" y="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4400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14800" y="914400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085AE3E6-3B06-4DEE-8B65-79A38B662D6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646287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63888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ctr" anchorCtr="0" compatLnSpc="1">
            <a:prstTxWarp prst="textNoShape">
              <a:avLst/>
            </a:prstTxWarp>
          </a:bodyPr>
          <a:lstStyle>
            <a:lvl1pPr algn="l" defTabSz="965200">
              <a:defRPr sz="13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38613" y="0"/>
            <a:ext cx="3163887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ctr" anchorCtr="0" compatLnSpc="1">
            <a:prstTxWarp prst="textNoShape">
              <a:avLst/>
            </a:prstTxWarp>
          </a:bodyPr>
          <a:lstStyle>
            <a:lvl1pPr algn="r" defTabSz="965200">
              <a:defRPr sz="13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4125" y="719138"/>
            <a:ext cx="4794250" cy="3595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3138" y="4554538"/>
            <a:ext cx="5356225" cy="431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09075"/>
            <a:ext cx="3163888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b" anchorCtr="0" compatLnSpc="1">
            <a:prstTxWarp prst="textNoShape">
              <a:avLst/>
            </a:prstTxWarp>
          </a:bodyPr>
          <a:lstStyle>
            <a:lvl1pPr algn="l" defTabSz="965200">
              <a:defRPr sz="13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38613" y="9109075"/>
            <a:ext cx="3163887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b" anchorCtr="0" compatLnSpc="1">
            <a:prstTxWarp prst="textNoShape">
              <a:avLst/>
            </a:prstTxWarp>
          </a:bodyPr>
          <a:lstStyle>
            <a:lvl1pPr algn="r" defTabSz="965200">
              <a:defRPr sz="13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91D68F69-EA38-4BF2-AACB-9A80CFE5F83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048036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white">
          <a:xfrm>
            <a:off x="0" y="0"/>
            <a:ext cx="9144000" cy="25400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white">
          <a:xfrm>
            <a:off x="0" y="2540000"/>
            <a:ext cx="9144000" cy="43180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ltGray">
          <a:xfrm flipV="1">
            <a:off x="0" y="2595563"/>
            <a:ext cx="6816725" cy="2540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bg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179513" y="182563"/>
            <a:ext cx="7772400" cy="706437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000" b="0">
                <a:latin typeface="Helvetica-Narrow" pitchFamily="34" charset="0"/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>
              <a:buFont typeface="Monotype Sorts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50000"/>
              </a:spcBef>
              <a:defRPr sz="1400" smtClean="0">
                <a:solidFill>
                  <a:srgbClr val="660066"/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 algn="ctr">
              <a:spcBef>
                <a:spcPct val="50000"/>
              </a:spcBef>
              <a:defRPr sz="1400" smtClean="0">
                <a:solidFill>
                  <a:srgbClr val="660066"/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1400" smtClean="0">
                <a:solidFill>
                  <a:srgbClr val="660066"/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23E998F6-3482-401C-B7FE-C90059762FA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54440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 smtClean="0"/>
              <a:t>WEB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59016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2827785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47750" y="1724025"/>
            <a:ext cx="3438525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8675" y="1724025"/>
            <a:ext cx="3438525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1966181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2129313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605257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4222065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181464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2593714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1357622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72275" y="0"/>
            <a:ext cx="2171700" cy="58388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0"/>
            <a:ext cx="6362700" cy="58388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3115371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rgbClr val="99CCFF"/>
              </a:gs>
              <a:gs pos="100000">
                <a:schemeClr val="bg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7175" y="0"/>
            <a:ext cx="8686800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8" name="Rectangle 69"/>
          <p:cNvSpPr>
            <a:spLocks noChangeArrowheads="1"/>
          </p:cNvSpPr>
          <p:nvPr/>
        </p:nvSpPr>
        <p:spPr bwMode="auto">
          <a:xfrm>
            <a:off x="7934325" y="6537325"/>
            <a:ext cx="1209675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r>
              <a:rPr lang="en-US" altLang="en-US" sz="1000"/>
              <a:t>Mike Dacey</a:t>
            </a:r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1029" name="Text Box 70"/>
          <p:cNvSpPr txBox="1">
            <a:spLocks noChangeArrowheads="1"/>
          </p:cNvSpPr>
          <p:nvPr/>
        </p:nvSpPr>
        <p:spPr bwMode="auto">
          <a:xfrm>
            <a:off x="4268788" y="6546850"/>
            <a:ext cx="3397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fld id="{A8AD1263-4F9C-453B-B47E-27E02C13953D}" type="slidenum">
              <a:rPr lang="en-US" altLang="en-US" sz="1000"/>
              <a:pPr>
                <a:spcBef>
                  <a:spcPct val="50000"/>
                </a:spcBef>
              </a:pPr>
              <a:t>‹#›</a:t>
            </a:fld>
            <a:endParaRPr lang="en-US" altLang="en-US" sz="1000"/>
          </a:p>
        </p:txBody>
      </p:sp>
      <p:sp>
        <p:nvSpPr>
          <p:cNvPr id="32923" name="Rectangle 15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9375" y="6537325"/>
            <a:ext cx="2895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mtClean="0"/>
            </a:lvl1pPr>
          </a:lstStyle>
          <a:p>
            <a:pPr>
              <a:defRPr/>
            </a:pPr>
            <a:r>
              <a:rPr lang="en-US" altLang="en-US" dirty="0" smtClean="0"/>
              <a:t>WEB</a:t>
            </a:r>
            <a:endParaRPr lang="en-US" altLang="en-US" dirty="0"/>
          </a:p>
        </p:txBody>
      </p:sp>
      <p:sp>
        <p:nvSpPr>
          <p:cNvPr id="1031" name="Freeform 233"/>
          <p:cNvSpPr>
            <a:spLocks/>
          </p:cNvSpPr>
          <p:nvPr/>
        </p:nvSpPr>
        <p:spPr bwMode="auto">
          <a:xfrm>
            <a:off x="930275" y="1852613"/>
            <a:ext cx="34925" cy="17462"/>
          </a:xfrm>
          <a:custGeom>
            <a:avLst/>
            <a:gdLst>
              <a:gd name="T0" fmla="*/ 9284 w 79"/>
              <a:gd name="T1" fmla="*/ 14451 h 29"/>
              <a:gd name="T2" fmla="*/ 11494 w 79"/>
              <a:gd name="T3" fmla="*/ 15053 h 29"/>
              <a:gd name="T4" fmla="*/ 15031 w 79"/>
              <a:gd name="T5" fmla="*/ 15656 h 29"/>
              <a:gd name="T6" fmla="*/ 18568 w 79"/>
              <a:gd name="T7" fmla="*/ 16258 h 29"/>
              <a:gd name="T8" fmla="*/ 22547 w 79"/>
              <a:gd name="T9" fmla="*/ 16860 h 29"/>
              <a:gd name="T10" fmla="*/ 26083 w 79"/>
              <a:gd name="T11" fmla="*/ 17462 h 29"/>
              <a:gd name="T12" fmla="*/ 30062 w 79"/>
              <a:gd name="T13" fmla="*/ 17462 h 29"/>
              <a:gd name="T14" fmla="*/ 31830 w 79"/>
              <a:gd name="T15" fmla="*/ 17462 h 29"/>
              <a:gd name="T16" fmla="*/ 33599 w 79"/>
              <a:gd name="T17" fmla="*/ 16258 h 29"/>
              <a:gd name="T18" fmla="*/ 34483 w 79"/>
              <a:gd name="T19" fmla="*/ 13849 h 29"/>
              <a:gd name="T20" fmla="*/ 34925 w 79"/>
              <a:gd name="T21" fmla="*/ 11441 h 29"/>
              <a:gd name="T22" fmla="*/ 34925 w 79"/>
              <a:gd name="T23" fmla="*/ 9634 h 29"/>
              <a:gd name="T24" fmla="*/ 34925 w 79"/>
              <a:gd name="T25" fmla="*/ 9032 h 29"/>
              <a:gd name="T26" fmla="*/ 32715 w 79"/>
              <a:gd name="T27" fmla="*/ 7828 h 29"/>
              <a:gd name="T28" fmla="*/ 28736 w 79"/>
              <a:gd name="T29" fmla="*/ 6624 h 29"/>
              <a:gd name="T30" fmla="*/ 24315 w 79"/>
              <a:gd name="T31" fmla="*/ 5419 h 29"/>
              <a:gd name="T32" fmla="*/ 20778 w 79"/>
              <a:gd name="T33" fmla="*/ 3613 h 29"/>
              <a:gd name="T34" fmla="*/ 17684 w 79"/>
              <a:gd name="T35" fmla="*/ 1806 h 29"/>
              <a:gd name="T36" fmla="*/ 13705 w 79"/>
              <a:gd name="T37" fmla="*/ 602 h 29"/>
              <a:gd name="T38" fmla="*/ 9284 w 79"/>
              <a:gd name="T39" fmla="*/ 0 h 29"/>
              <a:gd name="T40" fmla="*/ 6631 w 79"/>
              <a:gd name="T41" fmla="*/ 1204 h 29"/>
              <a:gd name="T42" fmla="*/ 3979 w 79"/>
              <a:gd name="T43" fmla="*/ 4817 h 29"/>
              <a:gd name="T44" fmla="*/ 1326 w 79"/>
              <a:gd name="T45" fmla="*/ 7828 h 29"/>
              <a:gd name="T46" fmla="*/ 0 w 79"/>
              <a:gd name="T47" fmla="*/ 10838 h 29"/>
              <a:gd name="T48" fmla="*/ 442 w 79"/>
              <a:gd name="T49" fmla="*/ 12645 h 29"/>
              <a:gd name="T50" fmla="*/ 2210 w 79"/>
              <a:gd name="T51" fmla="*/ 13849 h 29"/>
              <a:gd name="T52" fmla="*/ 4863 w 79"/>
              <a:gd name="T53" fmla="*/ 13849 h 29"/>
              <a:gd name="T54" fmla="*/ 7516 w 79"/>
              <a:gd name="T55" fmla="*/ 14451 h 29"/>
              <a:gd name="T56" fmla="*/ 9284 w 79"/>
              <a:gd name="T57" fmla="*/ 14451 h 29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79" h="29">
                <a:moveTo>
                  <a:pt x="21" y="24"/>
                </a:moveTo>
                <a:lnTo>
                  <a:pt x="26" y="25"/>
                </a:lnTo>
                <a:lnTo>
                  <a:pt x="34" y="26"/>
                </a:lnTo>
                <a:lnTo>
                  <a:pt x="42" y="27"/>
                </a:lnTo>
                <a:lnTo>
                  <a:pt x="51" y="28"/>
                </a:lnTo>
                <a:lnTo>
                  <a:pt x="59" y="29"/>
                </a:lnTo>
                <a:lnTo>
                  <a:pt x="68" y="29"/>
                </a:lnTo>
                <a:lnTo>
                  <a:pt x="72" y="29"/>
                </a:lnTo>
                <a:lnTo>
                  <a:pt x="76" y="27"/>
                </a:lnTo>
                <a:lnTo>
                  <a:pt x="78" y="23"/>
                </a:lnTo>
                <a:lnTo>
                  <a:pt x="79" y="19"/>
                </a:lnTo>
                <a:lnTo>
                  <a:pt x="79" y="16"/>
                </a:lnTo>
                <a:lnTo>
                  <a:pt x="79" y="15"/>
                </a:lnTo>
                <a:lnTo>
                  <a:pt x="74" y="13"/>
                </a:lnTo>
                <a:lnTo>
                  <a:pt x="65" y="11"/>
                </a:lnTo>
                <a:lnTo>
                  <a:pt x="55" y="9"/>
                </a:lnTo>
                <a:lnTo>
                  <a:pt x="47" y="6"/>
                </a:lnTo>
                <a:lnTo>
                  <a:pt x="40" y="3"/>
                </a:lnTo>
                <a:lnTo>
                  <a:pt x="31" y="1"/>
                </a:lnTo>
                <a:lnTo>
                  <a:pt x="21" y="0"/>
                </a:lnTo>
                <a:lnTo>
                  <a:pt x="15" y="2"/>
                </a:lnTo>
                <a:lnTo>
                  <a:pt x="9" y="8"/>
                </a:lnTo>
                <a:lnTo>
                  <a:pt x="3" y="13"/>
                </a:lnTo>
                <a:lnTo>
                  <a:pt x="0" y="18"/>
                </a:lnTo>
                <a:lnTo>
                  <a:pt x="1" y="21"/>
                </a:lnTo>
                <a:lnTo>
                  <a:pt x="5" y="23"/>
                </a:lnTo>
                <a:lnTo>
                  <a:pt x="11" y="23"/>
                </a:lnTo>
                <a:lnTo>
                  <a:pt x="17" y="24"/>
                </a:lnTo>
                <a:lnTo>
                  <a:pt x="21" y="24"/>
                </a:lnTo>
                <a:close/>
              </a:path>
            </a:pathLst>
          </a:custGeom>
          <a:solidFill>
            <a:srgbClr val="284C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32" name="Freeform 234"/>
          <p:cNvSpPr>
            <a:spLocks/>
          </p:cNvSpPr>
          <p:nvPr/>
        </p:nvSpPr>
        <p:spPr bwMode="auto">
          <a:xfrm>
            <a:off x="930275" y="1852613"/>
            <a:ext cx="28575" cy="17462"/>
          </a:xfrm>
          <a:custGeom>
            <a:avLst/>
            <a:gdLst>
              <a:gd name="T0" fmla="*/ 20985 w 64"/>
              <a:gd name="T1" fmla="*/ 3880 h 27"/>
              <a:gd name="T2" fmla="*/ 17859 w 64"/>
              <a:gd name="T3" fmla="*/ 1940 h 27"/>
              <a:gd name="T4" fmla="*/ 13841 w 64"/>
              <a:gd name="T5" fmla="*/ 647 h 27"/>
              <a:gd name="T6" fmla="*/ 9376 w 64"/>
              <a:gd name="T7" fmla="*/ 0 h 27"/>
              <a:gd name="T8" fmla="*/ 6697 w 64"/>
              <a:gd name="T9" fmla="*/ 1293 h 27"/>
              <a:gd name="T10" fmla="*/ 4018 w 64"/>
              <a:gd name="T11" fmla="*/ 5174 h 27"/>
              <a:gd name="T12" fmla="*/ 1339 w 64"/>
              <a:gd name="T13" fmla="*/ 8408 h 27"/>
              <a:gd name="T14" fmla="*/ 0 w 64"/>
              <a:gd name="T15" fmla="*/ 11641 h 27"/>
              <a:gd name="T16" fmla="*/ 446 w 64"/>
              <a:gd name="T17" fmla="*/ 13582 h 27"/>
              <a:gd name="T18" fmla="*/ 2232 w 64"/>
              <a:gd name="T19" fmla="*/ 14875 h 27"/>
              <a:gd name="T20" fmla="*/ 4911 w 64"/>
              <a:gd name="T21" fmla="*/ 14875 h 27"/>
              <a:gd name="T22" fmla="*/ 7590 w 64"/>
              <a:gd name="T23" fmla="*/ 15522 h 27"/>
              <a:gd name="T24" fmla="*/ 9376 w 64"/>
              <a:gd name="T25" fmla="*/ 15522 h 27"/>
              <a:gd name="T26" fmla="*/ 11609 w 64"/>
              <a:gd name="T27" fmla="*/ 16169 h 27"/>
              <a:gd name="T28" fmla="*/ 14288 w 64"/>
              <a:gd name="T29" fmla="*/ 16815 h 27"/>
              <a:gd name="T30" fmla="*/ 17413 w 64"/>
              <a:gd name="T31" fmla="*/ 16815 h 27"/>
              <a:gd name="T32" fmla="*/ 20538 w 64"/>
              <a:gd name="T33" fmla="*/ 17462 h 27"/>
              <a:gd name="T34" fmla="*/ 22771 w 64"/>
              <a:gd name="T35" fmla="*/ 17462 h 27"/>
              <a:gd name="T36" fmla="*/ 25450 w 64"/>
              <a:gd name="T37" fmla="*/ 16815 h 27"/>
              <a:gd name="T38" fmla="*/ 27682 w 64"/>
              <a:gd name="T39" fmla="*/ 16815 h 27"/>
              <a:gd name="T40" fmla="*/ 28575 w 64"/>
              <a:gd name="T41" fmla="*/ 15522 h 27"/>
              <a:gd name="T42" fmla="*/ 28575 w 64"/>
              <a:gd name="T43" fmla="*/ 13582 h 27"/>
              <a:gd name="T44" fmla="*/ 28129 w 64"/>
              <a:gd name="T45" fmla="*/ 10995 h 27"/>
              <a:gd name="T46" fmla="*/ 25450 w 64"/>
              <a:gd name="T47" fmla="*/ 7114 h 27"/>
              <a:gd name="T48" fmla="*/ 20985 w 64"/>
              <a:gd name="T49" fmla="*/ 3880 h 27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0" t="0" r="r" b="b"/>
            <a:pathLst>
              <a:path w="64" h="27">
                <a:moveTo>
                  <a:pt x="47" y="6"/>
                </a:moveTo>
                <a:lnTo>
                  <a:pt x="40" y="3"/>
                </a:lnTo>
                <a:lnTo>
                  <a:pt x="31" y="1"/>
                </a:lnTo>
                <a:lnTo>
                  <a:pt x="21" y="0"/>
                </a:lnTo>
                <a:lnTo>
                  <a:pt x="15" y="2"/>
                </a:lnTo>
                <a:lnTo>
                  <a:pt x="9" y="8"/>
                </a:lnTo>
                <a:lnTo>
                  <a:pt x="3" y="13"/>
                </a:lnTo>
                <a:lnTo>
                  <a:pt x="0" y="18"/>
                </a:lnTo>
                <a:lnTo>
                  <a:pt x="1" y="21"/>
                </a:lnTo>
                <a:lnTo>
                  <a:pt x="5" y="23"/>
                </a:lnTo>
                <a:lnTo>
                  <a:pt x="11" y="23"/>
                </a:lnTo>
                <a:lnTo>
                  <a:pt x="17" y="24"/>
                </a:lnTo>
                <a:lnTo>
                  <a:pt x="21" y="24"/>
                </a:lnTo>
                <a:lnTo>
                  <a:pt x="26" y="25"/>
                </a:lnTo>
                <a:lnTo>
                  <a:pt x="32" y="26"/>
                </a:lnTo>
                <a:lnTo>
                  <a:pt x="39" y="26"/>
                </a:lnTo>
                <a:lnTo>
                  <a:pt x="46" y="27"/>
                </a:lnTo>
                <a:lnTo>
                  <a:pt x="51" y="27"/>
                </a:lnTo>
                <a:lnTo>
                  <a:pt x="57" y="26"/>
                </a:lnTo>
                <a:lnTo>
                  <a:pt x="62" y="26"/>
                </a:lnTo>
                <a:lnTo>
                  <a:pt x="64" y="24"/>
                </a:lnTo>
                <a:lnTo>
                  <a:pt x="64" y="21"/>
                </a:lnTo>
                <a:lnTo>
                  <a:pt x="63" y="17"/>
                </a:lnTo>
                <a:lnTo>
                  <a:pt x="57" y="11"/>
                </a:lnTo>
                <a:lnTo>
                  <a:pt x="47" y="6"/>
                </a:lnTo>
                <a:close/>
              </a:path>
            </a:pathLst>
          </a:custGeom>
          <a:solidFill>
            <a:srgbClr val="BFCC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33" name="Freeform 235"/>
          <p:cNvSpPr>
            <a:spLocks/>
          </p:cNvSpPr>
          <p:nvPr/>
        </p:nvSpPr>
        <p:spPr bwMode="auto">
          <a:xfrm>
            <a:off x="1485900" y="1817688"/>
            <a:ext cx="44450" cy="30162"/>
          </a:xfrm>
          <a:custGeom>
            <a:avLst/>
            <a:gdLst>
              <a:gd name="T0" fmla="*/ 35387 w 103"/>
              <a:gd name="T1" fmla="*/ 29593 h 53"/>
              <a:gd name="T2" fmla="*/ 34093 w 103"/>
              <a:gd name="T3" fmla="*/ 30162 h 53"/>
              <a:gd name="T4" fmla="*/ 31503 w 103"/>
              <a:gd name="T5" fmla="*/ 29593 h 53"/>
              <a:gd name="T6" fmla="*/ 27619 w 103"/>
              <a:gd name="T7" fmla="*/ 29024 h 53"/>
              <a:gd name="T8" fmla="*/ 22872 w 103"/>
              <a:gd name="T9" fmla="*/ 28455 h 53"/>
              <a:gd name="T10" fmla="*/ 18557 w 103"/>
              <a:gd name="T11" fmla="*/ 27317 h 53"/>
              <a:gd name="T12" fmla="*/ 14673 w 103"/>
              <a:gd name="T13" fmla="*/ 25609 h 53"/>
              <a:gd name="T14" fmla="*/ 11652 w 103"/>
              <a:gd name="T15" fmla="*/ 24471 h 53"/>
              <a:gd name="T16" fmla="*/ 9494 w 103"/>
              <a:gd name="T17" fmla="*/ 23333 h 53"/>
              <a:gd name="T18" fmla="*/ 7768 w 103"/>
              <a:gd name="T19" fmla="*/ 21626 h 53"/>
              <a:gd name="T20" fmla="*/ 6042 w 103"/>
              <a:gd name="T21" fmla="*/ 20487 h 53"/>
              <a:gd name="T22" fmla="*/ 3452 w 103"/>
              <a:gd name="T23" fmla="*/ 20487 h 53"/>
              <a:gd name="T24" fmla="*/ 0 w 103"/>
              <a:gd name="T25" fmla="*/ 20487 h 53"/>
              <a:gd name="T26" fmla="*/ 2158 w 103"/>
              <a:gd name="T27" fmla="*/ 19349 h 53"/>
              <a:gd name="T28" fmla="*/ 4316 w 103"/>
              <a:gd name="T29" fmla="*/ 17642 h 53"/>
              <a:gd name="T30" fmla="*/ 5610 w 103"/>
              <a:gd name="T31" fmla="*/ 15935 h 53"/>
              <a:gd name="T32" fmla="*/ 7768 w 103"/>
              <a:gd name="T33" fmla="*/ 13089 h 53"/>
              <a:gd name="T34" fmla="*/ 9494 w 103"/>
              <a:gd name="T35" fmla="*/ 10813 h 53"/>
              <a:gd name="T36" fmla="*/ 12083 w 103"/>
              <a:gd name="T37" fmla="*/ 7967 h 53"/>
              <a:gd name="T38" fmla="*/ 14241 w 103"/>
              <a:gd name="T39" fmla="*/ 5691 h 53"/>
              <a:gd name="T40" fmla="*/ 16399 w 103"/>
              <a:gd name="T41" fmla="*/ 2845 h 53"/>
              <a:gd name="T42" fmla="*/ 18988 w 103"/>
              <a:gd name="T43" fmla="*/ 569 h 53"/>
              <a:gd name="T44" fmla="*/ 22009 w 103"/>
              <a:gd name="T45" fmla="*/ 0 h 53"/>
              <a:gd name="T46" fmla="*/ 24599 w 103"/>
              <a:gd name="T47" fmla="*/ 0 h 53"/>
              <a:gd name="T48" fmla="*/ 27619 w 103"/>
              <a:gd name="T49" fmla="*/ 1707 h 53"/>
              <a:gd name="T50" fmla="*/ 30209 w 103"/>
              <a:gd name="T51" fmla="*/ 2845 h 53"/>
              <a:gd name="T52" fmla="*/ 32367 w 103"/>
              <a:gd name="T53" fmla="*/ 3984 h 53"/>
              <a:gd name="T54" fmla="*/ 34956 w 103"/>
              <a:gd name="T55" fmla="*/ 6260 h 53"/>
              <a:gd name="T56" fmla="*/ 37114 w 103"/>
              <a:gd name="T57" fmla="*/ 7967 h 53"/>
              <a:gd name="T58" fmla="*/ 40134 w 103"/>
              <a:gd name="T59" fmla="*/ 11382 h 53"/>
              <a:gd name="T60" fmla="*/ 42724 w 103"/>
              <a:gd name="T61" fmla="*/ 14796 h 53"/>
              <a:gd name="T62" fmla="*/ 44450 w 103"/>
              <a:gd name="T63" fmla="*/ 17073 h 53"/>
              <a:gd name="T64" fmla="*/ 42292 w 103"/>
              <a:gd name="T65" fmla="*/ 17642 h 53"/>
              <a:gd name="T66" fmla="*/ 38840 w 103"/>
              <a:gd name="T67" fmla="*/ 18780 h 53"/>
              <a:gd name="T68" fmla="*/ 36682 w 103"/>
              <a:gd name="T69" fmla="*/ 19918 h 53"/>
              <a:gd name="T70" fmla="*/ 35387 w 103"/>
              <a:gd name="T71" fmla="*/ 23902 h 53"/>
              <a:gd name="T72" fmla="*/ 35387 w 103"/>
              <a:gd name="T73" fmla="*/ 29593 h 5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03" h="53">
                <a:moveTo>
                  <a:pt x="82" y="52"/>
                </a:moveTo>
                <a:lnTo>
                  <a:pt x="79" y="53"/>
                </a:lnTo>
                <a:lnTo>
                  <a:pt x="73" y="52"/>
                </a:lnTo>
                <a:lnTo>
                  <a:pt x="64" y="51"/>
                </a:lnTo>
                <a:lnTo>
                  <a:pt x="53" y="50"/>
                </a:lnTo>
                <a:lnTo>
                  <a:pt x="43" y="48"/>
                </a:lnTo>
                <a:lnTo>
                  <a:pt x="34" y="45"/>
                </a:lnTo>
                <a:lnTo>
                  <a:pt x="27" y="43"/>
                </a:lnTo>
                <a:lnTo>
                  <a:pt x="22" y="41"/>
                </a:lnTo>
                <a:lnTo>
                  <a:pt x="18" y="38"/>
                </a:lnTo>
                <a:lnTo>
                  <a:pt x="14" y="36"/>
                </a:lnTo>
                <a:lnTo>
                  <a:pt x="8" y="36"/>
                </a:lnTo>
                <a:lnTo>
                  <a:pt x="0" y="36"/>
                </a:lnTo>
                <a:lnTo>
                  <a:pt x="5" y="34"/>
                </a:lnTo>
                <a:lnTo>
                  <a:pt x="10" y="31"/>
                </a:lnTo>
                <a:lnTo>
                  <a:pt x="13" y="28"/>
                </a:lnTo>
                <a:lnTo>
                  <a:pt x="18" y="23"/>
                </a:lnTo>
                <a:lnTo>
                  <a:pt x="22" y="19"/>
                </a:lnTo>
                <a:lnTo>
                  <a:pt x="28" y="14"/>
                </a:lnTo>
                <a:lnTo>
                  <a:pt x="33" y="10"/>
                </a:lnTo>
                <a:lnTo>
                  <a:pt x="38" y="5"/>
                </a:lnTo>
                <a:lnTo>
                  <a:pt x="44" y="1"/>
                </a:lnTo>
                <a:lnTo>
                  <a:pt x="51" y="0"/>
                </a:lnTo>
                <a:lnTo>
                  <a:pt x="57" y="0"/>
                </a:lnTo>
                <a:lnTo>
                  <a:pt x="64" y="3"/>
                </a:lnTo>
                <a:lnTo>
                  <a:pt x="70" y="5"/>
                </a:lnTo>
                <a:lnTo>
                  <a:pt x="75" y="7"/>
                </a:lnTo>
                <a:lnTo>
                  <a:pt x="81" y="11"/>
                </a:lnTo>
                <a:lnTo>
                  <a:pt x="86" y="14"/>
                </a:lnTo>
                <a:lnTo>
                  <a:pt x="93" y="20"/>
                </a:lnTo>
                <a:lnTo>
                  <a:pt x="99" y="26"/>
                </a:lnTo>
                <a:lnTo>
                  <a:pt x="103" y="30"/>
                </a:lnTo>
                <a:lnTo>
                  <a:pt x="98" y="31"/>
                </a:lnTo>
                <a:lnTo>
                  <a:pt x="90" y="33"/>
                </a:lnTo>
                <a:lnTo>
                  <a:pt x="85" y="35"/>
                </a:lnTo>
                <a:lnTo>
                  <a:pt x="82" y="42"/>
                </a:lnTo>
                <a:lnTo>
                  <a:pt x="82" y="52"/>
                </a:lnTo>
                <a:close/>
              </a:path>
            </a:pathLst>
          </a:custGeom>
          <a:solidFill>
            <a:srgbClr val="BFCC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34" name="Rectangle 3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47750" y="1724025"/>
            <a:ext cx="702945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2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Monotype Sorts" pitchFamily="2" charset="2"/>
        <a:buChar char="n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Monotype Sorts" pitchFamily="2" charset="2"/>
        <a:buChar char="F"/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33CC33"/>
        </a:buClr>
        <a:buSzPct val="90000"/>
        <a:buFont typeface="Monotype Sorts" pitchFamily="2" charset="2"/>
        <a:buChar char="4"/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–"/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l"/>
            <a:r>
              <a:rPr lang="en-US" altLang="en-US" dirty="0" smtClean="0"/>
              <a:t>WEB</a:t>
            </a:r>
            <a:endParaRPr lang="en-US" altLang="en-US" dirty="0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266700" y="688975"/>
            <a:ext cx="8686800" cy="844550"/>
          </a:xfrm>
        </p:spPr>
        <p:txBody>
          <a:bodyPr/>
          <a:lstStyle/>
          <a:p>
            <a:r>
              <a:rPr lang="en-US" altLang="en-US" sz="4000" dirty="0" smtClean="0"/>
              <a:t>Express Web Server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36638" y="2103438"/>
            <a:ext cx="7029450" cy="4114800"/>
          </a:xfrm>
        </p:spPr>
        <p:txBody>
          <a:bodyPr/>
          <a:lstStyle/>
          <a:p>
            <a:pPr>
              <a:buFont typeface="Monotype Sorts" pitchFamily="2" charset="2"/>
              <a:buNone/>
            </a:pPr>
            <a:r>
              <a:rPr lang="en-US" altLang="en-US" sz="3200" dirty="0" smtClean="0"/>
              <a:t>Lecturer: Michael Dacey</a:t>
            </a:r>
          </a:p>
          <a:p>
            <a:pPr>
              <a:buFont typeface="Monotype Sorts" pitchFamily="2" charset="2"/>
              <a:buNone/>
            </a:pPr>
            <a:endParaRPr lang="en-US" altLang="en-US" sz="3200" dirty="0" smtClean="0"/>
          </a:p>
          <a:p>
            <a:pPr>
              <a:buFont typeface="Monotype Sorts" pitchFamily="2" charset="2"/>
              <a:buNone/>
            </a:pPr>
            <a:r>
              <a:rPr lang="en-US" altLang="en-US" sz="3200" dirty="0" smtClean="0"/>
              <a:t>E-mail: michael.dacey@uwtsd.ac.uk</a:t>
            </a:r>
          </a:p>
          <a:p>
            <a:pPr>
              <a:buFont typeface="Monotype Sorts" pitchFamily="2" charset="2"/>
              <a:buNone/>
            </a:pPr>
            <a:endParaRPr lang="en-US" altLang="en-US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Uncomment the Server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6943" y="1133763"/>
            <a:ext cx="3936733" cy="2422771"/>
          </a:xfrm>
        </p:spPr>
        <p:txBody>
          <a:bodyPr/>
          <a:lstStyle/>
          <a:p>
            <a:r>
              <a:rPr lang="en-GB" dirty="0" smtClean="0"/>
              <a:t>In the previous lecture, we commented out part of </a:t>
            </a:r>
            <a:r>
              <a:rPr lang="en-GB" dirty="0"/>
              <a:t>the “</a:t>
            </a:r>
            <a:r>
              <a:rPr lang="en-GB" dirty="0" err="1"/>
              <a:t>docker-compose.yml</a:t>
            </a:r>
            <a:r>
              <a:rPr lang="en-GB" dirty="0"/>
              <a:t>” </a:t>
            </a:r>
            <a:r>
              <a:rPr lang="en-GB" dirty="0" smtClean="0"/>
              <a:t>file that referred to the “webserver”. If you have not already done so, please uncomment it again.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182816" y="1133764"/>
            <a:ext cx="4686331" cy="507831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version: "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3.6“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services:</a:t>
            </a:r>
          </a:p>
          <a:p>
            <a:r>
              <a:rPr lang="en-GB" b="1" dirty="0" smtClean="0"/>
              <a:t>  webserver:</a:t>
            </a:r>
          </a:p>
          <a:p>
            <a:r>
              <a:rPr lang="en-GB" b="1" dirty="0" smtClean="0"/>
              <a:t>    build:</a:t>
            </a:r>
          </a:p>
          <a:p>
            <a:r>
              <a:rPr lang="en-GB" b="1" dirty="0" smtClean="0"/>
              <a:t>      context: .</a:t>
            </a:r>
          </a:p>
          <a:p>
            <a:r>
              <a:rPr lang="en-GB" b="1" dirty="0" smtClean="0"/>
              <a:t>      </a:t>
            </a:r>
            <a:r>
              <a:rPr lang="en-GB" b="1" dirty="0" err="1" smtClean="0"/>
              <a:t>dockerfile</a:t>
            </a:r>
            <a:r>
              <a:rPr lang="en-GB" b="1" dirty="0" smtClean="0"/>
              <a:t>: </a:t>
            </a:r>
            <a:r>
              <a:rPr lang="en-GB" b="1" dirty="0" err="1" smtClean="0"/>
              <a:t>Dockerfile</a:t>
            </a:r>
            <a:endParaRPr lang="en-GB" b="1" dirty="0" smtClean="0"/>
          </a:p>
          <a:p>
            <a:r>
              <a:rPr lang="en-GB" b="1" dirty="0" smtClean="0"/>
              <a:t>      target: webserver</a:t>
            </a:r>
          </a:p>
          <a:p>
            <a:r>
              <a:rPr lang="en-GB" b="1" dirty="0" smtClean="0"/>
              <a:t>    image: node-a-webserver</a:t>
            </a:r>
          </a:p>
          <a:p>
            <a:r>
              <a:rPr lang="en-GB" b="1" dirty="0" smtClean="0"/>
              <a:t>    restart: always</a:t>
            </a:r>
          </a:p>
          <a:p>
            <a:r>
              <a:rPr lang="en-GB" b="1" dirty="0" smtClean="0"/>
              <a:t>    ports:</a:t>
            </a:r>
          </a:p>
          <a:p>
            <a:r>
              <a:rPr lang="en-GB" b="1" dirty="0" smtClean="0"/>
              <a:t>       - "81:80“</a:t>
            </a:r>
          </a:p>
          <a:p>
            <a:r>
              <a:rPr lang="en-GB" b="1" dirty="0" smtClean="0"/>
              <a:t>    networks:</a:t>
            </a:r>
          </a:p>
          <a:p>
            <a:r>
              <a:rPr lang="en-GB" b="1" dirty="0" smtClean="0"/>
              <a:t>       - </a:t>
            </a:r>
            <a:r>
              <a:rPr lang="en-GB" b="1" dirty="0" err="1" smtClean="0"/>
              <a:t>dbnetwork</a:t>
            </a:r>
            <a:endParaRPr lang="en-GB" b="1" dirty="0" smtClean="0"/>
          </a:p>
          <a:p>
            <a:r>
              <a:rPr lang="en-GB" b="1" dirty="0" smtClean="0"/>
              <a:t>    volumes:</a:t>
            </a:r>
          </a:p>
          <a:p>
            <a:r>
              <a:rPr lang="en-GB" b="1" dirty="0" smtClean="0"/>
              <a:t>      - ./</a:t>
            </a:r>
            <a:r>
              <a:rPr lang="en-GB" b="1" dirty="0" err="1" smtClean="0"/>
              <a:t>nodewebserver</a:t>
            </a:r>
            <a:r>
              <a:rPr lang="en-GB" b="1" dirty="0" smtClean="0"/>
              <a:t>:/</a:t>
            </a:r>
            <a:r>
              <a:rPr lang="en-GB" b="1" dirty="0" err="1" smtClean="0"/>
              <a:t>var</a:t>
            </a:r>
            <a:r>
              <a:rPr lang="en-GB" b="1" dirty="0" smtClean="0"/>
              <a:t>/www/node</a:t>
            </a:r>
          </a:p>
          <a:p>
            <a:r>
              <a:rPr lang="en-GB" dirty="0" smtClean="0"/>
              <a:t> 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1">
                    <a:lumMod val="50000"/>
                  </a:schemeClr>
                </a:solidFill>
              </a:rPr>
              <a:t>webservice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: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   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build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: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     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context: .</a:t>
            </a:r>
            <a:endParaRPr lang="en-GB" dirty="0" smtClean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257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Setup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1217596"/>
            <a:ext cx="7029450" cy="4621229"/>
          </a:xfrm>
        </p:spPr>
        <p:txBody>
          <a:bodyPr/>
          <a:lstStyle/>
          <a:p>
            <a:r>
              <a:rPr lang="en-GB" dirty="0" smtClean="0"/>
              <a:t>Change to the directory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smtClean="0"/>
              <a:t>called</a:t>
            </a:r>
            <a:r>
              <a:rPr lang="en-GB" dirty="0" smtClean="0">
                <a:solidFill>
                  <a:srgbClr val="FF0000"/>
                </a:solidFill>
              </a:rPr>
              <a:t> “</a:t>
            </a:r>
            <a:r>
              <a:rPr lang="en-GB" dirty="0" err="1" smtClean="0">
                <a:solidFill>
                  <a:srgbClr val="0070C0"/>
                </a:solidFill>
              </a:rPr>
              <a:t>nodeweb</a:t>
            </a:r>
            <a:r>
              <a:rPr lang="en-GB" b="1" u="sng" dirty="0" err="1" smtClean="0">
                <a:solidFill>
                  <a:srgbClr val="0070C0"/>
                </a:solidFill>
              </a:rPr>
              <a:t>server</a:t>
            </a:r>
            <a:r>
              <a:rPr lang="en-GB" b="1" dirty="0" smtClean="0">
                <a:solidFill>
                  <a:srgbClr val="FF0000"/>
                </a:solidFill>
              </a:rPr>
              <a:t>”</a:t>
            </a:r>
          </a:p>
          <a:p>
            <a:r>
              <a:rPr lang="en-GB" dirty="0" smtClean="0"/>
              <a:t>Download the files “</a:t>
            </a:r>
            <a:r>
              <a:rPr lang="en-GB" dirty="0" err="1" smtClean="0"/>
              <a:t>tsconfig.server.json</a:t>
            </a:r>
            <a:r>
              <a:rPr lang="en-GB" dirty="0" smtClean="0"/>
              <a:t>” and “</a:t>
            </a:r>
            <a:r>
              <a:rPr lang="en-GB" dirty="0" err="1" smtClean="0"/>
              <a:t>tsconfig.client.json</a:t>
            </a:r>
            <a:r>
              <a:rPr lang="en-GB" dirty="0" smtClean="0"/>
              <a:t>”</a:t>
            </a:r>
          </a:p>
          <a:p>
            <a:r>
              <a:rPr lang="en-GB" dirty="0" smtClean="0"/>
              <a:t>Make a directory called “public” and within it create the sub-directories “</a:t>
            </a:r>
            <a:r>
              <a:rPr lang="en-GB" dirty="0" err="1" smtClean="0"/>
              <a:t>css</a:t>
            </a:r>
            <a:r>
              <a:rPr lang="en-GB" dirty="0" smtClean="0"/>
              <a:t>”, “images”, “</a:t>
            </a:r>
            <a:r>
              <a:rPr lang="en-GB" dirty="0" err="1" smtClean="0"/>
              <a:t>js</a:t>
            </a:r>
            <a:r>
              <a:rPr lang="en-GB" dirty="0" smtClean="0"/>
              <a:t>” and “</a:t>
            </a:r>
            <a:r>
              <a:rPr lang="en-GB" dirty="0" err="1" smtClean="0"/>
              <a:t>ts</a:t>
            </a:r>
            <a:r>
              <a:rPr lang="en-GB" dirty="0" smtClean="0"/>
              <a:t>”</a:t>
            </a:r>
          </a:p>
          <a:p>
            <a:r>
              <a:rPr lang="en-GB" dirty="0"/>
              <a:t>Add an empty “</a:t>
            </a:r>
            <a:r>
              <a:rPr lang="en-GB" dirty="0" err="1"/>
              <a:t>dummy.ts</a:t>
            </a:r>
            <a:r>
              <a:rPr lang="en-GB" dirty="0"/>
              <a:t>” file to </a:t>
            </a:r>
            <a:r>
              <a:rPr lang="en-GB" dirty="0" smtClean="0"/>
              <a:t>public/</a:t>
            </a:r>
            <a:r>
              <a:rPr lang="en-GB" dirty="0" err="1" smtClean="0"/>
              <a:t>ts</a:t>
            </a:r>
            <a:r>
              <a:rPr lang="en-GB" dirty="0" smtClean="0"/>
              <a:t> (we need .</a:t>
            </a:r>
            <a:r>
              <a:rPr lang="en-GB" dirty="0" err="1" smtClean="0"/>
              <a:t>ts</a:t>
            </a:r>
            <a:r>
              <a:rPr lang="en-GB" dirty="0" smtClean="0"/>
              <a:t> file in this directory to prevent a build error being thrown).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294596" y="3843323"/>
            <a:ext cx="7031255" cy="2308324"/>
          </a:xfrm>
          <a:prstGeom prst="rect">
            <a:avLst/>
          </a:prstGeom>
          <a:solidFill>
            <a:srgbClr val="00000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$ 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cd 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nodewebserver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$ 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mkdir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dirty="0" smtClean="0">
                <a:solidFill>
                  <a:srgbClr val="FF0000"/>
                </a:solidFill>
              </a:rPr>
              <a:t>views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$ 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mkdir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dirty="0">
                <a:solidFill>
                  <a:srgbClr val="FF0000"/>
                </a:solidFill>
              </a:rPr>
              <a:t>public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$ 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mkdir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public/</a:t>
            </a:r>
            <a:r>
              <a:rPr lang="en-GB" dirty="0" err="1">
                <a:solidFill>
                  <a:srgbClr val="FF0000"/>
                </a:solidFill>
              </a:rPr>
              <a:t>css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$ 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mkdir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public/</a:t>
            </a:r>
            <a:r>
              <a:rPr lang="en-GB" dirty="0">
                <a:solidFill>
                  <a:srgbClr val="FF0000"/>
                </a:solidFill>
              </a:rPr>
              <a:t>images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$ 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mkdir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public/</a:t>
            </a:r>
            <a:r>
              <a:rPr lang="en-GB" dirty="0" err="1">
                <a:solidFill>
                  <a:srgbClr val="FF0000"/>
                </a:solidFill>
              </a:rPr>
              <a:t>js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$ 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mkdir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public/</a:t>
            </a:r>
            <a:r>
              <a:rPr lang="en-GB" dirty="0" err="1" smtClean="0">
                <a:solidFill>
                  <a:srgbClr val="FF0000"/>
                </a:solidFill>
              </a:rPr>
              <a:t>ts</a:t>
            </a:r>
            <a:endParaRPr lang="en-GB" dirty="0" smtClean="0">
              <a:solidFill>
                <a:srgbClr val="FF0000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$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touch public/</a:t>
            </a:r>
            <a:r>
              <a:rPr lang="en-GB" dirty="0" err="1" smtClean="0">
                <a:solidFill>
                  <a:schemeClr val="accent1">
                    <a:lumMod val="50000"/>
                  </a:schemeClr>
                </a:solidFill>
              </a:rPr>
              <a:t>ts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/</a:t>
            </a:r>
            <a:r>
              <a:rPr lang="en-GB" dirty="0" err="1" smtClean="0">
                <a:solidFill>
                  <a:srgbClr val="FF0000"/>
                </a:solidFill>
              </a:rPr>
              <a:t>dummy.ts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88808" y="6211871"/>
            <a:ext cx="3337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C:&gt; move dummy.txt </a:t>
            </a:r>
            <a:r>
              <a:rPr lang="en-GB" dirty="0" err="1" smtClean="0"/>
              <a:t>dummy.ts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810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Building a Web Server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1626847"/>
            <a:ext cx="7029450" cy="4211978"/>
          </a:xfrm>
        </p:spPr>
        <p:txBody>
          <a:bodyPr/>
          <a:lstStyle/>
          <a:p>
            <a:r>
              <a:rPr lang="en-GB" dirty="0" smtClean="0"/>
              <a:t>Create a </a:t>
            </a:r>
            <a:r>
              <a:rPr lang="en-GB" dirty="0" err="1" smtClean="0"/>
              <a:t>package.json</a:t>
            </a:r>
            <a:r>
              <a:rPr lang="en-GB" dirty="0" smtClean="0"/>
              <a:t> file using </a:t>
            </a:r>
            <a:r>
              <a:rPr lang="en-GB" i="1" dirty="0" err="1" smtClean="0"/>
              <a:t>npm</a:t>
            </a:r>
            <a:r>
              <a:rPr lang="en-GB" i="1" dirty="0" smtClean="0"/>
              <a:t> </a:t>
            </a:r>
            <a:r>
              <a:rPr lang="en-GB" i="1" dirty="0" err="1" smtClean="0"/>
              <a:t>init</a:t>
            </a:r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185500" y="3317652"/>
            <a:ext cx="7031255" cy="923330"/>
          </a:xfrm>
          <a:prstGeom prst="rect">
            <a:avLst/>
          </a:prstGeom>
          <a:solidFill>
            <a:srgbClr val="000000"/>
          </a:solidFill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$ 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ls</a:t>
            </a:r>
            <a:r>
              <a:rPr lang="en-GB" dirty="0"/>
              <a:t> 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public/  </a:t>
            </a:r>
            <a:r>
              <a:rPr lang="en-GB" dirty="0" err="1">
                <a:solidFill>
                  <a:schemeClr val="bg1"/>
                </a:solidFill>
              </a:rPr>
              <a:t>tsconfig.client.json</a:t>
            </a:r>
            <a:r>
              <a:rPr lang="en-GB" dirty="0">
                <a:solidFill>
                  <a:schemeClr val="bg1"/>
                </a:solidFill>
              </a:rPr>
              <a:t>  </a:t>
            </a:r>
            <a:r>
              <a:rPr lang="en-GB" dirty="0" err="1">
                <a:solidFill>
                  <a:schemeClr val="bg1"/>
                </a:solidFill>
              </a:rPr>
              <a:t>tsconfig.server.json</a:t>
            </a:r>
            <a:r>
              <a:rPr lang="en-GB" dirty="0">
                <a:solidFill>
                  <a:schemeClr val="bg1"/>
                </a:solidFill>
              </a:rPr>
              <a:t>  views/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$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accent1">
                    <a:lumMod val="50000"/>
                  </a:schemeClr>
                </a:solidFill>
              </a:rPr>
              <a:t>npm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accent1">
                    <a:lumMod val="50000"/>
                  </a:schemeClr>
                </a:solidFill>
              </a:rPr>
              <a:t>init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GB" dirty="0" smtClean="0">
                <a:solidFill>
                  <a:srgbClr val="FF0000"/>
                </a:solidFill>
                <a:sym typeface="Wingdings" panose="05000000000000000000" pitchFamily="2" charset="2"/>
              </a:rPr>
              <a:t> See next slide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6305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147643" y="828616"/>
            <a:ext cx="7338765" cy="5724644"/>
          </a:xfrm>
          <a:prstGeom prst="rect">
            <a:avLst/>
          </a:prstGeom>
          <a:solidFill>
            <a:srgbClr val="000000"/>
          </a:solidFill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$ </a:t>
            </a:r>
            <a:r>
              <a:rPr lang="en-GB" strike="sngStrike" dirty="0">
                <a:solidFill>
                  <a:schemeClr val="accent1">
                    <a:lumMod val="50000"/>
                  </a:schemeClr>
                </a:solidFill>
              </a:rPr>
              <a:t>cd </a:t>
            </a:r>
            <a:r>
              <a:rPr lang="en-GB" strike="sngStrike" dirty="0" err="1" smtClean="0">
                <a:solidFill>
                  <a:schemeClr val="accent1">
                    <a:lumMod val="50000"/>
                  </a:schemeClr>
                </a:solidFill>
              </a:rPr>
              <a:t>nodewebserver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smtClean="0">
                <a:solidFill>
                  <a:srgbClr val="FF0000"/>
                </a:solidFill>
                <a:sym typeface="Wingdings" panose="05000000000000000000" pitchFamily="2" charset="2"/>
              </a:rPr>
              <a:t> you should already be in this directory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$ 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npm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init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…...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sz="1200" dirty="0">
                <a:solidFill>
                  <a:schemeClr val="bg1"/>
                </a:solidFill>
              </a:rPr>
              <a:t>package name: (</a:t>
            </a:r>
            <a:r>
              <a:rPr lang="en-GB" sz="1200" dirty="0" err="1">
                <a:solidFill>
                  <a:schemeClr val="bg1"/>
                </a:solidFill>
              </a:rPr>
              <a:t>nodewebservice</a:t>
            </a:r>
            <a:r>
              <a:rPr lang="en-GB" sz="1200" dirty="0">
                <a:solidFill>
                  <a:schemeClr val="bg1"/>
                </a:solidFill>
              </a:rPr>
              <a:t>)</a:t>
            </a:r>
          </a:p>
          <a:p>
            <a:r>
              <a:rPr lang="en-GB" sz="1200" dirty="0">
                <a:solidFill>
                  <a:schemeClr val="bg1"/>
                </a:solidFill>
              </a:rPr>
              <a:t>version: (1.0.0)</a:t>
            </a:r>
          </a:p>
          <a:p>
            <a:r>
              <a:rPr lang="en-GB" sz="1200" dirty="0">
                <a:solidFill>
                  <a:schemeClr val="bg1"/>
                </a:solidFill>
              </a:rPr>
              <a:t>description: </a:t>
            </a:r>
            <a:r>
              <a:rPr lang="en-GB" sz="1200" dirty="0">
                <a:solidFill>
                  <a:schemeClr val="accent1">
                    <a:lumMod val="50000"/>
                  </a:schemeClr>
                </a:solidFill>
              </a:rPr>
              <a:t>Node.js web </a:t>
            </a:r>
            <a:r>
              <a:rPr lang="en-GB" sz="1200" dirty="0" smtClean="0">
                <a:solidFill>
                  <a:schemeClr val="accent1">
                    <a:lumMod val="50000"/>
                  </a:schemeClr>
                </a:solidFill>
              </a:rPr>
              <a:t>server </a:t>
            </a:r>
            <a:r>
              <a:rPr lang="en-GB" sz="1200" dirty="0">
                <a:solidFill>
                  <a:schemeClr val="accent1">
                    <a:lumMod val="50000"/>
                  </a:schemeClr>
                </a:solidFill>
              </a:rPr>
              <a:t>example</a:t>
            </a:r>
          </a:p>
          <a:p>
            <a:r>
              <a:rPr lang="en-GB" sz="1200" dirty="0">
                <a:solidFill>
                  <a:schemeClr val="bg1"/>
                </a:solidFill>
              </a:rPr>
              <a:t>entry point: (index.js)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server.js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1200" dirty="0">
                <a:solidFill>
                  <a:schemeClr val="bg1"/>
                </a:solidFill>
              </a:rPr>
              <a:t>test command:</a:t>
            </a:r>
          </a:p>
          <a:p>
            <a:r>
              <a:rPr lang="en-GB" sz="1200" dirty="0">
                <a:solidFill>
                  <a:schemeClr val="bg1"/>
                </a:solidFill>
              </a:rPr>
              <a:t>git repository:</a:t>
            </a:r>
          </a:p>
          <a:p>
            <a:r>
              <a:rPr lang="en-GB" sz="1200" dirty="0">
                <a:solidFill>
                  <a:schemeClr val="bg1"/>
                </a:solidFill>
              </a:rPr>
              <a:t>keywords:</a:t>
            </a:r>
          </a:p>
          <a:p>
            <a:r>
              <a:rPr lang="en-GB" sz="1200" dirty="0">
                <a:solidFill>
                  <a:schemeClr val="bg1"/>
                </a:solidFill>
              </a:rPr>
              <a:t>author: </a:t>
            </a:r>
            <a:r>
              <a:rPr lang="en-GB" sz="1200" dirty="0">
                <a:solidFill>
                  <a:schemeClr val="accent1">
                    <a:lumMod val="50000"/>
                  </a:schemeClr>
                </a:solidFill>
              </a:rPr>
              <a:t>Mike Dacey</a:t>
            </a:r>
          </a:p>
          <a:p>
            <a:r>
              <a:rPr lang="en-GB" sz="1200" dirty="0">
                <a:solidFill>
                  <a:schemeClr val="bg1"/>
                </a:solidFill>
              </a:rPr>
              <a:t>license: (ISC)</a:t>
            </a:r>
          </a:p>
          <a:p>
            <a:r>
              <a:rPr lang="en-GB" sz="1200" dirty="0">
                <a:solidFill>
                  <a:schemeClr val="bg1"/>
                </a:solidFill>
              </a:rPr>
              <a:t>About to write to </a:t>
            </a:r>
            <a:r>
              <a:rPr lang="en-GB" sz="1200" dirty="0" smtClean="0">
                <a:solidFill>
                  <a:schemeClr val="bg1"/>
                </a:solidFill>
              </a:rPr>
              <a:t>\</a:t>
            </a:r>
            <a:r>
              <a:rPr lang="en-GB" sz="1200" dirty="0" err="1" smtClean="0">
                <a:solidFill>
                  <a:schemeClr val="bg1"/>
                </a:solidFill>
              </a:rPr>
              <a:t>expressjs</a:t>
            </a:r>
            <a:r>
              <a:rPr lang="en-GB" sz="1200" dirty="0" smtClean="0">
                <a:solidFill>
                  <a:schemeClr val="bg1"/>
                </a:solidFill>
              </a:rPr>
              <a:t>\</a:t>
            </a:r>
            <a:r>
              <a:rPr lang="en-GB" sz="1200" dirty="0" err="1" smtClean="0">
                <a:solidFill>
                  <a:schemeClr val="bg1"/>
                </a:solidFill>
              </a:rPr>
              <a:t>nodewebservice</a:t>
            </a:r>
            <a:r>
              <a:rPr lang="en-GB" sz="1200" dirty="0" smtClean="0">
                <a:solidFill>
                  <a:schemeClr val="bg1"/>
                </a:solidFill>
              </a:rPr>
              <a:t>\</a:t>
            </a:r>
            <a:r>
              <a:rPr lang="en-GB" sz="1200" dirty="0" err="1" smtClean="0">
                <a:solidFill>
                  <a:schemeClr val="bg1"/>
                </a:solidFill>
              </a:rPr>
              <a:t>package.json</a:t>
            </a:r>
            <a:r>
              <a:rPr lang="en-GB" sz="1200" dirty="0">
                <a:solidFill>
                  <a:schemeClr val="bg1"/>
                </a:solidFill>
              </a:rPr>
              <a:t>:</a:t>
            </a:r>
          </a:p>
          <a:p>
            <a:endParaRPr lang="en-GB" sz="1200" dirty="0">
              <a:solidFill>
                <a:schemeClr val="bg1"/>
              </a:solidFill>
            </a:endParaRPr>
          </a:p>
          <a:p>
            <a:r>
              <a:rPr lang="en-GB" sz="1200" dirty="0">
                <a:solidFill>
                  <a:schemeClr val="bg1"/>
                </a:solidFill>
              </a:rPr>
              <a:t>{</a:t>
            </a:r>
          </a:p>
          <a:p>
            <a:r>
              <a:rPr lang="en-GB" sz="1200" dirty="0">
                <a:solidFill>
                  <a:schemeClr val="bg1"/>
                </a:solidFill>
              </a:rPr>
              <a:t>  "name": "</a:t>
            </a:r>
            <a:r>
              <a:rPr lang="en-GB" sz="1200" dirty="0" err="1">
                <a:solidFill>
                  <a:schemeClr val="bg1"/>
                </a:solidFill>
              </a:rPr>
              <a:t>nodewebservice</a:t>
            </a:r>
            <a:r>
              <a:rPr lang="en-GB" sz="1200" dirty="0">
                <a:solidFill>
                  <a:schemeClr val="bg1"/>
                </a:solidFill>
              </a:rPr>
              <a:t>",</a:t>
            </a:r>
          </a:p>
          <a:p>
            <a:r>
              <a:rPr lang="en-GB" sz="1200" dirty="0">
                <a:solidFill>
                  <a:schemeClr val="bg1"/>
                </a:solidFill>
              </a:rPr>
              <a:t>  "version": "1.0.0",</a:t>
            </a:r>
          </a:p>
          <a:p>
            <a:r>
              <a:rPr lang="en-GB" sz="1200" dirty="0">
                <a:solidFill>
                  <a:schemeClr val="bg1"/>
                </a:solidFill>
              </a:rPr>
              <a:t>  "description": "Node.js web service example",</a:t>
            </a:r>
          </a:p>
          <a:p>
            <a:r>
              <a:rPr lang="en-GB" sz="1200" dirty="0">
                <a:solidFill>
                  <a:schemeClr val="bg1"/>
                </a:solidFill>
              </a:rPr>
              <a:t>  "main": "service.js",</a:t>
            </a:r>
          </a:p>
          <a:p>
            <a:r>
              <a:rPr lang="en-GB" sz="1200" dirty="0">
                <a:solidFill>
                  <a:schemeClr val="bg1"/>
                </a:solidFill>
              </a:rPr>
              <a:t>  "scripts": {</a:t>
            </a:r>
          </a:p>
          <a:p>
            <a:r>
              <a:rPr lang="en-GB" sz="1200" dirty="0">
                <a:solidFill>
                  <a:schemeClr val="bg1"/>
                </a:solidFill>
              </a:rPr>
              <a:t>    "test": "echo \"Error: no test specified\" &amp;&amp; exit 1"</a:t>
            </a:r>
          </a:p>
          <a:p>
            <a:r>
              <a:rPr lang="en-GB" sz="1200" dirty="0">
                <a:solidFill>
                  <a:schemeClr val="bg1"/>
                </a:solidFill>
              </a:rPr>
              <a:t>  },</a:t>
            </a:r>
          </a:p>
          <a:p>
            <a:r>
              <a:rPr lang="en-GB" sz="1200" dirty="0">
                <a:solidFill>
                  <a:schemeClr val="bg1"/>
                </a:solidFill>
              </a:rPr>
              <a:t>  "author": "Mike Dacey",</a:t>
            </a:r>
          </a:p>
          <a:p>
            <a:r>
              <a:rPr lang="en-GB" sz="1200" dirty="0">
                <a:solidFill>
                  <a:schemeClr val="bg1"/>
                </a:solidFill>
              </a:rPr>
              <a:t>  "license": "ISC"</a:t>
            </a:r>
          </a:p>
          <a:p>
            <a:r>
              <a:rPr lang="en-GB" sz="1200" dirty="0">
                <a:solidFill>
                  <a:schemeClr val="bg1"/>
                </a:solidFill>
              </a:rPr>
              <a:t>}</a:t>
            </a:r>
          </a:p>
          <a:p>
            <a:endParaRPr lang="en-GB" sz="1200" dirty="0">
              <a:solidFill>
                <a:schemeClr val="bg1"/>
              </a:solidFill>
            </a:endParaRPr>
          </a:p>
          <a:p>
            <a:endParaRPr lang="en-GB" sz="1200" dirty="0">
              <a:solidFill>
                <a:schemeClr val="bg1"/>
              </a:solidFill>
            </a:endParaRPr>
          </a:p>
          <a:p>
            <a:r>
              <a:rPr lang="en-GB" sz="1200" dirty="0">
                <a:solidFill>
                  <a:schemeClr val="bg1"/>
                </a:solidFill>
              </a:rPr>
              <a:t>Is this OK? (yes)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yes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555732" y="130629"/>
            <a:ext cx="2536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 </a:t>
            </a:r>
            <a:r>
              <a:rPr lang="en-GB" dirty="0"/>
              <a:t>the </a:t>
            </a:r>
            <a:r>
              <a:rPr lang="en-GB" dirty="0" err="1"/>
              <a:t>node</a:t>
            </a:r>
            <a:r>
              <a:rPr lang="en-GB" u="sng" dirty="0" err="1"/>
              <a:t>webserver</a:t>
            </a:r>
            <a:r>
              <a:rPr lang="en-GB" dirty="0"/>
              <a:t> directory</a:t>
            </a:r>
          </a:p>
        </p:txBody>
      </p:sp>
    </p:spTree>
    <p:extLst>
      <p:ext uri="{BB962C8B-B14F-4D97-AF65-F5344CB8AC3E}">
        <p14:creationId xmlns:p14="http://schemas.microsoft.com/office/powerpoint/2010/main" val="1608991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998547"/>
            <a:ext cx="7029450" cy="1222940"/>
          </a:xfrm>
        </p:spPr>
        <p:txBody>
          <a:bodyPr/>
          <a:lstStyle/>
          <a:p>
            <a:r>
              <a:rPr lang="en-GB" dirty="0"/>
              <a:t>We are going to be using the </a:t>
            </a:r>
            <a:r>
              <a:rPr lang="en-GB" b="1" dirty="0"/>
              <a:t>express.js</a:t>
            </a:r>
            <a:r>
              <a:rPr lang="en-GB" dirty="0"/>
              <a:t> </a:t>
            </a:r>
            <a:r>
              <a:rPr lang="en-GB" dirty="0" smtClean="0"/>
              <a:t>framework, </a:t>
            </a:r>
            <a:r>
              <a:rPr lang="en-GB" dirty="0" err="1" smtClean="0"/>
              <a:t>cors</a:t>
            </a:r>
            <a:r>
              <a:rPr lang="en-GB" dirty="0" smtClean="0"/>
              <a:t> and (possibly) </a:t>
            </a:r>
            <a:r>
              <a:rPr lang="en-GB" dirty="0" err="1" smtClean="0"/>
              <a:t>axios</a:t>
            </a:r>
            <a:r>
              <a:rPr lang="en-GB" dirty="0" smtClean="0"/>
              <a:t> and a template engine</a:t>
            </a:r>
            <a:r>
              <a:rPr lang="en-GB" dirty="0"/>
              <a:t/>
            </a:r>
            <a:br>
              <a:rPr lang="en-GB" dirty="0"/>
            </a:br>
            <a:r>
              <a:rPr lang="en-GB" i="1" dirty="0" err="1"/>
              <a:t>npm</a:t>
            </a:r>
            <a:r>
              <a:rPr lang="en-GB" i="1" dirty="0"/>
              <a:t> install express express-validator </a:t>
            </a:r>
            <a:r>
              <a:rPr lang="en-GB" i="1" dirty="0" err="1" smtClean="0"/>
              <a:t>axios</a:t>
            </a:r>
            <a:r>
              <a:rPr lang="en-GB" i="1" dirty="0" smtClean="0"/>
              <a:t> </a:t>
            </a:r>
            <a:r>
              <a:rPr lang="en-GB" i="1" dirty="0" err="1" smtClean="0"/>
              <a:t>cors</a:t>
            </a:r>
            <a:r>
              <a:rPr lang="en-GB" i="1" dirty="0" smtClean="0"/>
              <a:t> </a:t>
            </a:r>
            <a:r>
              <a:rPr lang="en-GB" i="1" dirty="0" err="1" smtClean="0"/>
              <a:t>ejs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186144" y="2375484"/>
            <a:ext cx="7338765" cy="3139321"/>
          </a:xfrm>
          <a:prstGeom prst="rect">
            <a:avLst/>
          </a:prstGeom>
          <a:solidFill>
            <a:srgbClr val="00000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$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cd </a:t>
            </a:r>
            <a:r>
              <a:rPr lang="en-GB" dirty="0" err="1" smtClean="0">
                <a:solidFill>
                  <a:schemeClr val="accent1">
                    <a:lumMod val="50000"/>
                  </a:schemeClr>
                </a:solidFill>
              </a:rPr>
              <a:t>nodewebserver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/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$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ls</a:t>
            </a:r>
          </a:p>
          <a:p>
            <a:r>
              <a:rPr lang="en-GB" dirty="0" err="1" smtClean="0">
                <a:solidFill>
                  <a:schemeClr val="bg1"/>
                </a:solidFill>
              </a:rPr>
              <a:t>package.json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$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npm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install express express-validator </a:t>
            </a:r>
            <a:r>
              <a:rPr lang="en-GB" dirty="0" err="1" smtClean="0">
                <a:solidFill>
                  <a:schemeClr val="accent1">
                    <a:lumMod val="50000"/>
                  </a:schemeClr>
                </a:solidFill>
              </a:rPr>
              <a:t>axios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accent1">
                    <a:lumMod val="50000"/>
                  </a:schemeClr>
                </a:solidFill>
              </a:rPr>
              <a:t>cors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accent1">
                    <a:lumMod val="50000"/>
                  </a:schemeClr>
                </a:solidFill>
              </a:rPr>
              <a:t>ejs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….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+ ejs@3.1.5</a:t>
            </a:r>
          </a:p>
          <a:p>
            <a:r>
              <a:rPr lang="en-GB" dirty="0">
                <a:solidFill>
                  <a:schemeClr val="bg1"/>
                </a:solidFill>
              </a:rPr>
              <a:t>+ cors@2.8.5</a:t>
            </a:r>
          </a:p>
          <a:p>
            <a:r>
              <a:rPr lang="en-GB" dirty="0">
                <a:solidFill>
                  <a:schemeClr val="bg1"/>
                </a:solidFill>
              </a:rPr>
              <a:t>+ express-validator@6.6.1</a:t>
            </a:r>
          </a:p>
          <a:p>
            <a:r>
              <a:rPr lang="en-GB" dirty="0">
                <a:solidFill>
                  <a:schemeClr val="bg1"/>
                </a:solidFill>
              </a:rPr>
              <a:t>+ express@4.17.1</a:t>
            </a:r>
          </a:p>
          <a:p>
            <a:r>
              <a:rPr lang="en-GB" dirty="0">
                <a:solidFill>
                  <a:schemeClr val="bg1"/>
                </a:solidFill>
              </a:rPr>
              <a:t>+ axios@0.21.0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found </a:t>
            </a:r>
            <a:r>
              <a:rPr lang="en-GB" dirty="0">
                <a:solidFill>
                  <a:schemeClr val="bg1"/>
                </a:solidFill>
              </a:rPr>
              <a:t>0 vulnerabilities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55732" y="130629"/>
            <a:ext cx="2536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 </a:t>
            </a:r>
            <a:r>
              <a:rPr lang="en-GB" dirty="0"/>
              <a:t>the </a:t>
            </a:r>
            <a:r>
              <a:rPr lang="en-GB" dirty="0" err="1"/>
              <a:t>node</a:t>
            </a:r>
            <a:r>
              <a:rPr lang="en-GB" u="sng" dirty="0" err="1"/>
              <a:t>webserver</a:t>
            </a:r>
            <a:r>
              <a:rPr lang="en-GB" dirty="0"/>
              <a:t> directory</a:t>
            </a:r>
          </a:p>
        </p:txBody>
      </p:sp>
    </p:spTree>
    <p:extLst>
      <p:ext uri="{BB962C8B-B14F-4D97-AF65-F5344CB8AC3E}">
        <p14:creationId xmlns:p14="http://schemas.microsoft.com/office/powerpoint/2010/main" val="3501607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1876925"/>
            <a:ext cx="7029450" cy="976965"/>
          </a:xfrm>
        </p:spPr>
        <p:txBody>
          <a:bodyPr/>
          <a:lstStyle/>
          <a:p>
            <a:r>
              <a:rPr lang="en-GB" dirty="0" smtClean="0"/>
              <a:t>For development purposes, we need to install:</a:t>
            </a:r>
          </a:p>
          <a:p>
            <a:pPr lvl="1"/>
            <a:r>
              <a:rPr lang="en-GB" dirty="0" smtClean="0"/>
              <a:t>a couple of tools for managing the build called </a:t>
            </a:r>
            <a:r>
              <a:rPr lang="en-GB" dirty="0" err="1" smtClean="0"/>
              <a:t>nodemon</a:t>
            </a:r>
            <a:r>
              <a:rPr lang="en-GB" dirty="0" smtClean="0"/>
              <a:t> and </a:t>
            </a:r>
            <a:r>
              <a:rPr lang="en-GB" dirty="0" err="1" smtClean="0"/>
              <a:t>npm</a:t>
            </a:r>
            <a:r>
              <a:rPr lang="en-GB" dirty="0" smtClean="0"/>
              <a:t>-run-all</a:t>
            </a:r>
          </a:p>
          <a:p>
            <a:pPr lvl="1"/>
            <a:r>
              <a:rPr lang="en-GB" dirty="0" err="1" smtClean="0"/>
              <a:t>TypeScript</a:t>
            </a:r>
            <a:endParaRPr lang="en-GB" dirty="0" smtClean="0"/>
          </a:p>
          <a:p>
            <a:pPr lvl="1"/>
            <a:r>
              <a:rPr lang="en-GB" dirty="0" smtClean="0"/>
              <a:t>a number of </a:t>
            </a:r>
            <a:r>
              <a:rPr lang="en-GB" dirty="0" err="1" smtClean="0"/>
              <a:t>DefinetlyTyped</a:t>
            </a:r>
            <a:r>
              <a:rPr lang="en-GB" dirty="0" smtClean="0"/>
              <a:t> type definitions to support </a:t>
            </a:r>
            <a:r>
              <a:rPr lang="en-GB" dirty="0" err="1" smtClean="0"/>
              <a:t>TypeScript</a:t>
            </a:r>
            <a:endParaRPr lang="en-GB" dirty="0" smtClean="0"/>
          </a:p>
          <a:p>
            <a:pPr marL="0" indent="0">
              <a:buNone/>
            </a:pPr>
            <a:r>
              <a:rPr lang="en-GB" i="1" dirty="0"/>
              <a:t> 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50760" y="4252027"/>
            <a:ext cx="63573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i="1" dirty="0" err="1"/>
              <a:t>npm</a:t>
            </a:r>
            <a:r>
              <a:rPr lang="en-GB" i="1" dirty="0"/>
              <a:t> install --save-dev typescript --save-dev </a:t>
            </a:r>
            <a:r>
              <a:rPr lang="en-GB" i="1" dirty="0" err="1"/>
              <a:t>nodemon</a:t>
            </a:r>
            <a:r>
              <a:rPr lang="en-GB" i="1" dirty="0"/>
              <a:t> --save-dev </a:t>
            </a:r>
            <a:r>
              <a:rPr lang="en-GB" i="1" dirty="0" err="1"/>
              <a:t>npm</a:t>
            </a:r>
            <a:r>
              <a:rPr lang="en-GB" i="1" dirty="0"/>
              <a:t>-run-all --save-dev @types/node @types/express --save-dev @types/</a:t>
            </a:r>
            <a:r>
              <a:rPr lang="en-GB" i="1" dirty="0" err="1"/>
              <a:t>cors</a:t>
            </a:r>
            <a:r>
              <a:rPr lang="en-GB" i="1" dirty="0"/>
              <a:t>  --save-dev @types/</a:t>
            </a:r>
            <a:r>
              <a:rPr lang="en-GB" i="1" dirty="0" err="1"/>
              <a:t>jquery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7040880" y="6145731"/>
            <a:ext cx="17876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(See next slide)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596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998452" y="1724025"/>
            <a:ext cx="7338765" cy="3416320"/>
          </a:xfrm>
          <a:prstGeom prst="rect">
            <a:avLst/>
          </a:prstGeom>
          <a:solidFill>
            <a:srgbClr val="000000"/>
          </a:solidFill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$ 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npm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install --save-dev typescript --save-dev 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nodemon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--save-dev 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npm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-run-all --save-dev @types/node @types/express --save-dev @types/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cors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 --save-dev @types/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jquery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en-GB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…..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+ npm-run-all@4.1.5</a:t>
            </a:r>
          </a:p>
          <a:p>
            <a:r>
              <a:rPr lang="en-GB" dirty="0">
                <a:solidFill>
                  <a:schemeClr val="bg1"/>
                </a:solidFill>
              </a:rPr>
              <a:t>+ nodemon@2.0.6</a:t>
            </a:r>
          </a:p>
          <a:p>
            <a:r>
              <a:rPr lang="en-GB" dirty="0">
                <a:solidFill>
                  <a:schemeClr val="bg1"/>
                </a:solidFill>
              </a:rPr>
              <a:t>+ @types/express@4.17.8</a:t>
            </a:r>
          </a:p>
          <a:p>
            <a:r>
              <a:rPr lang="en-GB" dirty="0">
                <a:solidFill>
                  <a:schemeClr val="bg1"/>
                </a:solidFill>
              </a:rPr>
              <a:t>+ @types/cors@2.8.8</a:t>
            </a:r>
          </a:p>
          <a:p>
            <a:r>
              <a:rPr lang="en-GB" dirty="0">
                <a:solidFill>
                  <a:schemeClr val="bg1"/>
                </a:solidFill>
              </a:rPr>
              <a:t>+ @types/jquery@3.5.4</a:t>
            </a:r>
          </a:p>
          <a:p>
            <a:r>
              <a:rPr lang="en-GB" dirty="0">
                <a:solidFill>
                  <a:schemeClr val="bg1"/>
                </a:solidFill>
              </a:rPr>
              <a:t>+ @types/node@14.14.6</a:t>
            </a:r>
          </a:p>
          <a:p>
            <a:r>
              <a:rPr lang="en-GB" dirty="0">
                <a:solidFill>
                  <a:schemeClr val="bg1"/>
                </a:solidFill>
              </a:rPr>
              <a:t>+ typescript@4.0.5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found </a:t>
            </a:r>
            <a:r>
              <a:rPr lang="en-GB" dirty="0">
                <a:solidFill>
                  <a:schemeClr val="bg1"/>
                </a:solidFill>
              </a:rPr>
              <a:t>0 vulnerabilities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07126" y="961122"/>
            <a:ext cx="2536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 </a:t>
            </a:r>
            <a:r>
              <a:rPr lang="en-GB" dirty="0"/>
              <a:t>the </a:t>
            </a:r>
            <a:r>
              <a:rPr lang="en-GB" dirty="0" err="1"/>
              <a:t>node</a:t>
            </a:r>
            <a:r>
              <a:rPr lang="en-GB" u="sng" dirty="0" err="1"/>
              <a:t>webserver</a:t>
            </a:r>
            <a:r>
              <a:rPr lang="en-GB" dirty="0"/>
              <a:t> directory</a:t>
            </a:r>
          </a:p>
        </p:txBody>
      </p:sp>
    </p:spTree>
    <p:extLst>
      <p:ext uri="{BB962C8B-B14F-4D97-AF65-F5344CB8AC3E}">
        <p14:creationId xmlns:p14="http://schemas.microsoft.com/office/powerpoint/2010/main" val="3104635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Express Object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 use Express we have to create an object that represents our server and contains a number of methods we can use. In particular, the routing methods.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The name we give to this object is not important. Here I have named it “server” but often people name it “app”.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507381" y="3176338"/>
            <a:ext cx="3323346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/>
              <a:t>import express from "express</a:t>
            </a:r>
            <a:r>
              <a:rPr lang="en-GB" dirty="0" smtClean="0"/>
              <a:t>";</a:t>
            </a:r>
          </a:p>
          <a:p>
            <a:endParaRPr lang="en-GB" dirty="0"/>
          </a:p>
          <a:p>
            <a:r>
              <a:rPr lang="en-GB" dirty="0" smtClean="0"/>
              <a:t>let server </a:t>
            </a:r>
            <a:r>
              <a:rPr lang="en-GB" dirty="0"/>
              <a:t>= express();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20025" y="5377160"/>
            <a:ext cx="3323346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/>
              <a:t>import express from "express</a:t>
            </a:r>
            <a:r>
              <a:rPr lang="en-GB" dirty="0" smtClean="0"/>
              <a:t>";</a:t>
            </a:r>
          </a:p>
          <a:p>
            <a:endParaRPr lang="en-GB" dirty="0"/>
          </a:p>
          <a:p>
            <a:r>
              <a:rPr lang="en-GB" dirty="0" smtClean="0"/>
              <a:t>let </a:t>
            </a:r>
            <a:r>
              <a:rPr lang="en-GB" b="1" dirty="0" smtClean="0"/>
              <a:t>app</a:t>
            </a:r>
            <a:r>
              <a:rPr lang="en-GB" dirty="0" smtClean="0"/>
              <a:t> </a:t>
            </a:r>
            <a:r>
              <a:rPr lang="en-GB" dirty="0"/>
              <a:t>= express();</a:t>
            </a:r>
          </a:p>
        </p:txBody>
      </p:sp>
    </p:spTree>
    <p:extLst>
      <p:ext uri="{BB962C8B-B14F-4D97-AF65-F5344CB8AC3E}">
        <p14:creationId xmlns:p14="http://schemas.microsoft.com/office/powerpoint/2010/main" val="588255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 the Server/Service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1097281"/>
            <a:ext cx="7029450" cy="760396"/>
          </a:xfrm>
        </p:spPr>
        <p:txBody>
          <a:bodyPr/>
          <a:lstStyle/>
          <a:p>
            <a:r>
              <a:rPr lang="en-GB" dirty="0" smtClean="0"/>
              <a:t>Create the express object and then call it’s listen method with a port number to start the server (app)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26773" y="2035534"/>
            <a:ext cx="8532744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let port = 80;                  </a:t>
            </a:r>
            <a:r>
              <a:rPr lang="en-GB" sz="2000" dirty="0" smtClean="0">
                <a:solidFill>
                  <a:srgbClr val="FF0000"/>
                </a:solidFill>
                <a:sym typeface="Wingdings" panose="05000000000000000000" pitchFamily="2" charset="2"/>
              </a:rPr>
              <a:t> choose port number 80 for HTTP</a:t>
            </a:r>
            <a:endParaRPr lang="en-GB" sz="2000" dirty="0" smtClean="0">
              <a:solidFill>
                <a:srgbClr val="FF0000"/>
              </a:solidFill>
            </a:endParaRPr>
          </a:p>
          <a:p>
            <a:r>
              <a:rPr lang="en-GB" sz="2000" dirty="0" smtClean="0"/>
              <a:t>let server </a:t>
            </a:r>
            <a:r>
              <a:rPr lang="en-GB" sz="2000" dirty="0"/>
              <a:t>= express</a:t>
            </a:r>
            <a:r>
              <a:rPr lang="en-GB" sz="2000" dirty="0" smtClean="0"/>
              <a:t>();   </a:t>
            </a:r>
            <a:r>
              <a:rPr lang="en-GB" sz="2000" dirty="0" smtClean="0">
                <a:solidFill>
                  <a:srgbClr val="FF0000"/>
                </a:solidFill>
                <a:sym typeface="Wingdings" panose="05000000000000000000" pitchFamily="2" charset="2"/>
              </a:rPr>
              <a:t> Note, I have named this variable server</a:t>
            </a:r>
            <a:endParaRPr lang="en-GB" sz="2000" dirty="0" smtClean="0">
              <a:solidFill>
                <a:srgbClr val="FF0000"/>
              </a:solidFill>
            </a:endParaRPr>
          </a:p>
          <a:p>
            <a:endParaRPr lang="en-GB" sz="2000" dirty="0"/>
          </a:p>
          <a:p>
            <a:r>
              <a:rPr lang="en-GB" sz="2000" dirty="0" smtClean="0">
                <a:solidFill>
                  <a:schemeClr val="accent5">
                    <a:lumMod val="25000"/>
                  </a:schemeClr>
                </a:solidFill>
              </a:rPr>
              <a:t>// Set up the Routing Method here</a:t>
            </a:r>
          </a:p>
          <a:p>
            <a:endParaRPr lang="en-GB" sz="2000" dirty="0"/>
          </a:p>
          <a:p>
            <a:r>
              <a:rPr lang="en-GB" sz="2000" dirty="0" err="1" smtClean="0"/>
              <a:t>server.listen</a:t>
            </a:r>
            <a:r>
              <a:rPr lang="en-GB" sz="2000" dirty="0" smtClean="0"/>
              <a:t>(port</a:t>
            </a:r>
            <a:r>
              <a:rPr lang="en-GB" sz="2000" dirty="0"/>
              <a:t>, () =&gt; console.log</a:t>
            </a:r>
            <a:r>
              <a:rPr lang="en-GB" sz="2000" dirty="0" smtClean="0"/>
              <a:t>(`Listening </a:t>
            </a:r>
            <a:r>
              <a:rPr lang="en-GB" sz="2000" dirty="0"/>
              <a:t>at http://localhost</a:t>
            </a:r>
            <a:r>
              <a:rPr lang="en-GB" sz="2000" dirty="0" smtClean="0"/>
              <a:t>:${port</a:t>
            </a:r>
            <a:r>
              <a:rPr lang="en-GB" sz="2000" dirty="0"/>
              <a:t>}`));</a:t>
            </a:r>
          </a:p>
        </p:txBody>
      </p:sp>
      <p:cxnSp>
        <p:nvCxnSpPr>
          <p:cNvPr id="7" name="Straight Arrow Connector 6"/>
          <p:cNvCxnSpPr/>
          <p:nvPr/>
        </p:nvCxnSpPr>
        <p:spPr bwMode="auto">
          <a:xfrm flipV="1">
            <a:off x="5039139" y="4134678"/>
            <a:ext cx="352839" cy="651013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" name="TextBox 7"/>
          <p:cNvSpPr txBox="1"/>
          <p:nvPr/>
        </p:nvSpPr>
        <p:spPr>
          <a:xfrm>
            <a:off x="3765465" y="4909931"/>
            <a:ext cx="32530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lambda function here is just a </a:t>
            </a:r>
            <a:r>
              <a:rPr lang="en-GB" dirty="0" err="1" smtClean="0"/>
              <a:t>callback</a:t>
            </a:r>
            <a:r>
              <a:rPr lang="en-GB" dirty="0" smtClean="0"/>
              <a:t> to print out a message so we know it has started</a:t>
            </a:r>
            <a:endParaRPr lang="en-GB" dirty="0"/>
          </a:p>
        </p:txBody>
      </p:sp>
      <p:cxnSp>
        <p:nvCxnSpPr>
          <p:cNvPr id="10" name="Straight Connector 9"/>
          <p:cNvCxnSpPr/>
          <p:nvPr/>
        </p:nvCxnSpPr>
        <p:spPr bwMode="auto">
          <a:xfrm>
            <a:off x="2863516" y="4134678"/>
            <a:ext cx="5866598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609760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885525"/>
            <a:ext cx="7029450" cy="731520"/>
          </a:xfrm>
        </p:spPr>
        <p:txBody>
          <a:bodyPr/>
          <a:lstStyle/>
          <a:p>
            <a:r>
              <a:rPr lang="en-GB" dirty="0" smtClean="0"/>
              <a:t>We will add some commands to the </a:t>
            </a:r>
            <a:r>
              <a:rPr lang="en-GB" b="1" dirty="0" err="1" smtClean="0"/>
              <a:t>package.json</a:t>
            </a:r>
            <a:r>
              <a:rPr lang="en-GB" dirty="0" smtClean="0"/>
              <a:t> file to compile our typescript files and run the service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27502" y="1751796"/>
            <a:ext cx="8073222" cy="286232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{  </a:t>
            </a:r>
            <a:endParaRPr lang="en-GB" dirty="0" smtClean="0"/>
          </a:p>
          <a:p>
            <a:r>
              <a:rPr lang="en-GB" dirty="0"/>
              <a:t> </a:t>
            </a:r>
            <a:r>
              <a:rPr lang="en-GB" dirty="0" smtClean="0"/>
              <a:t>     "</a:t>
            </a:r>
            <a:r>
              <a:rPr lang="en-GB" dirty="0"/>
              <a:t>name": "</a:t>
            </a:r>
            <a:r>
              <a:rPr lang="en-GB" dirty="0" err="1"/>
              <a:t>nodewebservice</a:t>
            </a:r>
            <a:r>
              <a:rPr lang="en-GB" dirty="0"/>
              <a:t>",  </a:t>
            </a:r>
            <a:endParaRPr lang="en-GB" dirty="0" smtClean="0"/>
          </a:p>
          <a:p>
            <a:r>
              <a:rPr lang="en-GB" dirty="0"/>
              <a:t> </a:t>
            </a:r>
            <a:r>
              <a:rPr lang="en-GB" dirty="0" smtClean="0"/>
              <a:t>     "</a:t>
            </a:r>
            <a:r>
              <a:rPr lang="en-GB" dirty="0"/>
              <a:t>version": "1.0.0",  </a:t>
            </a:r>
            <a:endParaRPr lang="en-GB" dirty="0" smtClean="0"/>
          </a:p>
          <a:p>
            <a:r>
              <a:rPr lang="en-GB" dirty="0"/>
              <a:t> </a:t>
            </a:r>
            <a:r>
              <a:rPr lang="en-GB" dirty="0" smtClean="0"/>
              <a:t>     "</a:t>
            </a:r>
            <a:r>
              <a:rPr lang="en-GB" dirty="0"/>
              <a:t>description": "Node.js web service example</a:t>
            </a:r>
            <a:r>
              <a:rPr lang="en-GB" dirty="0" smtClean="0"/>
              <a:t>",</a:t>
            </a:r>
          </a:p>
          <a:p>
            <a:r>
              <a:rPr lang="en-GB" dirty="0" smtClean="0"/>
              <a:t>      "</a:t>
            </a:r>
            <a:r>
              <a:rPr lang="en-GB" dirty="0"/>
              <a:t>main": "service.js", </a:t>
            </a:r>
            <a:endParaRPr lang="en-GB" dirty="0" smtClean="0"/>
          </a:p>
          <a:p>
            <a:r>
              <a:rPr lang="en-GB" dirty="0"/>
              <a:t> </a:t>
            </a:r>
            <a:r>
              <a:rPr lang="en-GB" dirty="0" smtClean="0"/>
              <a:t>     "</a:t>
            </a:r>
            <a:r>
              <a:rPr lang="en-GB" dirty="0"/>
              <a:t>scripts": {    </a:t>
            </a:r>
            <a:endParaRPr lang="en-GB" dirty="0" smtClean="0"/>
          </a:p>
          <a:p>
            <a:r>
              <a:rPr lang="en-GB" strike="sngStrike" dirty="0">
                <a:solidFill>
                  <a:srgbClr val="FF0000"/>
                </a:solidFill>
              </a:rPr>
              <a:t> </a:t>
            </a:r>
            <a:r>
              <a:rPr lang="en-GB" strike="sngStrike" dirty="0" smtClean="0">
                <a:solidFill>
                  <a:srgbClr val="FF0000"/>
                </a:solidFill>
              </a:rPr>
              <a:t>          "</a:t>
            </a:r>
            <a:r>
              <a:rPr lang="en-GB" strike="sngStrike" dirty="0">
                <a:solidFill>
                  <a:srgbClr val="FF0000"/>
                </a:solidFill>
              </a:rPr>
              <a:t>test": "echo \"Error: no test specified\" &amp;&amp; exit 1" </a:t>
            </a:r>
            <a:r>
              <a:rPr lang="en-GB" strike="sngStrike" dirty="0" smtClean="0">
                <a:solidFill>
                  <a:srgbClr val="FF0000"/>
                </a:solidFill>
              </a:rPr>
              <a:t>  </a:t>
            </a:r>
            <a:r>
              <a:rPr lang="en-GB" dirty="0" smtClean="0">
                <a:sym typeface="Wingdings" panose="05000000000000000000" pitchFamily="2" charset="2"/>
              </a:rPr>
              <a:t> Replace this line</a:t>
            </a:r>
            <a:r>
              <a:rPr lang="en-GB" dirty="0" smtClean="0"/>
              <a:t> </a:t>
            </a:r>
          </a:p>
          <a:p>
            <a:r>
              <a:rPr lang="en-GB" dirty="0"/>
              <a:t> </a:t>
            </a:r>
            <a:r>
              <a:rPr lang="en-GB" dirty="0" smtClean="0"/>
              <a:t>      },  </a:t>
            </a:r>
          </a:p>
          <a:p>
            <a:r>
              <a:rPr lang="en-GB" dirty="0"/>
              <a:t> </a:t>
            </a:r>
            <a:r>
              <a:rPr lang="en-GB" dirty="0" smtClean="0"/>
              <a:t>     "</a:t>
            </a:r>
            <a:r>
              <a:rPr lang="en-GB" dirty="0"/>
              <a:t>author": "Mike Dacey",  </a:t>
            </a:r>
            <a:endParaRPr lang="en-GB" dirty="0" smtClean="0"/>
          </a:p>
          <a:p>
            <a:r>
              <a:rPr lang="en-GB" dirty="0"/>
              <a:t> </a:t>
            </a:r>
            <a:r>
              <a:rPr lang="en-GB" dirty="0" smtClean="0"/>
              <a:t>     ……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9955" y="4768121"/>
            <a:ext cx="9045040" cy="20313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    "</a:t>
            </a:r>
            <a:r>
              <a:rPr lang="en-GB" dirty="0"/>
              <a:t>scripts": {    </a:t>
            </a:r>
            <a:endParaRPr lang="en-GB" dirty="0" smtClean="0"/>
          </a:p>
          <a:p>
            <a:r>
              <a:rPr lang="en-GB" dirty="0" smtClean="0">
                <a:solidFill>
                  <a:srgbClr val="FF0000"/>
                </a:solidFill>
              </a:rPr>
              <a:t>         "</a:t>
            </a:r>
            <a:r>
              <a:rPr lang="en-GB" b="1" dirty="0">
                <a:solidFill>
                  <a:srgbClr val="FF0000"/>
                </a:solidFill>
              </a:rPr>
              <a:t>build-server</a:t>
            </a:r>
            <a:r>
              <a:rPr lang="en-GB" dirty="0">
                <a:solidFill>
                  <a:srgbClr val="FF0000"/>
                </a:solidFill>
              </a:rPr>
              <a:t>": "./</a:t>
            </a:r>
            <a:r>
              <a:rPr lang="en-GB" dirty="0" err="1">
                <a:solidFill>
                  <a:srgbClr val="FF0000"/>
                </a:solidFill>
              </a:rPr>
              <a:t>node_modules</a:t>
            </a:r>
            <a:r>
              <a:rPr lang="en-GB" dirty="0">
                <a:solidFill>
                  <a:srgbClr val="FF0000"/>
                </a:solidFill>
              </a:rPr>
              <a:t>/.bin/</a:t>
            </a:r>
            <a:r>
              <a:rPr lang="en-GB" dirty="0" err="1">
                <a:solidFill>
                  <a:srgbClr val="FF0000"/>
                </a:solidFill>
              </a:rPr>
              <a:t>tsc</a:t>
            </a:r>
            <a:r>
              <a:rPr lang="en-GB" dirty="0">
                <a:solidFill>
                  <a:srgbClr val="FF0000"/>
                </a:solidFill>
              </a:rPr>
              <a:t> -p ./</a:t>
            </a:r>
            <a:r>
              <a:rPr lang="en-GB" dirty="0" err="1">
                <a:solidFill>
                  <a:srgbClr val="FF0000"/>
                </a:solidFill>
              </a:rPr>
              <a:t>tsconfig.server.json</a:t>
            </a:r>
            <a:r>
              <a:rPr lang="en-GB" dirty="0">
                <a:solidFill>
                  <a:srgbClr val="FF0000"/>
                </a:solidFill>
              </a:rPr>
              <a:t>",    </a:t>
            </a:r>
            <a:r>
              <a:rPr lang="en-GB" dirty="0" smtClean="0">
                <a:solidFill>
                  <a:srgbClr val="FF0000"/>
                </a:solidFill>
              </a:rPr>
              <a:t>          </a:t>
            </a:r>
          </a:p>
          <a:p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smtClean="0">
                <a:solidFill>
                  <a:srgbClr val="FF0000"/>
                </a:solidFill>
              </a:rPr>
              <a:t>        "</a:t>
            </a:r>
            <a:r>
              <a:rPr lang="en-GB" b="1" dirty="0">
                <a:solidFill>
                  <a:srgbClr val="FF0000"/>
                </a:solidFill>
              </a:rPr>
              <a:t>build-client</a:t>
            </a:r>
            <a:r>
              <a:rPr lang="en-GB" dirty="0">
                <a:solidFill>
                  <a:srgbClr val="FF0000"/>
                </a:solidFill>
              </a:rPr>
              <a:t>": "./</a:t>
            </a:r>
            <a:r>
              <a:rPr lang="en-GB" dirty="0" err="1">
                <a:solidFill>
                  <a:srgbClr val="FF0000"/>
                </a:solidFill>
              </a:rPr>
              <a:t>node_modules</a:t>
            </a:r>
            <a:r>
              <a:rPr lang="en-GB" dirty="0">
                <a:solidFill>
                  <a:srgbClr val="FF0000"/>
                </a:solidFill>
              </a:rPr>
              <a:t>/.bin/</a:t>
            </a:r>
            <a:r>
              <a:rPr lang="en-GB" dirty="0" err="1">
                <a:solidFill>
                  <a:srgbClr val="FF0000"/>
                </a:solidFill>
              </a:rPr>
              <a:t>tsc</a:t>
            </a:r>
            <a:r>
              <a:rPr lang="en-GB" dirty="0">
                <a:solidFill>
                  <a:srgbClr val="FF0000"/>
                </a:solidFill>
              </a:rPr>
              <a:t> -p ./</a:t>
            </a:r>
            <a:r>
              <a:rPr lang="en-GB" dirty="0" err="1">
                <a:solidFill>
                  <a:srgbClr val="FF0000"/>
                </a:solidFill>
              </a:rPr>
              <a:t>tsconfig.client.json</a:t>
            </a:r>
            <a:r>
              <a:rPr lang="en-GB" dirty="0" smtClean="0">
                <a:solidFill>
                  <a:srgbClr val="FF0000"/>
                </a:solidFill>
              </a:rPr>
              <a:t>",</a:t>
            </a:r>
          </a:p>
          <a:p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smtClean="0">
                <a:solidFill>
                  <a:srgbClr val="FF0000"/>
                </a:solidFill>
              </a:rPr>
              <a:t>        </a:t>
            </a:r>
            <a:r>
              <a:rPr lang="en-GB" dirty="0">
                <a:solidFill>
                  <a:srgbClr val="FF0000"/>
                </a:solidFill>
              </a:rPr>
              <a:t>"</a:t>
            </a:r>
            <a:r>
              <a:rPr lang="en-GB" b="1" dirty="0">
                <a:solidFill>
                  <a:srgbClr val="FF0000"/>
                </a:solidFill>
              </a:rPr>
              <a:t>run</a:t>
            </a:r>
            <a:r>
              <a:rPr lang="en-GB" dirty="0">
                <a:solidFill>
                  <a:srgbClr val="FF0000"/>
                </a:solidFill>
              </a:rPr>
              <a:t>": "node ./</a:t>
            </a:r>
            <a:r>
              <a:rPr lang="en-GB" dirty="0" err="1">
                <a:solidFill>
                  <a:srgbClr val="FF0000"/>
                </a:solidFill>
              </a:rPr>
              <a:t>dist</a:t>
            </a:r>
            <a:r>
              <a:rPr lang="en-GB" dirty="0">
                <a:solidFill>
                  <a:srgbClr val="FF0000"/>
                </a:solidFill>
              </a:rPr>
              <a:t>/server.js</a:t>
            </a:r>
            <a:r>
              <a:rPr lang="en-GB" dirty="0" smtClean="0">
                <a:solidFill>
                  <a:srgbClr val="FF0000"/>
                </a:solidFill>
              </a:rPr>
              <a:t>",</a:t>
            </a:r>
          </a:p>
          <a:p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smtClean="0">
                <a:solidFill>
                  <a:srgbClr val="FF0000"/>
                </a:solidFill>
              </a:rPr>
              <a:t>        </a:t>
            </a:r>
            <a:r>
              <a:rPr lang="en-GB" dirty="0">
                <a:solidFill>
                  <a:srgbClr val="FF0000"/>
                </a:solidFill>
              </a:rPr>
              <a:t>"</a:t>
            </a:r>
            <a:r>
              <a:rPr lang="en-GB" b="1" dirty="0">
                <a:solidFill>
                  <a:srgbClr val="FF0000"/>
                </a:solidFill>
              </a:rPr>
              <a:t>start</a:t>
            </a:r>
            <a:r>
              <a:rPr lang="en-GB" dirty="0">
                <a:solidFill>
                  <a:srgbClr val="FF0000"/>
                </a:solidFill>
              </a:rPr>
              <a:t>": "./</a:t>
            </a:r>
            <a:r>
              <a:rPr lang="en-GB" dirty="0" err="1">
                <a:solidFill>
                  <a:srgbClr val="FF0000"/>
                </a:solidFill>
              </a:rPr>
              <a:t>node_modules</a:t>
            </a:r>
            <a:r>
              <a:rPr lang="en-GB" dirty="0">
                <a:solidFill>
                  <a:srgbClr val="FF0000"/>
                </a:solidFill>
              </a:rPr>
              <a:t>/.bin/</a:t>
            </a:r>
            <a:r>
              <a:rPr lang="en-GB" dirty="0" err="1">
                <a:solidFill>
                  <a:srgbClr val="FF0000"/>
                </a:solidFill>
              </a:rPr>
              <a:t>nodemon</a:t>
            </a:r>
            <a:r>
              <a:rPr lang="en-GB" dirty="0">
                <a:solidFill>
                  <a:srgbClr val="FF0000"/>
                </a:solidFill>
              </a:rPr>
              <a:t> --</a:t>
            </a:r>
            <a:r>
              <a:rPr lang="en-GB" dirty="0" err="1">
                <a:solidFill>
                  <a:srgbClr val="FF0000"/>
                </a:solidFill>
              </a:rPr>
              <a:t>ext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ts,tsx</a:t>
            </a:r>
            <a:r>
              <a:rPr lang="en-GB" dirty="0">
                <a:solidFill>
                  <a:srgbClr val="FF0000"/>
                </a:solidFill>
              </a:rPr>
              <a:t> --exec run-s build-server build-client </a:t>
            </a:r>
            <a:r>
              <a:rPr lang="en-GB" dirty="0" smtClean="0">
                <a:solidFill>
                  <a:srgbClr val="FF0000"/>
                </a:solidFill>
              </a:rPr>
              <a:t>run“</a:t>
            </a:r>
          </a:p>
          <a:p>
            <a:r>
              <a:rPr lang="en-GB" dirty="0" smtClean="0"/>
              <a:t>     },  </a:t>
            </a:r>
          </a:p>
        </p:txBody>
      </p:sp>
      <p:sp>
        <p:nvSpPr>
          <p:cNvPr id="7" name="Down Arrow 6"/>
          <p:cNvSpPr/>
          <p:nvPr/>
        </p:nvSpPr>
        <p:spPr bwMode="auto">
          <a:xfrm rot="8640047">
            <a:off x="3998261" y="3728787"/>
            <a:ext cx="548640" cy="1320138"/>
          </a:xfrm>
          <a:prstGeom prst="down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55732" y="130629"/>
            <a:ext cx="2536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 </a:t>
            </a:r>
            <a:r>
              <a:rPr lang="en-GB" dirty="0"/>
              <a:t>the </a:t>
            </a:r>
            <a:r>
              <a:rPr lang="en-GB" dirty="0" err="1"/>
              <a:t>node</a:t>
            </a:r>
            <a:r>
              <a:rPr lang="en-GB" u="sng" dirty="0" err="1"/>
              <a:t>webserver</a:t>
            </a:r>
            <a:r>
              <a:rPr lang="en-GB" dirty="0"/>
              <a:t> directory</a:t>
            </a:r>
          </a:p>
        </p:txBody>
      </p:sp>
    </p:spTree>
    <p:extLst>
      <p:ext uri="{BB962C8B-B14F-4D97-AF65-F5344CB8AC3E}">
        <p14:creationId xmlns:p14="http://schemas.microsoft.com/office/powerpoint/2010/main" val="1111380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175" y="0"/>
            <a:ext cx="8686800" cy="341697"/>
          </a:xfrm>
        </p:spPr>
        <p:txBody>
          <a:bodyPr/>
          <a:lstStyle/>
          <a:p>
            <a:r>
              <a:rPr lang="en-GB" dirty="0" smtClean="0"/>
              <a:t>Exercise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49" y="457200"/>
            <a:ext cx="7338765" cy="5381625"/>
          </a:xfrm>
        </p:spPr>
        <p:txBody>
          <a:bodyPr/>
          <a:lstStyle/>
          <a:p>
            <a:r>
              <a:rPr lang="en-GB" dirty="0" smtClean="0"/>
              <a:t>Create a file called </a:t>
            </a:r>
            <a:r>
              <a:rPr lang="en-GB" b="1" dirty="0" err="1" smtClean="0"/>
              <a:t>server.ts</a:t>
            </a:r>
            <a:r>
              <a:rPr lang="en-GB" dirty="0" smtClean="0"/>
              <a:t> in the </a:t>
            </a:r>
            <a:r>
              <a:rPr lang="en-GB" dirty="0" err="1" smtClean="0"/>
              <a:t>node</a:t>
            </a:r>
            <a:r>
              <a:rPr lang="en-GB" u="sng" dirty="0" err="1" smtClean="0"/>
              <a:t>webserver</a:t>
            </a:r>
            <a:r>
              <a:rPr lang="en-GB" dirty="0" smtClean="0"/>
              <a:t> directory</a:t>
            </a:r>
            <a:endParaRPr lang="en-GB" b="1" dirty="0" smtClean="0"/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r>
              <a:rPr lang="en-GB" dirty="0" smtClean="0"/>
              <a:t>Compile and </a:t>
            </a:r>
            <a:r>
              <a:rPr lang="en-GB" b="1" dirty="0" smtClean="0">
                <a:solidFill>
                  <a:srgbClr val="FF0000"/>
                </a:solidFill>
              </a:rPr>
              <a:t>run the server </a:t>
            </a:r>
            <a:r>
              <a:rPr lang="en-GB" dirty="0" smtClean="0"/>
              <a:t>using</a:t>
            </a: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i="1" dirty="0" err="1" smtClean="0"/>
              <a:t>npm</a:t>
            </a:r>
            <a:r>
              <a:rPr lang="en-GB" i="1" dirty="0" smtClean="0"/>
              <a:t> run  start</a:t>
            </a:r>
            <a:endParaRPr lang="en-GB" dirty="0" smtClean="0"/>
          </a:p>
          <a:p>
            <a:r>
              <a:rPr lang="en-GB" dirty="0" smtClean="0"/>
              <a:t>This </a:t>
            </a:r>
            <a:r>
              <a:rPr lang="en-GB" dirty="0"/>
              <a:t>runs </a:t>
            </a:r>
            <a:r>
              <a:rPr lang="en-GB" dirty="0" smtClean="0"/>
              <a:t>the “start” </a:t>
            </a:r>
            <a:r>
              <a:rPr lang="en-GB" b="1" dirty="0" smtClean="0"/>
              <a:t>command</a:t>
            </a:r>
            <a:r>
              <a:rPr lang="en-GB" dirty="0" smtClean="0"/>
              <a:t> </a:t>
            </a:r>
            <a:r>
              <a:rPr lang="en-GB" dirty="0"/>
              <a:t>from </a:t>
            </a:r>
            <a:r>
              <a:rPr lang="en-GB" dirty="0" smtClean="0"/>
              <a:t>the </a:t>
            </a:r>
            <a:r>
              <a:rPr lang="en-GB" dirty="0"/>
              <a:t>package's "scripts" </a:t>
            </a:r>
            <a:r>
              <a:rPr lang="en-GB" dirty="0" smtClean="0"/>
              <a:t>object we previously created.</a:t>
            </a:r>
            <a:endParaRPr lang="en-GB" b="1" dirty="0" smtClean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13578" y="890160"/>
            <a:ext cx="8073222" cy="175432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import express from 'express';</a:t>
            </a:r>
          </a:p>
          <a:p>
            <a:endParaRPr lang="en-GB" dirty="0"/>
          </a:p>
          <a:p>
            <a:r>
              <a:rPr lang="en-GB" dirty="0"/>
              <a:t>let port: number = </a:t>
            </a:r>
            <a:r>
              <a:rPr lang="en-GB" dirty="0" smtClean="0"/>
              <a:t>80;</a:t>
            </a:r>
            <a:endParaRPr lang="en-GB" dirty="0"/>
          </a:p>
          <a:p>
            <a:r>
              <a:rPr lang="en-GB" dirty="0"/>
              <a:t>let </a:t>
            </a:r>
            <a:r>
              <a:rPr lang="en-GB" dirty="0" smtClean="0"/>
              <a:t>server </a:t>
            </a:r>
            <a:r>
              <a:rPr lang="en-GB" dirty="0"/>
              <a:t>= express();</a:t>
            </a:r>
          </a:p>
          <a:p>
            <a:r>
              <a:rPr lang="en-GB" dirty="0" err="1" smtClean="0"/>
              <a:t>server.listen</a:t>
            </a:r>
            <a:r>
              <a:rPr lang="en-GB" dirty="0" smtClean="0"/>
              <a:t>(port</a:t>
            </a:r>
            <a:r>
              <a:rPr lang="en-GB" dirty="0"/>
              <a:t>, () =&gt; console.log(`Example web </a:t>
            </a:r>
            <a:r>
              <a:rPr lang="en-GB" dirty="0" smtClean="0"/>
              <a:t>server </a:t>
            </a:r>
            <a:r>
              <a:rPr lang="en-GB" dirty="0"/>
              <a:t>listening at http://localhost:${port}`));		</a:t>
            </a:r>
          </a:p>
        </p:txBody>
      </p:sp>
      <p:sp>
        <p:nvSpPr>
          <p:cNvPr id="6" name="Curved Left Arrow 5"/>
          <p:cNvSpPr/>
          <p:nvPr/>
        </p:nvSpPr>
        <p:spPr bwMode="auto">
          <a:xfrm>
            <a:off x="7892566" y="2155769"/>
            <a:ext cx="226194" cy="264695"/>
          </a:xfrm>
          <a:prstGeom prst="curvedLeftArrow">
            <a:avLst>
              <a:gd name="adj1" fmla="val 20677"/>
              <a:gd name="adj2" fmla="val 50000"/>
              <a:gd name="adj3" fmla="val 25000"/>
            </a:avLst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47750" y="4112339"/>
            <a:ext cx="7338765" cy="2585323"/>
          </a:xfrm>
          <a:prstGeom prst="rect">
            <a:avLst/>
          </a:prstGeom>
          <a:solidFill>
            <a:srgbClr val="000000"/>
          </a:solidFill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$ 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npm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run start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…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&gt; </a:t>
            </a:r>
            <a:r>
              <a:rPr lang="en-GB" dirty="0" err="1">
                <a:solidFill>
                  <a:schemeClr val="bg1"/>
                </a:solidFill>
              </a:rPr>
              <a:t>nodemon</a:t>
            </a:r>
            <a:r>
              <a:rPr lang="en-GB" dirty="0">
                <a:solidFill>
                  <a:schemeClr val="bg1"/>
                </a:solidFill>
              </a:rPr>
              <a:t> --</a:t>
            </a:r>
            <a:r>
              <a:rPr lang="en-GB" dirty="0" err="1">
                <a:solidFill>
                  <a:schemeClr val="bg1"/>
                </a:solidFill>
              </a:rPr>
              <a:t>ext</a:t>
            </a:r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err="1">
                <a:solidFill>
                  <a:schemeClr val="bg1"/>
                </a:solidFill>
              </a:rPr>
              <a:t>ts,tsx</a:t>
            </a:r>
            <a:r>
              <a:rPr lang="en-GB" dirty="0">
                <a:solidFill>
                  <a:schemeClr val="bg1"/>
                </a:solidFill>
              </a:rPr>
              <a:t> --exec run-s build run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….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&gt; </a:t>
            </a:r>
            <a:r>
              <a:rPr lang="en-GB" dirty="0" err="1">
                <a:solidFill>
                  <a:schemeClr val="bg1"/>
                </a:solidFill>
              </a:rPr>
              <a:t>tsc</a:t>
            </a:r>
            <a:r>
              <a:rPr lang="en-GB" dirty="0">
                <a:solidFill>
                  <a:schemeClr val="bg1"/>
                </a:solidFill>
              </a:rPr>
              <a:t> -p ./</a:t>
            </a:r>
            <a:r>
              <a:rPr lang="en-GB" dirty="0" err="1" smtClean="0">
                <a:solidFill>
                  <a:schemeClr val="bg1"/>
                </a:solidFill>
              </a:rPr>
              <a:t>tsconfig.server.json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….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&gt; node ./</a:t>
            </a:r>
            <a:r>
              <a:rPr lang="en-GB" dirty="0" err="1" smtClean="0">
                <a:solidFill>
                  <a:schemeClr val="bg1"/>
                </a:solidFill>
              </a:rPr>
              <a:t>dist</a:t>
            </a:r>
            <a:r>
              <a:rPr lang="en-GB" dirty="0" smtClean="0">
                <a:solidFill>
                  <a:schemeClr val="bg1"/>
                </a:solidFill>
              </a:rPr>
              <a:t>/server.js</a:t>
            </a:r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rgbClr val="FFC000"/>
                </a:solidFill>
              </a:rPr>
              <a:t>Example web </a:t>
            </a:r>
            <a:r>
              <a:rPr lang="en-GB" dirty="0" smtClean="0">
                <a:solidFill>
                  <a:srgbClr val="FFC000"/>
                </a:solidFill>
              </a:rPr>
              <a:t>server </a:t>
            </a:r>
            <a:r>
              <a:rPr lang="en-GB" dirty="0">
                <a:solidFill>
                  <a:srgbClr val="FFC000"/>
                </a:solidFill>
              </a:rPr>
              <a:t>listening at http://</a:t>
            </a:r>
            <a:r>
              <a:rPr lang="en-GB" dirty="0" smtClean="0">
                <a:solidFill>
                  <a:srgbClr val="FFC000"/>
                </a:solidFill>
              </a:rPr>
              <a:t>localhost:80</a:t>
            </a: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53225" y="5405000"/>
            <a:ext cx="2191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C000"/>
                </a:solidFill>
              </a:rPr>
              <a:t>&lt;Ctrl&gt; + &lt;C&gt; to exit</a:t>
            </a: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92700" y="886220"/>
            <a:ext cx="21487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/>
              <a:t>Note: If port 80 is in use just use 81 instead for now!!</a:t>
            </a:r>
            <a:endParaRPr lang="en-GB" i="1" dirty="0"/>
          </a:p>
        </p:txBody>
      </p:sp>
      <p:cxnSp>
        <p:nvCxnSpPr>
          <p:cNvPr id="11" name="Straight Connector 10"/>
          <p:cNvCxnSpPr/>
          <p:nvPr/>
        </p:nvCxnSpPr>
        <p:spPr bwMode="auto">
          <a:xfrm>
            <a:off x="683394" y="2800952"/>
            <a:ext cx="7902341" cy="3736373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" name="Straight Connector 11"/>
          <p:cNvCxnSpPr/>
          <p:nvPr/>
        </p:nvCxnSpPr>
        <p:spPr bwMode="auto">
          <a:xfrm flipV="1">
            <a:off x="842211" y="2800952"/>
            <a:ext cx="7690585" cy="3896711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" name="TextBox 15"/>
          <p:cNvSpPr txBox="1"/>
          <p:nvPr/>
        </p:nvSpPr>
        <p:spPr>
          <a:xfrm>
            <a:off x="2033448" y="4881779"/>
            <a:ext cx="5575565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</a:rPr>
              <a:t>USE </a:t>
            </a:r>
            <a:r>
              <a:rPr lang="en-GB" sz="2800" b="1" dirty="0" err="1" smtClean="0">
                <a:solidFill>
                  <a:srgbClr val="FF0000"/>
                </a:solidFill>
              </a:rPr>
              <a:t>docker</a:t>
            </a:r>
            <a:r>
              <a:rPr lang="en-GB" sz="2800" b="1" dirty="0" smtClean="0">
                <a:solidFill>
                  <a:srgbClr val="FF0000"/>
                </a:solidFill>
              </a:rPr>
              <a:t>-compose INSTEAD</a:t>
            </a:r>
            <a:endParaRPr lang="en-GB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563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Starting Web Server, Web Service and Database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998548"/>
            <a:ext cx="7029450" cy="4840278"/>
          </a:xfrm>
        </p:spPr>
        <p:txBody>
          <a:bodyPr/>
          <a:lstStyle/>
          <a:p>
            <a:r>
              <a:rPr lang="en-GB" dirty="0" smtClean="0"/>
              <a:t>Open up a new terminal window</a:t>
            </a:r>
          </a:p>
          <a:p>
            <a:r>
              <a:rPr lang="en-GB" dirty="0" smtClean="0"/>
              <a:t>Change into your project directory (containing the “</a:t>
            </a:r>
            <a:r>
              <a:rPr lang="en-GB" dirty="0" err="1" smtClean="0"/>
              <a:t>docker</a:t>
            </a:r>
            <a:r>
              <a:rPr lang="en-GB" dirty="0" smtClean="0"/>
              <a:t>-compose” file)</a:t>
            </a:r>
          </a:p>
          <a:p>
            <a:r>
              <a:rPr lang="en-GB" dirty="0" smtClean="0"/>
              <a:t>Type the command </a:t>
            </a:r>
            <a:r>
              <a:rPr lang="en-GB" i="1" dirty="0" err="1" smtClean="0"/>
              <a:t>docker</a:t>
            </a:r>
            <a:r>
              <a:rPr lang="en-GB" i="1" dirty="0" smtClean="0"/>
              <a:t>-compose up</a:t>
            </a:r>
          </a:p>
          <a:p>
            <a:endParaRPr lang="en-GB" i="1" dirty="0"/>
          </a:p>
          <a:p>
            <a:endParaRPr lang="en-GB" i="1" dirty="0" smtClean="0"/>
          </a:p>
          <a:p>
            <a:endParaRPr lang="en-GB" i="1" dirty="0"/>
          </a:p>
          <a:p>
            <a:endParaRPr lang="en-GB" i="1" dirty="0" smtClean="0"/>
          </a:p>
          <a:p>
            <a:endParaRPr lang="en-GB" i="1" dirty="0"/>
          </a:p>
          <a:p>
            <a:endParaRPr lang="en-GB" i="1" dirty="0" smtClean="0"/>
          </a:p>
          <a:p>
            <a:endParaRPr lang="en-GB" i="1" dirty="0"/>
          </a:p>
          <a:p>
            <a:r>
              <a:rPr lang="en-GB" dirty="0" smtClean="0"/>
              <a:t>Your </a:t>
            </a:r>
            <a:r>
              <a:rPr lang="en-GB" dirty="0" err="1" smtClean="0"/>
              <a:t>webservice</a:t>
            </a:r>
            <a:r>
              <a:rPr lang="en-GB" dirty="0"/>
              <a:t> </a:t>
            </a:r>
            <a:r>
              <a:rPr lang="en-GB" dirty="0" smtClean="0"/>
              <a:t>can now be reached at</a:t>
            </a:r>
            <a:br>
              <a:rPr lang="en-GB" dirty="0" smtClean="0"/>
            </a:br>
            <a:r>
              <a:rPr lang="en-GB" i="1" dirty="0" smtClean="0"/>
              <a:t>http://localhost:1339</a:t>
            </a:r>
          </a:p>
          <a:p>
            <a:r>
              <a:rPr lang="en-GB" dirty="0" smtClean="0"/>
              <a:t>You webserver can now be reached at</a:t>
            </a:r>
            <a:br>
              <a:rPr lang="en-GB" dirty="0" smtClean="0"/>
            </a:br>
            <a:r>
              <a:rPr lang="en-GB" i="1" dirty="0" smtClean="0"/>
              <a:t>http://localhost:81</a:t>
            </a:r>
            <a:r>
              <a:rPr lang="en-GB" dirty="0" smtClean="0"/>
              <a:t>    </a:t>
            </a:r>
            <a:r>
              <a:rPr lang="en-GB" dirty="0" smtClean="0">
                <a:sym typeface="Wingdings" panose="05000000000000000000" pitchFamily="2" charset="2"/>
              </a:rPr>
              <a:t></a:t>
            </a:r>
            <a:endParaRPr lang="en-GB" i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980432" y="2456071"/>
            <a:ext cx="7563317" cy="2308324"/>
          </a:xfrm>
          <a:prstGeom prst="rect">
            <a:avLst/>
          </a:prstGeom>
          <a:solidFill>
            <a:srgbClr val="000000"/>
          </a:solidFill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$ </a:t>
            </a:r>
            <a:r>
              <a:rPr lang="en-GB" dirty="0" err="1" smtClean="0">
                <a:solidFill>
                  <a:schemeClr val="accent1">
                    <a:lumMod val="50000"/>
                  </a:schemeClr>
                </a:solidFill>
              </a:rPr>
              <a:t>docker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-compose up</a:t>
            </a:r>
          </a:p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…..</a:t>
            </a:r>
          </a:p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…..</a:t>
            </a:r>
          </a:p>
          <a:p>
            <a:r>
              <a:rPr lang="en-GB" dirty="0">
                <a:solidFill>
                  <a:schemeClr val="bg1"/>
                </a:solidFill>
              </a:rPr>
              <a:t>webservice_1     | &gt; nodewebservice@1.0.0 run /</a:t>
            </a:r>
            <a:r>
              <a:rPr lang="en-GB" dirty="0" err="1">
                <a:solidFill>
                  <a:schemeClr val="bg1"/>
                </a:solidFill>
              </a:rPr>
              <a:t>var</a:t>
            </a:r>
            <a:r>
              <a:rPr lang="en-GB" dirty="0">
                <a:solidFill>
                  <a:schemeClr val="bg1"/>
                </a:solidFill>
              </a:rPr>
              <a:t>/www/node</a:t>
            </a:r>
          </a:p>
          <a:p>
            <a:r>
              <a:rPr lang="en-GB" dirty="0">
                <a:solidFill>
                  <a:schemeClr val="bg1"/>
                </a:solidFill>
              </a:rPr>
              <a:t>webservice_1     | &gt; node ./</a:t>
            </a:r>
            <a:r>
              <a:rPr lang="en-GB" dirty="0" err="1">
                <a:solidFill>
                  <a:schemeClr val="bg1"/>
                </a:solidFill>
              </a:rPr>
              <a:t>dist</a:t>
            </a:r>
            <a:r>
              <a:rPr lang="en-GB" dirty="0">
                <a:solidFill>
                  <a:schemeClr val="bg1"/>
                </a:solidFill>
              </a:rPr>
              <a:t>/service.js</a:t>
            </a:r>
          </a:p>
          <a:p>
            <a:r>
              <a:rPr lang="en-GB" dirty="0">
                <a:solidFill>
                  <a:schemeClr val="bg1"/>
                </a:solidFill>
              </a:rPr>
              <a:t>webservice_1     |</a:t>
            </a:r>
          </a:p>
          <a:p>
            <a:r>
              <a:rPr lang="en-GB" dirty="0">
                <a:solidFill>
                  <a:schemeClr val="bg1"/>
                </a:solidFill>
              </a:rPr>
              <a:t>webservice_1     | Example web service listening at http://</a:t>
            </a:r>
            <a:r>
              <a:rPr lang="en-GB" dirty="0" smtClean="0">
                <a:solidFill>
                  <a:schemeClr val="bg1"/>
                </a:solidFill>
              </a:rPr>
              <a:t>localhost:1339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…..</a:t>
            </a:r>
            <a:r>
              <a:rPr lang="en-GB" dirty="0" err="1" smtClean="0">
                <a:solidFill>
                  <a:schemeClr val="bg1"/>
                </a:solidFill>
              </a:rPr>
              <a:t>etc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77360" y="5952014"/>
            <a:ext cx="4476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Hint: you can change this to </a:t>
            </a:r>
            <a:r>
              <a:rPr lang="en-GB" dirty="0" smtClean="0"/>
              <a:t>80 the </a:t>
            </a:r>
            <a:r>
              <a:rPr lang="en-GB" dirty="0" err="1" smtClean="0"/>
              <a:t>docker</a:t>
            </a:r>
            <a:r>
              <a:rPr lang="en-GB" dirty="0" smtClean="0"/>
              <a:t>-compose </a:t>
            </a:r>
            <a:r>
              <a:rPr lang="en-GB" dirty="0"/>
              <a:t>file if you wish   - "81:80"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73634" y="5998180"/>
            <a:ext cx="1104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 smtClean="0"/>
              <a:t>Change to 80</a:t>
            </a:r>
            <a:endParaRPr lang="en-GB" sz="1200" dirty="0"/>
          </a:p>
        </p:txBody>
      </p:sp>
      <p:cxnSp>
        <p:nvCxnSpPr>
          <p:cNvPr id="9" name="Straight Arrow Connector 8"/>
          <p:cNvCxnSpPr/>
          <p:nvPr/>
        </p:nvCxnSpPr>
        <p:spPr bwMode="auto">
          <a:xfrm flipH="1">
            <a:off x="7873635" y="6221918"/>
            <a:ext cx="53035" cy="8871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" name="TextBox 7"/>
          <p:cNvSpPr txBox="1"/>
          <p:nvPr/>
        </p:nvSpPr>
        <p:spPr>
          <a:xfrm>
            <a:off x="6542797" y="4371980"/>
            <a:ext cx="16017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>
                <a:solidFill>
                  <a:srgbClr val="FF0000"/>
                </a:solidFill>
              </a:rPr>
              <a:t>Ctrl+C</a:t>
            </a:r>
            <a:r>
              <a:rPr lang="en-GB" dirty="0" smtClean="0">
                <a:solidFill>
                  <a:srgbClr val="FF0000"/>
                </a:solidFill>
              </a:rPr>
              <a:t> to stop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819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(</a:t>
            </a:r>
            <a:r>
              <a:rPr lang="en-GB" dirty="0" err="1" smtClean="0"/>
              <a:t>Cont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1441174"/>
            <a:ext cx="7029450" cy="2105735"/>
          </a:xfrm>
        </p:spPr>
        <p:txBody>
          <a:bodyPr/>
          <a:lstStyle/>
          <a:p>
            <a:r>
              <a:rPr lang="en-GB" dirty="0" smtClean="0"/>
              <a:t>An </a:t>
            </a:r>
            <a:r>
              <a:rPr lang="en-GB" dirty="0" err="1" smtClean="0"/>
              <a:t>npm</a:t>
            </a:r>
            <a:r>
              <a:rPr lang="en-GB" dirty="0" smtClean="0"/>
              <a:t> run start command is executed for us and this watches for changes in our </a:t>
            </a:r>
            <a:r>
              <a:rPr lang="en-GB" dirty="0" err="1" smtClean="0"/>
              <a:t>TypeScript</a:t>
            </a:r>
            <a:r>
              <a:rPr lang="en-GB" dirty="0" smtClean="0"/>
              <a:t> files and automatically compiles them into </a:t>
            </a:r>
            <a:r>
              <a:rPr lang="en-GB" dirty="0" err="1" smtClean="0"/>
              <a:t>Javascript</a:t>
            </a:r>
            <a:endParaRPr lang="en-GB" dirty="0" smtClean="0"/>
          </a:p>
          <a:p>
            <a:pPr lvl="1"/>
            <a:r>
              <a:rPr lang="en-GB" dirty="0" smtClean="0"/>
              <a:t>It also invokes the “run” command to execute the </a:t>
            </a:r>
            <a:r>
              <a:rPr lang="en-GB" dirty="0" err="1" smtClean="0"/>
              <a:t>dist</a:t>
            </a:r>
            <a:r>
              <a:rPr lang="en-GB" dirty="0" smtClean="0"/>
              <a:t>/server.js file using Node.</a:t>
            </a:r>
          </a:p>
          <a:p>
            <a:r>
              <a:rPr lang="en-GB" dirty="0" smtClean="0"/>
              <a:t>You can see the compiled </a:t>
            </a:r>
            <a:r>
              <a:rPr lang="en-GB" dirty="0" err="1" smtClean="0"/>
              <a:t>Javascript</a:t>
            </a:r>
            <a:r>
              <a:rPr lang="en-GB" dirty="0" smtClean="0"/>
              <a:t> files in the </a:t>
            </a:r>
            <a:r>
              <a:rPr lang="en-GB" dirty="0" err="1" smtClean="0"/>
              <a:t>dist</a:t>
            </a:r>
            <a:r>
              <a:rPr lang="en-GB" dirty="0" smtClean="0"/>
              <a:t> directory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61618" y="3934259"/>
            <a:ext cx="7338765" cy="1477328"/>
          </a:xfrm>
          <a:prstGeom prst="rect">
            <a:avLst/>
          </a:prstGeom>
          <a:solidFill>
            <a:srgbClr val="000000"/>
          </a:solidFill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$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ls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b="1" dirty="0" err="1">
                <a:solidFill>
                  <a:schemeClr val="bg1"/>
                </a:solidFill>
              </a:rPr>
              <a:t>dist</a:t>
            </a:r>
            <a:r>
              <a:rPr lang="en-GB" dirty="0">
                <a:solidFill>
                  <a:schemeClr val="bg1"/>
                </a:solidFill>
              </a:rPr>
              <a:t>/          </a:t>
            </a:r>
            <a:r>
              <a:rPr lang="en-GB" dirty="0" err="1">
                <a:solidFill>
                  <a:schemeClr val="bg1"/>
                </a:solidFill>
              </a:rPr>
              <a:t>package.json</a:t>
            </a:r>
            <a:r>
              <a:rPr lang="en-GB" dirty="0">
                <a:solidFill>
                  <a:schemeClr val="bg1"/>
                </a:solidFill>
              </a:rPr>
              <a:t>       public/    </a:t>
            </a:r>
            <a:r>
              <a:rPr lang="en-GB" dirty="0" err="1">
                <a:solidFill>
                  <a:schemeClr val="bg1"/>
                </a:solidFill>
              </a:rPr>
              <a:t>tsconfig.client.json</a:t>
            </a:r>
            <a:r>
              <a:rPr lang="en-GB" dirty="0">
                <a:solidFill>
                  <a:schemeClr val="bg1"/>
                </a:solidFill>
              </a:rPr>
              <a:t>  views/</a:t>
            </a:r>
          </a:p>
          <a:p>
            <a:r>
              <a:rPr lang="en-GB" dirty="0" err="1">
                <a:solidFill>
                  <a:schemeClr val="bg1"/>
                </a:solidFill>
              </a:rPr>
              <a:t>node_modules</a:t>
            </a:r>
            <a:r>
              <a:rPr lang="en-GB" dirty="0">
                <a:solidFill>
                  <a:schemeClr val="bg1"/>
                </a:solidFill>
              </a:rPr>
              <a:t>/  package-</a:t>
            </a:r>
            <a:r>
              <a:rPr lang="en-GB" dirty="0" err="1">
                <a:solidFill>
                  <a:schemeClr val="bg1"/>
                </a:solidFill>
              </a:rPr>
              <a:t>lock.json</a:t>
            </a:r>
            <a:r>
              <a:rPr lang="en-GB" dirty="0">
                <a:solidFill>
                  <a:schemeClr val="bg1"/>
                </a:solidFill>
              </a:rPr>
              <a:t>  </a:t>
            </a:r>
            <a:r>
              <a:rPr lang="en-GB" dirty="0" err="1">
                <a:solidFill>
                  <a:schemeClr val="bg1"/>
                </a:solidFill>
              </a:rPr>
              <a:t>server.ts</a:t>
            </a:r>
            <a:r>
              <a:rPr lang="en-GB" dirty="0">
                <a:solidFill>
                  <a:schemeClr val="bg1"/>
                </a:solidFill>
              </a:rPr>
              <a:t>  </a:t>
            </a:r>
            <a:r>
              <a:rPr lang="en-GB" dirty="0" err="1">
                <a:solidFill>
                  <a:schemeClr val="bg1"/>
                </a:solidFill>
              </a:rPr>
              <a:t>tsconfig.server.json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$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ls 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dist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b="1" dirty="0" smtClean="0">
                <a:solidFill>
                  <a:schemeClr val="bg1"/>
                </a:solidFill>
              </a:rPr>
              <a:t>server.js</a:t>
            </a:r>
            <a:r>
              <a:rPr lang="en-GB" dirty="0" smtClean="0">
                <a:solidFill>
                  <a:schemeClr val="bg1"/>
                </a:solidFill>
              </a:rPr>
              <a:t>  </a:t>
            </a:r>
            <a:r>
              <a:rPr lang="en-GB" dirty="0" err="1" smtClean="0">
                <a:solidFill>
                  <a:schemeClr val="bg1"/>
                </a:solidFill>
              </a:rPr>
              <a:t>server.js.map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542797" y="634572"/>
            <a:ext cx="2536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 </a:t>
            </a:r>
            <a:r>
              <a:rPr lang="en-GB" dirty="0"/>
              <a:t>the </a:t>
            </a:r>
            <a:r>
              <a:rPr lang="en-GB" dirty="0" err="1"/>
              <a:t>node</a:t>
            </a:r>
            <a:r>
              <a:rPr lang="en-GB" u="sng" dirty="0" err="1"/>
              <a:t>webserver</a:t>
            </a:r>
            <a:r>
              <a:rPr lang="en-GB" dirty="0"/>
              <a:t> directory</a:t>
            </a:r>
          </a:p>
        </p:txBody>
      </p:sp>
    </p:spTree>
    <p:extLst>
      <p:ext uri="{BB962C8B-B14F-4D97-AF65-F5344CB8AC3E}">
        <p14:creationId xmlns:p14="http://schemas.microsoft.com/office/powerpoint/2010/main" val="9193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Routing Methods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1207971"/>
            <a:ext cx="7029450" cy="2618071"/>
          </a:xfrm>
        </p:spPr>
        <p:txBody>
          <a:bodyPr/>
          <a:lstStyle/>
          <a:p>
            <a:r>
              <a:rPr lang="en-GB" dirty="0" smtClean="0"/>
              <a:t>For a web server, the only routing methods we are interested in are GET and POST</a:t>
            </a:r>
          </a:p>
          <a:p>
            <a:r>
              <a:rPr lang="en-GB" dirty="0" smtClean="0"/>
              <a:t>GET to request a new page</a:t>
            </a:r>
          </a:p>
          <a:p>
            <a:r>
              <a:rPr lang="en-GB" dirty="0" smtClean="0"/>
              <a:t>POST to process a HTML form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Of course, we are free to make a hybrid web server/service if we wish and use the other methods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7579286"/>
              </p:ext>
            </p:extLst>
          </p:nvPr>
        </p:nvGraphicFramePr>
        <p:xfrm>
          <a:off x="726708" y="4145045"/>
          <a:ext cx="8085221" cy="1112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94046">
                  <a:extLst>
                    <a:ext uri="{9D8B030D-6E8A-4147-A177-3AD203B41FA5}">
                      <a16:colId xmlns:a16="http://schemas.microsoft.com/office/drawing/2014/main" val="692622438"/>
                    </a:ext>
                  </a:extLst>
                </a:gridCol>
                <a:gridCol w="1963554">
                  <a:extLst>
                    <a:ext uri="{9D8B030D-6E8A-4147-A177-3AD203B41FA5}">
                      <a16:colId xmlns:a16="http://schemas.microsoft.com/office/drawing/2014/main" val="3603761167"/>
                    </a:ext>
                  </a:extLst>
                </a:gridCol>
                <a:gridCol w="4427621">
                  <a:extLst>
                    <a:ext uri="{9D8B030D-6E8A-4147-A177-3AD203B41FA5}">
                      <a16:colId xmlns:a16="http://schemas.microsoft.com/office/drawing/2014/main" val="19319829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HTTP Method</a:t>
                      </a:r>
                      <a:endParaRPr lang="en-GB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 smtClean="0"/>
                        <a:t>Routing</a:t>
                      </a:r>
                      <a:r>
                        <a:rPr lang="en-GB" b="1" baseline="0" dirty="0" smtClean="0"/>
                        <a:t> </a:t>
                      </a:r>
                      <a:r>
                        <a:rPr lang="en-GB" b="1" dirty="0" smtClean="0"/>
                        <a:t>Method</a:t>
                      </a:r>
                      <a:endParaRPr lang="en-GB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 smtClean="0"/>
                        <a:t>Usual interpretation</a:t>
                      </a:r>
                      <a:endParaRPr lang="en-GB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75453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GET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get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1" dirty="0" smtClean="0"/>
                        <a:t>Read</a:t>
                      </a:r>
                      <a:r>
                        <a:rPr lang="en-GB" i="1" baseline="0" dirty="0" smtClean="0"/>
                        <a:t> a new HTML page</a:t>
                      </a:r>
                      <a:endParaRPr lang="en-GB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4537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POST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post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1" dirty="0" smtClean="0"/>
                        <a:t>Post changes from a HTML</a:t>
                      </a:r>
                      <a:r>
                        <a:rPr lang="en-GB" i="1" baseline="0" dirty="0" smtClean="0"/>
                        <a:t> form</a:t>
                      </a:r>
                      <a:endParaRPr lang="en-GB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4118294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801979" y="6268352"/>
            <a:ext cx="47884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https://expressjs.com/en/4x/api.html#express</a:t>
            </a:r>
          </a:p>
        </p:txBody>
      </p:sp>
    </p:spTree>
    <p:extLst>
      <p:ext uri="{BB962C8B-B14F-4D97-AF65-F5344CB8AC3E}">
        <p14:creationId xmlns:p14="http://schemas.microsoft.com/office/powerpoint/2010/main" val="3611136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Request Body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1742173"/>
            <a:ext cx="7029450" cy="3854918"/>
          </a:xfrm>
        </p:spPr>
        <p:txBody>
          <a:bodyPr/>
          <a:lstStyle/>
          <a:p>
            <a:r>
              <a:rPr lang="en-GB" dirty="0" smtClean="0"/>
              <a:t>To read information sent in the HTTP Request body we must first setup express to handle the type of content we want to receive in the body (just do this once)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Now you can use the </a:t>
            </a:r>
            <a:r>
              <a:rPr lang="en-GB" dirty="0" err="1" smtClean="0"/>
              <a:t>request.body</a:t>
            </a:r>
            <a:r>
              <a:rPr lang="en-GB" dirty="0" smtClean="0"/>
              <a:t> array to read the values e.g. if the value is named “address” 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75172" y="2939627"/>
            <a:ext cx="6174606" cy="132343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5">
                    <a:lumMod val="25000"/>
                  </a:schemeClr>
                </a:solidFill>
              </a:rPr>
              <a:t>// for parsing </a:t>
            </a:r>
            <a:r>
              <a:rPr lang="en-GB" sz="2000" dirty="0" smtClean="0">
                <a:solidFill>
                  <a:schemeClr val="accent5">
                    <a:lumMod val="25000"/>
                  </a:schemeClr>
                </a:solidFill>
              </a:rPr>
              <a:t>application/</a:t>
            </a:r>
            <a:r>
              <a:rPr lang="en-GB" sz="2000" dirty="0" err="1" smtClean="0">
                <a:solidFill>
                  <a:schemeClr val="accent5">
                    <a:lumMod val="25000"/>
                  </a:schemeClr>
                </a:solidFill>
              </a:rPr>
              <a:t>json</a:t>
            </a:r>
            <a:endParaRPr lang="en-GB" sz="2000" dirty="0" smtClean="0">
              <a:solidFill>
                <a:schemeClr val="accent5">
                  <a:lumMod val="25000"/>
                </a:schemeClr>
              </a:solidFill>
            </a:endParaRPr>
          </a:p>
          <a:p>
            <a:r>
              <a:rPr lang="en-GB" sz="2000" dirty="0" err="1" smtClean="0"/>
              <a:t>server.use</a:t>
            </a:r>
            <a:r>
              <a:rPr lang="en-GB" sz="2000" dirty="0" smtClean="0"/>
              <a:t>( </a:t>
            </a:r>
            <a:r>
              <a:rPr lang="en-GB" sz="2000" dirty="0" err="1" smtClean="0"/>
              <a:t>express.json</a:t>
            </a:r>
            <a:r>
              <a:rPr lang="en-GB" sz="2000" dirty="0" smtClean="0"/>
              <a:t>() );</a:t>
            </a:r>
          </a:p>
          <a:p>
            <a:r>
              <a:rPr lang="en-GB" sz="2000" dirty="0" smtClean="0">
                <a:solidFill>
                  <a:schemeClr val="accent5">
                    <a:lumMod val="25000"/>
                  </a:schemeClr>
                </a:solidFill>
              </a:rPr>
              <a:t>// </a:t>
            </a:r>
            <a:r>
              <a:rPr lang="en-GB" sz="2000" dirty="0">
                <a:solidFill>
                  <a:schemeClr val="accent5">
                    <a:lumMod val="25000"/>
                  </a:schemeClr>
                </a:solidFill>
              </a:rPr>
              <a:t>for parsing </a:t>
            </a:r>
            <a:r>
              <a:rPr lang="en-GB" sz="2000" dirty="0" smtClean="0">
                <a:solidFill>
                  <a:schemeClr val="accent5">
                    <a:lumMod val="25000"/>
                  </a:schemeClr>
                </a:solidFill>
              </a:rPr>
              <a:t>application/x-www-form-</a:t>
            </a:r>
            <a:r>
              <a:rPr lang="en-GB" sz="2000" dirty="0" err="1" smtClean="0">
                <a:solidFill>
                  <a:schemeClr val="accent5">
                    <a:lumMod val="25000"/>
                  </a:schemeClr>
                </a:solidFill>
              </a:rPr>
              <a:t>urlencoded</a:t>
            </a:r>
            <a:endParaRPr lang="en-GB" sz="2000" dirty="0" smtClean="0">
              <a:solidFill>
                <a:schemeClr val="accent5">
                  <a:lumMod val="25000"/>
                </a:schemeClr>
              </a:solidFill>
            </a:endParaRPr>
          </a:p>
          <a:p>
            <a:r>
              <a:rPr lang="en-GB" sz="2000" dirty="0" err="1" smtClean="0"/>
              <a:t>server.use</a:t>
            </a:r>
            <a:r>
              <a:rPr lang="en-GB" sz="2000" dirty="0" smtClean="0"/>
              <a:t>( </a:t>
            </a:r>
            <a:r>
              <a:rPr lang="en-GB" sz="2000" dirty="0" err="1" smtClean="0"/>
              <a:t>express.urlencoded</a:t>
            </a:r>
            <a:r>
              <a:rPr lang="en-GB" sz="2000" dirty="0"/>
              <a:t>({ extended: true </a:t>
            </a:r>
            <a:r>
              <a:rPr lang="en-GB" sz="2000" dirty="0" smtClean="0"/>
              <a:t>}) );</a:t>
            </a:r>
            <a:endParaRPr lang="en-GB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3157085" y="5467043"/>
            <a:ext cx="2145331" cy="4001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sz="2000" dirty="0" err="1" smtClean="0">
                <a:solidFill>
                  <a:srgbClr val="FF0000"/>
                </a:solidFill>
              </a:rPr>
              <a:t>req.body</a:t>
            </a:r>
            <a:r>
              <a:rPr lang="en-GB" sz="2000" dirty="0" err="1" smtClean="0"/>
              <a:t>.address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750079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Static Content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1033670"/>
            <a:ext cx="7029450" cy="4805155"/>
          </a:xfrm>
        </p:spPr>
        <p:txBody>
          <a:bodyPr/>
          <a:lstStyle/>
          <a:p>
            <a:r>
              <a:rPr lang="en-GB" dirty="0" smtClean="0"/>
              <a:t>Of a web server just wants to serve static web pages, images, </a:t>
            </a:r>
            <a:r>
              <a:rPr lang="en-GB" dirty="0" err="1" smtClean="0"/>
              <a:t>css</a:t>
            </a:r>
            <a:r>
              <a:rPr lang="en-GB" dirty="0" smtClean="0"/>
              <a:t> or </a:t>
            </a:r>
            <a:r>
              <a:rPr lang="en-GB" dirty="0" err="1" smtClean="0"/>
              <a:t>js</a:t>
            </a:r>
            <a:r>
              <a:rPr lang="en-GB" dirty="0" smtClean="0"/>
              <a:t> files</a:t>
            </a:r>
          </a:p>
          <a:p>
            <a:r>
              <a:rPr lang="en-GB" dirty="0" smtClean="0"/>
              <a:t>To server static content we can call the </a:t>
            </a:r>
            <a:r>
              <a:rPr lang="en-GB" b="1" dirty="0" smtClean="0"/>
              <a:t>use()</a:t>
            </a:r>
            <a:r>
              <a:rPr lang="en-GB" dirty="0" smtClean="0"/>
              <a:t> method and pass it the directory path to the content</a:t>
            </a:r>
          </a:p>
          <a:p>
            <a:r>
              <a:rPr lang="en-GB" dirty="0" smtClean="0"/>
              <a:t>We will do it this way: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The static content will be found in the /public folder</a:t>
            </a:r>
          </a:p>
          <a:p>
            <a:r>
              <a:rPr lang="en-GB" dirty="0" smtClean="0"/>
              <a:t>To access a file called “hello.html” from the “/public” directory we can just use the URL</a:t>
            </a:r>
            <a:br>
              <a:rPr lang="en-GB" dirty="0" smtClean="0"/>
            </a:br>
            <a:r>
              <a:rPr lang="en-GB" i="1" dirty="0" smtClean="0">
                <a:solidFill>
                  <a:srgbClr val="FF0000"/>
                </a:solidFill>
              </a:rPr>
              <a:t>http://localhost:81</a:t>
            </a:r>
            <a:r>
              <a:rPr lang="en-GB" b="1" i="1" dirty="0" smtClean="0">
                <a:solidFill>
                  <a:srgbClr val="FF0000"/>
                </a:solidFill>
              </a:rPr>
              <a:t>/hello.html</a:t>
            </a:r>
            <a:endParaRPr lang="en-GB" b="1" i="1" dirty="0">
              <a:solidFill>
                <a:srgbClr val="FF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375780" y="2855092"/>
            <a:ext cx="6741623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import path from 'path</a:t>
            </a:r>
            <a:r>
              <a:rPr lang="en-GB" sz="2000" dirty="0" smtClean="0"/>
              <a:t>';</a:t>
            </a:r>
          </a:p>
          <a:p>
            <a:endParaRPr lang="en-GB" sz="2000" dirty="0"/>
          </a:p>
          <a:p>
            <a:r>
              <a:rPr lang="en-GB" sz="2000" dirty="0" smtClean="0"/>
              <a:t>let </a:t>
            </a:r>
            <a:r>
              <a:rPr lang="en-GB" sz="2000" dirty="0" err="1"/>
              <a:t>dirname</a:t>
            </a:r>
            <a:r>
              <a:rPr lang="en-GB" sz="2000" dirty="0"/>
              <a:t>: string = __</a:t>
            </a:r>
            <a:r>
              <a:rPr lang="en-GB" sz="2000" dirty="0" err="1"/>
              <a:t>dirname</a:t>
            </a:r>
            <a:r>
              <a:rPr lang="en-GB" sz="2000" dirty="0" smtClean="0"/>
              <a:t>;</a:t>
            </a:r>
          </a:p>
          <a:p>
            <a:endParaRPr lang="en-GB" sz="2000" dirty="0" smtClean="0"/>
          </a:p>
          <a:p>
            <a:r>
              <a:rPr lang="en-GB" sz="2000" dirty="0" err="1" smtClean="0"/>
              <a:t>dirname</a:t>
            </a:r>
            <a:r>
              <a:rPr lang="en-GB" sz="2000" dirty="0" smtClean="0"/>
              <a:t> </a:t>
            </a:r>
            <a:r>
              <a:rPr lang="en-GB" sz="2000" dirty="0"/>
              <a:t>= </a:t>
            </a:r>
            <a:r>
              <a:rPr lang="en-GB" sz="2000" dirty="0" err="1"/>
              <a:t>path.join</a:t>
            </a:r>
            <a:r>
              <a:rPr lang="en-GB" sz="2000" dirty="0"/>
              <a:t>(</a:t>
            </a:r>
            <a:r>
              <a:rPr lang="en-GB" sz="2000" dirty="0" err="1"/>
              <a:t>dirname</a:t>
            </a:r>
            <a:r>
              <a:rPr lang="en-GB" sz="2000" dirty="0"/>
              <a:t>, '..');</a:t>
            </a:r>
          </a:p>
          <a:p>
            <a:r>
              <a:rPr lang="en-GB" sz="2000" dirty="0" err="1" smtClean="0"/>
              <a:t>server.use</a:t>
            </a:r>
            <a:r>
              <a:rPr lang="en-GB" sz="2000" dirty="0" smtClean="0"/>
              <a:t>( </a:t>
            </a:r>
            <a:r>
              <a:rPr lang="en-GB" sz="2000" dirty="0" err="1" smtClean="0"/>
              <a:t>express.static</a:t>
            </a:r>
            <a:r>
              <a:rPr lang="en-GB" sz="2000" dirty="0" smtClean="0"/>
              <a:t>( </a:t>
            </a:r>
            <a:r>
              <a:rPr lang="en-GB" sz="2000" dirty="0" err="1" smtClean="0"/>
              <a:t>path.join</a:t>
            </a:r>
            <a:r>
              <a:rPr lang="en-GB" sz="2000" dirty="0" smtClean="0"/>
              <a:t>(</a:t>
            </a:r>
            <a:r>
              <a:rPr lang="en-GB" sz="2000" dirty="0" err="1" smtClean="0"/>
              <a:t>dirname</a:t>
            </a:r>
            <a:r>
              <a:rPr lang="en-GB" sz="2000" dirty="0"/>
              <a:t>, '/public</a:t>
            </a:r>
            <a:r>
              <a:rPr lang="en-GB" sz="2000" dirty="0" smtClean="0"/>
              <a:t>') ) );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5913781" y="5909408"/>
            <a:ext cx="3205369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Note: if you set it to port 80 you leave the port number out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7374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735497"/>
            <a:ext cx="7029450" cy="382656"/>
          </a:xfrm>
        </p:spPr>
        <p:txBody>
          <a:bodyPr/>
          <a:lstStyle/>
          <a:p>
            <a:r>
              <a:rPr lang="en-GB" dirty="0" smtClean="0"/>
              <a:t>Add the static content to the web </a:t>
            </a:r>
            <a:r>
              <a:rPr lang="en-GB" dirty="0" smtClean="0"/>
              <a:t>server (</a:t>
            </a:r>
            <a:r>
              <a:rPr lang="en-GB" dirty="0" err="1" smtClean="0"/>
              <a:t>server.ts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116211" y="1212790"/>
            <a:ext cx="6900215" cy="532453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import express from 'express';</a:t>
            </a:r>
          </a:p>
          <a:p>
            <a:r>
              <a:rPr lang="en-GB" sz="2000" dirty="0"/>
              <a:t>import path from 'path</a:t>
            </a:r>
            <a:r>
              <a:rPr lang="en-GB" sz="2000" dirty="0" smtClean="0"/>
              <a:t>';</a:t>
            </a:r>
          </a:p>
          <a:p>
            <a:endParaRPr lang="en-GB" sz="2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let port: number = 80;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let server = express();</a:t>
            </a:r>
          </a:p>
          <a:p>
            <a:r>
              <a:rPr lang="en-GB" sz="2000" dirty="0"/>
              <a:t>let </a:t>
            </a:r>
            <a:r>
              <a:rPr lang="en-GB" sz="2000" dirty="0" err="1"/>
              <a:t>dirname</a:t>
            </a:r>
            <a:r>
              <a:rPr lang="en-GB" sz="2000" dirty="0"/>
              <a:t>: string = __</a:t>
            </a:r>
            <a:r>
              <a:rPr lang="en-GB" sz="2000" dirty="0" err="1"/>
              <a:t>dirname</a:t>
            </a:r>
            <a:r>
              <a:rPr lang="en-GB" sz="2000" dirty="0"/>
              <a:t>;</a:t>
            </a:r>
          </a:p>
          <a:p>
            <a:endParaRPr lang="en-GB" sz="2000" dirty="0"/>
          </a:p>
          <a:p>
            <a:r>
              <a:rPr lang="en-GB" sz="2000" dirty="0">
                <a:solidFill>
                  <a:schemeClr val="accent1">
                    <a:lumMod val="25000"/>
                  </a:schemeClr>
                </a:solidFill>
              </a:rPr>
              <a:t>// for parsing application/</a:t>
            </a:r>
            <a:r>
              <a:rPr lang="en-GB" sz="2000" dirty="0" err="1">
                <a:solidFill>
                  <a:schemeClr val="accent1">
                    <a:lumMod val="25000"/>
                  </a:schemeClr>
                </a:solidFill>
              </a:rPr>
              <a:t>json</a:t>
            </a:r>
            <a:endParaRPr lang="en-GB" sz="2000" dirty="0">
              <a:solidFill>
                <a:schemeClr val="accent1">
                  <a:lumMod val="25000"/>
                </a:schemeClr>
              </a:solidFill>
            </a:endParaRPr>
          </a:p>
          <a:p>
            <a:r>
              <a:rPr lang="en-GB" sz="2000" dirty="0" err="1"/>
              <a:t>server.use</a:t>
            </a:r>
            <a:r>
              <a:rPr lang="en-GB" sz="2000" dirty="0"/>
              <a:t>( </a:t>
            </a:r>
            <a:r>
              <a:rPr lang="en-GB" sz="2000" dirty="0" err="1"/>
              <a:t>express.json</a:t>
            </a:r>
            <a:r>
              <a:rPr lang="en-GB" sz="2000" dirty="0"/>
              <a:t>() );</a:t>
            </a:r>
          </a:p>
          <a:p>
            <a:r>
              <a:rPr lang="en-GB" sz="2000" dirty="0">
                <a:solidFill>
                  <a:schemeClr val="accent1">
                    <a:lumMod val="25000"/>
                  </a:schemeClr>
                </a:solidFill>
              </a:rPr>
              <a:t>// for parsing application/x-www-form-</a:t>
            </a:r>
            <a:r>
              <a:rPr lang="en-GB" sz="2000" dirty="0" err="1">
                <a:solidFill>
                  <a:schemeClr val="accent1">
                    <a:lumMod val="25000"/>
                  </a:schemeClr>
                </a:solidFill>
              </a:rPr>
              <a:t>urlencoded</a:t>
            </a:r>
            <a:endParaRPr lang="en-GB" sz="2000" dirty="0">
              <a:solidFill>
                <a:schemeClr val="accent1">
                  <a:lumMod val="25000"/>
                </a:schemeClr>
              </a:solidFill>
            </a:endParaRPr>
          </a:p>
          <a:p>
            <a:r>
              <a:rPr lang="en-GB" sz="2000" dirty="0" err="1"/>
              <a:t>server.use</a:t>
            </a:r>
            <a:r>
              <a:rPr lang="en-GB" sz="2000" dirty="0"/>
              <a:t>( </a:t>
            </a:r>
            <a:r>
              <a:rPr lang="en-GB" sz="2000" dirty="0" err="1"/>
              <a:t>express.urlencoded</a:t>
            </a:r>
            <a:r>
              <a:rPr lang="en-GB" sz="2000" dirty="0" smtClean="0"/>
              <a:t>( { </a:t>
            </a:r>
            <a:r>
              <a:rPr lang="en-GB" sz="2000" dirty="0"/>
              <a:t>extended: true </a:t>
            </a:r>
            <a:r>
              <a:rPr lang="en-GB" sz="2000" dirty="0" smtClean="0"/>
              <a:t>} ) </a:t>
            </a:r>
            <a:r>
              <a:rPr lang="en-GB" sz="2000" dirty="0"/>
              <a:t>);</a:t>
            </a:r>
          </a:p>
          <a:p>
            <a:endParaRPr lang="en-GB" sz="2000" dirty="0"/>
          </a:p>
          <a:p>
            <a:r>
              <a:rPr lang="en-GB" sz="2000" dirty="0" err="1"/>
              <a:t>dirname</a:t>
            </a:r>
            <a:r>
              <a:rPr lang="en-GB" sz="2000" dirty="0"/>
              <a:t> = </a:t>
            </a:r>
            <a:r>
              <a:rPr lang="en-GB" sz="2000" dirty="0" err="1"/>
              <a:t>path.join</a:t>
            </a:r>
            <a:r>
              <a:rPr lang="en-GB" sz="2000" dirty="0"/>
              <a:t>(</a:t>
            </a:r>
            <a:r>
              <a:rPr lang="en-GB" sz="2000" dirty="0" err="1"/>
              <a:t>dirname</a:t>
            </a:r>
            <a:r>
              <a:rPr lang="en-GB" sz="2000" dirty="0"/>
              <a:t>, '..');</a:t>
            </a:r>
          </a:p>
          <a:p>
            <a:r>
              <a:rPr lang="en-GB" sz="2000" dirty="0" err="1"/>
              <a:t>server.use</a:t>
            </a:r>
            <a:r>
              <a:rPr lang="en-GB" sz="2000" dirty="0" smtClean="0"/>
              <a:t>( </a:t>
            </a:r>
            <a:r>
              <a:rPr lang="en-GB" sz="2000" dirty="0" err="1" smtClean="0"/>
              <a:t>express.static</a:t>
            </a:r>
            <a:r>
              <a:rPr lang="en-GB" sz="2000" dirty="0" smtClean="0"/>
              <a:t>( </a:t>
            </a:r>
            <a:r>
              <a:rPr lang="en-GB" sz="2000" dirty="0" err="1" smtClean="0"/>
              <a:t>path.join</a:t>
            </a:r>
            <a:r>
              <a:rPr lang="en-GB" sz="2000" dirty="0" smtClean="0"/>
              <a:t>(</a:t>
            </a:r>
            <a:r>
              <a:rPr lang="en-GB" sz="2000" dirty="0" err="1" smtClean="0"/>
              <a:t>dirname</a:t>
            </a:r>
            <a:r>
              <a:rPr lang="en-GB" sz="2000" dirty="0"/>
              <a:t>, '/public</a:t>
            </a:r>
            <a:r>
              <a:rPr lang="en-GB" sz="2000" dirty="0" smtClean="0"/>
              <a:t>') ) );</a:t>
            </a:r>
            <a:endParaRPr lang="en-GB" sz="2000" dirty="0"/>
          </a:p>
          <a:p>
            <a:endParaRPr lang="en-GB" sz="2000" dirty="0"/>
          </a:p>
          <a:p>
            <a:r>
              <a:rPr lang="en-GB" sz="2000" dirty="0" err="1" smtClean="0">
                <a:solidFill>
                  <a:schemeClr val="bg1">
                    <a:lumMod val="50000"/>
                  </a:schemeClr>
                </a:solidFill>
              </a:rPr>
              <a:t>server.listen</a:t>
            </a:r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(port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, () =&gt; console.log(`Example web server listening at http://localhost:${port}`));</a:t>
            </a:r>
            <a:r>
              <a:rPr lang="en-GB" sz="2000" dirty="0"/>
              <a:t>	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54949" y="145474"/>
            <a:ext cx="2536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 </a:t>
            </a:r>
            <a:r>
              <a:rPr lang="en-GB" dirty="0"/>
              <a:t>the </a:t>
            </a:r>
            <a:r>
              <a:rPr lang="en-GB" dirty="0" err="1"/>
              <a:t>node</a:t>
            </a:r>
            <a:r>
              <a:rPr lang="en-GB" u="sng" dirty="0" err="1"/>
              <a:t>webserver</a:t>
            </a:r>
            <a:r>
              <a:rPr lang="en-GB" dirty="0"/>
              <a:t> directory</a:t>
            </a:r>
          </a:p>
        </p:txBody>
      </p:sp>
    </p:spTree>
    <p:extLst>
      <p:ext uri="{BB962C8B-B14F-4D97-AF65-F5344CB8AC3E}">
        <p14:creationId xmlns:p14="http://schemas.microsoft.com/office/powerpoint/2010/main" val="3030109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Exercise: hello.html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988943"/>
            <a:ext cx="7029450" cy="482048"/>
          </a:xfrm>
        </p:spPr>
        <p:txBody>
          <a:bodyPr/>
          <a:lstStyle/>
          <a:p>
            <a:r>
              <a:rPr lang="en-GB" dirty="0" smtClean="0"/>
              <a:t>Add a “hello.html” page to the </a:t>
            </a:r>
            <a:r>
              <a:rPr lang="en-GB" dirty="0" smtClean="0"/>
              <a:t>“</a:t>
            </a:r>
            <a:r>
              <a:rPr lang="en-GB" dirty="0" err="1" smtClean="0"/>
              <a:t>nodewebserver</a:t>
            </a:r>
            <a:r>
              <a:rPr lang="en-GB" dirty="0" smtClean="0"/>
              <a:t>/public</a:t>
            </a:r>
            <a:r>
              <a:rPr lang="en-GB" dirty="0" smtClean="0"/>
              <a:t>” directory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360855" y="1995661"/>
            <a:ext cx="6602028" cy="34778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&lt;!DOCTYPE html&gt;</a:t>
            </a:r>
          </a:p>
          <a:p>
            <a:r>
              <a:rPr lang="en-GB" sz="2000" dirty="0"/>
              <a:t>&lt;html&gt;</a:t>
            </a:r>
          </a:p>
          <a:p>
            <a:r>
              <a:rPr lang="en-GB" sz="2000" dirty="0"/>
              <a:t>&lt;head&gt;</a:t>
            </a:r>
          </a:p>
          <a:p>
            <a:r>
              <a:rPr lang="en-GB" sz="2000" dirty="0"/>
              <a:t>&lt;title&gt;Hello Page&lt;/title&gt;</a:t>
            </a:r>
          </a:p>
          <a:p>
            <a:r>
              <a:rPr lang="en-GB" sz="2000" dirty="0"/>
              <a:t>&lt;meta charset="utf-8" /&gt;</a:t>
            </a:r>
          </a:p>
          <a:p>
            <a:r>
              <a:rPr lang="en-GB" sz="2000" dirty="0"/>
              <a:t>&lt;/head&gt;</a:t>
            </a:r>
          </a:p>
          <a:p>
            <a:r>
              <a:rPr lang="en-GB" sz="2000" dirty="0"/>
              <a:t>&lt;body&gt;</a:t>
            </a:r>
          </a:p>
          <a:p>
            <a:r>
              <a:rPr lang="en-GB" sz="2000" dirty="0"/>
              <a:t>&lt;p&gt;Hello Page&lt;/p&gt;</a:t>
            </a:r>
          </a:p>
          <a:p>
            <a:endParaRPr lang="en-GB" sz="2000" dirty="0"/>
          </a:p>
          <a:p>
            <a:r>
              <a:rPr lang="en-GB" sz="2000" dirty="0"/>
              <a:t>&lt;/body&gt;</a:t>
            </a:r>
          </a:p>
          <a:p>
            <a:r>
              <a:rPr lang="en-GB" sz="2000" dirty="0"/>
              <a:t>&lt;/html&gt;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31318" y="5643322"/>
            <a:ext cx="31470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 smtClean="0">
                <a:solidFill>
                  <a:srgbClr val="FF0000"/>
                </a:solidFill>
              </a:rPr>
              <a:t>http</a:t>
            </a:r>
            <a:r>
              <a:rPr lang="en-GB" i="1" dirty="0">
                <a:solidFill>
                  <a:srgbClr val="FF0000"/>
                </a:solidFill>
              </a:rPr>
              <a:t>://</a:t>
            </a:r>
            <a:r>
              <a:rPr lang="en-GB" i="1" dirty="0" smtClean="0">
                <a:solidFill>
                  <a:srgbClr val="FF0000"/>
                </a:solidFill>
              </a:rPr>
              <a:t>localhost:81</a:t>
            </a:r>
            <a:r>
              <a:rPr lang="en-GB" b="1" i="1" dirty="0" smtClean="0">
                <a:solidFill>
                  <a:srgbClr val="FF0000"/>
                </a:solidFill>
              </a:rPr>
              <a:t>/hello.html</a:t>
            </a:r>
            <a:endParaRPr lang="en-GB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7663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Exercise: index.html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765208"/>
            <a:ext cx="7029450" cy="5073617"/>
          </a:xfrm>
        </p:spPr>
        <p:txBody>
          <a:bodyPr/>
          <a:lstStyle/>
          <a:p>
            <a:r>
              <a:rPr lang="en-GB" dirty="0" smtClean="0"/>
              <a:t>Create an index page to display links to 2 other pages</a:t>
            </a:r>
          </a:p>
          <a:p>
            <a:pPr lvl="1"/>
            <a:r>
              <a:rPr lang="en-GB" dirty="0" smtClean="0"/>
              <a:t>Add a new student using AJAX</a:t>
            </a:r>
          </a:p>
          <a:p>
            <a:pPr lvl="1"/>
            <a:r>
              <a:rPr lang="en-GB" dirty="0" smtClean="0"/>
              <a:t>Read all the current students using AJAX</a:t>
            </a:r>
          </a:p>
          <a:p>
            <a:r>
              <a:rPr lang="en-GB" b="1" dirty="0" smtClean="0"/>
              <a:t>Add a file named “index.html” to the “public” directory</a:t>
            </a:r>
            <a:endParaRPr lang="en-GB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200852" y="2604234"/>
            <a:ext cx="7043186" cy="409342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&lt;!DOCTYPE html&gt;</a:t>
            </a:r>
          </a:p>
          <a:p>
            <a:r>
              <a:rPr lang="en-GB" sz="2000" dirty="0"/>
              <a:t>&lt;html&gt;</a:t>
            </a:r>
          </a:p>
          <a:p>
            <a:r>
              <a:rPr lang="en-GB" sz="2000" dirty="0"/>
              <a:t>&lt;head&gt;</a:t>
            </a:r>
          </a:p>
          <a:p>
            <a:r>
              <a:rPr lang="en-GB" sz="2000" dirty="0"/>
              <a:t>&lt;title&gt;Home Page&lt;/title&gt;</a:t>
            </a:r>
          </a:p>
          <a:p>
            <a:r>
              <a:rPr lang="en-GB" sz="2000" dirty="0"/>
              <a:t>&lt;meta charset="utf-8" /&gt;</a:t>
            </a:r>
          </a:p>
          <a:p>
            <a:r>
              <a:rPr lang="en-GB" sz="2000" dirty="0"/>
              <a:t>&lt;/head&gt;</a:t>
            </a:r>
          </a:p>
          <a:p>
            <a:r>
              <a:rPr lang="en-GB" sz="2000" dirty="0"/>
              <a:t>&lt;body&gt;</a:t>
            </a:r>
          </a:p>
          <a:p>
            <a:r>
              <a:rPr lang="en-GB" sz="2000" dirty="0"/>
              <a:t>&lt;</a:t>
            </a:r>
            <a:r>
              <a:rPr lang="en-GB" sz="2000" dirty="0" smtClean="0"/>
              <a:t>p&gt;Home&lt;/</a:t>
            </a:r>
            <a:r>
              <a:rPr lang="en-GB" sz="2000" dirty="0"/>
              <a:t>p&gt;</a:t>
            </a:r>
          </a:p>
          <a:p>
            <a:r>
              <a:rPr lang="en-GB" sz="2000" dirty="0"/>
              <a:t>&lt;a </a:t>
            </a:r>
            <a:r>
              <a:rPr lang="en-GB" sz="2000" dirty="0" err="1"/>
              <a:t>href</a:t>
            </a:r>
            <a:r>
              <a:rPr lang="en-GB" sz="2000" dirty="0"/>
              <a:t>="</a:t>
            </a:r>
            <a:r>
              <a:rPr lang="en-GB" sz="2000" dirty="0">
                <a:solidFill>
                  <a:srgbClr val="FF0000"/>
                </a:solidFill>
              </a:rPr>
              <a:t>addstudentform.html</a:t>
            </a:r>
            <a:r>
              <a:rPr lang="en-GB" sz="2000" dirty="0"/>
              <a:t>"&gt;Add a student&lt;/a&gt;&lt;</a:t>
            </a:r>
            <a:r>
              <a:rPr lang="en-GB" sz="2000" dirty="0" err="1"/>
              <a:t>br</a:t>
            </a:r>
            <a:r>
              <a:rPr lang="en-GB" sz="2000" dirty="0"/>
              <a:t>/&gt;</a:t>
            </a:r>
          </a:p>
          <a:p>
            <a:r>
              <a:rPr lang="en-GB" sz="2000" dirty="0"/>
              <a:t>&lt;a </a:t>
            </a:r>
            <a:r>
              <a:rPr lang="en-GB" sz="2000" dirty="0" err="1"/>
              <a:t>href</a:t>
            </a:r>
            <a:r>
              <a:rPr lang="en-GB" sz="2000" dirty="0"/>
              <a:t>="</a:t>
            </a:r>
            <a:r>
              <a:rPr lang="en-GB" sz="2000" dirty="0" smtClean="0">
                <a:solidFill>
                  <a:srgbClr val="FF0000"/>
                </a:solidFill>
              </a:rPr>
              <a:t>readstudentspage.html</a:t>
            </a:r>
            <a:r>
              <a:rPr lang="en-GB" sz="2000" dirty="0" smtClean="0"/>
              <a:t>"&gt;</a:t>
            </a:r>
            <a:r>
              <a:rPr lang="en-GB" sz="2000" dirty="0"/>
              <a:t>Display the students&lt;/a&gt;</a:t>
            </a:r>
          </a:p>
          <a:p>
            <a:endParaRPr lang="en-GB" sz="2000" dirty="0"/>
          </a:p>
          <a:p>
            <a:r>
              <a:rPr lang="en-GB" sz="2000" dirty="0"/>
              <a:t>&lt;/body&gt;</a:t>
            </a:r>
          </a:p>
          <a:p>
            <a:r>
              <a:rPr lang="en-GB" sz="2000" dirty="0"/>
              <a:t>&lt;/html&gt;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623994" y="2604234"/>
            <a:ext cx="25366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 </a:t>
            </a:r>
            <a:r>
              <a:rPr lang="en-GB" dirty="0"/>
              <a:t>the </a:t>
            </a:r>
            <a:r>
              <a:rPr lang="en-GB" dirty="0" err="1" smtClean="0"/>
              <a:t>node</a:t>
            </a:r>
            <a:r>
              <a:rPr lang="en-GB" u="sng" dirty="0" err="1" smtClean="0"/>
              <a:t>webserver</a:t>
            </a:r>
            <a:r>
              <a:rPr lang="en-GB" u="sng" dirty="0" smtClean="0"/>
              <a:t>/public</a:t>
            </a:r>
            <a:r>
              <a:rPr lang="en-GB" dirty="0" smtClean="0"/>
              <a:t> </a:t>
            </a:r>
            <a:r>
              <a:rPr lang="en-GB" dirty="0"/>
              <a:t>directory</a:t>
            </a:r>
          </a:p>
        </p:txBody>
      </p:sp>
    </p:spTree>
    <p:extLst>
      <p:ext uri="{BB962C8B-B14F-4D97-AF65-F5344CB8AC3E}">
        <p14:creationId xmlns:p14="http://schemas.microsoft.com/office/powerpoint/2010/main" val="2560017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dirty="0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20317" y="1775861"/>
            <a:ext cx="8865570" cy="470898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&lt;!DOCTYPE html&gt;</a:t>
            </a:r>
          </a:p>
          <a:p>
            <a:r>
              <a:rPr lang="en-GB" sz="2000" dirty="0"/>
              <a:t>&lt;html&gt;</a:t>
            </a:r>
          </a:p>
          <a:p>
            <a:r>
              <a:rPr lang="en-GB" sz="2000" dirty="0"/>
              <a:t>&lt;head&gt;</a:t>
            </a:r>
          </a:p>
          <a:p>
            <a:r>
              <a:rPr lang="en-GB" sz="2000" dirty="0"/>
              <a:t>&lt;title&gt;Add New Student Form&lt;/title&gt;</a:t>
            </a:r>
          </a:p>
          <a:p>
            <a:r>
              <a:rPr lang="en-GB" sz="2000" dirty="0"/>
              <a:t>&lt;meta charset="utf-8" /&gt;</a:t>
            </a:r>
          </a:p>
          <a:p>
            <a:r>
              <a:rPr lang="en-GB" sz="2000" dirty="0"/>
              <a:t>&lt;/head&gt;</a:t>
            </a:r>
          </a:p>
          <a:p>
            <a:r>
              <a:rPr lang="en-GB" sz="2000" dirty="0"/>
              <a:t>&lt;body&gt;</a:t>
            </a:r>
          </a:p>
          <a:p>
            <a:r>
              <a:rPr lang="en-GB" sz="2000" dirty="0">
                <a:solidFill>
                  <a:srgbClr val="FF0000"/>
                </a:solidFill>
              </a:rPr>
              <a:t>&lt;form action="</a:t>
            </a:r>
            <a:r>
              <a:rPr lang="en-GB" sz="2000" dirty="0" err="1">
                <a:solidFill>
                  <a:srgbClr val="FF0000"/>
                </a:solidFill>
              </a:rPr>
              <a:t>addstudent</a:t>
            </a:r>
            <a:r>
              <a:rPr lang="en-GB" sz="2000" dirty="0">
                <a:solidFill>
                  <a:srgbClr val="FF0000"/>
                </a:solidFill>
              </a:rPr>
              <a:t>" method="POST</a:t>
            </a:r>
            <a:r>
              <a:rPr lang="en-GB" sz="2000" dirty="0" smtClean="0">
                <a:solidFill>
                  <a:srgbClr val="FF0000"/>
                </a:solidFill>
              </a:rPr>
              <a:t>"&gt;</a:t>
            </a:r>
          </a:p>
          <a:p>
            <a:r>
              <a:rPr lang="en-GB" sz="2000" b="1" dirty="0" smtClean="0">
                <a:solidFill>
                  <a:srgbClr val="FF0000"/>
                </a:solidFill>
              </a:rPr>
              <a:t>See next slide for form content….</a:t>
            </a:r>
            <a:endParaRPr lang="en-GB" sz="2000" b="1" dirty="0">
              <a:solidFill>
                <a:srgbClr val="FF0000"/>
              </a:solidFill>
            </a:endParaRPr>
          </a:p>
          <a:p>
            <a:r>
              <a:rPr lang="en-GB" sz="2000" dirty="0" smtClean="0">
                <a:solidFill>
                  <a:srgbClr val="FF0000"/>
                </a:solidFill>
              </a:rPr>
              <a:t>&lt;/</a:t>
            </a:r>
            <a:r>
              <a:rPr lang="en-GB" sz="2000" dirty="0">
                <a:solidFill>
                  <a:srgbClr val="FF0000"/>
                </a:solidFill>
              </a:rPr>
              <a:t>form&gt;</a:t>
            </a:r>
          </a:p>
          <a:p>
            <a:endParaRPr lang="en-GB" sz="2000" dirty="0"/>
          </a:p>
          <a:p>
            <a:r>
              <a:rPr lang="en-GB" sz="2000" dirty="0" smtClean="0"/>
              <a:t>&lt;</a:t>
            </a:r>
            <a:r>
              <a:rPr lang="en-GB" sz="2000" dirty="0"/>
              <a:t>script </a:t>
            </a:r>
            <a:r>
              <a:rPr lang="en-GB" sz="2000" dirty="0" err="1"/>
              <a:t>src</a:t>
            </a:r>
            <a:r>
              <a:rPr lang="en-GB" sz="2000" dirty="0" smtClean="0"/>
              <a:t>=“........./</a:t>
            </a:r>
            <a:r>
              <a:rPr lang="en-GB" sz="2000" dirty="0" smtClean="0">
                <a:solidFill>
                  <a:srgbClr val="FF0000"/>
                </a:solidFill>
              </a:rPr>
              <a:t>jquery-3.5.1.js</a:t>
            </a:r>
            <a:r>
              <a:rPr lang="en-GB" sz="2000" dirty="0" smtClean="0"/>
              <a:t>" ….&gt;&lt;/</a:t>
            </a:r>
            <a:r>
              <a:rPr lang="en-GB" sz="2000" dirty="0"/>
              <a:t>script&gt; </a:t>
            </a:r>
          </a:p>
          <a:p>
            <a:r>
              <a:rPr lang="en-GB" sz="2000" dirty="0"/>
              <a:t>&lt;script </a:t>
            </a:r>
            <a:r>
              <a:rPr lang="en-GB" sz="2000" dirty="0" err="1"/>
              <a:t>src</a:t>
            </a:r>
            <a:r>
              <a:rPr lang="en-GB" sz="2000" dirty="0"/>
              <a:t>="</a:t>
            </a:r>
            <a:r>
              <a:rPr lang="en-GB" sz="2000" dirty="0">
                <a:solidFill>
                  <a:srgbClr val="FF0000"/>
                </a:solidFill>
              </a:rPr>
              <a:t>/</a:t>
            </a:r>
            <a:r>
              <a:rPr lang="en-GB" sz="2000" dirty="0" err="1">
                <a:solidFill>
                  <a:srgbClr val="FF0000"/>
                </a:solidFill>
              </a:rPr>
              <a:t>js</a:t>
            </a:r>
            <a:r>
              <a:rPr lang="en-GB" sz="2000" dirty="0">
                <a:solidFill>
                  <a:srgbClr val="FF0000"/>
                </a:solidFill>
              </a:rPr>
              <a:t>/addstudentform.js</a:t>
            </a:r>
            <a:r>
              <a:rPr lang="en-GB" sz="2000" dirty="0"/>
              <a:t>"&gt;&lt;/script&gt;</a:t>
            </a:r>
          </a:p>
          <a:p>
            <a:r>
              <a:rPr lang="en-GB" sz="2000" dirty="0"/>
              <a:t>&lt;/body&gt;</a:t>
            </a:r>
          </a:p>
          <a:p>
            <a:r>
              <a:rPr lang="en-GB" sz="2000" dirty="0"/>
              <a:t>&lt;/html&gt;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317" y="72589"/>
            <a:ext cx="8821552" cy="844550"/>
          </a:xfrm>
        </p:spPr>
        <p:txBody>
          <a:bodyPr/>
          <a:lstStyle/>
          <a:p>
            <a:r>
              <a:rPr lang="en-GB" dirty="0" smtClean="0"/>
              <a:t>Exercise: addstudentform.html</a:t>
            </a:r>
            <a:endParaRPr lang="en-GB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047750" y="917139"/>
            <a:ext cx="7029450" cy="709530"/>
          </a:xfrm>
        </p:spPr>
        <p:txBody>
          <a:bodyPr/>
          <a:lstStyle/>
          <a:p>
            <a:r>
              <a:rPr lang="en-GB" b="1" dirty="0" smtClean="0"/>
              <a:t>Add a HTML page named “addstudentform.html” to the “public” directory</a:t>
            </a:r>
            <a:endParaRPr lang="en-GB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405244" y="1824888"/>
            <a:ext cx="25366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 </a:t>
            </a:r>
            <a:r>
              <a:rPr lang="en-GB" dirty="0"/>
              <a:t>the </a:t>
            </a:r>
            <a:r>
              <a:rPr lang="en-GB" dirty="0" err="1" smtClean="0"/>
              <a:t>node</a:t>
            </a:r>
            <a:r>
              <a:rPr lang="en-GB" u="sng" dirty="0" err="1" smtClean="0"/>
              <a:t>webserver</a:t>
            </a:r>
            <a:r>
              <a:rPr lang="en-GB" u="sng" dirty="0" smtClean="0"/>
              <a:t>/public</a:t>
            </a:r>
            <a:r>
              <a:rPr lang="en-GB" dirty="0" smtClean="0"/>
              <a:t> </a:t>
            </a:r>
            <a:r>
              <a:rPr lang="en-GB" dirty="0"/>
              <a:t>directory</a:t>
            </a:r>
          </a:p>
        </p:txBody>
      </p:sp>
    </p:spTree>
    <p:extLst>
      <p:ext uri="{BB962C8B-B14F-4D97-AF65-F5344CB8AC3E}">
        <p14:creationId xmlns:p14="http://schemas.microsoft.com/office/powerpoint/2010/main" val="1417816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7405" y="856649"/>
            <a:ext cx="7125134" cy="783336"/>
          </a:xfrm>
        </p:spPr>
        <p:txBody>
          <a:bodyPr/>
          <a:lstStyle/>
          <a:p>
            <a:r>
              <a:rPr lang="en-GB" dirty="0" smtClean="0"/>
              <a:t>Add the form content to the web page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71838" y="1701199"/>
            <a:ext cx="7782894" cy="470898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…..</a:t>
            </a:r>
            <a:endParaRPr lang="en-GB" sz="2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&lt;form action="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addstudent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" method="POST"&gt;</a:t>
            </a:r>
          </a:p>
          <a:p>
            <a:r>
              <a:rPr lang="en-GB" sz="2000" dirty="0"/>
              <a:t>&lt;label for="name-textbox"&gt;Name:&lt;/label&gt;</a:t>
            </a:r>
          </a:p>
          <a:p>
            <a:r>
              <a:rPr lang="en-GB" sz="2000" dirty="0"/>
              <a:t>&lt;input id="</a:t>
            </a:r>
            <a:r>
              <a:rPr lang="en-GB" sz="2000" dirty="0">
                <a:solidFill>
                  <a:srgbClr val="FF0000"/>
                </a:solidFill>
              </a:rPr>
              <a:t>name-textbox</a:t>
            </a:r>
            <a:r>
              <a:rPr lang="en-GB" sz="2000" dirty="0"/>
              <a:t>" name="name-textbox" type="text" </a:t>
            </a:r>
            <a:r>
              <a:rPr lang="en-GB" sz="2000" dirty="0" smtClean="0"/>
              <a:t>/&gt;</a:t>
            </a:r>
          </a:p>
          <a:p>
            <a:endParaRPr lang="en-GB" sz="2000" dirty="0"/>
          </a:p>
          <a:p>
            <a:r>
              <a:rPr lang="en-GB" sz="2000" dirty="0"/>
              <a:t>&lt;</a:t>
            </a:r>
            <a:r>
              <a:rPr lang="en-GB" sz="2000" dirty="0" err="1"/>
              <a:t>br</a:t>
            </a:r>
            <a:r>
              <a:rPr lang="en-GB" sz="2000" dirty="0"/>
              <a:t>/&gt;&lt;label for="age-</a:t>
            </a:r>
            <a:r>
              <a:rPr lang="en-GB" sz="2000" dirty="0" err="1"/>
              <a:t>numberbox</a:t>
            </a:r>
            <a:r>
              <a:rPr lang="en-GB" sz="2000" dirty="0"/>
              <a:t>"&gt;Age (</a:t>
            </a:r>
            <a:r>
              <a:rPr lang="en-GB" sz="2000" dirty="0" err="1"/>
              <a:t>Yrs</a:t>
            </a:r>
            <a:r>
              <a:rPr lang="en-GB" sz="2000" dirty="0"/>
              <a:t>):&lt;/label&gt;</a:t>
            </a:r>
          </a:p>
          <a:p>
            <a:r>
              <a:rPr lang="en-GB" sz="2000" dirty="0"/>
              <a:t>&lt;input id="</a:t>
            </a:r>
            <a:r>
              <a:rPr lang="en-GB" sz="2000" dirty="0">
                <a:solidFill>
                  <a:srgbClr val="FF0000"/>
                </a:solidFill>
              </a:rPr>
              <a:t>age-</a:t>
            </a:r>
            <a:r>
              <a:rPr lang="en-GB" sz="2000" dirty="0" err="1">
                <a:solidFill>
                  <a:srgbClr val="FF0000"/>
                </a:solidFill>
              </a:rPr>
              <a:t>numberbox</a:t>
            </a:r>
            <a:r>
              <a:rPr lang="en-GB" sz="2000" dirty="0"/>
              <a:t>" name="age-</a:t>
            </a:r>
            <a:r>
              <a:rPr lang="en-GB" sz="2000" dirty="0" err="1"/>
              <a:t>numberbox</a:t>
            </a:r>
            <a:r>
              <a:rPr lang="en-GB" sz="2000" dirty="0"/>
              <a:t>" type="number" min="1" max="150" value="20" </a:t>
            </a:r>
            <a:r>
              <a:rPr lang="en-GB" sz="2000" dirty="0" smtClean="0"/>
              <a:t>/&gt;</a:t>
            </a:r>
          </a:p>
          <a:p>
            <a:endParaRPr lang="en-GB" sz="2000" dirty="0"/>
          </a:p>
          <a:p>
            <a:r>
              <a:rPr lang="en-GB" sz="2000" dirty="0"/>
              <a:t>&lt;</a:t>
            </a:r>
            <a:r>
              <a:rPr lang="en-GB" sz="2000" dirty="0" err="1"/>
              <a:t>br</a:t>
            </a:r>
            <a:r>
              <a:rPr lang="en-GB" sz="2000" dirty="0"/>
              <a:t>/&gt;&lt;label for="course-textbox"&gt;Course:&lt;/label&gt;</a:t>
            </a:r>
          </a:p>
          <a:p>
            <a:r>
              <a:rPr lang="en-GB" sz="2000" dirty="0"/>
              <a:t>&lt;input id="</a:t>
            </a:r>
            <a:r>
              <a:rPr lang="en-GB" sz="2000" dirty="0">
                <a:solidFill>
                  <a:srgbClr val="FF0000"/>
                </a:solidFill>
              </a:rPr>
              <a:t>course-textbox</a:t>
            </a:r>
            <a:r>
              <a:rPr lang="en-GB" sz="2000" dirty="0"/>
              <a:t>" name="course-textbox" type="text" </a:t>
            </a:r>
            <a:r>
              <a:rPr lang="en-GB" sz="2000" dirty="0" smtClean="0"/>
              <a:t>/&gt;</a:t>
            </a:r>
          </a:p>
          <a:p>
            <a:endParaRPr lang="en-GB" sz="2000" dirty="0"/>
          </a:p>
          <a:p>
            <a:r>
              <a:rPr lang="en-GB" sz="2000" dirty="0" smtClean="0"/>
              <a:t>&lt;</a:t>
            </a:r>
            <a:r>
              <a:rPr lang="en-GB" sz="2000" dirty="0" err="1"/>
              <a:t>br</a:t>
            </a:r>
            <a:r>
              <a:rPr lang="en-GB" sz="2000" dirty="0"/>
              <a:t>/&gt;&lt;input id="</a:t>
            </a:r>
            <a:r>
              <a:rPr lang="en-GB" sz="2000" dirty="0">
                <a:solidFill>
                  <a:srgbClr val="FF0000"/>
                </a:solidFill>
              </a:rPr>
              <a:t>add-button</a:t>
            </a:r>
            <a:r>
              <a:rPr lang="en-GB" sz="2000" dirty="0"/>
              <a:t>" type="button" value="Add Student </a:t>
            </a:r>
            <a:r>
              <a:rPr lang="en-GB" sz="2000" dirty="0" smtClean="0"/>
              <a:t>"/&gt;</a:t>
            </a:r>
            <a:endParaRPr lang="en-GB" sz="2000" dirty="0"/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&lt;/form&gt;</a:t>
            </a:r>
          </a:p>
          <a:p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……</a:t>
            </a:r>
            <a:endParaRPr lang="en-GB" sz="2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375" y="72589"/>
            <a:ext cx="9017201" cy="844550"/>
          </a:xfrm>
        </p:spPr>
        <p:txBody>
          <a:bodyPr/>
          <a:lstStyle/>
          <a:p>
            <a:r>
              <a:rPr lang="en-GB" dirty="0" smtClean="0"/>
              <a:t>Exercise: addstudentform.html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3732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Exercise: </a:t>
            </a:r>
            <a:r>
              <a:rPr lang="en-GB" dirty="0" err="1" smtClean="0"/>
              <a:t>addstudentform.ts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844550"/>
            <a:ext cx="7029450" cy="4994275"/>
          </a:xfrm>
        </p:spPr>
        <p:txBody>
          <a:bodyPr/>
          <a:lstStyle/>
          <a:p>
            <a:r>
              <a:rPr lang="en-GB" b="1" dirty="0" smtClean="0"/>
              <a:t>Add a new file called “</a:t>
            </a:r>
            <a:r>
              <a:rPr lang="en-GB" b="1" dirty="0" err="1" smtClean="0"/>
              <a:t>addstudentform.ts</a:t>
            </a:r>
            <a:r>
              <a:rPr lang="en-GB" b="1" dirty="0" smtClean="0"/>
              <a:t>” to the “public/</a:t>
            </a:r>
            <a:r>
              <a:rPr lang="en-GB" b="1" dirty="0" err="1" smtClean="0"/>
              <a:t>ts</a:t>
            </a:r>
            <a:r>
              <a:rPr lang="en-GB" b="1" dirty="0" smtClean="0"/>
              <a:t>” directory</a:t>
            </a:r>
          </a:p>
          <a:p>
            <a:r>
              <a:rPr lang="en-GB" dirty="0" smtClean="0"/>
              <a:t>All of our .</a:t>
            </a:r>
            <a:r>
              <a:rPr lang="en-GB" dirty="0" err="1" smtClean="0"/>
              <a:t>ts</a:t>
            </a:r>
            <a:r>
              <a:rPr lang="en-GB" dirty="0" smtClean="0"/>
              <a:t> client pages will start in basically the same way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33337" y="2605974"/>
            <a:ext cx="7782894" cy="317009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$(function ()</a:t>
            </a:r>
          </a:p>
          <a:p>
            <a:r>
              <a:rPr lang="en-GB" sz="2000" dirty="0"/>
              <a:t>{</a:t>
            </a:r>
          </a:p>
          <a:p>
            <a:r>
              <a:rPr lang="en-GB" sz="2000" dirty="0" smtClean="0"/>
              <a:t>    $.</a:t>
            </a:r>
            <a:r>
              <a:rPr lang="en-GB" sz="2000" dirty="0" err="1"/>
              <a:t>ajaxSetup</a:t>
            </a:r>
            <a:r>
              <a:rPr lang="en-GB" sz="2000" dirty="0"/>
              <a:t>({cache: false}); </a:t>
            </a:r>
            <a:endParaRPr lang="en-GB" sz="2000" dirty="0" smtClean="0"/>
          </a:p>
          <a:p>
            <a:r>
              <a:rPr lang="en-GB" sz="2000" dirty="0"/>
              <a:t> </a:t>
            </a:r>
            <a:r>
              <a:rPr lang="en-GB" sz="2000" dirty="0" smtClean="0"/>
              <a:t>   $("#</a:t>
            </a:r>
            <a:r>
              <a:rPr lang="en-GB" sz="2000" dirty="0">
                <a:solidFill>
                  <a:srgbClr val="FF0000"/>
                </a:solidFill>
              </a:rPr>
              <a:t>add-button</a:t>
            </a:r>
            <a:r>
              <a:rPr lang="en-GB" sz="2000" dirty="0"/>
              <a:t>").click(</a:t>
            </a:r>
            <a:r>
              <a:rPr lang="en-GB" sz="2000" dirty="0" err="1">
                <a:solidFill>
                  <a:srgbClr val="00B0F0"/>
                </a:solidFill>
              </a:rPr>
              <a:t>AddStudentClick</a:t>
            </a:r>
            <a:r>
              <a:rPr lang="en-GB" sz="2000" dirty="0"/>
              <a:t>);</a:t>
            </a:r>
          </a:p>
          <a:p>
            <a:r>
              <a:rPr lang="en-GB" sz="2000" dirty="0"/>
              <a:t>});</a:t>
            </a:r>
          </a:p>
          <a:p>
            <a:endParaRPr lang="en-GB" sz="2000" dirty="0"/>
          </a:p>
          <a:p>
            <a:r>
              <a:rPr lang="en-GB" sz="2000" dirty="0"/>
              <a:t>function </a:t>
            </a:r>
            <a:r>
              <a:rPr lang="en-GB" sz="2000" dirty="0" err="1">
                <a:solidFill>
                  <a:srgbClr val="00B0F0"/>
                </a:solidFill>
              </a:rPr>
              <a:t>AddStudentClick</a:t>
            </a:r>
            <a:r>
              <a:rPr lang="en-GB" sz="2000" dirty="0"/>
              <a:t>(e: </a:t>
            </a:r>
            <a:r>
              <a:rPr lang="en-GB" sz="2000" dirty="0" err="1"/>
              <a:t>JQuery.Event</a:t>
            </a:r>
            <a:r>
              <a:rPr lang="en-GB" sz="2000" dirty="0"/>
              <a:t>): </a:t>
            </a:r>
            <a:r>
              <a:rPr lang="en-GB" sz="2000" dirty="0" err="1"/>
              <a:t>boolean</a:t>
            </a:r>
            <a:endParaRPr lang="en-GB" sz="2000" dirty="0"/>
          </a:p>
          <a:p>
            <a:r>
              <a:rPr lang="en-GB" sz="2000" dirty="0" smtClean="0"/>
              <a:t>{</a:t>
            </a:r>
          </a:p>
          <a:p>
            <a:r>
              <a:rPr lang="en-GB" sz="2000" dirty="0"/>
              <a:t> </a:t>
            </a:r>
            <a:r>
              <a:rPr lang="en-GB" sz="2000" dirty="0" smtClean="0"/>
              <a:t>   </a:t>
            </a:r>
            <a:r>
              <a:rPr lang="en-GB" sz="2000" dirty="0" smtClean="0">
                <a:solidFill>
                  <a:srgbClr val="FF0000"/>
                </a:solidFill>
              </a:rPr>
              <a:t>See next slide</a:t>
            </a:r>
          </a:p>
          <a:p>
            <a:r>
              <a:rPr lang="en-GB" sz="2000" dirty="0"/>
              <a:t>}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94019" y="2572205"/>
            <a:ext cx="25366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 </a:t>
            </a:r>
            <a:r>
              <a:rPr lang="en-GB" dirty="0"/>
              <a:t>the </a:t>
            </a:r>
            <a:r>
              <a:rPr lang="en-GB" dirty="0" err="1" smtClean="0"/>
              <a:t>node</a:t>
            </a:r>
            <a:r>
              <a:rPr lang="en-GB" u="sng" dirty="0" err="1" smtClean="0"/>
              <a:t>webserver</a:t>
            </a:r>
            <a:r>
              <a:rPr lang="en-GB" u="sng" dirty="0" smtClean="0"/>
              <a:t>/public</a:t>
            </a:r>
            <a:r>
              <a:rPr lang="en-GB" dirty="0" smtClean="0"/>
              <a:t> </a:t>
            </a:r>
            <a:r>
              <a:rPr lang="en-GB" dirty="0"/>
              <a:t>directory</a:t>
            </a:r>
          </a:p>
        </p:txBody>
      </p:sp>
    </p:spTree>
    <p:extLst>
      <p:ext uri="{BB962C8B-B14F-4D97-AF65-F5344CB8AC3E}">
        <p14:creationId xmlns:p14="http://schemas.microsoft.com/office/powerpoint/2010/main" val="1702103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12507" y="79342"/>
            <a:ext cx="8695674" cy="655564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function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AddStudentClick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(e: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JQuery.Event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):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boolean</a:t>
            </a:r>
            <a:endParaRPr lang="en-GB" sz="2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{</a:t>
            </a:r>
          </a:p>
          <a:p>
            <a:r>
              <a:rPr lang="en-GB" sz="2000" dirty="0" smtClean="0"/>
              <a:t>     let </a:t>
            </a:r>
            <a:r>
              <a:rPr lang="en-GB" sz="2000" dirty="0" err="1">
                <a:solidFill>
                  <a:schemeClr val="bg2">
                    <a:lumMod val="50000"/>
                  </a:schemeClr>
                </a:solidFill>
              </a:rPr>
              <a:t>json</a:t>
            </a:r>
            <a:r>
              <a:rPr lang="en-GB" sz="2000" dirty="0" smtClean="0"/>
              <a:t>: any </a:t>
            </a:r>
            <a:r>
              <a:rPr lang="en-GB" sz="2000" dirty="0"/>
              <a:t>= {</a:t>
            </a:r>
          </a:p>
          <a:p>
            <a:r>
              <a:rPr lang="en-GB" sz="2000" dirty="0" smtClean="0"/>
              <a:t>         </a:t>
            </a:r>
            <a:r>
              <a:rPr lang="en-GB" sz="2000" dirty="0" smtClean="0">
                <a:solidFill>
                  <a:srgbClr val="0070C0"/>
                </a:solidFill>
              </a:rPr>
              <a:t>name</a:t>
            </a:r>
            <a:r>
              <a:rPr lang="en-GB" sz="2000" dirty="0"/>
              <a:t>: $("#</a:t>
            </a:r>
            <a:r>
              <a:rPr lang="en-GB" sz="2000" dirty="0">
                <a:solidFill>
                  <a:srgbClr val="FF0000"/>
                </a:solidFill>
              </a:rPr>
              <a:t>name-textbox</a:t>
            </a:r>
            <a:r>
              <a:rPr lang="en-GB" sz="2000" dirty="0"/>
              <a:t>").</a:t>
            </a:r>
            <a:r>
              <a:rPr lang="en-GB" sz="2000" dirty="0" err="1"/>
              <a:t>val</a:t>
            </a:r>
            <a:r>
              <a:rPr lang="en-GB" sz="2000" dirty="0"/>
              <a:t>(),</a:t>
            </a:r>
          </a:p>
          <a:p>
            <a:r>
              <a:rPr lang="en-GB" sz="2000" dirty="0" smtClean="0"/>
              <a:t>         </a:t>
            </a:r>
            <a:r>
              <a:rPr lang="en-GB" sz="2000" dirty="0" smtClean="0">
                <a:solidFill>
                  <a:srgbClr val="0070C0"/>
                </a:solidFill>
              </a:rPr>
              <a:t>age</a:t>
            </a:r>
            <a:r>
              <a:rPr lang="en-GB" sz="2000" dirty="0"/>
              <a:t>: </a:t>
            </a:r>
            <a:r>
              <a:rPr lang="en-GB" sz="2000" dirty="0" err="1"/>
              <a:t>parseInt</a:t>
            </a:r>
            <a:r>
              <a:rPr lang="en-GB" sz="2000" dirty="0"/>
              <a:t>(&lt;string&gt;$("#</a:t>
            </a:r>
            <a:r>
              <a:rPr lang="en-GB" sz="2000" dirty="0">
                <a:solidFill>
                  <a:srgbClr val="FF0000"/>
                </a:solidFill>
              </a:rPr>
              <a:t>age-</a:t>
            </a:r>
            <a:r>
              <a:rPr lang="en-GB" sz="2000" dirty="0" err="1">
                <a:solidFill>
                  <a:srgbClr val="FF0000"/>
                </a:solidFill>
              </a:rPr>
              <a:t>numberbox</a:t>
            </a:r>
            <a:r>
              <a:rPr lang="en-GB" sz="2000" dirty="0"/>
              <a:t>").</a:t>
            </a:r>
            <a:r>
              <a:rPr lang="en-GB" sz="2000" dirty="0" err="1"/>
              <a:t>val</a:t>
            </a:r>
            <a:r>
              <a:rPr lang="en-GB" sz="2000" dirty="0"/>
              <a:t>()),</a:t>
            </a:r>
          </a:p>
          <a:p>
            <a:r>
              <a:rPr lang="en-GB" sz="2000" dirty="0" smtClean="0"/>
              <a:t>         </a:t>
            </a:r>
            <a:r>
              <a:rPr lang="en-GB" sz="2000" dirty="0" smtClean="0">
                <a:solidFill>
                  <a:srgbClr val="0070C0"/>
                </a:solidFill>
              </a:rPr>
              <a:t>course</a:t>
            </a:r>
            <a:r>
              <a:rPr lang="en-GB" sz="2000" dirty="0"/>
              <a:t>: $("#</a:t>
            </a:r>
            <a:r>
              <a:rPr lang="en-GB" sz="2000" dirty="0">
                <a:solidFill>
                  <a:srgbClr val="FF0000"/>
                </a:solidFill>
              </a:rPr>
              <a:t>course-textbox</a:t>
            </a:r>
            <a:r>
              <a:rPr lang="en-GB" sz="2000" dirty="0"/>
              <a:t>").</a:t>
            </a:r>
            <a:r>
              <a:rPr lang="en-GB" sz="2000" dirty="0" err="1"/>
              <a:t>val</a:t>
            </a:r>
            <a:r>
              <a:rPr lang="en-GB" sz="2000" dirty="0"/>
              <a:t>()</a:t>
            </a:r>
          </a:p>
          <a:p>
            <a:r>
              <a:rPr lang="en-GB" sz="2000" dirty="0" smtClean="0"/>
              <a:t>     };</a:t>
            </a:r>
            <a:endParaRPr lang="en-GB" sz="2000" dirty="0"/>
          </a:p>
          <a:p>
            <a:r>
              <a:rPr lang="en-GB" sz="2000" dirty="0"/>
              <a:t>	</a:t>
            </a:r>
          </a:p>
          <a:p>
            <a:r>
              <a:rPr lang="en-GB" sz="2000" dirty="0" smtClean="0"/>
              <a:t>     $.</a:t>
            </a:r>
            <a:r>
              <a:rPr lang="en-GB" sz="2000" dirty="0"/>
              <a:t>ajax({</a:t>
            </a:r>
          </a:p>
          <a:p>
            <a:r>
              <a:rPr lang="en-GB" sz="2000" dirty="0" smtClean="0"/>
              <a:t>           cache</a:t>
            </a:r>
            <a:r>
              <a:rPr lang="en-GB" sz="2000" dirty="0"/>
              <a:t>: false,</a:t>
            </a:r>
          </a:p>
          <a:p>
            <a:r>
              <a:rPr lang="en-GB" sz="2000" dirty="0" smtClean="0"/>
              <a:t>           type</a:t>
            </a:r>
            <a:r>
              <a:rPr lang="en-GB" sz="2000" dirty="0"/>
              <a:t>: "POST",</a:t>
            </a:r>
          </a:p>
          <a:p>
            <a:r>
              <a:rPr lang="en-GB" sz="2000" dirty="0" smtClean="0"/>
              <a:t>           url</a:t>
            </a:r>
            <a:r>
              <a:rPr lang="en-GB" sz="2000" dirty="0"/>
              <a:t>: </a:t>
            </a:r>
            <a:r>
              <a:rPr lang="en-GB" sz="2000" dirty="0">
                <a:solidFill>
                  <a:srgbClr val="0070C0"/>
                </a:solidFill>
              </a:rPr>
              <a:t>'http://localhost:1339/students</a:t>
            </a:r>
            <a:r>
              <a:rPr lang="en-GB" sz="2000" dirty="0"/>
              <a:t>',</a:t>
            </a:r>
          </a:p>
          <a:p>
            <a:r>
              <a:rPr lang="en-GB" sz="2000" dirty="0" smtClean="0"/>
              <a:t>           data</a:t>
            </a:r>
            <a:r>
              <a:rPr lang="en-GB" sz="2000" dirty="0"/>
              <a:t>: </a:t>
            </a:r>
            <a:r>
              <a:rPr lang="en-GB" sz="2000" dirty="0" err="1"/>
              <a:t>JSON.stringify</a:t>
            </a:r>
            <a:r>
              <a:rPr lang="en-GB" sz="2000" dirty="0"/>
              <a:t>(</a:t>
            </a:r>
            <a:r>
              <a:rPr lang="en-GB" sz="2000" dirty="0" err="1">
                <a:solidFill>
                  <a:schemeClr val="bg2">
                    <a:lumMod val="50000"/>
                  </a:schemeClr>
                </a:solidFill>
              </a:rPr>
              <a:t>json</a:t>
            </a:r>
            <a:r>
              <a:rPr lang="en-GB" sz="2000" dirty="0"/>
              <a:t>),        </a:t>
            </a:r>
          </a:p>
          <a:p>
            <a:r>
              <a:rPr lang="en-GB" sz="2000" dirty="0" smtClean="0"/>
              <a:t>           </a:t>
            </a:r>
            <a:r>
              <a:rPr lang="en-GB" sz="2000" dirty="0" err="1" smtClean="0"/>
              <a:t>contentType</a:t>
            </a:r>
            <a:r>
              <a:rPr lang="en-GB" sz="2000" dirty="0"/>
              <a:t>: "application/</a:t>
            </a:r>
            <a:r>
              <a:rPr lang="en-GB" sz="2000" dirty="0" err="1"/>
              <a:t>json</a:t>
            </a:r>
            <a:r>
              <a:rPr lang="en-GB" sz="2000" dirty="0"/>
              <a:t>; charset=utf-8", 	</a:t>
            </a:r>
            <a:r>
              <a:rPr lang="en-GB" sz="2000" dirty="0" smtClean="0"/>
              <a:t>            </a:t>
            </a:r>
          </a:p>
          <a:p>
            <a:r>
              <a:rPr lang="en-GB" sz="2000" dirty="0"/>
              <a:t> </a:t>
            </a:r>
            <a:r>
              <a:rPr lang="en-GB" sz="2000" dirty="0" smtClean="0"/>
              <a:t>          </a:t>
            </a:r>
            <a:r>
              <a:rPr lang="en-GB" sz="2000" dirty="0" err="1" smtClean="0"/>
              <a:t>dataType</a:t>
            </a:r>
            <a:r>
              <a:rPr lang="en-GB" sz="2000" dirty="0"/>
              <a:t>: "</a:t>
            </a:r>
            <a:r>
              <a:rPr lang="en-GB" sz="2000" dirty="0" err="1"/>
              <a:t>json</a:t>
            </a:r>
            <a:r>
              <a:rPr lang="en-GB" sz="2000" dirty="0"/>
              <a:t>",</a:t>
            </a:r>
          </a:p>
          <a:p>
            <a:r>
              <a:rPr lang="en-GB" sz="2000" dirty="0" smtClean="0"/>
              <a:t>           success</a:t>
            </a:r>
            <a:r>
              <a:rPr lang="en-GB" sz="2000" dirty="0"/>
              <a:t>: (</a:t>
            </a:r>
            <a:r>
              <a:rPr lang="en-GB" sz="2000" dirty="0" err="1"/>
              <a:t>json</a:t>
            </a:r>
            <a:r>
              <a:rPr lang="en-GB" sz="2000" dirty="0"/>
              <a:t>, status, </a:t>
            </a:r>
            <a:r>
              <a:rPr lang="en-GB" sz="2000" dirty="0" err="1"/>
              <a:t>req</a:t>
            </a:r>
            <a:r>
              <a:rPr lang="en-GB" sz="2000" dirty="0"/>
              <a:t>) =&gt; console.log("Added student"),</a:t>
            </a:r>
          </a:p>
          <a:p>
            <a:r>
              <a:rPr lang="en-GB" sz="2000" dirty="0" smtClean="0"/>
              <a:t>           error</a:t>
            </a:r>
            <a:r>
              <a:rPr lang="en-GB" sz="2000" dirty="0"/>
              <a:t>: (</a:t>
            </a:r>
            <a:r>
              <a:rPr lang="en-GB" sz="2000" dirty="0" err="1"/>
              <a:t>req</a:t>
            </a:r>
            <a:r>
              <a:rPr lang="en-GB" sz="2000" dirty="0"/>
              <a:t>, status, error) =&gt; console.log("Failed to add student")</a:t>
            </a:r>
          </a:p>
          <a:p>
            <a:r>
              <a:rPr lang="en-GB" sz="2000" dirty="0" smtClean="0"/>
              <a:t>     });</a:t>
            </a:r>
            <a:r>
              <a:rPr lang="en-GB" sz="2000" dirty="0"/>
              <a:t>	</a:t>
            </a:r>
          </a:p>
          <a:p>
            <a:r>
              <a:rPr lang="en-GB" sz="2000" dirty="0" smtClean="0"/>
              <a:t>     </a:t>
            </a:r>
            <a:r>
              <a:rPr lang="en-GB" sz="2000" dirty="0" err="1" smtClean="0"/>
              <a:t>e.preventDefault</a:t>
            </a:r>
            <a:r>
              <a:rPr lang="en-GB" sz="2000" dirty="0"/>
              <a:t>();</a:t>
            </a:r>
          </a:p>
          <a:p>
            <a:r>
              <a:rPr lang="en-GB" sz="2000" dirty="0" smtClean="0"/>
              <a:t>     return </a:t>
            </a:r>
            <a:r>
              <a:rPr lang="en-GB" sz="2000" dirty="0"/>
              <a:t>false</a:t>
            </a:r>
            <a:r>
              <a:rPr lang="en-GB" sz="2000" dirty="0" smtClean="0"/>
              <a:t>;</a:t>
            </a:r>
          </a:p>
          <a:p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}</a:t>
            </a:r>
            <a:endParaRPr lang="en-GB" sz="2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6671660" y="2273635"/>
            <a:ext cx="2214563" cy="2308324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r>
              <a:rPr lang="en-GB" altLang="en-US" b="0" dirty="0"/>
              <a:t>Note: if you do not expect any data to be returned you should either omit the </a:t>
            </a:r>
            <a:r>
              <a:rPr lang="en-GB" altLang="en-US" dirty="0" err="1"/>
              <a:t>dataType</a:t>
            </a:r>
            <a:r>
              <a:rPr lang="en-GB" altLang="en-US" b="0" dirty="0"/>
              <a:t> field or set it to an empty string </a:t>
            </a:r>
            <a:r>
              <a:rPr lang="en-GB" altLang="en-US" b="0" dirty="0" smtClean="0"/>
              <a:t>“”. Here, I expect JSON.</a:t>
            </a:r>
            <a:endParaRPr lang="en-GB" altLang="en-US" b="0" dirty="0"/>
          </a:p>
        </p:txBody>
      </p:sp>
      <p:cxnSp>
        <p:nvCxnSpPr>
          <p:cNvPr id="7" name="Straight Arrow Connector 4"/>
          <p:cNvCxnSpPr>
            <a:cxnSpLocks noChangeShapeType="1"/>
          </p:cNvCxnSpPr>
          <p:nvPr/>
        </p:nvCxnSpPr>
        <p:spPr bwMode="auto">
          <a:xfrm flipH="1">
            <a:off x="3147410" y="4581959"/>
            <a:ext cx="3524250" cy="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8" name="TextBox 7"/>
          <p:cNvSpPr txBox="1"/>
          <p:nvPr/>
        </p:nvSpPr>
        <p:spPr>
          <a:xfrm>
            <a:off x="4123215" y="2546857"/>
            <a:ext cx="18736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Send to our web service</a:t>
            </a:r>
            <a:endParaRPr lang="en-GB" dirty="0"/>
          </a:p>
        </p:txBody>
      </p:sp>
      <p:cxnSp>
        <p:nvCxnSpPr>
          <p:cNvPr id="10" name="Straight Arrow Connector 9"/>
          <p:cNvCxnSpPr/>
          <p:nvPr/>
        </p:nvCxnSpPr>
        <p:spPr bwMode="auto">
          <a:xfrm flipH="1">
            <a:off x="3932481" y="3152874"/>
            <a:ext cx="258052" cy="33643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511713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dirty="0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87693" y="1533465"/>
            <a:ext cx="8865570" cy="532453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&lt;!DOCTYPE html&gt;</a:t>
            </a:r>
          </a:p>
          <a:p>
            <a:r>
              <a:rPr lang="en-GB" sz="2000" dirty="0"/>
              <a:t>&lt;html&gt;</a:t>
            </a:r>
          </a:p>
          <a:p>
            <a:r>
              <a:rPr lang="en-GB" sz="2000" dirty="0"/>
              <a:t>&lt;head&gt;</a:t>
            </a:r>
          </a:p>
          <a:p>
            <a:r>
              <a:rPr lang="en-GB" sz="2000" dirty="0"/>
              <a:t>&lt;title&gt;Read All Students Page&lt;/title&gt;</a:t>
            </a:r>
          </a:p>
          <a:p>
            <a:r>
              <a:rPr lang="en-GB" sz="2000" dirty="0"/>
              <a:t>&lt;meta charset="utf-8" /&gt;</a:t>
            </a:r>
          </a:p>
          <a:p>
            <a:r>
              <a:rPr lang="en-GB" sz="2000" dirty="0"/>
              <a:t>&lt;/head&gt;</a:t>
            </a:r>
          </a:p>
          <a:p>
            <a:r>
              <a:rPr lang="en-GB" sz="2000" dirty="0"/>
              <a:t>&lt;body&gt;</a:t>
            </a:r>
          </a:p>
          <a:p>
            <a:r>
              <a:rPr lang="en-GB" sz="2000" dirty="0"/>
              <a:t>&lt;form action="" method="POST"&gt;</a:t>
            </a:r>
          </a:p>
          <a:p>
            <a:r>
              <a:rPr lang="en-GB" sz="2000" dirty="0"/>
              <a:t>&lt;input id="</a:t>
            </a:r>
            <a:r>
              <a:rPr lang="en-GB" sz="2000" dirty="0">
                <a:solidFill>
                  <a:srgbClr val="FF0000"/>
                </a:solidFill>
              </a:rPr>
              <a:t>read-button</a:t>
            </a:r>
            <a:r>
              <a:rPr lang="en-GB" sz="2000" dirty="0"/>
              <a:t>" type="button" value="Read All Students"/&gt;</a:t>
            </a:r>
          </a:p>
          <a:p>
            <a:r>
              <a:rPr lang="en-GB" sz="2000" dirty="0"/>
              <a:t>&lt;/form&gt;</a:t>
            </a:r>
          </a:p>
          <a:p>
            <a:endParaRPr lang="en-GB" sz="2000" dirty="0"/>
          </a:p>
          <a:p>
            <a:r>
              <a:rPr lang="en-GB" sz="2000" dirty="0"/>
              <a:t>&lt;div id="</a:t>
            </a:r>
            <a:r>
              <a:rPr lang="en-GB" sz="2000" dirty="0">
                <a:solidFill>
                  <a:srgbClr val="FF0000"/>
                </a:solidFill>
              </a:rPr>
              <a:t>all-students</a:t>
            </a:r>
            <a:r>
              <a:rPr lang="en-GB" sz="2000" dirty="0"/>
              <a:t>"&gt;Waiting...&lt;/div&gt;</a:t>
            </a:r>
          </a:p>
          <a:p>
            <a:endParaRPr lang="en-GB" sz="2000" dirty="0"/>
          </a:p>
          <a:p>
            <a:r>
              <a:rPr lang="en-GB" sz="2000" dirty="0"/>
              <a:t>&lt;script </a:t>
            </a:r>
            <a:r>
              <a:rPr lang="en-GB" sz="2000" dirty="0" err="1"/>
              <a:t>src</a:t>
            </a:r>
            <a:r>
              <a:rPr lang="en-GB" sz="2000" dirty="0" smtClean="0"/>
              <a:t>=“……../jquery-3.5.1.js“……&gt;&lt;/</a:t>
            </a:r>
            <a:r>
              <a:rPr lang="en-GB" sz="2000" dirty="0"/>
              <a:t>script&gt; </a:t>
            </a:r>
          </a:p>
          <a:p>
            <a:r>
              <a:rPr lang="en-GB" sz="2000" dirty="0"/>
              <a:t>&lt;script </a:t>
            </a:r>
            <a:r>
              <a:rPr lang="en-GB" sz="2000" dirty="0" err="1"/>
              <a:t>src</a:t>
            </a:r>
            <a:r>
              <a:rPr lang="en-GB" sz="2000" dirty="0"/>
              <a:t>="</a:t>
            </a:r>
            <a:r>
              <a:rPr lang="en-GB" sz="2000" dirty="0">
                <a:solidFill>
                  <a:srgbClr val="FF0000"/>
                </a:solidFill>
              </a:rPr>
              <a:t>/</a:t>
            </a:r>
            <a:r>
              <a:rPr lang="en-GB" sz="2000" dirty="0" err="1">
                <a:solidFill>
                  <a:srgbClr val="FF0000"/>
                </a:solidFill>
              </a:rPr>
              <a:t>js</a:t>
            </a:r>
            <a:r>
              <a:rPr lang="en-GB" sz="2000" dirty="0">
                <a:solidFill>
                  <a:srgbClr val="FF0000"/>
                </a:solidFill>
              </a:rPr>
              <a:t>/readstudentspage.js</a:t>
            </a:r>
            <a:r>
              <a:rPr lang="en-GB" sz="2000" dirty="0"/>
              <a:t>"&gt;&lt;/script&gt;</a:t>
            </a:r>
          </a:p>
          <a:p>
            <a:r>
              <a:rPr lang="en-GB" sz="2000" dirty="0"/>
              <a:t>&lt;/body&gt;</a:t>
            </a:r>
          </a:p>
          <a:p>
            <a:r>
              <a:rPr lang="en-GB" sz="2000" dirty="0"/>
              <a:t>&lt;/html&gt;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317" y="72589"/>
            <a:ext cx="8821552" cy="844550"/>
          </a:xfrm>
        </p:spPr>
        <p:txBody>
          <a:bodyPr/>
          <a:lstStyle/>
          <a:p>
            <a:r>
              <a:rPr lang="en-GB" dirty="0" smtClean="0"/>
              <a:t>Exercise: readstudentspage.html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6589" y="806758"/>
            <a:ext cx="7194885" cy="726707"/>
          </a:xfrm>
        </p:spPr>
        <p:txBody>
          <a:bodyPr/>
          <a:lstStyle/>
          <a:p>
            <a:r>
              <a:rPr lang="en-GB" b="1" dirty="0" smtClean="0"/>
              <a:t>Add a HTML page named “readstudentspage.html” to the “public” directory</a:t>
            </a:r>
            <a:endParaRPr lang="en-GB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405244" y="1824888"/>
            <a:ext cx="25366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 </a:t>
            </a:r>
            <a:r>
              <a:rPr lang="en-GB" dirty="0"/>
              <a:t>the </a:t>
            </a:r>
            <a:r>
              <a:rPr lang="en-GB" dirty="0" err="1" smtClean="0"/>
              <a:t>node</a:t>
            </a:r>
            <a:r>
              <a:rPr lang="en-GB" u="sng" dirty="0" err="1" smtClean="0"/>
              <a:t>webserver</a:t>
            </a:r>
            <a:r>
              <a:rPr lang="en-GB" u="sng" dirty="0" smtClean="0"/>
              <a:t>/public</a:t>
            </a:r>
            <a:r>
              <a:rPr lang="en-GB" dirty="0" smtClean="0"/>
              <a:t> </a:t>
            </a:r>
            <a:r>
              <a:rPr lang="en-GB" dirty="0"/>
              <a:t>directory</a:t>
            </a:r>
          </a:p>
        </p:txBody>
      </p:sp>
    </p:spTree>
    <p:extLst>
      <p:ext uri="{BB962C8B-B14F-4D97-AF65-F5344CB8AC3E}">
        <p14:creationId xmlns:p14="http://schemas.microsoft.com/office/powerpoint/2010/main" val="1047474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Exercise: </a:t>
            </a:r>
            <a:r>
              <a:rPr lang="en-GB" dirty="0" err="1"/>
              <a:t>readstudentspage.ts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844550"/>
            <a:ext cx="7029450" cy="4994275"/>
          </a:xfrm>
        </p:spPr>
        <p:txBody>
          <a:bodyPr/>
          <a:lstStyle/>
          <a:p>
            <a:r>
              <a:rPr lang="en-GB" b="1" dirty="0" smtClean="0"/>
              <a:t>Add a new file called </a:t>
            </a:r>
            <a:r>
              <a:rPr lang="en-GB" b="1" dirty="0"/>
              <a:t>“</a:t>
            </a:r>
            <a:r>
              <a:rPr lang="en-GB" b="1" dirty="0" err="1"/>
              <a:t>readstudentspage.ts</a:t>
            </a:r>
            <a:r>
              <a:rPr lang="en-GB" b="1" dirty="0" smtClean="0"/>
              <a:t>” to the “public/</a:t>
            </a:r>
            <a:r>
              <a:rPr lang="en-GB" b="1" dirty="0" err="1" smtClean="0"/>
              <a:t>ts</a:t>
            </a:r>
            <a:r>
              <a:rPr lang="en-GB" b="1" dirty="0" smtClean="0"/>
              <a:t>” directory</a:t>
            </a:r>
          </a:p>
          <a:p>
            <a:r>
              <a:rPr lang="en-GB" dirty="0" smtClean="0"/>
              <a:t>As before, client pages start the same way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86276" y="2177650"/>
            <a:ext cx="7782894" cy="317009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$(function ()</a:t>
            </a:r>
          </a:p>
          <a:p>
            <a:r>
              <a:rPr lang="en-GB" sz="2000" dirty="0"/>
              <a:t>{</a:t>
            </a:r>
          </a:p>
          <a:p>
            <a:r>
              <a:rPr lang="en-GB" sz="2000" dirty="0" smtClean="0"/>
              <a:t>    $.</a:t>
            </a:r>
            <a:r>
              <a:rPr lang="en-GB" sz="2000" dirty="0" err="1"/>
              <a:t>ajaxSetup</a:t>
            </a:r>
            <a:r>
              <a:rPr lang="en-GB" sz="2000" dirty="0"/>
              <a:t>({cache: false}); </a:t>
            </a:r>
            <a:endParaRPr lang="en-GB" sz="2000" dirty="0" smtClean="0"/>
          </a:p>
          <a:p>
            <a:r>
              <a:rPr lang="en-GB" sz="2000" dirty="0"/>
              <a:t> </a:t>
            </a:r>
            <a:r>
              <a:rPr lang="en-GB" sz="2000" dirty="0" smtClean="0"/>
              <a:t>   $("#</a:t>
            </a:r>
            <a:r>
              <a:rPr lang="en-GB" sz="2000" dirty="0" smtClean="0">
                <a:solidFill>
                  <a:srgbClr val="FF0000"/>
                </a:solidFill>
              </a:rPr>
              <a:t>read-button</a:t>
            </a:r>
            <a:r>
              <a:rPr lang="en-GB" sz="2000" dirty="0"/>
              <a:t>").click(</a:t>
            </a:r>
            <a:r>
              <a:rPr lang="en-GB" sz="2000" dirty="0" err="1">
                <a:solidFill>
                  <a:srgbClr val="00B0F0"/>
                </a:solidFill>
              </a:rPr>
              <a:t>ReadStudentsClick</a:t>
            </a:r>
            <a:r>
              <a:rPr lang="en-GB" sz="2000" dirty="0"/>
              <a:t>);</a:t>
            </a:r>
          </a:p>
          <a:p>
            <a:r>
              <a:rPr lang="en-GB" sz="2000" dirty="0"/>
              <a:t>});</a:t>
            </a:r>
          </a:p>
          <a:p>
            <a:endParaRPr lang="en-GB" sz="2000" dirty="0"/>
          </a:p>
          <a:p>
            <a:r>
              <a:rPr lang="en-GB" sz="2000" dirty="0"/>
              <a:t>function </a:t>
            </a:r>
            <a:r>
              <a:rPr lang="en-GB" sz="2000" dirty="0" err="1" smtClean="0">
                <a:solidFill>
                  <a:srgbClr val="00B0F0"/>
                </a:solidFill>
              </a:rPr>
              <a:t>ReadStudentsClick</a:t>
            </a:r>
            <a:r>
              <a:rPr lang="en-GB" sz="2000" dirty="0" smtClean="0"/>
              <a:t>(e</a:t>
            </a:r>
            <a:r>
              <a:rPr lang="en-GB" sz="2000" dirty="0"/>
              <a:t>: </a:t>
            </a:r>
            <a:r>
              <a:rPr lang="en-GB" sz="2000" dirty="0" err="1"/>
              <a:t>JQuery.Event</a:t>
            </a:r>
            <a:r>
              <a:rPr lang="en-GB" sz="2000" dirty="0"/>
              <a:t>): </a:t>
            </a:r>
            <a:r>
              <a:rPr lang="en-GB" sz="2000" dirty="0" err="1"/>
              <a:t>boolean</a:t>
            </a:r>
            <a:endParaRPr lang="en-GB" sz="2000" dirty="0"/>
          </a:p>
          <a:p>
            <a:r>
              <a:rPr lang="en-GB" sz="2000" dirty="0" smtClean="0"/>
              <a:t>{</a:t>
            </a:r>
          </a:p>
          <a:p>
            <a:r>
              <a:rPr lang="en-GB" sz="2000" dirty="0"/>
              <a:t> </a:t>
            </a:r>
            <a:r>
              <a:rPr lang="en-GB" sz="2000" dirty="0" smtClean="0"/>
              <a:t>   </a:t>
            </a:r>
            <a:r>
              <a:rPr lang="en-GB" sz="2000" dirty="0" smtClean="0">
                <a:solidFill>
                  <a:srgbClr val="FF0000"/>
                </a:solidFill>
              </a:rPr>
              <a:t>See next slide</a:t>
            </a:r>
          </a:p>
          <a:p>
            <a:r>
              <a:rPr lang="en-GB" sz="2000" dirty="0"/>
              <a:t>}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52851" y="2177650"/>
            <a:ext cx="27053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 </a:t>
            </a:r>
            <a:r>
              <a:rPr lang="en-GB" dirty="0"/>
              <a:t>the </a:t>
            </a:r>
            <a:r>
              <a:rPr lang="en-GB" dirty="0" err="1" smtClean="0"/>
              <a:t>node</a:t>
            </a:r>
            <a:r>
              <a:rPr lang="en-GB" u="sng" dirty="0" err="1" smtClean="0"/>
              <a:t>webserver</a:t>
            </a:r>
            <a:r>
              <a:rPr lang="en-GB" u="sng" dirty="0" smtClean="0"/>
              <a:t>/public/</a:t>
            </a:r>
            <a:r>
              <a:rPr lang="en-GB" u="sng" dirty="0" err="1" smtClean="0"/>
              <a:t>ts</a:t>
            </a:r>
            <a:r>
              <a:rPr lang="en-GB" dirty="0" smtClean="0"/>
              <a:t> </a:t>
            </a:r>
            <a:r>
              <a:rPr lang="en-GB" dirty="0"/>
              <a:t>directory</a:t>
            </a:r>
          </a:p>
        </p:txBody>
      </p:sp>
    </p:spTree>
    <p:extLst>
      <p:ext uri="{BB962C8B-B14F-4D97-AF65-F5344CB8AC3E}">
        <p14:creationId xmlns:p14="http://schemas.microsoft.com/office/powerpoint/2010/main" val="1258118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Exercise: </a:t>
            </a:r>
            <a:r>
              <a:rPr lang="en-GB" dirty="0" err="1"/>
              <a:t>readstudentspage.ts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74006" y="1182558"/>
            <a:ext cx="8695674" cy="501675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function </a:t>
            </a:r>
            <a:r>
              <a:rPr lang="en-GB" sz="2000" dirty="0" err="1" smtClean="0">
                <a:solidFill>
                  <a:schemeClr val="bg1">
                    <a:lumMod val="50000"/>
                  </a:schemeClr>
                </a:solidFill>
              </a:rPr>
              <a:t>ReadStudentsClick</a:t>
            </a:r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(e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: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JQuery.Event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):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boolean</a:t>
            </a:r>
            <a:endParaRPr lang="en-GB" sz="2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{</a:t>
            </a:r>
          </a:p>
          <a:p>
            <a:r>
              <a:rPr lang="en-GB" sz="2000" dirty="0" smtClean="0"/>
              <a:t>    $.</a:t>
            </a:r>
            <a:r>
              <a:rPr lang="en-GB" sz="2000" dirty="0"/>
              <a:t>ajax({</a:t>
            </a:r>
          </a:p>
          <a:p>
            <a:r>
              <a:rPr lang="en-GB" sz="2000" dirty="0" smtClean="0"/>
              <a:t>         cache</a:t>
            </a:r>
            <a:r>
              <a:rPr lang="en-GB" sz="2000" dirty="0"/>
              <a:t>: false,</a:t>
            </a:r>
          </a:p>
          <a:p>
            <a:r>
              <a:rPr lang="en-GB" sz="2000" dirty="0" smtClean="0"/>
              <a:t>         type</a:t>
            </a:r>
            <a:r>
              <a:rPr lang="en-GB" sz="2000" dirty="0"/>
              <a:t>: "GET",</a:t>
            </a:r>
          </a:p>
          <a:p>
            <a:r>
              <a:rPr lang="en-GB" sz="2000" dirty="0" smtClean="0"/>
              <a:t>         url</a:t>
            </a:r>
            <a:r>
              <a:rPr lang="en-GB" sz="2000" dirty="0"/>
              <a:t>: 'http://localhost:1339/students',</a:t>
            </a:r>
          </a:p>
          <a:p>
            <a:r>
              <a:rPr lang="en-GB" sz="2000" dirty="0" smtClean="0"/>
              <a:t>         data</a:t>
            </a:r>
            <a:r>
              <a:rPr lang="en-GB" sz="2000" dirty="0"/>
              <a:t>: '',        </a:t>
            </a:r>
          </a:p>
          <a:p>
            <a:r>
              <a:rPr lang="en-GB" sz="2000" dirty="0" smtClean="0"/>
              <a:t>         </a:t>
            </a:r>
            <a:r>
              <a:rPr lang="en-GB" sz="2000" dirty="0" err="1" smtClean="0"/>
              <a:t>contentType</a:t>
            </a:r>
            <a:r>
              <a:rPr lang="en-GB" sz="2000" dirty="0"/>
              <a:t>: "application/</a:t>
            </a:r>
            <a:r>
              <a:rPr lang="en-GB" sz="2000" dirty="0" err="1"/>
              <a:t>json</a:t>
            </a:r>
            <a:r>
              <a:rPr lang="en-GB" sz="2000" dirty="0"/>
              <a:t>; charset=utf-8", </a:t>
            </a:r>
            <a:endParaRPr lang="en-GB" sz="2000" dirty="0" smtClean="0"/>
          </a:p>
          <a:p>
            <a:r>
              <a:rPr lang="en-GB" sz="2000" dirty="0" smtClean="0"/>
              <a:t>         </a:t>
            </a:r>
            <a:r>
              <a:rPr lang="en-GB" sz="2000" dirty="0" err="1" smtClean="0"/>
              <a:t>dataType</a:t>
            </a:r>
            <a:r>
              <a:rPr lang="en-GB" sz="2000" dirty="0"/>
              <a:t>: "</a:t>
            </a:r>
            <a:r>
              <a:rPr lang="en-GB" sz="2000" dirty="0" err="1"/>
              <a:t>json</a:t>
            </a:r>
            <a:r>
              <a:rPr lang="en-GB" sz="2000" dirty="0"/>
              <a:t>",</a:t>
            </a:r>
          </a:p>
          <a:p>
            <a:r>
              <a:rPr lang="en-GB" sz="2000" dirty="0" smtClean="0"/>
              <a:t>         success</a:t>
            </a:r>
            <a:r>
              <a:rPr lang="en-GB" sz="2000" dirty="0"/>
              <a:t>: </a:t>
            </a:r>
            <a:r>
              <a:rPr lang="en-GB" sz="2000" dirty="0" err="1">
                <a:solidFill>
                  <a:srgbClr val="00B0F0"/>
                </a:solidFill>
              </a:rPr>
              <a:t>ReadAllResult</a:t>
            </a:r>
            <a:r>
              <a:rPr lang="en-GB" sz="2000" dirty="0" smtClean="0"/>
              <a:t>,     </a:t>
            </a:r>
            <a:r>
              <a:rPr lang="en-GB" sz="2000" dirty="0" smtClean="0">
                <a:solidFill>
                  <a:srgbClr val="FF0000"/>
                </a:solidFill>
                <a:sym typeface="Wingdings" panose="05000000000000000000" pitchFamily="2" charset="2"/>
              </a:rPr>
              <a:t> See next slide</a:t>
            </a:r>
            <a:endParaRPr lang="en-GB" sz="2000" dirty="0">
              <a:solidFill>
                <a:srgbClr val="FF0000"/>
              </a:solidFill>
            </a:endParaRPr>
          </a:p>
          <a:p>
            <a:r>
              <a:rPr lang="en-GB" sz="2000" dirty="0" smtClean="0"/>
              <a:t>         error</a:t>
            </a:r>
            <a:r>
              <a:rPr lang="en-GB" sz="2000" dirty="0"/>
              <a:t>: (</a:t>
            </a:r>
            <a:r>
              <a:rPr lang="en-GB" sz="2000" dirty="0" err="1"/>
              <a:t>req</a:t>
            </a:r>
            <a:r>
              <a:rPr lang="en-GB" sz="2000" dirty="0"/>
              <a:t>, status, error) =&gt; console.log("Failed to read students</a:t>
            </a:r>
            <a:r>
              <a:rPr lang="en-GB" sz="2000" dirty="0" smtClean="0"/>
              <a:t>")</a:t>
            </a:r>
          </a:p>
          <a:p>
            <a:r>
              <a:rPr lang="en-GB" sz="2000" dirty="0"/>
              <a:t> </a:t>
            </a:r>
            <a:r>
              <a:rPr lang="en-GB" sz="2000" dirty="0" smtClean="0"/>
              <a:t>   });</a:t>
            </a:r>
            <a:endParaRPr lang="en-GB" sz="2000" dirty="0"/>
          </a:p>
          <a:p>
            <a:r>
              <a:rPr lang="en-GB" sz="2000" dirty="0"/>
              <a:t>	</a:t>
            </a:r>
          </a:p>
          <a:p>
            <a:r>
              <a:rPr lang="en-GB" sz="2000" dirty="0" smtClean="0"/>
              <a:t>    </a:t>
            </a:r>
            <a:r>
              <a:rPr lang="en-GB" sz="2000" dirty="0" err="1" smtClean="0"/>
              <a:t>e.preventDefault</a:t>
            </a:r>
            <a:r>
              <a:rPr lang="en-GB" sz="2000" dirty="0"/>
              <a:t>();</a:t>
            </a:r>
          </a:p>
          <a:p>
            <a:r>
              <a:rPr lang="en-GB" sz="2000" dirty="0" smtClean="0"/>
              <a:t>    return </a:t>
            </a:r>
            <a:r>
              <a:rPr lang="en-GB" sz="2000" dirty="0"/>
              <a:t>false</a:t>
            </a:r>
            <a:r>
              <a:rPr lang="en-GB" sz="2000" dirty="0" smtClean="0"/>
              <a:t>;</a:t>
            </a:r>
          </a:p>
          <a:p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}</a:t>
            </a:r>
            <a:endParaRPr lang="en-GB" sz="2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99799" y="1817581"/>
            <a:ext cx="18736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Send to our web service</a:t>
            </a:r>
            <a:endParaRPr lang="en-GB" dirty="0"/>
          </a:p>
        </p:txBody>
      </p:sp>
      <p:cxnSp>
        <p:nvCxnSpPr>
          <p:cNvPr id="7" name="Straight Arrow Connector 6"/>
          <p:cNvCxnSpPr/>
          <p:nvPr/>
        </p:nvCxnSpPr>
        <p:spPr bwMode="auto">
          <a:xfrm flipH="1">
            <a:off x="3809065" y="2423598"/>
            <a:ext cx="258052" cy="33643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889764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Exercise: </a:t>
            </a:r>
            <a:r>
              <a:rPr lang="en-GB" dirty="0" err="1"/>
              <a:t>readstudentspage.ts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74006" y="1182558"/>
            <a:ext cx="8695674" cy="501675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function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ReadStudentsClick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(e: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JQuery.Event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):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boolean</a:t>
            </a:r>
            <a:endParaRPr lang="en-GB" sz="2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{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    </a:t>
            </a:r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….</a:t>
            </a:r>
            <a:endParaRPr lang="en-GB" sz="2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}</a:t>
            </a:r>
          </a:p>
          <a:p>
            <a:endParaRPr lang="en-GB" sz="2000" dirty="0"/>
          </a:p>
          <a:p>
            <a:r>
              <a:rPr lang="en-GB" sz="2000" dirty="0" smtClean="0"/>
              <a:t>function </a:t>
            </a:r>
            <a:r>
              <a:rPr lang="en-GB" sz="2000" dirty="0" err="1"/>
              <a:t>ReadAllResult</a:t>
            </a:r>
            <a:r>
              <a:rPr lang="en-GB" sz="2000" dirty="0"/>
              <a:t>(</a:t>
            </a:r>
            <a:r>
              <a:rPr lang="en-GB" sz="2000" dirty="0" err="1"/>
              <a:t>json:any</a:t>
            </a:r>
            <a:r>
              <a:rPr lang="en-GB" sz="2000" dirty="0"/>
              <a:t>, </a:t>
            </a:r>
            <a:r>
              <a:rPr lang="en-GB" sz="2000" dirty="0" err="1"/>
              <a:t>status:any</a:t>
            </a:r>
            <a:r>
              <a:rPr lang="en-GB" sz="2000" dirty="0"/>
              <a:t>, </a:t>
            </a:r>
            <a:r>
              <a:rPr lang="en-GB" sz="2000" dirty="0" err="1"/>
              <a:t>req:any</a:t>
            </a:r>
            <a:r>
              <a:rPr lang="en-GB" sz="2000" dirty="0"/>
              <a:t>): void</a:t>
            </a:r>
          </a:p>
          <a:p>
            <a:r>
              <a:rPr lang="en-GB" sz="2000" dirty="0"/>
              <a:t>{</a:t>
            </a:r>
          </a:p>
          <a:p>
            <a:r>
              <a:rPr lang="en-GB" sz="2000" dirty="0" smtClean="0"/>
              <a:t>    let </a:t>
            </a:r>
            <a:r>
              <a:rPr lang="en-GB" sz="2000" dirty="0">
                <a:solidFill>
                  <a:srgbClr val="00B0F0"/>
                </a:solidFill>
              </a:rPr>
              <a:t>html</a:t>
            </a:r>
            <a:r>
              <a:rPr lang="en-GB" sz="2000" dirty="0"/>
              <a:t>: string = "";</a:t>
            </a:r>
          </a:p>
          <a:p>
            <a:r>
              <a:rPr lang="en-GB" sz="2000" dirty="0" smtClean="0"/>
              <a:t>    for(let s </a:t>
            </a:r>
            <a:r>
              <a:rPr lang="en-GB" sz="2000" dirty="0"/>
              <a:t>in </a:t>
            </a:r>
            <a:r>
              <a:rPr lang="en-GB" sz="2000" dirty="0" err="1"/>
              <a:t>json</a:t>
            </a:r>
            <a:r>
              <a:rPr lang="en-GB" sz="2000" dirty="0"/>
              <a:t>)</a:t>
            </a:r>
          </a:p>
          <a:p>
            <a:r>
              <a:rPr lang="en-GB" sz="2000" dirty="0" smtClean="0"/>
              <a:t>    {</a:t>
            </a:r>
            <a:endParaRPr lang="en-GB" sz="2000" dirty="0"/>
          </a:p>
          <a:p>
            <a:r>
              <a:rPr lang="en-GB" sz="2000" dirty="0" smtClean="0"/>
              <a:t>        let </a:t>
            </a:r>
            <a:r>
              <a:rPr lang="en-GB" sz="2000" dirty="0"/>
              <a:t>student = </a:t>
            </a:r>
            <a:r>
              <a:rPr lang="en-GB" sz="2000" dirty="0" err="1" smtClean="0"/>
              <a:t>json</a:t>
            </a:r>
            <a:r>
              <a:rPr lang="en-GB" sz="2000" dirty="0" smtClean="0"/>
              <a:t>[s];</a:t>
            </a:r>
            <a:endParaRPr lang="en-GB" sz="2000" dirty="0"/>
          </a:p>
          <a:p>
            <a:r>
              <a:rPr lang="en-GB" sz="2000" dirty="0" smtClean="0"/>
              <a:t>        </a:t>
            </a:r>
            <a:r>
              <a:rPr lang="en-GB" sz="2000" dirty="0" smtClean="0">
                <a:solidFill>
                  <a:srgbClr val="00B0F0"/>
                </a:solidFill>
              </a:rPr>
              <a:t>html</a:t>
            </a:r>
            <a:r>
              <a:rPr lang="en-GB" sz="2000" dirty="0" smtClean="0"/>
              <a:t> </a:t>
            </a:r>
            <a:r>
              <a:rPr lang="en-GB" sz="2000" dirty="0"/>
              <a:t>+= `Id: ${</a:t>
            </a:r>
            <a:r>
              <a:rPr lang="en-GB" sz="2000" dirty="0" err="1"/>
              <a:t>student.Id</a:t>
            </a:r>
            <a:r>
              <a:rPr lang="en-GB" sz="2000" dirty="0"/>
              <a:t>} Name: ${</a:t>
            </a:r>
            <a:r>
              <a:rPr lang="en-GB" sz="2000" dirty="0" err="1"/>
              <a:t>student.Name</a:t>
            </a:r>
            <a:r>
              <a:rPr lang="en-GB" sz="2000" dirty="0"/>
              <a:t>} </a:t>
            </a:r>
            <a:r>
              <a:rPr lang="en-GB" sz="2000" dirty="0" smtClean="0"/>
              <a:t>`;</a:t>
            </a:r>
          </a:p>
          <a:p>
            <a:r>
              <a:rPr lang="en-GB" sz="2000" dirty="0"/>
              <a:t> </a:t>
            </a:r>
            <a:r>
              <a:rPr lang="en-GB" sz="2000" dirty="0" smtClean="0"/>
              <a:t>       </a:t>
            </a:r>
            <a:r>
              <a:rPr lang="en-GB" sz="2000" dirty="0" smtClean="0">
                <a:solidFill>
                  <a:srgbClr val="00B0F0"/>
                </a:solidFill>
              </a:rPr>
              <a:t>html</a:t>
            </a:r>
            <a:r>
              <a:rPr lang="en-GB" sz="2000" dirty="0" smtClean="0"/>
              <a:t> += `Age</a:t>
            </a:r>
            <a:r>
              <a:rPr lang="en-GB" sz="2000" dirty="0"/>
              <a:t>: ${</a:t>
            </a:r>
            <a:r>
              <a:rPr lang="en-GB" sz="2000" dirty="0" err="1"/>
              <a:t>student.Age</a:t>
            </a:r>
            <a:r>
              <a:rPr lang="en-GB" sz="2000" dirty="0" smtClean="0"/>
              <a:t>}  </a:t>
            </a:r>
            <a:r>
              <a:rPr lang="en-GB" sz="2000" dirty="0"/>
              <a:t>Course: ${</a:t>
            </a:r>
            <a:r>
              <a:rPr lang="en-GB" sz="2000" dirty="0" err="1"/>
              <a:t>student.Course</a:t>
            </a:r>
            <a:r>
              <a:rPr lang="en-GB" sz="2000" dirty="0"/>
              <a:t>}&lt;</a:t>
            </a:r>
            <a:r>
              <a:rPr lang="en-GB" sz="2000" dirty="0" err="1"/>
              <a:t>br</a:t>
            </a:r>
            <a:r>
              <a:rPr lang="en-GB" sz="2000" dirty="0"/>
              <a:t>/&gt;`;</a:t>
            </a:r>
          </a:p>
          <a:p>
            <a:r>
              <a:rPr lang="en-GB" sz="2000" dirty="0" smtClean="0"/>
              <a:t>    }</a:t>
            </a:r>
            <a:endParaRPr lang="en-GB" sz="2000" dirty="0"/>
          </a:p>
          <a:p>
            <a:r>
              <a:rPr lang="en-GB" sz="2000" dirty="0" smtClean="0"/>
              <a:t>    $("#</a:t>
            </a:r>
            <a:r>
              <a:rPr lang="en-GB" sz="2000" dirty="0"/>
              <a:t>all-students").html</a:t>
            </a:r>
            <a:r>
              <a:rPr lang="en-GB" sz="2000" dirty="0" smtClean="0"/>
              <a:t>( </a:t>
            </a:r>
            <a:r>
              <a:rPr lang="en-GB" sz="2000" dirty="0" smtClean="0">
                <a:solidFill>
                  <a:srgbClr val="00B0F0"/>
                </a:solidFill>
              </a:rPr>
              <a:t>html</a:t>
            </a:r>
            <a:r>
              <a:rPr lang="en-GB" sz="2000" dirty="0" smtClean="0"/>
              <a:t> );</a:t>
            </a:r>
            <a:endParaRPr lang="en-GB" sz="2000" dirty="0"/>
          </a:p>
          <a:p>
            <a:r>
              <a:rPr lang="en-GB" sz="2000" dirty="0"/>
              <a:t>}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275672" y="3364030"/>
            <a:ext cx="25314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Build some HTML to display each student’s detail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5294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CROSS ORIGIN POST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1047750" y="1140594"/>
            <a:ext cx="7029450" cy="4698231"/>
          </a:xfrm>
        </p:spPr>
        <p:txBody>
          <a:bodyPr/>
          <a:lstStyle/>
          <a:p>
            <a:r>
              <a:rPr lang="en-GB" altLang="en-US" dirty="0" smtClean="0"/>
              <a:t>One technique to overcome the same origin policy of the web browser is to use server-side proxies</a:t>
            </a:r>
          </a:p>
          <a:p>
            <a:pPr lvl="1"/>
            <a:r>
              <a:rPr lang="en-GB" altLang="en-US" dirty="0" smtClean="0"/>
              <a:t>The web server makes the web service request on behalf of the client</a:t>
            </a:r>
          </a:p>
          <a:p>
            <a:endParaRPr lang="en-GB" altLang="en-US" dirty="0" smtClean="0"/>
          </a:p>
          <a:p>
            <a:endParaRPr lang="en-GB" altLang="en-US" dirty="0"/>
          </a:p>
          <a:p>
            <a:endParaRPr lang="en-GB" altLang="en-US" dirty="0" smtClean="0"/>
          </a:p>
          <a:p>
            <a:endParaRPr lang="en-GB" altLang="en-US" dirty="0"/>
          </a:p>
          <a:p>
            <a:endParaRPr lang="en-GB" altLang="en-US" dirty="0" smtClean="0"/>
          </a:p>
          <a:p>
            <a:endParaRPr lang="en-GB" altLang="en-US" dirty="0"/>
          </a:p>
          <a:p>
            <a:r>
              <a:rPr lang="en-GB" altLang="en-US" dirty="0" smtClean="0"/>
              <a:t>We may also want to build a web application that calls multiple web services (</a:t>
            </a:r>
            <a:r>
              <a:rPr lang="en-GB" altLang="en-US" dirty="0"/>
              <a:t>aka </a:t>
            </a:r>
            <a:r>
              <a:rPr lang="en-GB" altLang="en-US" dirty="0" smtClean="0"/>
              <a:t>APIs</a:t>
            </a:r>
            <a:r>
              <a:rPr lang="en-GB" altLang="en-US" dirty="0"/>
              <a:t> </a:t>
            </a:r>
            <a:r>
              <a:rPr lang="en-GB" altLang="en-US" dirty="0" smtClean="0">
                <a:sym typeface="Wingdings" panose="05000000000000000000" pitchFamily="2" charset="2"/>
              </a:rPr>
              <a:t> </a:t>
            </a:r>
            <a:r>
              <a:rPr lang="en-GB" altLang="en-US" dirty="0" smtClean="0"/>
              <a:t>potentially 3</a:t>
            </a:r>
            <a:r>
              <a:rPr lang="en-GB" altLang="en-US" baseline="30000" dirty="0" smtClean="0"/>
              <a:t>rd</a:t>
            </a:r>
            <a:r>
              <a:rPr lang="en-GB" altLang="en-US" dirty="0" smtClean="0"/>
              <a:t> party) to bring together a number of features….this is becoming a common approach (e.g. </a:t>
            </a:r>
            <a:r>
              <a:rPr lang="en-GB" altLang="en-US" dirty="0" err="1" smtClean="0"/>
              <a:t>microservices</a:t>
            </a:r>
            <a:r>
              <a:rPr lang="en-GB" altLang="en-US" dirty="0" smtClean="0"/>
              <a:t>)</a:t>
            </a:r>
          </a:p>
        </p:txBody>
      </p:sp>
      <p:sp>
        <p:nvSpPr>
          <p:cNvPr id="9220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Monotype Sorts" pitchFamily="2" charset="2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90000"/>
              <a:buFont typeface="Monotype Sorts" pitchFamily="2" charset="2"/>
              <a:buChar char="F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33CC33"/>
              </a:buClr>
              <a:buSzPct val="90000"/>
              <a:buFont typeface="Monotype Sorts" pitchFamily="2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1000" smtClean="0"/>
              <a:t>WAN</a:t>
            </a:r>
          </a:p>
        </p:txBody>
      </p:sp>
      <p:pic>
        <p:nvPicPr>
          <p:cNvPr id="9221" name="Picture 2" descr="http://developer.yahoo.com/javascript/img/proxy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7037" y="2520950"/>
            <a:ext cx="50006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TextBox 2"/>
          <p:cNvSpPr txBox="1">
            <a:spLocks noChangeArrowheads="1"/>
          </p:cNvSpPr>
          <p:nvPr/>
        </p:nvSpPr>
        <p:spPr bwMode="auto">
          <a:xfrm>
            <a:off x="2801938" y="6237003"/>
            <a:ext cx="5797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Monotype Sorts" pitchFamily="2" charset="2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90000"/>
              <a:buFont typeface="Monotype Sorts" pitchFamily="2" charset="2"/>
              <a:buChar char="F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33CC33"/>
              </a:buClr>
              <a:buSzPct val="90000"/>
              <a:buFont typeface="Monotype Sorts" pitchFamily="2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dirty="0"/>
              <a:t>http://developer.yahoo.com/javascript/howto-proxy.html</a:t>
            </a:r>
          </a:p>
        </p:txBody>
      </p:sp>
    </p:spTree>
    <p:extLst>
      <p:ext uri="{BB962C8B-B14F-4D97-AF65-F5344CB8AC3E}">
        <p14:creationId xmlns:p14="http://schemas.microsoft.com/office/powerpoint/2010/main" val="4030690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Exercise: </a:t>
            </a:r>
            <a:r>
              <a:rPr lang="en-GB" dirty="0" err="1" smtClean="0"/>
              <a:t>Axios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789272"/>
            <a:ext cx="7029450" cy="5049553"/>
          </a:xfrm>
        </p:spPr>
        <p:txBody>
          <a:bodyPr/>
          <a:lstStyle/>
          <a:p>
            <a:r>
              <a:rPr lang="en-GB" dirty="0" smtClean="0"/>
              <a:t>Let’s look at adding a student again, but this time we will use the web server to use the web service rather than using an AJAX call from the client browser</a:t>
            </a:r>
          </a:p>
          <a:p>
            <a:r>
              <a:rPr lang="en-GB" dirty="0" smtClean="0"/>
              <a:t>We will start by adding another “add student” button to the HTML form in </a:t>
            </a:r>
            <a:r>
              <a:rPr lang="en-GB" b="1" dirty="0" smtClean="0"/>
              <a:t>addstudentform.html</a:t>
            </a:r>
          </a:p>
          <a:p>
            <a:r>
              <a:rPr lang="en-GB" dirty="0" smtClean="0"/>
              <a:t>We will submit the form in the normal way back to the web server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79345" y="3083132"/>
            <a:ext cx="7642459" cy="22467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…….</a:t>
            </a:r>
            <a:endParaRPr lang="en-GB" sz="2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&lt;form action="</a:t>
            </a:r>
            <a:r>
              <a:rPr lang="en-GB" sz="2000" dirty="0" err="1">
                <a:solidFill>
                  <a:srgbClr val="0070C0"/>
                </a:solidFill>
              </a:rPr>
              <a:t>addstudent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" </a:t>
            </a:r>
            <a:r>
              <a:rPr lang="en-GB" sz="2000" dirty="0">
                <a:solidFill>
                  <a:srgbClr val="FF0000"/>
                </a:solidFill>
              </a:rPr>
              <a:t>method="POST"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&gt;</a:t>
            </a:r>
          </a:p>
          <a:p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……..</a:t>
            </a:r>
            <a:endParaRPr lang="en-GB" sz="2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&lt;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br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/&gt;&lt;input id="add-button" type="button" value="Add Student"/&gt;</a:t>
            </a:r>
          </a:p>
          <a:p>
            <a:r>
              <a:rPr lang="en-GB" sz="2000" dirty="0"/>
              <a:t>&lt;</a:t>
            </a:r>
            <a:r>
              <a:rPr lang="en-GB" sz="2000" dirty="0" err="1"/>
              <a:t>br</a:t>
            </a:r>
            <a:r>
              <a:rPr lang="en-GB" sz="2000" dirty="0"/>
              <a:t>/&gt;&lt;input type="submit" value="Add Student Submit"/&gt;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&lt;/form&gt;</a:t>
            </a:r>
          </a:p>
          <a:p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……</a:t>
            </a:r>
            <a:endParaRPr lang="en-GB" sz="2000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7" name="Elbow Connector 6"/>
          <p:cNvCxnSpPr/>
          <p:nvPr/>
        </p:nvCxnSpPr>
        <p:spPr bwMode="auto">
          <a:xfrm rot="16200000" flipV="1">
            <a:off x="2656573" y="4413184"/>
            <a:ext cx="1905803" cy="721894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" name="TextBox 8"/>
          <p:cNvSpPr txBox="1"/>
          <p:nvPr/>
        </p:nvSpPr>
        <p:spPr>
          <a:xfrm>
            <a:off x="1347537" y="5818743"/>
            <a:ext cx="6865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Send the form data to the route “http://localhost:1339</a:t>
            </a:r>
            <a:r>
              <a:rPr lang="en-GB" dirty="0" smtClean="0">
                <a:solidFill>
                  <a:srgbClr val="0070C0"/>
                </a:solidFill>
              </a:rPr>
              <a:t>/</a:t>
            </a:r>
            <a:r>
              <a:rPr lang="en-GB" dirty="0" err="1" smtClean="0">
                <a:solidFill>
                  <a:srgbClr val="0070C0"/>
                </a:solidFill>
              </a:rPr>
              <a:t>addstudent</a:t>
            </a:r>
            <a:r>
              <a:rPr lang="en-GB" dirty="0" smtClean="0"/>
              <a:t>”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36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Exercise: </a:t>
            </a:r>
            <a:r>
              <a:rPr lang="en-GB" dirty="0" err="1" smtClean="0"/>
              <a:t>Axios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644893"/>
            <a:ext cx="7029450" cy="1260909"/>
          </a:xfrm>
        </p:spPr>
        <p:txBody>
          <a:bodyPr/>
          <a:lstStyle/>
          <a:p>
            <a:r>
              <a:rPr lang="en-GB" dirty="0" smtClean="0"/>
              <a:t>Add a new Route to the </a:t>
            </a:r>
            <a:r>
              <a:rPr lang="en-GB" b="1" dirty="0" err="1" smtClean="0"/>
              <a:t>server.ts</a:t>
            </a:r>
            <a:r>
              <a:rPr lang="en-GB" dirty="0" smtClean="0"/>
              <a:t> file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57175" y="1020285"/>
            <a:ext cx="8728008" cy="563231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GB" sz="2000" dirty="0" smtClean="0"/>
              <a:t>import </a:t>
            </a:r>
            <a:r>
              <a:rPr lang="en-GB" sz="2000" dirty="0" err="1"/>
              <a:t>Axios</a:t>
            </a:r>
            <a:r>
              <a:rPr lang="en-GB" sz="2000" dirty="0"/>
              <a:t> from '</a:t>
            </a:r>
            <a:r>
              <a:rPr lang="en-GB" sz="2000" dirty="0" err="1"/>
              <a:t>axios</a:t>
            </a:r>
            <a:r>
              <a:rPr lang="en-GB" sz="2000" dirty="0" smtClean="0"/>
              <a:t>';    </a:t>
            </a:r>
            <a:r>
              <a:rPr lang="en-GB" sz="2000" dirty="0" smtClean="0">
                <a:solidFill>
                  <a:srgbClr val="FF0000"/>
                </a:solidFill>
                <a:sym typeface="Wingdings" panose="05000000000000000000" pitchFamily="2" charset="2"/>
              </a:rPr>
              <a:t> Near top of file</a:t>
            </a:r>
            <a:r>
              <a:rPr lang="en-GB" sz="2000" dirty="0" smtClean="0">
                <a:solidFill>
                  <a:srgbClr val="FF0000"/>
                </a:solidFill>
              </a:rPr>
              <a:t> </a:t>
            </a:r>
          </a:p>
          <a:p>
            <a:endParaRPr lang="en-GB" sz="2000" dirty="0">
              <a:solidFill>
                <a:srgbClr val="FF0000"/>
              </a:solidFill>
            </a:endParaRPr>
          </a:p>
          <a:p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GB" sz="2000" dirty="0" err="1" smtClean="0">
                <a:solidFill>
                  <a:schemeClr val="bg1">
                    <a:lumMod val="50000"/>
                  </a:schemeClr>
                </a:solidFill>
              </a:rPr>
              <a:t>server.use</a:t>
            </a:r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en-GB" sz="2000" dirty="0" err="1" smtClean="0">
                <a:solidFill>
                  <a:schemeClr val="bg1">
                    <a:lumMod val="50000"/>
                  </a:schemeClr>
                </a:solidFill>
              </a:rPr>
              <a:t>express.static</a:t>
            </a:r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en-GB" sz="2000" dirty="0" err="1" smtClean="0">
                <a:solidFill>
                  <a:schemeClr val="bg1">
                    <a:lumMod val="50000"/>
                  </a:schemeClr>
                </a:solidFill>
              </a:rPr>
              <a:t>path.join</a:t>
            </a:r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en-GB" sz="2000" dirty="0" err="1" smtClean="0">
                <a:solidFill>
                  <a:schemeClr val="bg1">
                    <a:lumMod val="50000"/>
                  </a:schemeClr>
                </a:solidFill>
              </a:rPr>
              <a:t>dirname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, '/public')));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		</a:t>
            </a:r>
          </a:p>
          <a:p>
            <a:r>
              <a:rPr lang="en-GB" sz="2000" dirty="0" smtClean="0"/>
              <a:t> </a:t>
            </a:r>
            <a:r>
              <a:rPr lang="en-GB" sz="2000" dirty="0" err="1" smtClean="0"/>
              <a:t>server.</a:t>
            </a:r>
            <a:r>
              <a:rPr lang="en-GB" sz="2000" dirty="0" err="1" smtClean="0">
                <a:solidFill>
                  <a:srgbClr val="FF0000"/>
                </a:solidFill>
              </a:rPr>
              <a:t>post</a:t>
            </a:r>
            <a:r>
              <a:rPr lang="en-GB" sz="2000" dirty="0">
                <a:solidFill>
                  <a:srgbClr val="0070C0"/>
                </a:solidFill>
              </a:rPr>
              <a:t>('/</a:t>
            </a:r>
            <a:r>
              <a:rPr lang="en-GB" sz="2000" dirty="0" err="1">
                <a:solidFill>
                  <a:srgbClr val="0070C0"/>
                </a:solidFill>
              </a:rPr>
              <a:t>addstudent</a:t>
            </a:r>
            <a:r>
              <a:rPr lang="en-GB" sz="2000" dirty="0"/>
              <a:t>', </a:t>
            </a:r>
            <a:r>
              <a:rPr lang="en-GB" sz="2000" dirty="0" err="1"/>
              <a:t>async</a:t>
            </a:r>
            <a:r>
              <a:rPr lang="en-GB" sz="2000" dirty="0"/>
              <a:t> (</a:t>
            </a:r>
            <a:r>
              <a:rPr lang="en-GB" sz="2000" dirty="0" err="1"/>
              <a:t>req</a:t>
            </a:r>
            <a:r>
              <a:rPr lang="en-GB" sz="2000" dirty="0"/>
              <a:t>, res) =&gt; {</a:t>
            </a:r>
          </a:p>
          <a:p>
            <a:r>
              <a:rPr lang="en-GB" sz="2000" dirty="0" smtClean="0"/>
              <a:t>    try</a:t>
            </a:r>
            <a:endParaRPr lang="en-GB" sz="2000" dirty="0"/>
          </a:p>
          <a:p>
            <a:r>
              <a:rPr lang="en-GB" sz="2000" dirty="0" smtClean="0"/>
              <a:t>    {</a:t>
            </a:r>
            <a:endParaRPr lang="en-GB" sz="2000" dirty="0"/>
          </a:p>
          <a:p>
            <a:r>
              <a:rPr lang="en-GB" sz="2000" dirty="0" smtClean="0">
                <a:solidFill>
                  <a:srgbClr val="FF0000"/>
                </a:solidFill>
              </a:rPr>
              <a:t>             See next slide</a:t>
            </a:r>
            <a:endParaRPr lang="en-GB" sz="2000" dirty="0">
              <a:solidFill>
                <a:srgbClr val="FF0000"/>
              </a:solidFill>
            </a:endParaRPr>
          </a:p>
          <a:p>
            <a:r>
              <a:rPr lang="en-GB" sz="2000" dirty="0" smtClean="0"/>
              <a:t>    }</a:t>
            </a:r>
            <a:endParaRPr lang="en-GB" sz="2000" dirty="0"/>
          </a:p>
          <a:p>
            <a:r>
              <a:rPr lang="en-GB" sz="2000" dirty="0" smtClean="0"/>
              <a:t>    catch(error</a:t>
            </a:r>
            <a:r>
              <a:rPr lang="en-GB" sz="2000" dirty="0"/>
              <a:t>)</a:t>
            </a:r>
          </a:p>
          <a:p>
            <a:r>
              <a:rPr lang="en-GB" sz="2000" dirty="0" smtClean="0"/>
              <a:t>    {</a:t>
            </a:r>
            <a:endParaRPr lang="en-GB" sz="2000" dirty="0"/>
          </a:p>
          <a:p>
            <a:r>
              <a:rPr lang="en-GB" sz="2000" dirty="0" smtClean="0"/>
              <a:t>        console.log(error</a:t>
            </a:r>
            <a:r>
              <a:rPr lang="en-GB" sz="2000" dirty="0"/>
              <a:t>);</a:t>
            </a:r>
          </a:p>
          <a:p>
            <a:r>
              <a:rPr lang="en-GB" sz="2000" dirty="0" smtClean="0"/>
              <a:t>        </a:t>
            </a:r>
            <a:r>
              <a:rPr lang="en-GB" sz="2000" dirty="0" err="1" smtClean="0"/>
              <a:t>res.status</a:t>
            </a:r>
            <a:r>
              <a:rPr lang="en-GB" sz="2000" dirty="0" smtClean="0"/>
              <a:t>(403</a:t>
            </a:r>
            <a:r>
              <a:rPr lang="en-GB" sz="2000" dirty="0"/>
              <a:t>).end();</a:t>
            </a:r>
          </a:p>
          <a:p>
            <a:r>
              <a:rPr lang="en-GB" sz="2000" dirty="0" smtClean="0"/>
              <a:t>    }</a:t>
            </a:r>
            <a:endParaRPr lang="en-GB" sz="2000" dirty="0"/>
          </a:p>
          <a:p>
            <a:r>
              <a:rPr lang="en-GB" sz="2000" dirty="0" smtClean="0"/>
              <a:t>});</a:t>
            </a:r>
            <a:endParaRPr lang="en-GB" sz="2000" dirty="0"/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		</a:t>
            </a:r>
          </a:p>
          <a:p>
            <a:r>
              <a:rPr lang="en-GB" sz="2000" dirty="0" err="1" smtClean="0">
                <a:solidFill>
                  <a:schemeClr val="bg1">
                    <a:lumMod val="50000"/>
                  </a:schemeClr>
                </a:solidFill>
              </a:rPr>
              <a:t>server.listen</a:t>
            </a:r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en-GB" sz="2000" dirty="0" err="1" smtClean="0">
                <a:solidFill>
                  <a:schemeClr val="bg1">
                    <a:lumMod val="50000"/>
                  </a:schemeClr>
                </a:solidFill>
              </a:rPr>
              <a:t>this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._port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, () =&gt; console.log(`Example web server listening at </a:t>
            </a:r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b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                        http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://localhost:${this._port} using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dir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:${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dirname</a:t>
            </a:r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}`))</a:t>
            </a:r>
            <a:endParaRPr lang="en-GB" sz="2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538911" y="1020285"/>
            <a:ext cx="2536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 </a:t>
            </a:r>
            <a:r>
              <a:rPr lang="en-GB" dirty="0"/>
              <a:t>the </a:t>
            </a:r>
            <a:r>
              <a:rPr lang="en-GB" dirty="0" err="1" smtClean="0"/>
              <a:t>node</a:t>
            </a:r>
            <a:r>
              <a:rPr lang="en-GB" u="sng" dirty="0" err="1" smtClean="0"/>
              <a:t>webserver</a:t>
            </a:r>
            <a:r>
              <a:rPr lang="en-GB" dirty="0" smtClean="0"/>
              <a:t> directory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7533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Exercise: </a:t>
            </a:r>
            <a:r>
              <a:rPr lang="en-GB" dirty="0" err="1" smtClean="0"/>
              <a:t>Axios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798897"/>
            <a:ext cx="7029450" cy="1106905"/>
          </a:xfrm>
        </p:spPr>
        <p:txBody>
          <a:bodyPr/>
          <a:lstStyle/>
          <a:p>
            <a:r>
              <a:rPr lang="en-GB" dirty="0" smtClean="0"/>
              <a:t>Using </a:t>
            </a:r>
            <a:r>
              <a:rPr lang="en-GB" dirty="0" err="1" smtClean="0"/>
              <a:t>Axios</a:t>
            </a:r>
            <a:r>
              <a:rPr lang="en-GB" dirty="0" smtClean="0"/>
              <a:t> we can sent a HTTP Request to the web service </a:t>
            </a:r>
          </a:p>
          <a:p>
            <a:r>
              <a:rPr lang="en-GB" dirty="0" smtClean="0"/>
              <a:t>We are using Docker and we can access our service using a container named, in our case “</a:t>
            </a:r>
            <a:r>
              <a:rPr lang="en-GB" dirty="0" err="1" smtClean="0"/>
              <a:t>webservice</a:t>
            </a:r>
            <a:r>
              <a:rPr lang="en-GB" dirty="0" smtClean="0"/>
              <a:t>”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66374" y="2284359"/>
            <a:ext cx="8268402" cy="440120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 err="1" smtClean="0">
                <a:solidFill>
                  <a:schemeClr val="bg1">
                    <a:lumMod val="50000"/>
                  </a:schemeClr>
                </a:solidFill>
              </a:rPr>
              <a:t>server.post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('/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addstudent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',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async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 (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req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, res) =&gt; {</a:t>
            </a:r>
          </a:p>
          <a:p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    try</a:t>
            </a:r>
            <a:endParaRPr lang="en-GB" sz="2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    {</a:t>
            </a:r>
            <a:endParaRPr lang="en-GB" sz="2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2000" dirty="0" smtClean="0"/>
              <a:t>             let </a:t>
            </a:r>
            <a:r>
              <a:rPr lang="en-GB" sz="2000" dirty="0" err="1">
                <a:solidFill>
                  <a:srgbClr val="0070C0"/>
                </a:solidFill>
              </a:rPr>
              <a:t>containerName</a:t>
            </a:r>
            <a:r>
              <a:rPr lang="en-GB" sz="2000" dirty="0"/>
              <a:t>: string = "</a:t>
            </a:r>
            <a:r>
              <a:rPr lang="en-GB" sz="2000" dirty="0" err="1"/>
              <a:t>webservice</a:t>
            </a:r>
            <a:r>
              <a:rPr lang="en-GB" sz="2000" dirty="0"/>
              <a:t>";</a:t>
            </a:r>
          </a:p>
          <a:p>
            <a:r>
              <a:rPr lang="en-GB" sz="2000" dirty="0" smtClean="0"/>
              <a:t>             let </a:t>
            </a:r>
            <a:r>
              <a:rPr lang="en-GB" sz="2000" dirty="0" err="1"/>
              <a:t>serviceResponse</a:t>
            </a:r>
            <a:r>
              <a:rPr lang="en-GB" sz="2000" dirty="0"/>
              <a:t> = await </a:t>
            </a:r>
            <a:r>
              <a:rPr lang="en-GB" sz="2000" dirty="0" smtClean="0"/>
              <a:t/>
            </a:r>
            <a:br>
              <a:rPr lang="en-GB" sz="2000" dirty="0" smtClean="0"/>
            </a:br>
            <a:r>
              <a:rPr lang="en-GB" sz="2000" dirty="0" smtClean="0"/>
              <a:t>                       </a:t>
            </a:r>
            <a:r>
              <a:rPr lang="en-GB" sz="2000" dirty="0" err="1" smtClean="0">
                <a:solidFill>
                  <a:srgbClr val="FF0000"/>
                </a:solidFill>
              </a:rPr>
              <a:t>Axios.post</a:t>
            </a:r>
            <a:r>
              <a:rPr lang="en-GB" sz="2000" dirty="0"/>
              <a:t>(`</a:t>
            </a:r>
            <a:r>
              <a:rPr lang="en-GB" sz="2000" dirty="0">
                <a:solidFill>
                  <a:srgbClr val="0070C0"/>
                </a:solidFill>
              </a:rPr>
              <a:t>http://</a:t>
            </a:r>
            <a:r>
              <a:rPr lang="en-GB" sz="2000" b="1" dirty="0">
                <a:solidFill>
                  <a:srgbClr val="0070C0"/>
                </a:solidFill>
              </a:rPr>
              <a:t>${</a:t>
            </a:r>
            <a:r>
              <a:rPr lang="en-GB" sz="2000" b="1" dirty="0" err="1">
                <a:solidFill>
                  <a:srgbClr val="0070C0"/>
                </a:solidFill>
              </a:rPr>
              <a:t>containerName</a:t>
            </a:r>
            <a:r>
              <a:rPr lang="en-GB" sz="2000" b="1" dirty="0">
                <a:solidFill>
                  <a:srgbClr val="0070C0"/>
                </a:solidFill>
              </a:rPr>
              <a:t>}</a:t>
            </a:r>
            <a:r>
              <a:rPr lang="en-GB" sz="2000" dirty="0">
                <a:solidFill>
                  <a:srgbClr val="0070C0"/>
                </a:solidFill>
              </a:rPr>
              <a:t>:1339/students</a:t>
            </a:r>
            <a:r>
              <a:rPr lang="en-GB" sz="2000" dirty="0"/>
              <a:t>`, </a:t>
            </a:r>
            <a:r>
              <a:rPr lang="en-GB" sz="2000" dirty="0" smtClean="0"/>
              <a:t>{</a:t>
            </a:r>
            <a:br>
              <a:rPr lang="en-GB" sz="2000" dirty="0" smtClean="0"/>
            </a:br>
            <a:r>
              <a:rPr lang="en-GB" sz="2000" dirty="0" smtClean="0"/>
              <a:t>                            name</a:t>
            </a:r>
            <a:r>
              <a:rPr lang="en-GB" sz="2000" dirty="0"/>
              <a:t>: </a:t>
            </a:r>
            <a:r>
              <a:rPr lang="en-GB" sz="2000" dirty="0" err="1"/>
              <a:t>req.body</a:t>
            </a:r>
            <a:r>
              <a:rPr lang="en-GB" sz="2000" dirty="0"/>
              <a:t>["</a:t>
            </a:r>
            <a:r>
              <a:rPr lang="en-GB" sz="2000" dirty="0">
                <a:solidFill>
                  <a:srgbClr val="FF0000"/>
                </a:solidFill>
              </a:rPr>
              <a:t>name-textbox</a:t>
            </a:r>
            <a:r>
              <a:rPr lang="en-GB" sz="2000" dirty="0" smtClean="0"/>
              <a:t>"],</a:t>
            </a:r>
            <a:br>
              <a:rPr lang="en-GB" sz="2000" dirty="0" smtClean="0"/>
            </a:br>
            <a:r>
              <a:rPr lang="en-GB" sz="2000" dirty="0" smtClean="0"/>
              <a:t>                            age</a:t>
            </a:r>
            <a:r>
              <a:rPr lang="en-GB" sz="2000" dirty="0"/>
              <a:t>: </a:t>
            </a:r>
            <a:r>
              <a:rPr lang="en-GB" sz="2000" dirty="0" err="1"/>
              <a:t>req.body</a:t>
            </a:r>
            <a:r>
              <a:rPr lang="en-GB" sz="2000" dirty="0"/>
              <a:t>["</a:t>
            </a:r>
            <a:r>
              <a:rPr lang="en-GB" sz="2000" dirty="0">
                <a:solidFill>
                  <a:srgbClr val="FF0000"/>
                </a:solidFill>
              </a:rPr>
              <a:t>age-</a:t>
            </a:r>
            <a:r>
              <a:rPr lang="en-GB" sz="2000" dirty="0" err="1">
                <a:solidFill>
                  <a:srgbClr val="FF0000"/>
                </a:solidFill>
              </a:rPr>
              <a:t>numberbox</a:t>
            </a:r>
            <a:r>
              <a:rPr lang="en-GB" sz="2000" dirty="0" smtClean="0"/>
              <a:t>"],</a:t>
            </a:r>
          </a:p>
          <a:p>
            <a:r>
              <a:rPr lang="en-GB" sz="2000" dirty="0"/>
              <a:t> </a:t>
            </a:r>
            <a:r>
              <a:rPr lang="en-GB" sz="2000" dirty="0" smtClean="0"/>
              <a:t>                           course</a:t>
            </a:r>
            <a:r>
              <a:rPr lang="en-GB" sz="2000" dirty="0"/>
              <a:t>: </a:t>
            </a:r>
            <a:r>
              <a:rPr lang="en-GB" sz="2000" dirty="0" err="1"/>
              <a:t>req.body</a:t>
            </a:r>
            <a:r>
              <a:rPr lang="en-GB" sz="2000" dirty="0"/>
              <a:t>["</a:t>
            </a:r>
            <a:r>
              <a:rPr lang="en-GB" sz="2000" dirty="0">
                <a:solidFill>
                  <a:srgbClr val="FF0000"/>
                </a:solidFill>
              </a:rPr>
              <a:t>course-textbox</a:t>
            </a:r>
            <a:r>
              <a:rPr lang="en-GB" sz="2000" dirty="0" smtClean="0"/>
              <a:t>"]</a:t>
            </a:r>
            <a:r>
              <a:rPr lang="en-GB" sz="2000" dirty="0"/>
              <a:t>		</a:t>
            </a:r>
            <a:r>
              <a:rPr lang="en-GB" sz="2000" dirty="0" smtClean="0"/>
              <a:t>                    </a:t>
            </a:r>
          </a:p>
          <a:p>
            <a:r>
              <a:rPr lang="en-GB" sz="2000" dirty="0"/>
              <a:t> </a:t>
            </a:r>
            <a:r>
              <a:rPr lang="en-GB" sz="2000" dirty="0" smtClean="0"/>
              <a:t>            });</a:t>
            </a:r>
            <a:endParaRPr lang="en-GB" sz="2000" dirty="0"/>
          </a:p>
          <a:p>
            <a:r>
              <a:rPr lang="en-GB" sz="2000" dirty="0" smtClean="0"/>
              <a:t>             console.log</a:t>
            </a:r>
            <a:r>
              <a:rPr lang="en-GB" sz="2000" dirty="0"/>
              <a:t>(`Service response = ${</a:t>
            </a:r>
            <a:r>
              <a:rPr lang="en-GB" sz="2000" dirty="0" err="1"/>
              <a:t>serviceResponse.status</a:t>
            </a:r>
            <a:r>
              <a:rPr lang="en-GB" sz="2000" dirty="0"/>
              <a:t>}`);</a:t>
            </a:r>
          </a:p>
          <a:p>
            <a:r>
              <a:rPr lang="en-GB" sz="2000" dirty="0" smtClean="0"/>
              <a:t>             </a:t>
            </a:r>
            <a:r>
              <a:rPr lang="en-GB" sz="2000" dirty="0" err="1" smtClean="0"/>
              <a:t>res.redirect</a:t>
            </a:r>
            <a:r>
              <a:rPr lang="en-GB" sz="2000" dirty="0"/>
              <a:t>(</a:t>
            </a:r>
            <a:r>
              <a:rPr lang="en-GB" sz="2000" dirty="0">
                <a:solidFill>
                  <a:srgbClr val="FF0000"/>
                </a:solidFill>
              </a:rPr>
              <a:t>'thanks.html</a:t>
            </a:r>
            <a:r>
              <a:rPr lang="en-GB" sz="2000" dirty="0"/>
              <a:t>');</a:t>
            </a:r>
          </a:p>
          <a:p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    }</a:t>
            </a:r>
          </a:p>
          <a:p>
            <a:r>
              <a:rPr lang="en-GB" sz="2000" dirty="0" smtClean="0">
                <a:solidFill>
                  <a:schemeClr val="bg1">
                    <a:lumMod val="50000"/>
                  </a:schemeClr>
                </a:solidFill>
              </a:rPr>
              <a:t>    catch(……..</a:t>
            </a:r>
            <a:endParaRPr lang="en-GB" sz="2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Curved Left Arrow 5"/>
          <p:cNvSpPr/>
          <p:nvPr/>
        </p:nvSpPr>
        <p:spPr bwMode="auto">
          <a:xfrm>
            <a:off x="8422105" y="3705727"/>
            <a:ext cx="264696" cy="360947"/>
          </a:xfrm>
          <a:prstGeom prst="curvedLeftArrow">
            <a:avLst>
              <a:gd name="adj1" fmla="val 21385"/>
              <a:gd name="adj2" fmla="val 66964"/>
              <a:gd name="adj3" fmla="val 48618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79495" y="6164981"/>
            <a:ext cx="1633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See next slide</a:t>
            </a:r>
            <a:endParaRPr lang="en-GB" dirty="0"/>
          </a:p>
        </p:txBody>
      </p:sp>
      <p:cxnSp>
        <p:nvCxnSpPr>
          <p:cNvPr id="9" name="Elbow Connector 8"/>
          <p:cNvCxnSpPr/>
          <p:nvPr/>
        </p:nvCxnSpPr>
        <p:spPr bwMode="auto">
          <a:xfrm rot="10800000">
            <a:off x="3633538" y="5982102"/>
            <a:ext cx="678581" cy="341697"/>
          </a:xfrm>
          <a:prstGeom prst="bentConnector3">
            <a:avLst>
              <a:gd name="adj1" fmla="val 101064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TextBox 9"/>
          <p:cNvSpPr txBox="1"/>
          <p:nvPr/>
        </p:nvSpPr>
        <p:spPr>
          <a:xfrm>
            <a:off x="6602753" y="2827348"/>
            <a:ext cx="18736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Send to our web service</a:t>
            </a:r>
            <a:endParaRPr lang="en-GB" dirty="0"/>
          </a:p>
        </p:txBody>
      </p:sp>
      <p:cxnSp>
        <p:nvCxnSpPr>
          <p:cNvPr id="11" name="Straight Arrow Connector 10"/>
          <p:cNvCxnSpPr/>
          <p:nvPr/>
        </p:nvCxnSpPr>
        <p:spPr bwMode="auto">
          <a:xfrm flipH="1">
            <a:off x="6412019" y="3433365"/>
            <a:ext cx="258052" cy="33643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1087967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Exercise: </a:t>
            </a:r>
            <a:r>
              <a:rPr lang="en-GB" dirty="0" err="1" smtClean="0"/>
              <a:t>Axios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1121343"/>
            <a:ext cx="7029450" cy="1381225"/>
          </a:xfrm>
        </p:spPr>
        <p:txBody>
          <a:bodyPr/>
          <a:lstStyle/>
          <a:p>
            <a:r>
              <a:rPr lang="en-GB" dirty="0" smtClean="0"/>
              <a:t>We added a redirect() call at the end of the “post” route we just created, to redirect the browser to a “thanks.html” file</a:t>
            </a:r>
          </a:p>
          <a:p>
            <a:r>
              <a:rPr lang="en-GB" dirty="0" smtClean="0"/>
              <a:t>Add a “thanks.html” file to the “public” directory 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79345" y="2702934"/>
            <a:ext cx="7642459" cy="34778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&lt;!DOCTYPE html&gt;</a:t>
            </a:r>
          </a:p>
          <a:p>
            <a:r>
              <a:rPr lang="en-GB" sz="2000" dirty="0"/>
              <a:t>&lt;html&gt;</a:t>
            </a:r>
          </a:p>
          <a:p>
            <a:r>
              <a:rPr lang="en-GB" sz="2000" dirty="0"/>
              <a:t>&lt;head&gt;</a:t>
            </a:r>
          </a:p>
          <a:p>
            <a:r>
              <a:rPr lang="en-GB" sz="2000" dirty="0"/>
              <a:t>&lt;title&gt;Thanks Page&lt;/title&gt;</a:t>
            </a:r>
          </a:p>
          <a:p>
            <a:r>
              <a:rPr lang="en-GB" sz="2000" dirty="0"/>
              <a:t>&lt;meta charset="utf-8" /&gt;</a:t>
            </a:r>
          </a:p>
          <a:p>
            <a:r>
              <a:rPr lang="en-GB" sz="2000" dirty="0"/>
              <a:t>&lt;/head&gt;</a:t>
            </a:r>
          </a:p>
          <a:p>
            <a:r>
              <a:rPr lang="en-GB" sz="2000" dirty="0"/>
              <a:t>&lt;body&gt;</a:t>
            </a:r>
          </a:p>
          <a:p>
            <a:r>
              <a:rPr lang="en-GB" sz="2000" dirty="0"/>
              <a:t>&lt;p&gt;Thanks for adding a new student&lt;/p&gt;</a:t>
            </a:r>
          </a:p>
          <a:p>
            <a:endParaRPr lang="en-GB" sz="2000" dirty="0"/>
          </a:p>
          <a:p>
            <a:r>
              <a:rPr lang="en-GB" sz="2000" dirty="0"/>
              <a:t>&lt;/body&gt;</a:t>
            </a:r>
          </a:p>
          <a:p>
            <a:r>
              <a:rPr lang="en-GB" sz="2000" dirty="0"/>
              <a:t>&lt;/html&gt;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46775" y="2730175"/>
            <a:ext cx="25366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 </a:t>
            </a:r>
            <a:r>
              <a:rPr lang="en-GB" dirty="0"/>
              <a:t>the </a:t>
            </a:r>
            <a:r>
              <a:rPr lang="en-GB" dirty="0" err="1" smtClean="0"/>
              <a:t>node</a:t>
            </a:r>
            <a:r>
              <a:rPr lang="en-GB" u="sng" dirty="0" err="1" smtClean="0"/>
              <a:t>webserver</a:t>
            </a:r>
            <a:r>
              <a:rPr lang="en-GB" u="sng" dirty="0" smtClean="0"/>
              <a:t>/public</a:t>
            </a:r>
            <a:r>
              <a:rPr lang="en-GB" dirty="0" smtClean="0"/>
              <a:t> </a:t>
            </a:r>
            <a:r>
              <a:rPr lang="en-GB" dirty="0"/>
              <a:t>directory</a:t>
            </a:r>
          </a:p>
        </p:txBody>
      </p:sp>
    </p:spTree>
    <p:extLst>
      <p:ext uri="{BB962C8B-B14F-4D97-AF65-F5344CB8AC3E}">
        <p14:creationId xmlns:p14="http://schemas.microsoft.com/office/powerpoint/2010/main" val="2831207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s-slides">
  <a:themeElements>
    <a:clrScheme name="">
      <a:dk1>
        <a:srgbClr val="660066"/>
      </a:dk1>
      <a:lt1>
        <a:srgbClr val="FFFFFF"/>
      </a:lt1>
      <a:dk2>
        <a:srgbClr val="006600"/>
      </a:dk2>
      <a:lt2>
        <a:srgbClr val="FFCC99"/>
      </a:lt2>
      <a:accent1>
        <a:srgbClr val="99FF99"/>
      </a:accent1>
      <a:accent2>
        <a:srgbClr val="CC66FF"/>
      </a:accent2>
      <a:accent3>
        <a:srgbClr val="FFFFFF"/>
      </a:accent3>
      <a:accent4>
        <a:srgbClr val="560056"/>
      </a:accent4>
      <a:accent5>
        <a:srgbClr val="CAFFCA"/>
      </a:accent5>
      <a:accent6>
        <a:srgbClr val="B95CE7"/>
      </a:accent6>
      <a:hlink>
        <a:srgbClr val="FF99CC"/>
      </a:hlink>
      <a:folHlink>
        <a:srgbClr val="006600"/>
      </a:folHlink>
    </a:clrScheme>
    <a:fontScheme name="os-slides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elvetica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elvetica" panose="020B0604020202020204" pitchFamily="34" charset="0"/>
          </a:defRPr>
        </a:defPPr>
      </a:lstStyle>
    </a:lnDef>
  </a:objectDefaults>
  <a:extraClrSchemeLst>
    <a:extraClrScheme>
      <a:clrScheme name="os-slides 1">
        <a:dk1>
          <a:srgbClr val="000000"/>
        </a:dk1>
        <a:lt1>
          <a:srgbClr val="FFFFFF"/>
        </a:lt1>
        <a:dk2>
          <a:srgbClr val="6600CC"/>
        </a:dk2>
        <a:lt2>
          <a:srgbClr val="CCECFF"/>
        </a:lt2>
        <a:accent1>
          <a:srgbClr val="00FFCC"/>
        </a:accent1>
        <a:accent2>
          <a:srgbClr val="9933FF"/>
        </a:accent2>
        <a:accent3>
          <a:srgbClr val="B8AAE2"/>
        </a:accent3>
        <a:accent4>
          <a:srgbClr val="DADADA"/>
        </a:accent4>
        <a:accent5>
          <a:srgbClr val="AAFFE2"/>
        </a:accent5>
        <a:accent6>
          <a:srgbClr val="8A2DE7"/>
        </a:accent6>
        <a:hlink>
          <a:srgbClr val="660066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-slides 2">
        <a:dk1>
          <a:srgbClr val="660066"/>
        </a:dk1>
        <a:lt1>
          <a:srgbClr val="FFFFFF"/>
        </a:lt1>
        <a:dk2>
          <a:srgbClr val="FF00FF"/>
        </a:dk2>
        <a:lt2>
          <a:srgbClr val="FFCC99"/>
        </a:lt2>
        <a:accent1>
          <a:srgbClr val="99FF99"/>
        </a:accent1>
        <a:accent2>
          <a:srgbClr val="CC66FF"/>
        </a:accent2>
        <a:accent3>
          <a:srgbClr val="FFFFFF"/>
        </a:accent3>
        <a:accent4>
          <a:srgbClr val="560056"/>
        </a:accent4>
        <a:accent5>
          <a:srgbClr val="CAFFCA"/>
        </a:accent5>
        <a:accent6>
          <a:srgbClr val="B95CE7"/>
        </a:accent6>
        <a:hlink>
          <a:srgbClr val="FF99CC"/>
        </a:hlink>
        <a:folHlink>
          <a:srgbClr val="00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-slides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-slides 4">
        <a:dk1>
          <a:srgbClr val="000000"/>
        </a:dk1>
        <a:lt1>
          <a:srgbClr val="FFFFFF"/>
        </a:lt1>
        <a:dk2>
          <a:srgbClr val="CC0099"/>
        </a:dk2>
        <a:lt2>
          <a:srgbClr val="FFCCFF"/>
        </a:lt2>
        <a:accent1>
          <a:srgbClr val="00FF00"/>
        </a:accent1>
        <a:accent2>
          <a:srgbClr val="9933FF"/>
        </a:accent2>
        <a:accent3>
          <a:srgbClr val="E2AACA"/>
        </a:accent3>
        <a:accent4>
          <a:srgbClr val="DADADA"/>
        </a:accent4>
        <a:accent5>
          <a:srgbClr val="AAFFAA"/>
        </a:accent5>
        <a:accent6>
          <a:srgbClr val="8A2DE7"/>
        </a:accent6>
        <a:hlink>
          <a:srgbClr val="660066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3300"/>
    </a:dk1>
    <a:lt1>
      <a:srgbClr val="FFFFFF"/>
    </a:lt1>
    <a:dk2>
      <a:srgbClr val="0000FF"/>
    </a:dk2>
    <a:lt2>
      <a:srgbClr val="FFCC99"/>
    </a:lt2>
    <a:accent1>
      <a:srgbClr val="99FF99"/>
    </a:accent1>
    <a:accent2>
      <a:srgbClr val="CC66FF"/>
    </a:accent2>
    <a:accent3>
      <a:srgbClr val="FFFFFF"/>
    </a:accent3>
    <a:accent4>
      <a:srgbClr val="002A00"/>
    </a:accent4>
    <a:accent5>
      <a:srgbClr val="CAFFCA"/>
    </a:accent5>
    <a:accent6>
      <a:srgbClr val="B95CE7"/>
    </a:accent6>
    <a:hlink>
      <a:srgbClr val="FF99CC"/>
    </a:hlink>
    <a:folHlink>
      <a:srgbClr val="0066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C:\apps\Microsoft Office\Templates\Presentations\os-slides.pot</Template>
  <TotalTime>89268</TotalTime>
  <Words>3156</Words>
  <Application>Microsoft Office PowerPoint</Application>
  <PresentationFormat>On-screen Show (4:3)</PresentationFormat>
  <Paragraphs>566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1" baseType="lpstr">
      <vt:lpstr>Arial</vt:lpstr>
      <vt:lpstr>Helvetica</vt:lpstr>
      <vt:lpstr>Helvetica-Narrow</vt:lpstr>
      <vt:lpstr>Impact</vt:lpstr>
      <vt:lpstr>Monotype Sorts</vt:lpstr>
      <vt:lpstr>Times New Roman</vt:lpstr>
      <vt:lpstr>Wingdings</vt:lpstr>
      <vt:lpstr>os-slides</vt:lpstr>
      <vt:lpstr>Express Web Server</vt:lpstr>
      <vt:lpstr>Uncomment the Server</vt:lpstr>
      <vt:lpstr>Setup</vt:lpstr>
      <vt:lpstr>Building a Web Server</vt:lpstr>
      <vt:lpstr>Exercise</vt:lpstr>
      <vt:lpstr>Exercise</vt:lpstr>
      <vt:lpstr>Exercise</vt:lpstr>
      <vt:lpstr>PowerPoint Presentation</vt:lpstr>
      <vt:lpstr>Express Object</vt:lpstr>
      <vt:lpstr>Start the Server/Service</vt:lpstr>
      <vt:lpstr>Exercise</vt:lpstr>
      <vt:lpstr>Exercise</vt:lpstr>
      <vt:lpstr>Starting Web Server, Web Service and Database</vt:lpstr>
      <vt:lpstr>Exercise (Cont)</vt:lpstr>
      <vt:lpstr>Routing Methods</vt:lpstr>
      <vt:lpstr>Request Body</vt:lpstr>
      <vt:lpstr>Static Content</vt:lpstr>
      <vt:lpstr>Exercise</vt:lpstr>
      <vt:lpstr>Exercise: hello.html</vt:lpstr>
      <vt:lpstr>Exercise: index.html</vt:lpstr>
      <vt:lpstr>Exercise: addstudentform.html</vt:lpstr>
      <vt:lpstr>Exercise: addstudentform.html</vt:lpstr>
      <vt:lpstr>Exercise: addstudentform.ts</vt:lpstr>
      <vt:lpstr>PowerPoint Presentation</vt:lpstr>
      <vt:lpstr>Exercise: readstudentspage.html</vt:lpstr>
      <vt:lpstr>Exercise: readstudentspage.ts</vt:lpstr>
      <vt:lpstr>Exercise: readstudentspage.ts</vt:lpstr>
      <vt:lpstr>Exercise: readstudentspage.ts</vt:lpstr>
      <vt:lpstr>CROSS ORIGIN POST</vt:lpstr>
      <vt:lpstr>Exercise: Axios</vt:lpstr>
      <vt:lpstr>Exercise: Axios</vt:lpstr>
      <vt:lpstr>Exercise: Axios</vt:lpstr>
      <vt:lpstr>Exercise: Axios</vt:lpstr>
    </vt:vector>
  </TitlesOfParts>
  <Company>SIHE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WAN Introduction</dc:title>
  <dc:creator>Michael Dacey</dc:creator>
  <cp:lastModifiedBy>Michael Dacey</cp:lastModifiedBy>
  <cp:revision>1370</cp:revision>
  <cp:lastPrinted>2001-06-14T13:58:17Z</cp:lastPrinted>
  <dcterms:created xsi:type="dcterms:W3CDTF">1999-06-25T18:38:26Z</dcterms:created>
  <dcterms:modified xsi:type="dcterms:W3CDTF">2021-02-11T13:38:01Z</dcterms:modified>
</cp:coreProperties>
</file>