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85F1E7A-9398-40B2-878E-F3D582E8583B}"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1542817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85F1E7A-9398-40B2-878E-F3D582E8583B}"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1273811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85F1E7A-9398-40B2-878E-F3D582E8583B}"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1900171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85F1E7A-9398-40B2-878E-F3D582E8583B}" type="datetimeFigureOut">
              <a:rPr lang="en-GB" smtClean="0"/>
              <a:t>09/02/2021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1776821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85F1E7A-9398-40B2-878E-F3D582E8583B}" type="datetimeFigureOut">
              <a:rPr lang="en-GB" smtClean="0"/>
              <a:t>09/02/2021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1473237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85F1E7A-9398-40B2-878E-F3D582E8583B}" type="datetimeFigureOut">
              <a:rPr lang="en-GB" smtClean="0"/>
              <a:t>09/02/2021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3193255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5F1E7A-9398-40B2-878E-F3D582E8583B}" type="datetimeFigureOut">
              <a:rPr lang="en-GB" smtClean="0"/>
              <a:t>09/02/2021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223429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85F1E7A-9398-40B2-878E-F3D582E8583B}" type="datetimeFigureOut">
              <a:rPr lang="en-GB" smtClean="0"/>
              <a:t>09/02/2021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1199326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85F1E7A-9398-40B2-878E-F3D582E8583B}" type="datetimeFigureOut">
              <a:rPr lang="en-GB" smtClean="0"/>
              <a:t>09/02/2021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2186182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85F1E7A-9398-40B2-878E-F3D582E8583B}"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3420373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85F1E7A-9398-40B2-878E-F3D582E8583B}"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C114E0-C2BC-4641-94FF-B1EE644FFF66}" type="slidenum">
              <a:rPr lang="en-GB" smtClean="0"/>
              <a:t>‹#›</a:t>
            </a:fld>
            <a:endParaRPr lang="en-GB"/>
          </a:p>
        </p:txBody>
      </p:sp>
    </p:spTree>
    <p:extLst>
      <p:ext uri="{BB962C8B-B14F-4D97-AF65-F5344CB8AC3E}">
        <p14:creationId xmlns:p14="http://schemas.microsoft.com/office/powerpoint/2010/main" val="65073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F1E7A-9398-40B2-878E-F3D582E8583B}" type="datetimeFigureOut">
              <a:rPr lang="en-GB" smtClean="0"/>
              <a:t>09/02/2021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C114E0-C2BC-4641-94FF-B1EE644FFF66}" type="slidenum">
              <a:rPr lang="en-GB" smtClean="0"/>
              <a:t>‹#›</a:t>
            </a:fld>
            <a:endParaRPr lang="en-GB"/>
          </a:p>
        </p:txBody>
      </p:sp>
    </p:spTree>
    <p:extLst>
      <p:ext uri="{BB962C8B-B14F-4D97-AF65-F5344CB8AC3E}">
        <p14:creationId xmlns:p14="http://schemas.microsoft.com/office/powerpoint/2010/main" val="19802790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education-21670962" TargetMode="External"/><Relationship Id="rId7" Type="http://schemas.openxmlformats.org/officeDocument/2006/relationships/hyperlink" Target="https://journals.sagepub.com/doi/abs/10.1177/0044118X09353517?journalCode=yasa" TargetMode="External"/><Relationship Id="rId2" Type="http://schemas.openxmlformats.org/officeDocument/2006/relationships/hyperlink" Target="https://www.theguardian.com/society/2009/apr/15/young-people-nordic-countries" TargetMode="External"/><Relationship Id="rId1" Type="http://schemas.openxmlformats.org/officeDocument/2006/relationships/slideLayout" Target="../slideLayouts/slideLayout2.xml"/><Relationship Id="rId6" Type="http://schemas.openxmlformats.org/officeDocument/2006/relationships/hyperlink" Target="https://www.radstats.org.uk/no107/Carr-Hill107.pdf" TargetMode="External"/><Relationship Id="rId5" Type="http://schemas.openxmlformats.org/officeDocument/2006/relationships/hyperlink" Target="https://www.jstor.org/stable/41613311?seq=1" TargetMode="External"/><Relationship Id="rId4" Type="http://schemas.openxmlformats.org/officeDocument/2006/relationships/hyperlink" Target="https://www.tandfonline.com/doi/abs/10.1080/13644360903086505"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3600" i="1" dirty="0"/>
              <a:t>How does science help us understand well-being and how might communities apply this knowledge to enhance well-being for children and young people?</a:t>
            </a:r>
            <a:r>
              <a:rPr lang="en-GB" dirty="0"/>
              <a:t/>
            </a:r>
            <a:br>
              <a:rPr lang="en-GB" dirty="0"/>
            </a:br>
            <a:endParaRPr lang="en-GB" sz="2800"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11907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Tackling Assignment 1</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Address the assignment question and how you will tackle it</a:t>
            </a:r>
          </a:p>
          <a:p>
            <a:r>
              <a:rPr lang="en-GB" dirty="0" smtClean="0"/>
              <a:t>Define key terms used, including the growing science of well-being</a:t>
            </a:r>
          </a:p>
          <a:p>
            <a:r>
              <a:rPr lang="en-GB" dirty="0" smtClean="0"/>
              <a:t>Qualify what sort of well-being you will consider, subjective, objective, physical etc..</a:t>
            </a:r>
          </a:p>
          <a:p>
            <a:r>
              <a:rPr lang="en-GB" dirty="0" smtClean="0"/>
              <a:t>Include some evidence of areas of the lives of children and young people that could be impacted by change at a community level (Use of spare time, diet, exercise, refer to the model of well-being above)</a:t>
            </a:r>
          </a:p>
          <a:p>
            <a:r>
              <a:rPr lang="en-GB" dirty="0" smtClean="0"/>
              <a:t> Consider ecological models (eg Bronfenbrenner) and how this understanding can help frame community level action..</a:t>
            </a:r>
          </a:p>
          <a:p>
            <a:r>
              <a:rPr lang="en-GB" dirty="0" smtClean="0"/>
              <a:t>Analyse how change at a community level might impact on well-being</a:t>
            </a:r>
          </a:p>
          <a:p>
            <a:r>
              <a:rPr lang="en-GB" dirty="0" smtClean="0"/>
              <a:t>Summarise and conclude your argument </a:t>
            </a:r>
            <a:endParaRPr lang="en-GB" dirty="0"/>
          </a:p>
        </p:txBody>
      </p:sp>
    </p:spTree>
    <p:extLst>
      <p:ext uri="{BB962C8B-B14F-4D97-AF65-F5344CB8AC3E}">
        <p14:creationId xmlns:p14="http://schemas.microsoft.com/office/powerpoint/2010/main" val="194654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well-being?</a:t>
            </a:r>
            <a:endParaRPr lang="en-GB" dirty="0"/>
          </a:p>
        </p:txBody>
      </p:sp>
      <p:sp>
        <p:nvSpPr>
          <p:cNvPr id="3" name="Content Placeholder 2"/>
          <p:cNvSpPr>
            <a:spLocks noGrp="1"/>
          </p:cNvSpPr>
          <p:nvPr>
            <p:ph idx="1"/>
          </p:nvPr>
        </p:nvSpPr>
        <p:spPr/>
        <p:txBody>
          <a:bodyPr/>
          <a:lstStyle/>
          <a:p>
            <a:r>
              <a:rPr lang="en-GB" dirty="0" smtClean="0"/>
              <a:t>The literature of well-being among children and young people is developing rapidly, consistent with a growing concern for the future prospects of a considerable proportion of the young people of Wales in a time of economic decline.  This concern is in part due to a growing realisation in the UK that despite public investment levels significantly higher than levels in other developed countries the outcomes for young people in the UK (and particularly in Wales) are poorer, for example, one study found that Welsh children fare worse, on average, than their counterparts in England and Scotland under six well-being outcomes (including health) (</a:t>
            </a:r>
            <a:r>
              <a:rPr lang="en-GB" dirty="0" err="1" smtClean="0"/>
              <a:t>Pedace</a:t>
            </a:r>
            <a:r>
              <a:rPr lang="en-GB" dirty="0" smtClean="0"/>
              <a:t>, no date). </a:t>
            </a:r>
            <a:endParaRPr lang="en-GB" dirty="0"/>
          </a:p>
        </p:txBody>
      </p:sp>
    </p:spTree>
    <p:extLst>
      <p:ext uri="{BB962C8B-B14F-4D97-AF65-F5344CB8AC3E}">
        <p14:creationId xmlns:p14="http://schemas.microsoft.com/office/powerpoint/2010/main" val="2573867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OECD</a:t>
            </a:r>
            <a:endParaRPr lang="en-GB" dirty="0"/>
          </a:p>
        </p:txBody>
      </p:sp>
      <p:sp>
        <p:nvSpPr>
          <p:cNvPr id="3" name="Content Placeholder 2"/>
          <p:cNvSpPr>
            <a:spLocks noGrp="1"/>
          </p:cNvSpPr>
          <p:nvPr>
            <p:ph idx="1"/>
          </p:nvPr>
        </p:nvSpPr>
        <p:spPr/>
        <p:txBody>
          <a:bodyPr>
            <a:normAutofit lnSpcReduction="10000"/>
          </a:bodyPr>
          <a:lstStyle/>
          <a:p>
            <a:r>
              <a:rPr lang="en-GB" dirty="0" smtClean="0"/>
              <a:t>The Organisation for Economic Cooperation and Development, has observed that ‘High public spending on child welfare and education in the UK is failing to produce results in many key areas’ (OECD, 2009, p1), specifically that: </a:t>
            </a:r>
          </a:p>
          <a:p>
            <a:endParaRPr lang="en-GB" dirty="0" smtClean="0"/>
          </a:p>
          <a:p>
            <a:pPr lvl="1" algn="just"/>
            <a:r>
              <a:rPr lang="en-GB" dirty="0" smtClean="0"/>
              <a:t>the UK spends more on children than most OECD countries, at just over £90,000 per child from birth up to the age of 18, compared to an OECD average of just under £80,000.  But the proportion of youth not in school, training or in jobs in the UK remains high, at more than one in ten 15 to 19 year-olds. This is the fourth highest rate in the OECD, ahead of Italy, Turkey and Mexico. Education results are also low relative to spending levels. (OECD, 2009, p1). </a:t>
            </a:r>
          </a:p>
          <a:p>
            <a:endParaRPr lang="en-GB" dirty="0"/>
          </a:p>
        </p:txBody>
      </p:sp>
    </p:spTree>
    <p:extLst>
      <p:ext uri="{BB962C8B-B14F-4D97-AF65-F5344CB8AC3E}">
        <p14:creationId xmlns:p14="http://schemas.microsoft.com/office/powerpoint/2010/main" val="1187385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There is evidence illustrating the failure of recent investment strategies ‘There can be no dispute that the UK's position in the league table of child well-being in the EU is lamentable and that there is a need for more effective investment in services to support children, young people, their families and communities (Hallam Centre for Community Justice, </a:t>
            </a:r>
            <a:r>
              <a:rPr lang="en-GB" dirty="0" smtClean="0"/>
              <a:t>2006, p. 1</a:t>
            </a:r>
            <a:r>
              <a:rPr lang="en-GB" dirty="0" smtClean="0"/>
              <a:t>).</a:t>
            </a:r>
            <a:endParaRPr lang="en-GB" dirty="0"/>
          </a:p>
        </p:txBody>
      </p:sp>
    </p:spTree>
    <p:extLst>
      <p:ext uri="{BB962C8B-B14F-4D97-AF65-F5344CB8AC3E}">
        <p14:creationId xmlns:p14="http://schemas.microsoft.com/office/powerpoint/2010/main" val="865287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A</a:t>
            </a:r>
            <a:r>
              <a:rPr lang="en-GB" dirty="0" smtClean="0"/>
              <a:t>s a society we are increasingly comparing our effectiveness and judging our success with that of other developed countries not in terms of economics but in notions of well-being and happiness.  </a:t>
            </a:r>
          </a:p>
          <a:p>
            <a:endParaRPr lang="en-GB" dirty="0" smtClean="0"/>
          </a:p>
          <a:p>
            <a:pPr lvl="1"/>
            <a:r>
              <a:rPr lang="en-GB" dirty="0" smtClean="0"/>
              <a:t>Wales periodically publishes data on well-being (Welsh Assembly Government, 2008; Thurston, 2011) although if one adopts a critical stance the findings of these reports are limited in their value due to their over reliance on the use of proxy measures to gauge well-being.  These proxy measures include for example tooth decay, bodyweight, frequency of consumption of alcohol, level of watching television, household income and children’s own opinions of school friends (WAG, 2008).</a:t>
            </a:r>
          </a:p>
          <a:p>
            <a:endParaRPr lang="en-GB" dirty="0"/>
          </a:p>
        </p:txBody>
      </p:sp>
    </p:spTree>
    <p:extLst>
      <p:ext uri="{BB962C8B-B14F-4D97-AF65-F5344CB8AC3E}">
        <p14:creationId xmlns:p14="http://schemas.microsoft.com/office/powerpoint/2010/main" val="1790035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a:t>
            </a:r>
            <a:r>
              <a:rPr lang="en-GB" dirty="0" smtClean="0"/>
              <a:t>hat is well-being?  Why is it important?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Rowan Williams, Archbishop of Canterbury gave a speech some years ago and posed a dilemma, that: </a:t>
            </a:r>
          </a:p>
          <a:p>
            <a:endParaRPr lang="en-GB" dirty="0" smtClean="0"/>
          </a:p>
          <a:p>
            <a:pPr lvl="1"/>
            <a:r>
              <a:rPr lang="en-GB" dirty="0" smtClean="0"/>
              <a:t>children are not brought up, are not educated or inducted into human society just by one or two people.  The whole of the social complex of which they’re part makes them the persons they are.  And that is true whether we like it or not, whether we notice it or not.  When a culture ignores or </a:t>
            </a:r>
            <a:r>
              <a:rPr lang="en-GB" dirty="0" err="1" smtClean="0"/>
              <a:t>sidelines</a:t>
            </a:r>
            <a:r>
              <a:rPr lang="en-GB" dirty="0" smtClean="0"/>
              <a:t> the question of what it actually wants to produce, what kind of human beings it actually wants to nurture, when it assumes indifference, it still educates (Williams, 2005).</a:t>
            </a:r>
          </a:p>
          <a:p>
            <a:endParaRPr lang="en-GB" dirty="0"/>
          </a:p>
        </p:txBody>
      </p:sp>
    </p:spTree>
    <p:extLst>
      <p:ext uri="{BB962C8B-B14F-4D97-AF65-F5344CB8AC3E}">
        <p14:creationId xmlns:p14="http://schemas.microsoft.com/office/powerpoint/2010/main" val="608918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define well-being?</a:t>
            </a:r>
            <a:endParaRPr lang="en-GB" dirty="0"/>
          </a:p>
        </p:txBody>
      </p:sp>
      <p:sp>
        <p:nvSpPr>
          <p:cNvPr id="3" name="Content Placeholder 2"/>
          <p:cNvSpPr>
            <a:spLocks noGrp="1"/>
          </p:cNvSpPr>
          <p:nvPr>
            <p:ph idx="1"/>
          </p:nvPr>
        </p:nvSpPr>
        <p:spPr/>
        <p:txBody>
          <a:bodyPr>
            <a:normAutofit lnSpcReduction="10000"/>
          </a:bodyPr>
          <a:lstStyle/>
          <a:p>
            <a:r>
              <a:rPr lang="en-GB" dirty="0" smtClean="0"/>
              <a:t>There has been much concern in Government circles about well-being and how it can be defined.  Defra in 2007 put forward a definition which has become widely accepted across UK Government that well-being is:</a:t>
            </a:r>
          </a:p>
          <a:p>
            <a:endParaRPr lang="en-GB" dirty="0" smtClean="0"/>
          </a:p>
          <a:p>
            <a:pPr lvl="1"/>
            <a:r>
              <a:rPr lang="en-GB" dirty="0" smtClean="0"/>
              <a:t>A positive, physical, social and mental state; it is not just the absence of pain, discomfort and incapacity.  It requires that basic needs are met, that individuals have a sense of purpose, that they feel able to achieve important personal goals and participate in society.  It is enhanced by conditions that include supportive personal relationships, strong and inclusive communities, good health, financial and personal security, rewarding employment, and a healthy and attractive environment (Defra, 2007). </a:t>
            </a:r>
          </a:p>
          <a:p>
            <a:endParaRPr lang="en-GB" dirty="0"/>
          </a:p>
        </p:txBody>
      </p:sp>
    </p:spTree>
    <p:extLst>
      <p:ext uri="{BB962C8B-B14F-4D97-AF65-F5344CB8AC3E}">
        <p14:creationId xmlns:p14="http://schemas.microsoft.com/office/powerpoint/2010/main" val="95163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well-being?</a:t>
            </a:r>
            <a:endParaRPr lang="en-GB" dirty="0"/>
          </a:p>
        </p:txBody>
      </p:sp>
      <p:sp>
        <p:nvSpPr>
          <p:cNvPr id="3" name="Content Placeholder 2"/>
          <p:cNvSpPr>
            <a:spLocks noGrp="1"/>
          </p:cNvSpPr>
          <p:nvPr>
            <p:ph idx="1"/>
          </p:nvPr>
        </p:nvSpPr>
        <p:spPr/>
        <p:txBody>
          <a:bodyPr/>
          <a:lstStyle/>
          <a:p>
            <a:r>
              <a:rPr lang="en-GB" dirty="0" smtClean="0"/>
              <a:t>Creating young people with a sense of well-being necessitates a clear understanding of the meaning and genesis of well-being. </a:t>
            </a:r>
          </a:p>
          <a:p>
            <a:pPr marL="0" indent="0">
              <a:buNone/>
            </a:pPr>
            <a:endParaRPr lang="en-GB" dirty="0" smtClean="0"/>
          </a:p>
          <a:p>
            <a:r>
              <a:rPr lang="en-GB" dirty="0" smtClean="0"/>
              <a:t>It was claimed by </a:t>
            </a:r>
            <a:r>
              <a:rPr lang="en-GB" dirty="0" err="1" smtClean="0"/>
              <a:t>Samman</a:t>
            </a:r>
            <a:r>
              <a:rPr lang="en-GB" dirty="0" smtClean="0"/>
              <a:t> in 2007 that the concept of wellbeing has different components including a happiness ‘</a:t>
            </a:r>
            <a:r>
              <a:rPr lang="en-GB" dirty="0" err="1" smtClean="0"/>
              <a:t>eudaemonic</a:t>
            </a:r>
            <a:r>
              <a:rPr lang="en-GB" dirty="0" smtClean="0"/>
              <a:t>’ component and also a hedonic ‘pleasure’ component (</a:t>
            </a:r>
            <a:r>
              <a:rPr lang="en-GB" dirty="0" err="1" smtClean="0"/>
              <a:t>Samman</a:t>
            </a:r>
            <a:r>
              <a:rPr lang="en-GB" dirty="0" smtClean="0"/>
              <a:t>, 2007).  </a:t>
            </a:r>
            <a:r>
              <a:rPr lang="en-GB" dirty="0" err="1" smtClean="0"/>
              <a:t>Samman’s</a:t>
            </a:r>
            <a:r>
              <a:rPr lang="en-GB" dirty="0" smtClean="0"/>
              <a:t> model of well-being includes four components: </a:t>
            </a:r>
          </a:p>
          <a:p>
            <a:endParaRPr lang="en-GB" dirty="0"/>
          </a:p>
        </p:txBody>
      </p:sp>
    </p:spTree>
    <p:extLst>
      <p:ext uri="{BB962C8B-B14F-4D97-AF65-F5344CB8AC3E}">
        <p14:creationId xmlns:p14="http://schemas.microsoft.com/office/powerpoint/2010/main" val="4005200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Components of well-being</a:t>
            </a:r>
            <a:endParaRPr lang="en-GB" dirty="0"/>
          </a:p>
        </p:txBody>
      </p:sp>
      <p:sp>
        <p:nvSpPr>
          <p:cNvPr id="3" name="Content Placeholder 2"/>
          <p:cNvSpPr>
            <a:spLocks noGrp="1"/>
          </p:cNvSpPr>
          <p:nvPr>
            <p:ph idx="1"/>
          </p:nvPr>
        </p:nvSpPr>
        <p:spPr/>
        <p:txBody>
          <a:bodyPr>
            <a:normAutofit lnSpcReduction="10000"/>
          </a:bodyPr>
          <a:lstStyle/>
          <a:p>
            <a:pPr lvl="1"/>
            <a:r>
              <a:rPr lang="en-GB" sz="2800" dirty="0" smtClean="0"/>
              <a:t>Having meaning in </a:t>
            </a:r>
            <a:r>
              <a:rPr lang="en-GB" sz="2800" dirty="0" smtClean="0"/>
              <a:t>life</a:t>
            </a:r>
          </a:p>
          <a:p>
            <a:pPr lvl="1"/>
            <a:endParaRPr lang="en-GB" sz="2800" dirty="0" smtClean="0"/>
          </a:p>
          <a:p>
            <a:pPr lvl="1"/>
            <a:r>
              <a:rPr lang="en-GB" sz="2800" dirty="0" smtClean="0"/>
              <a:t>The </a:t>
            </a:r>
            <a:r>
              <a:rPr lang="en-GB" sz="2800" dirty="0" smtClean="0"/>
              <a:t>three basic psychological needs of autonomy, competence and </a:t>
            </a:r>
            <a:r>
              <a:rPr lang="en-GB" sz="2800" dirty="0" smtClean="0"/>
              <a:t>relatedness</a:t>
            </a:r>
          </a:p>
          <a:p>
            <a:pPr lvl="1"/>
            <a:endParaRPr lang="en-GB" sz="2800" dirty="0" smtClean="0"/>
          </a:p>
          <a:p>
            <a:pPr lvl="1"/>
            <a:r>
              <a:rPr lang="en-GB" sz="2800" dirty="0" smtClean="0"/>
              <a:t>Domain </a:t>
            </a:r>
            <a:r>
              <a:rPr lang="en-GB" sz="2800" dirty="0" smtClean="0"/>
              <a:t>specific and overall life satisfaction; and </a:t>
            </a:r>
            <a:endParaRPr lang="en-GB" sz="2800" dirty="0" smtClean="0"/>
          </a:p>
          <a:p>
            <a:pPr lvl="1"/>
            <a:endParaRPr lang="en-GB" sz="2800" dirty="0" smtClean="0"/>
          </a:p>
          <a:p>
            <a:pPr lvl="1"/>
            <a:r>
              <a:rPr lang="en-GB" sz="2800" dirty="0" smtClean="0"/>
              <a:t>Happiness</a:t>
            </a:r>
            <a:r>
              <a:rPr lang="en-GB" sz="2800" dirty="0" smtClean="0"/>
              <a:t>.</a:t>
            </a:r>
          </a:p>
          <a:p>
            <a:pPr marL="0" indent="0">
              <a:buNone/>
            </a:pPr>
            <a:endParaRPr lang="en-GB" dirty="0" smtClean="0"/>
          </a:p>
          <a:p>
            <a:pPr marL="0" indent="0">
              <a:buNone/>
            </a:pPr>
            <a:r>
              <a:rPr lang="en-GB" dirty="0" smtClean="0"/>
              <a:t>(</a:t>
            </a:r>
            <a:r>
              <a:rPr lang="en-GB" dirty="0" err="1" smtClean="0"/>
              <a:t>Samman</a:t>
            </a:r>
            <a:r>
              <a:rPr lang="en-GB" dirty="0" smtClean="0"/>
              <a:t>, 2007, p. 2) </a:t>
            </a:r>
            <a:endParaRPr lang="en-GB" dirty="0"/>
          </a:p>
        </p:txBody>
      </p:sp>
    </p:spTree>
    <p:extLst>
      <p:ext uri="{BB962C8B-B14F-4D97-AF65-F5344CB8AC3E}">
        <p14:creationId xmlns:p14="http://schemas.microsoft.com/office/powerpoint/2010/main" val="374241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well-being exist, linking to resilience?</a:t>
            </a:r>
            <a:endParaRPr lang="en-GB" dirty="0"/>
          </a:p>
        </p:txBody>
      </p:sp>
      <p:sp>
        <p:nvSpPr>
          <p:cNvPr id="3" name="Content Placeholder 2"/>
          <p:cNvSpPr>
            <a:spLocks noGrp="1"/>
          </p:cNvSpPr>
          <p:nvPr>
            <p:ph idx="1"/>
          </p:nvPr>
        </p:nvSpPr>
        <p:spPr>
          <a:xfrm>
            <a:off x="838200" y="1489166"/>
            <a:ext cx="10515600" cy="5068388"/>
          </a:xfrm>
        </p:spPr>
        <p:txBody>
          <a:bodyPr>
            <a:normAutofit fontScale="92500" lnSpcReduction="20000"/>
          </a:bodyPr>
          <a:lstStyle/>
          <a:p>
            <a:r>
              <a:rPr lang="en-GB" dirty="0" smtClean="0"/>
              <a:t>Is it worth considering whether well-being even exists, whether it is indeed an ‘observable fact’ (Kolakowski, 1993 p</a:t>
            </a:r>
            <a:r>
              <a:rPr lang="en-GB" dirty="0" smtClean="0"/>
              <a:t>. 5</a:t>
            </a:r>
            <a:r>
              <a:rPr lang="en-GB" dirty="0" smtClean="0"/>
              <a:t>).  </a:t>
            </a:r>
          </a:p>
          <a:p>
            <a:endParaRPr lang="en-GB" dirty="0"/>
          </a:p>
          <a:p>
            <a:r>
              <a:rPr lang="en-GB" dirty="0" smtClean="0"/>
              <a:t>The literature suggests that well-being has different components including happiness, flourishing, agency, life satisfaction.  In a Welsh study the authors have proposed a clear definition of </a:t>
            </a:r>
            <a:r>
              <a:rPr lang="en-GB" dirty="0" smtClean="0"/>
              <a:t>well-being </a:t>
            </a:r>
            <a:r>
              <a:rPr lang="en-GB" dirty="0" smtClean="0"/>
              <a:t>which takes into account concerns in the pursuit of clarity in definition, they term stable wellbeing as a state:</a:t>
            </a:r>
          </a:p>
          <a:p>
            <a:endParaRPr lang="en-GB" dirty="0" smtClean="0"/>
          </a:p>
          <a:p>
            <a:r>
              <a:rPr lang="en-GB" dirty="0" smtClean="0"/>
              <a:t>‘when individuals have the psychological, social and physical resources they need to meet a particular psychological, social and/or physical challenge. When individuals have more challenges than resources, the see-saw dips, along with their wellbeing, and vice-versa’</a:t>
            </a:r>
          </a:p>
          <a:p>
            <a:endParaRPr lang="en-GB" dirty="0" smtClean="0"/>
          </a:p>
          <a:p>
            <a:r>
              <a:rPr lang="en-GB" dirty="0" smtClean="0"/>
              <a:t>(Dodge, Daly, Huyton and Sanders, 2012, </a:t>
            </a:r>
            <a:r>
              <a:rPr lang="en-GB" dirty="0" smtClean="0"/>
              <a:t>p. 230</a:t>
            </a:r>
            <a:r>
              <a:rPr lang="en-GB" dirty="0" smtClean="0"/>
              <a:t>)</a:t>
            </a:r>
          </a:p>
          <a:p>
            <a:endParaRPr lang="en-GB" dirty="0"/>
          </a:p>
        </p:txBody>
      </p:sp>
    </p:spTree>
    <p:extLst>
      <p:ext uri="{BB962C8B-B14F-4D97-AF65-F5344CB8AC3E}">
        <p14:creationId xmlns:p14="http://schemas.microsoft.com/office/powerpoint/2010/main" val="3371877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well-being</a:t>
            </a:r>
            <a:endParaRPr lang="en-GB" dirty="0"/>
          </a:p>
        </p:txBody>
      </p:sp>
      <p:sp>
        <p:nvSpPr>
          <p:cNvPr id="3" name="Content Placeholder 2"/>
          <p:cNvSpPr>
            <a:spLocks noGrp="1"/>
          </p:cNvSpPr>
          <p:nvPr>
            <p:ph idx="1"/>
          </p:nvPr>
        </p:nvSpPr>
        <p:spPr/>
        <p:txBody>
          <a:bodyPr/>
          <a:lstStyle/>
          <a:p>
            <a:r>
              <a:rPr lang="en-GB" dirty="0" smtClean="0"/>
              <a:t>This positivist perspective and ‘measurement’ and providing ‘evidence’ of ‘impact’ or ‘distance travelled’ is one which has considerable credence in social policy in Wales.  It has been assumed that our notion of the child depends on what we ‘know’ about children at any point in time and that our images will change as our knowledge becomes ‘better’ and more ‘accurate’ (Piper, 2008 p</a:t>
            </a:r>
            <a:r>
              <a:rPr lang="en-GB" dirty="0" smtClean="0"/>
              <a:t>. 29</a:t>
            </a:r>
            <a:r>
              <a:rPr lang="en-GB" dirty="0" smtClean="0"/>
              <a:t>). </a:t>
            </a:r>
            <a:endParaRPr lang="en-GB" dirty="0"/>
          </a:p>
        </p:txBody>
      </p:sp>
    </p:spTree>
    <p:extLst>
      <p:ext uri="{BB962C8B-B14F-4D97-AF65-F5344CB8AC3E}">
        <p14:creationId xmlns:p14="http://schemas.microsoft.com/office/powerpoint/2010/main" val="4198726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Thoughtful use of time</a:t>
            </a:r>
            <a:endParaRPr lang="en-GB" dirty="0"/>
          </a:p>
        </p:txBody>
      </p:sp>
      <p:sp>
        <p:nvSpPr>
          <p:cNvPr id="3" name="Content Placeholder 2"/>
          <p:cNvSpPr>
            <a:spLocks noGrp="1"/>
          </p:cNvSpPr>
          <p:nvPr>
            <p:ph idx="1"/>
          </p:nvPr>
        </p:nvSpPr>
        <p:spPr/>
        <p:txBody>
          <a:bodyPr>
            <a:normAutofit fontScale="92500" lnSpcReduction="20000"/>
          </a:bodyPr>
          <a:lstStyle/>
          <a:p>
            <a:r>
              <a:rPr lang="en-GB" dirty="0"/>
              <a:t>A</a:t>
            </a:r>
            <a:r>
              <a:rPr lang="en-GB" dirty="0" smtClean="0"/>
              <a:t>dolescence is a period where choices about time use can provide important developmental experiences that in turn affect an individual’s ease of transition into adult roles (</a:t>
            </a:r>
            <a:r>
              <a:rPr lang="en-GB" dirty="0" err="1" smtClean="0"/>
              <a:t>Zick</a:t>
            </a:r>
            <a:r>
              <a:rPr lang="en-GB" dirty="0" smtClean="0"/>
              <a:t>, 2010, p 569) while other studies have found that a significant number of young adults have transitional difficulties, and the greatest problems come to those with least economic, intellectual and psychological resources (</a:t>
            </a:r>
            <a:r>
              <a:rPr lang="en-GB" dirty="0" err="1" smtClean="0"/>
              <a:t>Côté</a:t>
            </a:r>
            <a:r>
              <a:rPr lang="en-GB" dirty="0" smtClean="0"/>
              <a:t>, 2000).  </a:t>
            </a:r>
          </a:p>
          <a:p>
            <a:endParaRPr lang="en-GB" dirty="0" smtClean="0"/>
          </a:p>
          <a:p>
            <a:r>
              <a:rPr lang="en-GB" dirty="0" smtClean="0"/>
              <a:t>Hendry and </a:t>
            </a:r>
            <a:r>
              <a:rPr lang="en-GB" dirty="0" err="1" smtClean="0"/>
              <a:t>Kloep</a:t>
            </a:r>
            <a:r>
              <a:rPr lang="en-GB" dirty="0" smtClean="0"/>
              <a:t> have found that it is necessary to take into account the interaction of various elements when considering the transition to adulthood, these elements being self-agency, individual life experiences, health, relationships, economic and social changes, structural forces, and a problematic labour market when trying to better understand how young people respond to the transition to adulthood (Hendry and </a:t>
            </a:r>
            <a:r>
              <a:rPr lang="en-GB" dirty="0" err="1" smtClean="0"/>
              <a:t>Kloep</a:t>
            </a:r>
            <a:r>
              <a:rPr lang="en-GB" dirty="0" smtClean="0"/>
              <a:t>, 2010). </a:t>
            </a:r>
            <a:endParaRPr lang="en-GB" dirty="0"/>
          </a:p>
        </p:txBody>
      </p:sp>
    </p:spTree>
    <p:extLst>
      <p:ext uri="{BB962C8B-B14F-4D97-AF65-F5344CB8AC3E}">
        <p14:creationId xmlns:p14="http://schemas.microsoft.com/office/powerpoint/2010/main" val="3444325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Adopting a strengths based approach</a:t>
            </a:r>
            <a:endParaRPr lang="en-GB" dirty="0"/>
          </a:p>
        </p:txBody>
      </p:sp>
      <p:sp>
        <p:nvSpPr>
          <p:cNvPr id="3" name="Content Placeholder 2"/>
          <p:cNvSpPr>
            <a:spLocks noGrp="1"/>
          </p:cNvSpPr>
          <p:nvPr>
            <p:ph idx="1"/>
          </p:nvPr>
        </p:nvSpPr>
        <p:spPr/>
        <p:txBody>
          <a:bodyPr/>
          <a:lstStyle/>
          <a:p>
            <a:r>
              <a:rPr lang="en-GB" dirty="0" smtClean="0"/>
              <a:t>There is a risk that society and communities see the young person from the deficit perspective and not as fully appreciating that young people do indeed possess resources, talents and resilience.  </a:t>
            </a:r>
          </a:p>
          <a:p>
            <a:endParaRPr lang="en-GB" dirty="0"/>
          </a:p>
          <a:p>
            <a:r>
              <a:rPr lang="en-GB" dirty="0" smtClean="0"/>
              <a:t>Ryan and </a:t>
            </a:r>
            <a:r>
              <a:rPr lang="en-GB" dirty="0" err="1" smtClean="0"/>
              <a:t>Deci</a:t>
            </a:r>
            <a:r>
              <a:rPr lang="en-GB" dirty="0" smtClean="0"/>
              <a:t> have found that most people show considerable effort, agency, and commitment in their lives and that this is indeed nearer the norm than the exception and that these qualities are somewhat persistent features of human nature (Ryan and </a:t>
            </a:r>
            <a:r>
              <a:rPr lang="en-GB" dirty="0" err="1" smtClean="0"/>
              <a:t>Deci</a:t>
            </a:r>
            <a:r>
              <a:rPr lang="en-GB" dirty="0" smtClean="0"/>
              <a:t>, 2000, p. 68). </a:t>
            </a:r>
            <a:endParaRPr lang="en-GB" dirty="0"/>
          </a:p>
        </p:txBody>
      </p:sp>
    </p:spTree>
    <p:extLst>
      <p:ext uri="{BB962C8B-B14F-4D97-AF65-F5344CB8AC3E}">
        <p14:creationId xmlns:p14="http://schemas.microsoft.com/office/powerpoint/2010/main" val="1101548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enhance motivation, competence and well-being?</a:t>
            </a:r>
            <a:endParaRPr lang="en-GB" dirty="0"/>
          </a:p>
        </p:txBody>
      </p:sp>
      <p:sp>
        <p:nvSpPr>
          <p:cNvPr id="3" name="Content Placeholder 2"/>
          <p:cNvSpPr>
            <a:spLocks noGrp="1"/>
          </p:cNvSpPr>
          <p:nvPr>
            <p:ph idx="1"/>
          </p:nvPr>
        </p:nvSpPr>
        <p:spPr/>
        <p:txBody>
          <a:bodyPr>
            <a:normAutofit lnSpcReduction="10000"/>
          </a:bodyPr>
          <a:lstStyle/>
          <a:p>
            <a:r>
              <a:rPr lang="en-GB" dirty="0" smtClean="0"/>
              <a:t>It has been suggested that there are three innate psychological needs which must be satisfied to enhance motivation and well-being and these are described as the need for competence, autonomy and relatedness, one of the results of which is the formation of people who are curious, vital and self-motivated (Ryan and </a:t>
            </a:r>
            <a:r>
              <a:rPr lang="en-GB" dirty="0" err="1" smtClean="0"/>
              <a:t>Deci</a:t>
            </a:r>
            <a:r>
              <a:rPr lang="en-GB" dirty="0" smtClean="0"/>
              <a:t>, 2000, p. 68).</a:t>
            </a:r>
          </a:p>
          <a:p>
            <a:pPr marL="0" indent="0">
              <a:buNone/>
            </a:pPr>
            <a:endParaRPr lang="en-GB" dirty="0" smtClean="0"/>
          </a:p>
          <a:p>
            <a:r>
              <a:rPr lang="en-GB" dirty="0" smtClean="0"/>
              <a:t>This construct may then unknowingly be a desired outcome of social policy, the creation of competent adults, mature people who can be competent adults, able to know the things adults should know, do the things adults should do and understand the things that adults should understand. </a:t>
            </a:r>
            <a:endParaRPr lang="en-GB" dirty="0"/>
          </a:p>
        </p:txBody>
      </p:sp>
    </p:spTree>
    <p:extLst>
      <p:ext uri="{BB962C8B-B14F-4D97-AF65-F5344CB8AC3E}">
        <p14:creationId xmlns:p14="http://schemas.microsoft.com/office/powerpoint/2010/main" val="1910907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Bringing change</a:t>
            </a:r>
            <a:endParaRPr lang="en-GB" dirty="0"/>
          </a:p>
        </p:txBody>
      </p:sp>
      <p:sp>
        <p:nvSpPr>
          <p:cNvPr id="3" name="Content Placeholder 2"/>
          <p:cNvSpPr>
            <a:spLocks noGrp="1"/>
          </p:cNvSpPr>
          <p:nvPr>
            <p:ph idx="1"/>
          </p:nvPr>
        </p:nvSpPr>
        <p:spPr/>
        <p:txBody>
          <a:bodyPr>
            <a:normAutofit lnSpcReduction="10000"/>
          </a:bodyPr>
          <a:lstStyle/>
          <a:p>
            <a:r>
              <a:rPr lang="en-US" dirty="0"/>
              <a:t>Phillips makes some suggestions for provision with young people, suggesting that initiatives should enhance personal strengths, creative talents and resilience</a:t>
            </a:r>
            <a:r>
              <a:rPr lang="en-US" dirty="0" smtClean="0"/>
              <a:t>.</a:t>
            </a:r>
          </a:p>
          <a:p>
            <a:endParaRPr lang="en-GB" dirty="0"/>
          </a:p>
          <a:p>
            <a:r>
              <a:rPr lang="en-GB" dirty="0" smtClean="0"/>
              <a:t>The question is, how can communities learn from these messages and develop opportunities for young people to engage in activities to foster these qualities? </a:t>
            </a:r>
          </a:p>
          <a:p>
            <a:endParaRPr lang="en-GB" dirty="0"/>
          </a:p>
          <a:p>
            <a:r>
              <a:rPr lang="en-GB" dirty="0" smtClean="0"/>
              <a:t>What is the evidence for activities which positively impact on the form of well-being you have identified? </a:t>
            </a:r>
            <a:endParaRPr lang="en-GB" dirty="0"/>
          </a:p>
        </p:txBody>
      </p:sp>
    </p:spTree>
    <p:extLst>
      <p:ext uri="{BB962C8B-B14F-4D97-AF65-F5344CB8AC3E}">
        <p14:creationId xmlns:p14="http://schemas.microsoft.com/office/powerpoint/2010/main" val="603802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
            </a:r>
            <a:r>
              <a:rPr lang="en-GB" dirty="0" smtClean="0"/>
              <a:t>scapism</a:t>
            </a:r>
            <a:endParaRPr lang="en-GB" dirty="0"/>
          </a:p>
        </p:txBody>
      </p:sp>
      <p:sp>
        <p:nvSpPr>
          <p:cNvPr id="3" name="Content Placeholder 2"/>
          <p:cNvSpPr>
            <a:spLocks noGrp="1"/>
          </p:cNvSpPr>
          <p:nvPr>
            <p:ph idx="1"/>
          </p:nvPr>
        </p:nvSpPr>
        <p:spPr/>
        <p:txBody>
          <a:bodyPr/>
          <a:lstStyle/>
          <a:p>
            <a:pPr marL="0" indent="0">
              <a:buNone/>
            </a:pPr>
            <a:r>
              <a:rPr lang="en-GB" dirty="0" smtClean="0"/>
              <a:t>Time in the woodland:</a:t>
            </a:r>
          </a:p>
          <a:p>
            <a:pPr marL="0" indent="0">
              <a:buNone/>
            </a:pPr>
            <a:endParaRPr lang="en-GB" dirty="0" smtClean="0"/>
          </a:p>
          <a:p>
            <a:r>
              <a:rPr lang="en-GB" dirty="0"/>
              <a:t>Physical health ‘benefits’ from recreation can improve life chances and reduce the burden on public health budgets. Whilst woodland managers recognise that these types of cultural </a:t>
            </a:r>
            <a:r>
              <a:rPr lang="en-GB" dirty="0" smtClean="0"/>
              <a:t>activities </a:t>
            </a:r>
            <a:r>
              <a:rPr lang="en-GB" dirty="0"/>
              <a:t>are important, they often need quantitative measures to demonstrate their value and justify resource </a:t>
            </a:r>
            <a:r>
              <a:rPr lang="en-GB" dirty="0" smtClean="0"/>
              <a:t>allocation (Moseley et al, 2017).</a:t>
            </a:r>
            <a:endParaRPr lang="en-GB" dirty="0"/>
          </a:p>
        </p:txBody>
      </p:sp>
    </p:spTree>
    <p:extLst>
      <p:ext uri="{BB962C8B-B14F-4D97-AF65-F5344CB8AC3E}">
        <p14:creationId xmlns:p14="http://schemas.microsoft.com/office/powerpoint/2010/main" val="160977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Resilience Framework</a:t>
            </a:r>
          </a:p>
          <a:p>
            <a:r>
              <a:rPr lang="en-GB" dirty="0" smtClean="0"/>
              <a:t>How Nordic Countries celebrate young lives - </a:t>
            </a:r>
            <a:r>
              <a:rPr lang="en-GB" dirty="0" smtClean="0">
                <a:hlinkClick r:id="rId2"/>
              </a:rPr>
              <a:t>https://www.theguardian.com/society/2009/apr/15/young-people-nordic-countries</a:t>
            </a:r>
            <a:endParaRPr lang="en-GB" dirty="0" smtClean="0"/>
          </a:p>
          <a:p>
            <a:r>
              <a:rPr lang="en-GB" dirty="0" smtClean="0"/>
              <a:t>Childhood ending at 12 </a:t>
            </a:r>
            <a:r>
              <a:rPr lang="en-GB" dirty="0" smtClean="0">
                <a:hlinkClick r:id="rId3"/>
              </a:rPr>
              <a:t>https://www.bbc.co.uk/news/education-21670962</a:t>
            </a:r>
            <a:r>
              <a:rPr lang="en-GB" dirty="0" smtClean="0"/>
              <a:t> </a:t>
            </a:r>
          </a:p>
          <a:p>
            <a:r>
              <a:rPr lang="en-GB" dirty="0" smtClean="0"/>
              <a:t>Promoting spiritual well- being </a:t>
            </a:r>
            <a:r>
              <a:rPr lang="en-GB" dirty="0" smtClean="0">
                <a:hlinkClick r:id="rId4"/>
              </a:rPr>
              <a:t>https://www.tandfonline.com/doi/abs/10.1080/13644360903086505</a:t>
            </a:r>
            <a:r>
              <a:rPr lang="en-GB" dirty="0" smtClean="0"/>
              <a:t> </a:t>
            </a:r>
          </a:p>
          <a:p>
            <a:r>
              <a:rPr lang="en-GB" dirty="0" err="1" smtClean="0"/>
              <a:t>Transdiciplinary</a:t>
            </a:r>
            <a:r>
              <a:rPr lang="en-GB" dirty="0" smtClean="0"/>
              <a:t> approaches - </a:t>
            </a:r>
            <a:r>
              <a:rPr lang="en-GB" dirty="0" smtClean="0">
                <a:hlinkClick r:id="rId5"/>
              </a:rPr>
              <a:t>https://www.jstor.org/stable/41613311?seq=1</a:t>
            </a:r>
            <a:r>
              <a:rPr lang="en-GB" dirty="0" smtClean="0"/>
              <a:t> </a:t>
            </a:r>
          </a:p>
          <a:p>
            <a:r>
              <a:rPr lang="en-GB" dirty="0" smtClean="0"/>
              <a:t>Radical statistics - </a:t>
            </a:r>
            <a:r>
              <a:rPr lang="en-GB" dirty="0" smtClean="0">
                <a:hlinkClick r:id="rId6"/>
              </a:rPr>
              <a:t>https://www.radstats.org.uk/no107/Carr-Hill107.pdf</a:t>
            </a:r>
            <a:r>
              <a:rPr lang="en-GB" dirty="0" smtClean="0"/>
              <a:t> </a:t>
            </a:r>
          </a:p>
          <a:p>
            <a:r>
              <a:rPr lang="en-GB" dirty="0" smtClean="0"/>
              <a:t>Subjective well-being among urban adolescents - </a:t>
            </a:r>
            <a:r>
              <a:rPr lang="en-GB" dirty="0" smtClean="0">
                <a:hlinkClick r:id="rId7"/>
              </a:rPr>
              <a:t>https://journals.sagepub.com/doi/abs/10.1177/0044118X09353517?journalCode=yasa</a:t>
            </a:r>
            <a:r>
              <a:rPr lang="en-GB" dirty="0" smtClean="0"/>
              <a:t> </a:t>
            </a:r>
          </a:p>
          <a:p>
            <a:endParaRPr lang="en-GB" dirty="0"/>
          </a:p>
        </p:txBody>
      </p:sp>
    </p:spTree>
    <p:extLst>
      <p:ext uri="{BB962C8B-B14F-4D97-AF65-F5344CB8AC3E}">
        <p14:creationId xmlns:p14="http://schemas.microsoft.com/office/powerpoint/2010/main" val="2281774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br>
              <a:rPr lang="en-GB" dirty="0" smtClean="0"/>
            </a:br>
            <a:endParaRPr lang="en-GB" dirty="0"/>
          </a:p>
        </p:txBody>
      </p:sp>
      <p:sp>
        <p:nvSpPr>
          <p:cNvPr id="3" name="Content Placeholder 2"/>
          <p:cNvSpPr>
            <a:spLocks noGrp="1"/>
          </p:cNvSpPr>
          <p:nvPr>
            <p:ph idx="1"/>
          </p:nvPr>
        </p:nvSpPr>
        <p:spPr>
          <a:xfrm>
            <a:off x="838200" y="1476102"/>
            <a:ext cx="10515600" cy="5133703"/>
          </a:xfrm>
        </p:spPr>
        <p:txBody>
          <a:bodyPr>
            <a:normAutofit fontScale="85000" lnSpcReduction="20000"/>
          </a:bodyPr>
          <a:lstStyle/>
          <a:p>
            <a:endParaRPr lang="en-GB" dirty="0" smtClean="0"/>
          </a:p>
          <a:p>
            <a:pPr marL="0" indent="0">
              <a:buNone/>
            </a:pPr>
            <a:r>
              <a:rPr lang="en-GB" dirty="0" err="1" smtClean="0"/>
              <a:t>Côté</a:t>
            </a:r>
            <a:r>
              <a:rPr lang="en-GB" dirty="0" smtClean="0"/>
              <a:t>, J.E. (2000) Arrested adulthood: the changing nature of maturity and identity.  New York, New York Press.</a:t>
            </a:r>
          </a:p>
          <a:p>
            <a:pPr marL="0" indent="0">
              <a:buNone/>
            </a:pPr>
            <a:r>
              <a:rPr lang="en-GB" dirty="0" smtClean="0"/>
              <a:t>Defra (2007) Sustainable development indicators in your pocket 2007. London, HMSO.</a:t>
            </a:r>
          </a:p>
          <a:p>
            <a:pPr marL="0" indent="0">
              <a:buNone/>
            </a:pPr>
            <a:r>
              <a:rPr lang="en-GB" dirty="0" smtClean="0"/>
              <a:t>Dodge, R, Daly, A, </a:t>
            </a:r>
            <a:r>
              <a:rPr lang="en-GB" dirty="0" err="1" smtClean="0"/>
              <a:t>Huyton</a:t>
            </a:r>
            <a:r>
              <a:rPr lang="en-GB" dirty="0" smtClean="0"/>
              <a:t>, J, Sanders, L. (2012). The challenge of defining wellbeing. International Journal of Wellbeing, 2(3), 222-235. </a:t>
            </a:r>
          </a:p>
          <a:p>
            <a:pPr marL="0" indent="0">
              <a:buNone/>
            </a:pPr>
            <a:r>
              <a:rPr lang="en-GB" dirty="0" smtClean="0"/>
              <a:t>Hansen, D.M. and Crawford, M.J. (2012) ‘On Measuring Youth Work in the United States; The Role of Qualitative and Qualitative Methods’, Youth and Policy, 108, March 2012 [Online].  Available at http://www.youthandpolicy.org (Accessed 21 March 2012).</a:t>
            </a:r>
          </a:p>
          <a:p>
            <a:pPr marL="0" indent="0">
              <a:buNone/>
            </a:pPr>
            <a:r>
              <a:rPr lang="en-GB" dirty="0" smtClean="0"/>
              <a:t>Hallam Centre for Community Justice (2006) Response to ‘From Punishment to Problem </a:t>
            </a:r>
            <a:r>
              <a:rPr lang="en-GB" dirty="0" err="1" smtClean="0"/>
              <a:t>Scolving</a:t>
            </a:r>
            <a:r>
              <a:rPr lang="en-GB" dirty="0" smtClean="0"/>
              <a:t>: A New Approach to Children in Trouble’ [Online]. Available at http://www.shu.ac.uk/_assets/pdf/hccj-538.pdf (Accessed 19 April 2012).</a:t>
            </a:r>
          </a:p>
          <a:p>
            <a:pPr marL="0" indent="0">
              <a:buNone/>
            </a:pPr>
            <a:r>
              <a:rPr lang="en-GB" dirty="0" smtClean="0"/>
              <a:t>Hendry, L.B. and </a:t>
            </a:r>
            <a:r>
              <a:rPr lang="en-GB" dirty="0" err="1" smtClean="0"/>
              <a:t>Kloep</a:t>
            </a:r>
            <a:r>
              <a:rPr lang="en-GB" dirty="0" smtClean="0"/>
              <a:t>, M. (2010) ‘How universal is emerging adulthood? An empirical study’, Journal of Youth Studies, 13(2) 169-179.</a:t>
            </a:r>
          </a:p>
          <a:p>
            <a:endParaRPr lang="en-GB" dirty="0" smtClean="0"/>
          </a:p>
          <a:p>
            <a:endParaRPr lang="en-GB" dirty="0"/>
          </a:p>
        </p:txBody>
      </p:sp>
    </p:spTree>
    <p:extLst>
      <p:ext uri="{BB962C8B-B14F-4D97-AF65-F5344CB8AC3E}">
        <p14:creationId xmlns:p14="http://schemas.microsoft.com/office/powerpoint/2010/main" val="4120466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7558"/>
            <a:ext cx="10515600" cy="1163229"/>
          </a:xfrm>
        </p:spPr>
        <p:txBody>
          <a:bodyPr/>
          <a:lstStyle/>
          <a:p>
            <a:r>
              <a:rPr lang="en-GB" dirty="0" smtClean="0"/>
              <a:t>References (</a:t>
            </a:r>
            <a:r>
              <a:rPr lang="en-GB" dirty="0" err="1" smtClean="0"/>
              <a:t>Contd</a:t>
            </a:r>
            <a:r>
              <a:rPr lang="en-GB" dirty="0" smtClean="0"/>
              <a:t>)</a:t>
            </a:r>
            <a:endParaRPr lang="en-GB" dirty="0"/>
          </a:p>
        </p:txBody>
      </p:sp>
      <p:sp>
        <p:nvSpPr>
          <p:cNvPr id="3" name="Content Placeholder 2"/>
          <p:cNvSpPr>
            <a:spLocks noGrp="1"/>
          </p:cNvSpPr>
          <p:nvPr>
            <p:ph idx="1"/>
          </p:nvPr>
        </p:nvSpPr>
        <p:spPr>
          <a:xfrm>
            <a:off x="838200" y="1371598"/>
            <a:ext cx="10515600" cy="5120640"/>
          </a:xfrm>
        </p:spPr>
        <p:txBody>
          <a:bodyPr>
            <a:normAutofit fontScale="55000" lnSpcReduction="20000"/>
          </a:bodyPr>
          <a:lstStyle/>
          <a:p>
            <a:pPr marL="0" indent="0">
              <a:buNone/>
            </a:pPr>
            <a:r>
              <a:rPr lang="en-GB" dirty="0" err="1" smtClean="0"/>
              <a:t>Kolakowski</a:t>
            </a:r>
            <a:r>
              <a:rPr lang="en-GB" dirty="0" smtClean="0"/>
              <a:t>, L. An overall view of positivism, in Hammersley, M. (Ed.) (1993) Social Research, Philosophy, Politics and Practice, London: Sage.</a:t>
            </a:r>
          </a:p>
          <a:p>
            <a:pPr marL="0" indent="0">
              <a:buNone/>
            </a:pPr>
            <a:r>
              <a:rPr lang="en-GB" dirty="0" smtClean="0"/>
              <a:t>Moseley, D, Connolly, C. Sing, L, and Watts, K. (2017) Developing an indicator for the physical health benefits of recreation in woodlands. Ecosystem Services.</a:t>
            </a:r>
          </a:p>
          <a:p>
            <a:pPr marL="0" indent="0">
              <a:buNone/>
            </a:pPr>
            <a:r>
              <a:rPr lang="en-GB" dirty="0" smtClean="0"/>
              <a:t>OECD (2009) ‘Doing better for Children, UK Country Highlights’, [Online]. Available at www.oecd.org/els/social/childwellbeing.</a:t>
            </a:r>
          </a:p>
          <a:p>
            <a:pPr marL="0" indent="0">
              <a:buNone/>
            </a:pPr>
            <a:r>
              <a:rPr lang="en-GB" dirty="0" err="1" smtClean="0"/>
              <a:t>Pedace</a:t>
            </a:r>
            <a:r>
              <a:rPr lang="en-GB" dirty="0" smtClean="0"/>
              <a:t>, L. (no date) Child Wellbeing in England, Scotland and Wales Comparisons and variations. Family and Parenting Institute. London: FPI.</a:t>
            </a:r>
          </a:p>
          <a:p>
            <a:pPr marL="0" indent="0">
              <a:buNone/>
            </a:pPr>
            <a:r>
              <a:rPr lang="en-GB" dirty="0" smtClean="0"/>
              <a:t>Phillips, R.F. (2010) Initiatives to support disadvantaged young people: enhancing social capital and acknowledging personal capital, Journal of Youth Studies, 13(4), 489-504.</a:t>
            </a:r>
          </a:p>
          <a:p>
            <a:pPr marL="0" indent="0">
              <a:buNone/>
            </a:pPr>
            <a:r>
              <a:rPr lang="en-GB" dirty="0" smtClean="0"/>
              <a:t>Piper, C. (2006) Investing in Children Policy, law and practice in context, Devon, </a:t>
            </a:r>
            <a:r>
              <a:rPr lang="en-GB" dirty="0" err="1" smtClean="0"/>
              <a:t>Willan</a:t>
            </a:r>
            <a:r>
              <a:rPr lang="en-GB" dirty="0" smtClean="0"/>
              <a:t>.</a:t>
            </a:r>
          </a:p>
          <a:p>
            <a:pPr marL="0" indent="0">
              <a:buNone/>
            </a:pPr>
            <a:r>
              <a:rPr lang="en-GB" dirty="0" smtClean="0"/>
              <a:t>Ryan, R. M. and </a:t>
            </a:r>
            <a:r>
              <a:rPr lang="en-GB" dirty="0" err="1" smtClean="0"/>
              <a:t>Deci</a:t>
            </a:r>
            <a:r>
              <a:rPr lang="en-GB" dirty="0" smtClean="0"/>
              <a:t>, E.L. (2000) Self-determination theory and the facilitation of intrinsic motivation, social development and well-being, American Psychologist, 55(1), 68-78.</a:t>
            </a:r>
          </a:p>
          <a:p>
            <a:pPr marL="0" indent="0">
              <a:buNone/>
            </a:pPr>
            <a:r>
              <a:rPr lang="en-GB" dirty="0" err="1" smtClean="0"/>
              <a:t>Samman</a:t>
            </a:r>
            <a:r>
              <a:rPr lang="en-GB" dirty="0" smtClean="0"/>
              <a:t>, E. (2007) PSYCHOLOGICAL AND SUBJECTIVE WELLBEING: A PROPOSAL FOR INTERNATIONALLY COMPARABLE INDICATORS. OPHI Working Paper Series.</a:t>
            </a:r>
          </a:p>
          <a:p>
            <a:pPr marL="0" indent="0">
              <a:buNone/>
            </a:pPr>
            <a:r>
              <a:rPr lang="en-GB" dirty="0" smtClean="0"/>
              <a:t>Thurston, R. (2011) 2011 Children and Young People’s Wellbeing Monitor for Wales. Cardiff: WAG.</a:t>
            </a:r>
          </a:p>
          <a:p>
            <a:pPr marL="0" indent="0">
              <a:buNone/>
            </a:pPr>
            <a:r>
              <a:rPr lang="en-GB" dirty="0" smtClean="0"/>
              <a:t>Welsh Assembly Government (2008) 2008 Children and Young People’s Well-being Monitor for Wales, [Online]. Available at www.wales.gov.uk/aboutresearch/social/ocsropage/2008montor?lang=en.</a:t>
            </a:r>
          </a:p>
          <a:p>
            <a:pPr marL="0" indent="0">
              <a:buNone/>
            </a:pPr>
            <a:r>
              <a:rPr lang="en-GB" dirty="0" smtClean="0"/>
              <a:t>Williams, R. (2005) Formation: Who’s bringing up our children? Citizen organising Foundation lecture, Queen Mary University of London, Mile End. [Online]. Available at http://anglicancommunion.org/acns/digest.</a:t>
            </a:r>
          </a:p>
          <a:p>
            <a:pPr marL="0" indent="0">
              <a:buNone/>
            </a:pPr>
            <a:r>
              <a:rPr lang="en-GB" dirty="0" err="1" smtClean="0"/>
              <a:t>Zick</a:t>
            </a:r>
            <a:r>
              <a:rPr lang="en-GB" dirty="0" smtClean="0"/>
              <a:t>, C. D. (2010) ‘The shifting balance of adolescent time use’, Youth &amp; Society, 41(4), pp. 569-596.</a:t>
            </a:r>
            <a:endParaRPr lang="en-GB" dirty="0"/>
          </a:p>
        </p:txBody>
      </p:sp>
    </p:spTree>
    <p:extLst>
      <p:ext uri="{BB962C8B-B14F-4D97-AF65-F5344CB8AC3E}">
        <p14:creationId xmlns:p14="http://schemas.microsoft.com/office/powerpoint/2010/main" val="1317052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2280</Words>
  <Application>Microsoft Office PowerPoint</Application>
  <PresentationFormat>Widescreen</PresentationFormat>
  <Paragraphs>102</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How does science help us understand well-being and how might communities apply this knowledge to enhance well-being for children and young people? </vt:lpstr>
      <vt:lpstr>Tackling Assignment 1</vt:lpstr>
      <vt:lpstr>What is well-being?</vt:lpstr>
      <vt:lpstr>OECD</vt:lpstr>
      <vt:lpstr>PowerPoint Presentation</vt:lpstr>
      <vt:lpstr>PowerPoint Presentation</vt:lpstr>
      <vt:lpstr>What is well-being?  Why is it important?  </vt:lpstr>
      <vt:lpstr>How to define well-being?</vt:lpstr>
      <vt:lpstr>What is well-being?</vt:lpstr>
      <vt:lpstr>Components of well-being</vt:lpstr>
      <vt:lpstr>Does well-being exist, linking to resilience?</vt:lpstr>
      <vt:lpstr>Measuring well-being</vt:lpstr>
      <vt:lpstr>Thoughtful use of time</vt:lpstr>
      <vt:lpstr>Adopting a strengths based approach</vt:lpstr>
      <vt:lpstr>How to enhance motivation, competence and well-being?</vt:lpstr>
      <vt:lpstr>Bringing change</vt:lpstr>
      <vt:lpstr>Escapism</vt:lpstr>
      <vt:lpstr>Follow-up</vt:lpstr>
      <vt:lpstr>References </vt:lpstr>
      <vt:lpstr>References (Contd)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science help us understand well-being and how might communities apply this knowledge to enhance well-being for children and young people?</dc:title>
  <dc:creator>Darrel Williams</dc:creator>
  <cp:lastModifiedBy>Darrel Williams</cp:lastModifiedBy>
  <cp:revision>8</cp:revision>
  <dcterms:created xsi:type="dcterms:W3CDTF">2020-11-16T11:11:51Z</dcterms:created>
  <dcterms:modified xsi:type="dcterms:W3CDTF">2021-02-09T19:45:20Z</dcterms:modified>
</cp:coreProperties>
</file>