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0" r:id="rId2"/>
    <p:sldId id="256" r:id="rId3"/>
    <p:sldId id="257" r:id="rId4"/>
    <p:sldId id="258" r:id="rId5"/>
    <p:sldId id="259"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390" autoAdjust="0"/>
  </p:normalViewPr>
  <p:slideViewPr>
    <p:cSldViewPr snapToGrid="0">
      <p:cViewPr varScale="1">
        <p:scale>
          <a:sx n="78" d="100"/>
          <a:sy n="78" d="100"/>
        </p:scale>
        <p:origin x="18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52084-AA6A-4414-9125-068018310022}" type="datetimeFigureOut">
              <a:rPr lang="en-GB" smtClean="0"/>
              <a:t>19/04/2024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2C69DC-6889-4574-A32F-655630AE192D}" type="slidenum">
              <a:rPr lang="en-GB" smtClean="0"/>
              <a:t>‹#›</a:t>
            </a:fld>
            <a:endParaRPr lang="en-GB"/>
          </a:p>
        </p:txBody>
      </p:sp>
    </p:spTree>
    <p:extLst>
      <p:ext uri="{BB962C8B-B14F-4D97-AF65-F5344CB8AC3E}">
        <p14:creationId xmlns:p14="http://schemas.microsoft.com/office/powerpoint/2010/main" val="4254129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2C69DC-6889-4574-A32F-655630AE192D}" type="slidenum">
              <a:rPr lang="en-GB" smtClean="0"/>
              <a:t>1</a:t>
            </a:fld>
            <a:endParaRPr lang="en-GB"/>
          </a:p>
        </p:txBody>
      </p:sp>
    </p:spTree>
    <p:extLst>
      <p:ext uri="{BB962C8B-B14F-4D97-AF65-F5344CB8AC3E}">
        <p14:creationId xmlns:p14="http://schemas.microsoft.com/office/powerpoint/2010/main" val="20900497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Code of Ethics is to support each member of the policing profession to deliver the highest professional standards in their service to the public. Ethical behaviour comes from the values, beliefs, attitudes and knowledge that guide the judgements of each individual. Everyone in policing has to make difficult decisions and complex choices every day of the week. These range from how to talk to a distressed member of the public through to how to allocate scarce resources. The College of Policing, as the professional body for all in policing, has a responsibility to support the way these choices are made</a:t>
            </a:r>
          </a:p>
          <a:p>
            <a:endParaRPr lang="en-GB" dirty="0"/>
          </a:p>
          <a:p>
            <a:r>
              <a:rPr lang="en-GB" dirty="0"/>
              <a:t>Every person working for the police service must work honestly and ethically. The public expect the police to do the right thing in the right way. Basing decisions and actions on a set of policing principles will help to achieve this. 2.1.2 The principles set out in this Code of Ethics originate from the ‘Principles of Public Life’ published by the Committee on Standards in Public Life in 1995, as these continue to reflect public expectations. </a:t>
            </a:r>
          </a:p>
          <a:p>
            <a:endParaRPr lang="en-GB" dirty="0"/>
          </a:p>
          <a:p>
            <a:r>
              <a:rPr lang="en-GB" dirty="0"/>
              <a:t>The Code includes the principles of ‘fairness’ and ‘respect’ as research has shown these to be crucial to maintaining and enhancing public confidence in policing. 2.1.3 The policing principles reflect the personal beliefs and aspirations that in turn serve to guide behaviour and shape the policing culture. The combination of principles and standards of behaviour encourages consistency between what people believe in and aspire to, and what they do.</a:t>
            </a:r>
          </a:p>
        </p:txBody>
      </p:sp>
      <p:sp>
        <p:nvSpPr>
          <p:cNvPr id="4" name="Slide Number Placeholder 3"/>
          <p:cNvSpPr>
            <a:spLocks noGrp="1"/>
          </p:cNvSpPr>
          <p:nvPr>
            <p:ph type="sldNum" sz="quarter" idx="5"/>
          </p:nvPr>
        </p:nvSpPr>
        <p:spPr/>
        <p:txBody>
          <a:bodyPr/>
          <a:lstStyle/>
          <a:p>
            <a:fld id="{392C69DC-6889-4574-A32F-655630AE192D}" type="slidenum">
              <a:rPr lang="en-GB" smtClean="0"/>
              <a:t>6</a:t>
            </a:fld>
            <a:endParaRPr lang="en-GB"/>
          </a:p>
        </p:txBody>
      </p:sp>
    </p:spTree>
    <p:extLst>
      <p:ext uri="{BB962C8B-B14F-4D97-AF65-F5344CB8AC3E}">
        <p14:creationId xmlns:p14="http://schemas.microsoft.com/office/powerpoint/2010/main" val="1808278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7F560-019F-8445-B8BA-BC88CC8B62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2B1E7E-107D-6DFB-CAC5-65E1D99B07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A25ECD-3A60-1CE7-E6E1-A147F5C5E9B5}"/>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348FA36E-9EDA-9CE9-2F47-8777999B20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AE1220-16F5-0C91-1335-6991C4A71FE1}"/>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2838399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657C2-3AD3-0F0B-CDA9-BA32495807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D3245A-AF96-7531-86B6-CDBC18547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BEC1AB-ED85-5891-77B5-C87018884303}"/>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A3C45776-3931-93F6-CC39-70D4780C3C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46918F-C179-4324-FB02-ABC81682F394}"/>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3421919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2883F-F405-241C-A4A9-59AB5DC455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1D512F-3F52-75DD-D38F-8465674FBAC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AF44D-C3CB-CF84-A977-760783E835ED}"/>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5B34FC25-3318-4EA9-3F03-1B4E742C0C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58BDA1-5B2D-48BC-1E69-E24688F8958A}"/>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3925944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E9DB2-7B93-030A-37BB-5C991ADB59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BA3DA8-D199-1640-928F-53263D2638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FB45CD-4775-E386-58B6-35D51DCA68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D64428-383C-C3CF-16AD-B6E123B53BBB}"/>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6" name="Footer Placeholder 5">
            <a:extLst>
              <a:ext uri="{FF2B5EF4-FFF2-40B4-BE49-F238E27FC236}">
                <a16:creationId xmlns:a16="http://schemas.microsoft.com/office/drawing/2014/main" id="{90973D4F-CFD0-78D9-DF36-50055565E0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5920B5-DE3C-9487-574C-E7887E45AE07}"/>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4009823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3318D-C124-EDBD-1D43-2ADF9B1C6BF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4377C4-C0C8-AC2E-760F-2D5B8D08D3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1658CE-634F-9441-F4C6-B56342AEAAC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8AF1FF-2272-9392-E4EF-6B22C0B5CA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EB2388-8387-73CF-D293-8903B97D525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BD308B-DEA7-95D2-F5F5-33997B9D9099}"/>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8" name="Footer Placeholder 7">
            <a:extLst>
              <a:ext uri="{FF2B5EF4-FFF2-40B4-BE49-F238E27FC236}">
                <a16:creationId xmlns:a16="http://schemas.microsoft.com/office/drawing/2014/main" id="{398A1DC4-DA1A-9038-7BDD-C1CB54C230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E01FDA-C11A-A0F4-6D16-B1DDA52EB31A}"/>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1987104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05569-CDA6-E2CA-B696-B4966B89BA9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6AA79B-83D7-510D-03A0-0FBE5EB1329A}"/>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4" name="Footer Placeholder 3">
            <a:extLst>
              <a:ext uri="{FF2B5EF4-FFF2-40B4-BE49-F238E27FC236}">
                <a16:creationId xmlns:a16="http://schemas.microsoft.com/office/drawing/2014/main" id="{AD0E602C-1632-79BD-05BB-9DB0BD10CE1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CD04D8-03C1-4152-BF32-2BF48347F6B9}"/>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951663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65E85A-96AC-2809-2BAC-9AEEC1D7D142}"/>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3" name="Footer Placeholder 2">
            <a:extLst>
              <a:ext uri="{FF2B5EF4-FFF2-40B4-BE49-F238E27FC236}">
                <a16:creationId xmlns:a16="http://schemas.microsoft.com/office/drawing/2014/main" id="{735AA493-4BD4-AEF4-5768-520B020C13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54C50A-8283-5B11-F5D4-F03E551F91A4}"/>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18146519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EE615-1DD4-1378-2806-E11DE71EA2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C798E7-7028-F7ED-F23F-67884FBCA1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A288A1-C904-3079-45F0-8BB0ECD7C5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832A62-3AAC-5D7A-D72B-C3D0C3B34253}"/>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6" name="Footer Placeholder 5">
            <a:extLst>
              <a:ext uri="{FF2B5EF4-FFF2-40B4-BE49-F238E27FC236}">
                <a16:creationId xmlns:a16="http://schemas.microsoft.com/office/drawing/2014/main" id="{D3A9239E-09BD-8F77-A8F7-21B274B418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A14E65-73DC-51B2-FD0E-D7881C9FEB44}"/>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41508526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18FE-A171-6872-EE75-CC963662F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5011DCE-3EBA-3F6D-D145-49195D7687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6FA09F-7FFF-9F2F-17DF-2D40359B8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3ABAE3-B8FD-684F-CE95-8454ADCE37D9}"/>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6" name="Footer Placeholder 5">
            <a:extLst>
              <a:ext uri="{FF2B5EF4-FFF2-40B4-BE49-F238E27FC236}">
                <a16:creationId xmlns:a16="http://schemas.microsoft.com/office/drawing/2014/main" id="{7B0DE0D4-E566-1EC2-9589-8BA1CF43C7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2C43E7-6824-DE20-1127-31AABCEEEBF2}"/>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3654047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BE95-1059-5C19-F390-02BEA1F8988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0803CA-1A1B-481F-D794-918441E91B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676A9C-428C-F086-4EE3-2D2B57E2779F}"/>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C2C62058-379D-91C2-F28F-7A3D46E99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8CFB29-E471-B295-ED39-5DCB88FED333}"/>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1444386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CCD610-ACC6-A41F-2282-62E6E06BA0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1F5B8F-10FE-8612-7497-5DDB90894B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EB39D-7B51-B62C-9114-5F7FF1C423A1}"/>
              </a:ext>
            </a:extLst>
          </p:cNvPr>
          <p:cNvSpPr>
            <a:spLocks noGrp="1"/>
          </p:cNvSpPr>
          <p:nvPr>
            <p:ph type="dt" sz="half" idx="10"/>
          </p:nvPr>
        </p:nvSpPr>
        <p:spPr/>
        <p:txBody>
          <a:body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DF618051-9D18-83E8-480C-5AC9AD29EA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5BABD9-9404-9A8F-65B6-877B98B87190}"/>
              </a:ext>
            </a:extLst>
          </p:cNvPr>
          <p:cNvSpPr>
            <a:spLocks noGrp="1"/>
          </p:cNvSpPr>
          <p:nvPr>
            <p:ph type="sldNum" sz="quarter" idx="12"/>
          </p:nvPr>
        </p:nvSpPr>
        <p:spPr/>
        <p:txBody>
          <a:bodyPr/>
          <a:lstStyle/>
          <a:p>
            <a:fld id="{3374A857-3DDD-4E8B-9645-B6F56AEF74D5}" type="slidenum">
              <a:rPr lang="en-GB" smtClean="0"/>
              <a:t>‹#›</a:t>
            </a:fld>
            <a:endParaRPr lang="en-GB"/>
          </a:p>
        </p:txBody>
      </p:sp>
    </p:spTree>
    <p:extLst>
      <p:ext uri="{BB962C8B-B14F-4D97-AF65-F5344CB8AC3E}">
        <p14:creationId xmlns:p14="http://schemas.microsoft.com/office/powerpoint/2010/main" val="3845062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96536-B61E-81D6-4C20-740C18A21B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01AB7C-E196-7148-1BAB-FFE16E7AA9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F3E7A-19C4-60E4-BA78-862E2F1BDE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8A8650-2496-4D26-BCAE-DF3C95701A9E}" type="datetimeFigureOut">
              <a:rPr lang="en-GB" smtClean="0"/>
              <a:t>19/04/2024</a:t>
            </a:fld>
            <a:endParaRPr lang="en-GB"/>
          </a:p>
        </p:txBody>
      </p:sp>
      <p:sp>
        <p:nvSpPr>
          <p:cNvPr id="5" name="Footer Placeholder 4">
            <a:extLst>
              <a:ext uri="{FF2B5EF4-FFF2-40B4-BE49-F238E27FC236}">
                <a16:creationId xmlns:a16="http://schemas.microsoft.com/office/drawing/2014/main" id="{4CFC5DD7-A3CA-17F2-03B8-2F6F7C28C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F8E68C1-D595-203A-C28E-8FC645B4A5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74A857-3DDD-4E8B-9645-B6F56AEF74D5}" type="slidenum">
              <a:rPr lang="en-GB" smtClean="0"/>
              <a:t>‹#›</a:t>
            </a:fld>
            <a:endParaRPr lang="en-GB"/>
          </a:p>
        </p:txBody>
      </p:sp>
    </p:spTree>
    <p:extLst>
      <p:ext uri="{BB962C8B-B14F-4D97-AF65-F5344CB8AC3E}">
        <p14:creationId xmlns:p14="http://schemas.microsoft.com/office/powerpoint/2010/main" val="41635380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3A5233F-0668-E955-C0C9-BCB812295CE4}"/>
              </a:ext>
            </a:extLst>
          </p:cNvPr>
          <p:cNvSpPr>
            <a:spLocks noGrp="1"/>
          </p:cNvSpPr>
          <p:nvPr>
            <p:ph type="title"/>
          </p:nvPr>
        </p:nvSpPr>
        <p:spPr>
          <a:xfrm>
            <a:off x="3880430" y="583345"/>
            <a:ext cx="7160357" cy="4164820"/>
          </a:xfrm>
        </p:spPr>
        <p:txBody>
          <a:bodyPr vert="horz" lIns="91440" tIns="45720" rIns="91440" bIns="45720" rtlCol="0" anchor="t">
            <a:normAutofit/>
          </a:bodyPr>
          <a:lstStyle/>
          <a:p>
            <a:pPr algn="r"/>
            <a:r>
              <a:rPr lang="en-US" sz="8000" kern="1200">
                <a:solidFill>
                  <a:srgbClr val="FFFFFF"/>
                </a:solidFill>
                <a:latin typeface="+mj-lt"/>
                <a:ea typeface="+mj-ea"/>
                <a:cs typeface="+mj-cs"/>
              </a:rPr>
              <a:t>Assessment Centre Preparation</a:t>
            </a:r>
          </a:p>
        </p:txBody>
      </p:sp>
      <p:sp>
        <p:nvSpPr>
          <p:cNvPr id="3" name="Content Placeholder 2">
            <a:extLst>
              <a:ext uri="{FF2B5EF4-FFF2-40B4-BE49-F238E27FC236}">
                <a16:creationId xmlns:a16="http://schemas.microsoft.com/office/drawing/2014/main" id="{F7054A93-F36D-512C-EF8A-F34C23D581D6}"/>
              </a:ext>
            </a:extLst>
          </p:cNvPr>
          <p:cNvSpPr>
            <a:spLocks noGrp="1"/>
          </p:cNvSpPr>
          <p:nvPr>
            <p:ph idx="1"/>
          </p:nvPr>
        </p:nvSpPr>
        <p:spPr>
          <a:xfrm>
            <a:off x="1208228" y="5972174"/>
            <a:ext cx="8578699" cy="504825"/>
          </a:xfrm>
        </p:spPr>
        <p:txBody>
          <a:bodyPr vert="horz" lIns="91440" tIns="45720" rIns="91440" bIns="45720" rtlCol="0">
            <a:normAutofit/>
          </a:bodyPr>
          <a:lstStyle/>
          <a:p>
            <a:pPr marL="0" indent="0">
              <a:buNone/>
            </a:pPr>
            <a:r>
              <a:rPr lang="en-US" sz="2000" kern="1200" dirty="0">
                <a:solidFill>
                  <a:srgbClr val="FFFFFF"/>
                </a:solidFill>
                <a:latin typeface="+mn-lt"/>
                <a:ea typeface="+mn-ea"/>
                <a:cs typeface="+mn-cs"/>
              </a:rPr>
              <a:t>BMPL4002 Preparing for Professional Policing</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pic>
        <p:nvPicPr>
          <p:cNvPr id="6" name="Audio 5">
            <a:hlinkClick r:id="" action="ppaction://media"/>
            <a:extLst>
              <a:ext uri="{FF2B5EF4-FFF2-40B4-BE49-F238E27FC236}">
                <a16:creationId xmlns:a16="http://schemas.microsoft.com/office/drawing/2014/main" id="{7BD5716A-7F78-F3EE-5E8E-C9B841F979A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5182248"/>
      </p:ext>
    </p:extLst>
  </p:cSld>
  <p:clrMapOvr>
    <a:masterClrMapping/>
  </p:clrMapOvr>
  <mc:AlternateContent xmlns:mc="http://schemas.openxmlformats.org/markup-compatibility/2006">
    <mc:Choice xmlns:p14="http://schemas.microsoft.com/office/powerpoint/2010/main" Requires="p14">
      <p:transition spd="slow" p14:dur="2000" advTm="66651"/>
    </mc:Choice>
    <mc:Fallback>
      <p:transition spd="slow" advTm="66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B15AA41-8F50-EC06-AF55-4F7DF9A48164}"/>
              </a:ext>
            </a:extLst>
          </p:cNvPr>
          <p:cNvSpPr txBox="1"/>
          <p:nvPr/>
        </p:nvSpPr>
        <p:spPr>
          <a:xfrm>
            <a:off x="645176" y="643467"/>
            <a:ext cx="9389060" cy="4515862"/>
          </a:xfrm>
          <a:prstGeom prst="rect">
            <a:avLst/>
          </a:prstGeom>
          <a:noFill/>
        </p:spPr>
        <p:txBody>
          <a:bodyPr wrap="square" rtlCol="0">
            <a:spAutoFit/>
          </a:bodyPr>
          <a:lstStyle/>
          <a:p>
            <a:pPr defTabSz="896112"/>
            <a:r>
              <a:rPr lang="en-GB" sz="3136" kern="1200">
                <a:solidFill>
                  <a:schemeClr val="tx1"/>
                </a:solidFill>
                <a:latin typeface="+mn-lt"/>
                <a:ea typeface="+mn-ea"/>
                <a:cs typeface="+mn-cs"/>
              </a:rPr>
              <a:t>Assessment date – Tuesday 7</a:t>
            </a:r>
            <a:r>
              <a:rPr lang="en-GB" sz="3136" kern="1200" baseline="30000">
                <a:solidFill>
                  <a:schemeClr val="tx1"/>
                </a:solidFill>
                <a:latin typeface="+mn-lt"/>
                <a:ea typeface="+mn-ea"/>
                <a:cs typeface="+mn-cs"/>
              </a:rPr>
              <a:t>th</a:t>
            </a:r>
            <a:r>
              <a:rPr lang="en-GB" sz="3136" kern="1200">
                <a:solidFill>
                  <a:schemeClr val="tx1"/>
                </a:solidFill>
                <a:latin typeface="+mn-lt"/>
                <a:ea typeface="+mn-ea"/>
                <a:cs typeface="+mn-cs"/>
              </a:rPr>
              <a:t> of May 2024</a:t>
            </a:r>
          </a:p>
          <a:p>
            <a:pPr defTabSz="896112"/>
            <a:endParaRPr lang="en-GB" sz="3136" kern="1200">
              <a:solidFill>
                <a:schemeClr val="tx1"/>
              </a:solidFill>
              <a:latin typeface="+mn-lt"/>
              <a:ea typeface="+mn-ea"/>
              <a:cs typeface="+mn-cs"/>
            </a:endParaRPr>
          </a:p>
          <a:p>
            <a:pPr defTabSz="896112"/>
            <a:r>
              <a:rPr lang="en-GB" sz="3136" kern="1200">
                <a:solidFill>
                  <a:schemeClr val="tx1"/>
                </a:solidFill>
                <a:latin typeface="+mn-lt"/>
                <a:ea typeface="+mn-ea"/>
                <a:cs typeface="+mn-cs"/>
              </a:rPr>
              <a:t>Location : SBC</a:t>
            </a:r>
          </a:p>
          <a:p>
            <a:pPr defTabSz="896112"/>
            <a:endParaRPr lang="en-GB" sz="3136" kern="1200">
              <a:solidFill>
                <a:schemeClr val="tx1"/>
              </a:solidFill>
              <a:latin typeface="+mn-lt"/>
              <a:ea typeface="+mn-ea"/>
              <a:cs typeface="+mn-cs"/>
            </a:endParaRPr>
          </a:p>
          <a:p>
            <a:pPr defTabSz="896112"/>
            <a:r>
              <a:rPr lang="en-GB" sz="3136" kern="1200">
                <a:solidFill>
                  <a:schemeClr val="tx1"/>
                </a:solidFill>
                <a:latin typeface="+mn-lt"/>
                <a:ea typeface="+mn-ea"/>
                <a:cs typeface="+mn-cs"/>
              </a:rPr>
              <a:t>You will receive an email with a time slot and classroom number which you will need to attend.</a:t>
            </a:r>
          </a:p>
          <a:p>
            <a:pPr defTabSz="896112"/>
            <a:endParaRPr lang="en-GB" sz="3136" kern="1200">
              <a:solidFill>
                <a:schemeClr val="tx1"/>
              </a:solidFill>
              <a:latin typeface="+mn-lt"/>
              <a:ea typeface="+mn-ea"/>
              <a:cs typeface="+mn-cs"/>
            </a:endParaRPr>
          </a:p>
          <a:p>
            <a:pPr defTabSz="896112"/>
            <a:r>
              <a:rPr lang="en-GB" sz="3136" kern="1200">
                <a:solidFill>
                  <a:schemeClr val="tx1"/>
                </a:solidFill>
                <a:latin typeface="+mn-lt"/>
                <a:ea typeface="+mn-ea"/>
                <a:cs typeface="+mn-cs"/>
              </a:rPr>
              <a:t>Please arrive a few minutes before your slot. </a:t>
            </a:r>
          </a:p>
          <a:p>
            <a:pPr defTabSz="896112"/>
            <a:endParaRPr lang="en-GB" sz="1764" kern="1200">
              <a:solidFill>
                <a:schemeClr val="tx1"/>
              </a:solidFill>
              <a:latin typeface="+mn-lt"/>
              <a:ea typeface="+mn-ea"/>
              <a:cs typeface="+mn-cs"/>
            </a:endParaRPr>
          </a:p>
          <a:p>
            <a:pPr defTabSz="896112"/>
            <a:r>
              <a:rPr lang="en-GB" sz="1764" kern="1200">
                <a:solidFill>
                  <a:schemeClr val="tx1"/>
                </a:solidFill>
                <a:latin typeface="+mn-lt"/>
                <a:ea typeface="+mn-ea"/>
                <a:cs typeface="+mn-cs"/>
              </a:rPr>
              <a:t> </a:t>
            </a:r>
            <a:endParaRPr lang="en-GB"/>
          </a:p>
        </p:txBody>
      </p:sp>
      <p:pic>
        <p:nvPicPr>
          <p:cNvPr id="6" name="Picture 5">
            <a:extLst>
              <a:ext uri="{FF2B5EF4-FFF2-40B4-BE49-F238E27FC236}">
                <a16:creationId xmlns:a16="http://schemas.microsoft.com/office/drawing/2014/main" id="{2F5AC833-AC18-5D8B-2639-27CC5BCC89FF}"/>
              </a:ext>
            </a:extLst>
          </p:cNvPr>
          <p:cNvPicPr>
            <a:picLocks noChangeAspect="1"/>
          </p:cNvPicPr>
          <p:nvPr/>
        </p:nvPicPr>
        <p:blipFill>
          <a:blip r:embed="rId4"/>
          <a:stretch>
            <a:fillRect/>
          </a:stretch>
        </p:blipFill>
        <p:spPr>
          <a:xfrm>
            <a:off x="8282726" y="4104125"/>
            <a:ext cx="3264097" cy="2110407"/>
          </a:xfrm>
          <a:prstGeom prst="rect">
            <a:avLst/>
          </a:prstGeom>
        </p:spPr>
      </p:pic>
      <p:pic>
        <p:nvPicPr>
          <p:cNvPr id="5" name="Audio 4">
            <a:hlinkClick r:id="" action="ppaction://media"/>
            <a:extLst>
              <a:ext uri="{FF2B5EF4-FFF2-40B4-BE49-F238E27FC236}">
                <a16:creationId xmlns:a16="http://schemas.microsoft.com/office/drawing/2014/main" id="{F1FB7BC4-EDC1-C419-29F5-8D87B2BEF4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991752"/>
      </p:ext>
    </p:extLst>
  </p:cSld>
  <p:clrMapOvr>
    <a:masterClrMapping/>
  </p:clrMapOvr>
  <mc:AlternateContent xmlns:mc="http://schemas.openxmlformats.org/markup-compatibility/2006">
    <mc:Choice xmlns:p14="http://schemas.microsoft.com/office/powerpoint/2010/main" Requires="p14">
      <p:transition spd="slow" p14:dur="2000" advTm="91730"/>
    </mc:Choice>
    <mc:Fallback>
      <p:transition spd="slow" advTm="91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D0419-6AFA-66B5-B380-D72F1AD50480}"/>
              </a:ext>
            </a:extLst>
          </p:cNvPr>
          <p:cNvSpPr>
            <a:spLocks noGrp="1"/>
          </p:cNvSpPr>
          <p:nvPr>
            <p:ph type="title"/>
          </p:nvPr>
        </p:nvSpPr>
        <p:spPr/>
        <p:txBody>
          <a:bodyPr/>
          <a:lstStyle/>
          <a:p>
            <a:r>
              <a:rPr lang="en-GB"/>
              <a:t>Overview</a:t>
            </a:r>
            <a:br>
              <a:rPr lang="en-GB"/>
            </a:br>
            <a:endParaRPr lang="en-GB" dirty="0"/>
          </a:p>
        </p:txBody>
      </p:sp>
      <p:sp>
        <p:nvSpPr>
          <p:cNvPr id="3" name="Content Placeholder 2">
            <a:extLst>
              <a:ext uri="{FF2B5EF4-FFF2-40B4-BE49-F238E27FC236}">
                <a16:creationId xmlns:a16="http://schemas.microsoft.com/office/drawing/2014/main" id="{C90729FB-C63A-8CE8-40AE-27C8E6794BAA}"/>
              </a:ext>
            </a:extLst>
          </p:cNvPr>
          <p:cNvSpPr>
            <a:spLocks noGrp="1"/>
          </p:cNvSpPr>
          <p:nvPr>
            <p:ph idx="1"/>
          </p:nvPr>
        </p:nvSpPr>
        <p:spPr/>
        <p:txBody>
          <a:bodyPr/>
          <a:lstStyle/>
          <a:p>
            <a:r>
              <a:rPr lang="en-GB" sz="1800" dirty="0">
                <a:effectLst/>
                <a:latin typeface="Arial Nova" panose="020B0504020202020204" pitchFamily="34" charset="0"/>
                <a:ea typeface="Times New Roman" panose="02020603050405020304" pitchFamily="18" charset="0"/>
              </a:rPr>
              <a:t>Students will undertake an individual competency-based interview which will mirror the police recruitment centre process with a tutor. </a:t>
            </a:r>
          </a:p>
          <a:p>
            <a:endParaRPr lang="en-GB" dirty="0">
              <a:latin typeface="Arial Nova" panose="020B0504020202020204" pitchFamily="34" charset="0"/>
            </a:endParaRPr>
          </a:p>
          <a:p>
            <a:r>
              <a:rPr lang="en-GB" sz="1800" dirty="0">
                <a:effectLst/>
                <a:latin typeface="Arial Nova" panose="020B0504020202020204" pitchFamily="34" charset="0"/>
                <a:ea typeface="Times New Roman" panose="02020603050405020304" pitchFamily="18" charset="0"/>
              </a:rPr>
              <a:t>The process is designed to afford you the experience of being interviewed.</a:t>
            </a:r>
          </a:p>
          <a:p>
            <a:endParaRPr lang="en-GB" dirty="0">
              <a:latin typeface="Arial Nova" panose="020B0504020202020204" pitchFamily="34" charset="0"/>
            </a:endParaRPr>
          </a:p>
          <a:p>
            <a:r>
              <a:rPr lang="en-GB" sz="1800" dirty="0">
                <a:effectLst/>
                <a:latin typeface="Arial Nova" panose="020B0504020202020204" pitchFamily="34" charset="0"/>
                <a:ea typeface="Times New Roman" panose="02020603050405020304" pitchFamily="18" charset="0"/>
              </a:rPr>
              <a:t>The questions students will be asked will be directly related to your suitability to perform the role of a police constable. There will be 3 set questions to answer. </a:t>
            </a:r>
          </a:p>
          <a:p>
            <a:endParaRPr lang="en-GB" sz="1800" dirty="0">
              <a:latin typeface="Arial Nova" panose="020B0504020202020204" pitchFamily="34" charset="0"/>
              <a:ea typeface="Times New Roman" panose="02020603050405020304" pitchFamily="18" charset="0"/>
            </a:endParaRPr>
          </a:p>
          <a:p>
            <a:r>
              <a:rPr lang="en-GB" sz="1800" dirty="0">
                <a:effectLst/>
                <a:latin typeface="Arial Nova" panose="020B0504020202020204" pitchFamily="34" charset="0"/>
                <a:ea typeface="Times New Roman" panose="02020603050405020304" pitchFamily="18" charset="0"/>
              </a:rPr>
              <a:t>You will be given 5 mins to answer each question verbally. </a:t>
            </a:r>
          </a:p>
          <a:p>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6" name="Audio 5">
            <a:hlinkClick r:id="" action="ppaction://media"/>
            <a:extLst>
              <a:ext uri="{FF2B5EF4-FFF2-40B4-BE49-F238E27FC236}">
                <a16:creationId xmlns:a16="http://schemas.microsoft.com/office/drawing/2014/main" id="{0800FC8E-347F-4478-3FB5-AA26D096B94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609792"/>
      </p:ext>
    </p:extLst>
  </p:cSld>
  <p:clrMapOvr>
    <a:masterClrMapping/>
  </p:clrMapOvr>
  <mc:AlternateContent xmlns:mc="http://schemas.openxmlformats.org/markup-compatibility/2006">
    <mc:Choice xmlns:p14="http://schemas.microsoft.com/office/powerpoint/2010/main" Requires="p14">
      <p:transition spd="slow" p14:dur="2000" advTm="80629"/>
    </mc:Choice>
    <mc:Fallback>
      <p:transition spd="slow" advTm="8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EC276C6-52F8-B4C7-14AF-C5FBC83C7280}"/>
              </a:ext>
            </a:extLst>
          </p:cNvPr>
          <p:cNvPicPr>
            <a:picLocks noGrp="1" noChangeAspect="1"/>
          </p:cNvPicPr>
          <p:nvPr>
            <p:ph idx="1"/>
          </p:nvPr>
        </p:nvPicPr>
        <p:blipFill>
          <a:blip r:embed="rId4"/>
          <a:stretch>
            <a:fillRect/>
          </a:stretch>
        </p:blipFill>
        <p:spPr>
          <a:xfrm>
            <a:off x="643467" y="934466"/>
            <a:ext cx="10905066" cy="4989066"/>
          </a:xfrm>
          <a:prstGeom prst="rect">
            <a:avLst/>
          </a:prstGeom>
        </p:spPr>
      </p:pic>
      <p:pic>
        <p:nvPicPr>
          <p:cNvPr id="4" name="Audio 3">
            <a:hlinkClick r:id="" action="ppaction://media"/>
            <a:extLst>
              <a:ext uri="{FF2B5EF4-FFF2-40B4-BE49-F238E27FC236}">
                <a16:creationId xmlns:a16="http://schemas.microsoft.com/office/drawing/2014/main" id="{98EF8C78-822D-37A3-67E0-8111170CFDC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4890502"/>
      </p:ext>
    </p:extLst>
  </p:cSld>
  <p:clrMapOvr>
    <a:masterClrMapping/>
  </p:clrMapOvr>
  <mc:AlternateContent xmlns:mc="http://schemas.openxmlformats.org/markup-compatibility/2006">
    <mc:Choice xmlns:p14="http://schemas.microsoft.com/office/powerpoint/2010/main" Requires="p14">
      <p:transition spd="slow" p14:dur="2000" advTm="286359"/>
    </mc:Choice>
    <mc:Fallback>
      <p:transition spd="slow" advTm="286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4EF7EA58-AB94-A250-BDEC-47AC22D9A3ED}"/>
              </a:ext>
            </a:extLst>
          </p:cNvPr>
          <p:cNvPicPr>
            <a:picLocks noGrp="1" noChangeAspect="1"/>
          </p:cNvPicPr>
          <p:nvPr>
            <p:ph idx="1"/>
          </p:nvPr>
        </p:nvPicPr>
        <p:blipFill rotWithShape="1">
          <a:blip r:embed="rId4"/>
          <a:srcRect r="12847" b="1"/>
          <a:stretch/>
        </p:blipFill>
        <p:spPr>
          <a:xfrm>
            <a:off x="865141" y="871147"/>
            <a:ext cx="10488660" cy="5114714"/>
          </a:xfrm>
          <a:prstGeom prst="rect">
            <a:avLst/>
          </a:prstGeom>
        </p:spPr>
      </p:pic>
      <p:cxnSp>
        <p:nvCxnSpPr>
          <p:cNvPr id="10" name="Straight Connector 9">
            <a:extLst>
              <a:ext uri="{FF2B5EF4-FFF2-40B4-BE49-F238E27FC236}">
                <a16:creationId xmlns:a16="http://schemas.microsoft.com/office/drawing/2014/main" id="{EBC8029E-E679-5CC4-DE1F-B1AA37452C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1" y="5966048"/>
            <a:ext cx="104775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Arrow: Left 5">
            <a:extLst>
              <a:ext uri="{FF2B5EF4-FFF2-40B4-BE49-F238E27FC236}">
                <a16:creationId xmlns:a16="http://schemas.microsoft.com/office/drawing/2014/main" id="{913194BD-FBBF-CBC8-F041-9A46A903A90B}"/>
              </a:ext>
            </a:extLst>
          </p:cNvPr>
          <p:cNvSpPr/>
          <p:nvPr/>
        </p:nvSpPr>
        <p:spPr>
          <a:xfrm>
            <a:off x="6488500" y="4894645"/>
            <a:ext cx="1670079" cy="484632"/>
          </a:xfrm>
          <a:prstGeom prst="leftArrow">
            <a:avLst>
              <a:gd name="adj1" fmla="val 100000"/>
              <a:gd name="adj2" fmla="val 50000"/>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4" name="Audio 3">
            <a:hlinkClick r:id="" action="ppaction://media"/>
            <a:extLst>
              <a:ext uri="{FF2B5EF4-FFF2-40B4-BE49-F238E27FC236}">
                <a16:creationId xmlns:a16="http://schemas.microsoft.com/office/drawing/2014/main" id="{6984C6CD-4BDD-338F-EF9B-5D60D539E41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5263451"/>
      </p:ext>
    </p:extLst>
  </p:cSld>
  <p:clrMapOvr>
    <a:masterClrMapping/>
  </p:clrMapOvr>
  <mc:AlternateContent xmlns:mc="http://schemas.openxmlformats.org/markup-compatibility/2006">
    <mc:Choice xmlns:p14="http://schemas.microsoft.com/office/powerpoint/2010/main" Requires="p14">
      <p:transition spd="slow" p14:dur="2000" advTm="38638"/>
    </mc:Choice>
    <mc:Fallback>
      <p:transition spd="slow" advTm="38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2C9F2EB-2648-B8A3-85EF-B4B257890F98}"/>
              </a:ext>
            </a:extLst>
          </p:cNvPr>
          <p:cNvPicPr>
            <a:picLocks noGrp="1" noChangeAspect="1"/>
          </p:cNvPicPr>
          <p:nvPr>
            <p:ph idx="1"/>
          </p:nvPr>
        </p:nvPicPr>
        <p:blipFill>
          <a:blip r:embed="rId5"/>
          <a:stretch>
            <a:fillRect/>
          </a:stretch>
        </p:blipFill>
        <p:spPr>
          <a:xfrm>
            <a:off x="7837788" y="1696243"/>
            <a:ext cx="3676650" cy="2952750"/>
          </a:xfrm>
        </p:spPr>
      </p:pic>
      <p:sp>
        <p:nvSpPr>
          <p:cNvPr id="6" name="TextBox 5">
            <a:extLst>
              <a:ext uri="{FF2B5EF4-FFF2-40B4-BE49-F238E27FC236}">
                <a16:creationId xmlns:a16="http://schemas.microsoft.com/office/drawing/2014/main" id="{E92268D1-2C39-8393-390A-E49D7896D4EA}"/>
              </a:ext>
            </a:extLst>
          </p:cNvPr>
          <p:cNvSpPr txBox="1"/>
          <p:nvPr/>
        </p:nvSpPr>
        <p:spPr>
          <a:xfrm>
            <a:off x="838200" y="633462"/>
            <a:ext cx="6748849" cy="5078313"/>
          </a:xfrm>
          <a:prstGeom prst="rect">
            <a:avLst/>
          </a:prstGeom>
          <a:noFill/>
        </p:spPr>
        <p:txBody>
          <a:bodyPr wrap="square" rtlCol="0">
            <a:spAutoFit/>
          </a:bodyPr>
          <a:lstStyle/>
          <a:p>
            <a:r>
              <a:rPr lang="en-GB" b="1" dirty="0"/>
              <a:t>The Policing Principles are contained within the Code of Ethics</a:t>
            </a:r>
          </a:p>
          <a:p>
            <a:endParaRPr lang="en-GB" dirty="0"/>
          </a:p>
          <a:p>
            <a:r>
              <a:rPr lang="en-GB" b="1" dirty="0"/>
              <a:t> Accountability </a:t>
            </a:r>
            <a:r>
              <a:rPr lang="en-GB" dirty="0"/>
              <a:t>– You are answerable for your decisions, actions and omissions</a:t>
            </a:r>
          </a:p>
          <a:p>
            <a:endParaRPr lang="en-GB" dirty="0"/>
          </a:p>
          <a:p>
            <a:r>
              <a:rPr lang="en-GB" dirty="0"/>
              <a:t> </a:t>
            </a:r>
            <a:r>
              <a:rPr lang="en-GB" b="1" dirty="0"/>
              <a:t>Fairness</a:t>
            </a:r>
            <a:r>
              <a:rPr lang="en-GB" dirty="0"/>
              <a:t> – You treat people fairly Honesty – You are truthful and trustworthy Integrity – You always do the right thing </a:t>
            </a:r>
          </a:p>
          <a:p>
            <a:endParaRPr lang="en-GB" dirty="0"/>
          </a:p>
          <a:p>
            <a:r>
              <a:rPr lang="en-GB" b="1" dirty="0"/>
              <a:t>Leadership</a:t>
            </a:r>
            <a:r>
              <a:rPr lang="en-GB" dirty="0"/>
              <a:t> – You lead by good example</a:t>
            </a:r>
          </a:p>
          <a:p>
            <a:endParaRPr lang="en-GB" dirty="0"/>
          </a:p>
          <a:p>
            <a:r>
              <a:rPr lang="en-GB" b="1" dirty="0"/>
              <a:t>Objectivity</a:t>
            </a:r>
            <a:r>
              <a:rPr lang="en-GB" dirty="0"/>
              <a:t> – You make choices on evidence and your best professional judgement </a:t>
            </a:r>
          </a:p>
          <a:p>
            <a:endParaRPr lang="en-GB" dirty="0"/>
          </a:p>
          <a:p>
            <a:r>
              <a:rPr lang="en-GB" b="1" dirty="0"/>
              <a:t>Openness </a:t>
            </a:r>
            <a:r>
              <a:rPr lang="en-GB" dirty="0"/>
              <a:t>– You are open and transparent in your actions and decisions</a:t>
            </a:r>
          </a:p>
          <a:p>
            <a:endParaRPr lang="en-GB" dirty="0"/>
          </a:p>
          <a:p>
            <a:r>
              <a:rPr lang="en-GB" b="1" dirty="0"/>
              <a:t> Respect </a:t>
            </a:r>
            <a:r>
              <a:rPr lang="en-GB" dirty="0"/>
              <a:t>– You treat everyone with respect</a:t>
            </a:r>
          </a:p>
          <a:p>
            <a:r>
              <a:rPr lang="en-GB" dirty="0"/>
              <a:t> Selflessness – You act in the public interest </a:t>
            </a:r>
          </a:p>
        </p:txBody>
      </p:sp>
      <p:pic>
        <p:nvPicPr>
          <p:cNvPr id="4" name="Audio 3">
            <a:hlinkClick r:id="" action="ppaction://media"/>
            <a:extLst>
              <a:ext uri="{FF2B5EF4-FFF2-40B4-BE49-F238E27FC236}">
                <a16:creationId xmlns:a16="http://schemas.microsoft.com/office/drawing/2014/main" id="{5C8336C9-891C-1399-91D7-7CC43C4981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3272261"/>
      </p:ext>
    </p:extLst>
  </p:cSld>
  <p:clrMapOvr>
    <a:masterClrMapping/>
  </p:clrMapOvr>
  <mc:AlternateContent xmlns:mc="http://schemas.openxmlformats.org/markup-compatibility/2006">
    <mc:Choice xmlns:p14="http://schemas.microsoft.com/office/powerpoint/2010/main" Requires="p14">
      <p:transition spd="slow" p14:dur="2000" advTm="233890"/>
    </mc:Choice>
    <mc:Fallback>
      <p:transition spd="slow" advTm="2338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3EED6667-6BE8-A2AB-422A-5A1D89727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1" cy="1696413"/>
          </a:xfrm>
          <a:prstGeom prst="rect">
            <a:avLst/>
          </a:prstGeom>
          <a:ln>
            <a:noFill/>
          </a:ln>
          <a:effectLst>
            <a:outerShdw blurRad="304800" dist="114300" dir="5460000" sx="92000" sy="92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01733-EE63-9659-1DAB-22443B000AC0}"/>
              </a:ext>
            </a:extLst>
          </p:cNvPr>
          <p:cNvSpPr>
            <a:spLocks noGrp="1"/>
          </p:cNvSpPr>
          <p:nvPr>
            <p:ph type="title"/>
          </p:nvPr>
        </p:nvSpPr>
        <p:spPr>
          <a:xfrm>
            <a:off x="589558" y="244742"/>
            <a:ext cx="7015498" cy="1235225"/>
          </a:xfrm>
        </p:spPr>
        <p:txBody>
          <a:bodyPr vert="horz" lIns="91440" tIns="45720" rIns="91440" bIns="45720" rtlCol="0" anchor="ctr">
            <a:normAutofit/>
          </a:bodyPr>
          <a:lstStyle/>
          <a:p>
            <a:r>
              <a:rPr lang="en-US" sz="3600" kern="1200">
                <a:solidFill>
                  <a:schemeClr val="tx1"/>
                </a:solidFill>
                <a:latin typeface="+mj-lt"/>
                <a:ea typeface="+mj-ea"/>
                <a:cs typeface="+mj-cs"/>
              </a:rPr>
              <a:t>Code of Ethics </a:t>
            </a:r>
          </a:p>
        </p:txBody>
      </p:sp>
      <p:pic>
        <p:nvPicPr>
          <p:cNvPr id="5" name="Content Placeholder 4" descr="A screenshot of a computer&#10;&#10;Description automatically generated">
            <a:extLst>
              <a:ext uri="{FF2B5EF4-FFF2-40B4-BE49-F238E27FC236}">
                <a16:creationId xmlns:a16="http://schemas.microsoft.com/office/drawing/2014/main" id="{185E725F-2227-C333-3CDF-93C9FD02966D}"/>
              </a:ext>
            </a:extLst>
          </p:cNvPr>
          <p:cNvPicPr>
            <a:picLocks noGrp="1" noChangeAspect="1"/>
          </p:cNvPicPr>
          <p:nvPr>
            <p:ph idx="1"/>
          </p:nvPr>
        </p:nvPicPr>
        <p:blipFill>
          <a:blip r:embed="rId4"/>
          <a:stretch>
            <a:fillRect/>
          </a:stretch>
        </p:blipFill>
        <p:spPr>
          <a:xfrm>
            <a:off x="1198204" y="2375210"/>
            <a:ext cx="9795196" cy="3844615"/>
          </a:xfrm>
          <a:prstGeom prst="rect">
            <a:avLst/>
          </a:prstGeom>
          <a:effectLst/>
        </p:spPr>
      </p:pic>
      <p:sp>
        <p:nvSpPr>
          <p:cNvPr id="6" name="Arrow: Left 5">
            <a:extLst>
              <a:ext uri="{FF2B5EF4-FFF2-40B4-BE49-F238E27FC236}">
                <a16:creationId xmlns:a16="http://schemas.microsoft.com/office/drawing/2014/main" id="{9E86EA9C-C75E-BC69-F544-D4AB2DB694F8}"/>
              </a:ext>
            </a:extLst>
          </p:cNvPr>
          <p:cNvSpPr/>
          <p:nvPr/>
        </p:nvSpPr>
        <p:spPr>
          <a:xfrm>
            <a:off x="5572897" y="4720281"/>
            <a:ext cx="2347784" cy="818265"/>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a:extLst>
              <a:ext uri="{FF2B5EF4-FFF2-40B4-BE49-F238E27FC236}">
                <a16:creationId xmlns:a16="http://schemas.microsoft.com/office/drawing/2014/main" id="{F3FCA0C4-DB1C-B152-6EDB-2E4E088B0E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9401137"/>
      </p:ext>
    </p:extLst>
  </p:cSld>
  <p:clrMapOvr>
    <a:masterClrMapping/>
  </p:clrMapOvr>
  <mc:AlternateContent xmlns:mc="http://schemas.openxmlformats.org/markup-compatibility/2006">
    <mc:Choice xmlns:p14="http://schemas.microsoft.com/office/powerpoint/2010/main" Requires="p14">
      <p:transition spd="slow" p14:dur="2000" advTm="39869"/>
    </mc:Choice>
    <mc:Fallback>
      <p:transition spd="slow" advTm="39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68DA4B0-9A78-6F92-9AAD-6BE43E100EA3}"/>
              </a:ext>
            </a:extLst>
          </p:cNvPr>
          <p:cNvPicPr>
            <a:picLocks noChangeAspect="1"/>
          </p:cNvPicPr>
          <p:nvPr/>
        </p:nvPicPr>
        <p:blipFill>
          <a:blip r:embed="rId4"/>
          <a:stretch>
            <a:fillRect/>
          </a:stretch>
        </p:blipFill>
        <p:spPr>
          <a:xfrm>
            <a:off x="718964" y="321734"/>
            <a:ext cx="4903240" cy="2905170"/>
          </a:xfrm>
          <a:prstGeom prst="rect">
            <a:avLst/>
          </a:prstGeom>
        </p:spPr>
      </p:pic>
      <p:sp>
        <p:nvSpPr>
          <p:cNvPr id="16" name="Rectangle 15">
            <a:extLst>
              <a:ext uri="{FF2B5EF4-FFF2-40B4-BE49-F238E27FC236}">
                <a16:creationId xmlns:a16="http://schemas.microsoft.com/office/drawing/2014/main" id="{417CDA24-35F8-4540-8C52-3096D6D94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79454A4-4FEC-0822-AEAC-E262107A432F}"/>
              </a:ext>
            </a:extLst>
          </p:cNvPr>
          <p:cNvPicPr>
            <a:picLocks noChangeAspect="1"/>
          </p:cNvPicPr>
          <p:nvPr/>
        </p:nvPicPr>
        <p:blipFill>
          <a:blip r:embed="rId5"/>
          <a:stretch>
            <a:fillRect/>
          </a:stretch>
        </p:blipFill>
        <p:spPr>
          <a:xfrm>
            <a:off x="6927551" y="321734"/>
            <a:ext cx="3873560" cy="2905170"/>
          </a:xfrm>
          <a:prstGeom prst="rect">
            <a:avLst/>
          </a:prstGeom>
        </p:spPr>
      </p:pic>
      <p:sp>
        <p:nvSpPr>
          <p:cNvPr id="18" name="Rectangle 17">
            <a:extLst>
              <a:ext uri="{FF2B5EF4-FFF2-40B4-BE49-F238E27FC236}">
                <a16:creationId xmlns:a16="http://schemas.microsoft.com/office/drawing/2014/main" id="{8658BFE0-4E65-4174-9C75-687C94E88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75DFED-A0C1-4A83-BE1D-0271C1826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552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7E95E7B-E00C-6FA6-DD75-7F7E9181DDBA}"/>
              </a:ext>
            </a:extLst>
          </p:cNvPr>
          <p:cNvPicPr>
            <a:picLocks noGrp="1" noChangeAspect="1"/>
          </p:cNvPicPr>
          <p:nvPr>
            <p:ph idx="1"/>
          </p:nvPr>
        </p:nvPicPr>
        <p:blipFill>
          <a:blip r:embed="rId6"/>
          <a:stretch>
            <a:fillRect/>
          </a:stretch>
        </p:blipFill>
        <p:spPr>
          <a:xfrm>
            <a:off x="614509" y="3631096"/>
            <a:ext cx="5112148" cy="2760560"/>
          </a:xfrm>
          <a:prstGeom prst="rect">
            <a:avLst/>
          </a:prstGeom>
        </p:spPr>
      </p:pic>
      <p:pic>
        <p:nvPicPr>
          <p:cNvPr id="7" name="Picture 6">
            <a:extLst>
              <a:ext uri="{FF2B5EF4-FFF2-40B4-BE49-F238E27FC236}">
                <a16:creationId xmlns:a16="http://schemas.microsoft.com/office/drawing/2014/main" id="{ACE7E415-8E0A-3563-E759-5505FB25448F}"/>
              </a:ext>
            </a:extLst>
          </p:cNvPr>
          <p:cNvPicPr>
            <a:picLocks noChangeAspect="1"/>
          </p:cNvPicPr>
          <p:nvPr/>
        </p:nvPicPr>
        <p:blipFill>
          <a:blip r:embed="rId7"/>
          <a:stretch>
            <a:fillRect/>
          </a:stretch>
        </p:blipFill>
        <p:spPr>
          <a:xfrm>
            <a:off x="6992765" y="3631096"/>
            <a:ext cx="3743132" cy="2760560"/>
          </a:xfrm>
          <a:prstGeom prst="rect">
            <a:avLst/>
          </a:prstGeom>
        </p:spPr>
      </p:pic>
      <p:pic>
        <p:nvPicPr>
          <p:cNvPr id="14" name="Audio 13">
            <a:hlinkClick r:id="" action="ppaction://media"/>
            <a:extLst>
              <a:ext uri="{FF2B5EF4-FFF2-40B4-BE49-F238E27FC236}">
                <a16:creationId xmlns:a16="http://schemas.microsoft.com/office/drawing/2014/main" id="{59283DAB-0324-7994-F875-34D032F5876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3122013"/>
      </p:ext>
    </p:extLst>
  </p:cSld>
  <p:clrMapOvr>
    <a:masterClrMapping/>
  </p:clrMapOvr>
  <mc:AlternateContent xmlns:mc="http://schemas.openxmlformats.org/markup-compatibility/2006">
    <mc:Choice xmlns:p14="http://schemas.microsoft.com/office/powerpoint/2010/main" Requires="p14">
      <p:transition spd="slow" p14:dur="2000" advTm="211213"/>
    </mc:Choice>
    <mc:Fallback>
      <p:transition spd="slow" advTm="211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ight Triangle 13">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descr="A poster with text and a crown&#10;&#10;Description automatically generated">
            <a:extLst>
              <a:ext uri="{FF2B5EF4-FFF2-40B4-BE49-F238E27FC236}">
                <a16:creationId xmlns:a16="http://schemas.microsoft.com/office/drawing/2014/main" id="{72496405-6238-0809-03E0-72A28D375068}"/>
              </a:ext>
            </a:extLst>
          </p:cNvPr>
          <p:cNvPicPr>
            <a:picLocks noGrp="1" noChangeAspect="1"/>
          </p:cNvPicPr>
          <p:nvPr>
            <p:ph idx="1"/>
          </p:nvPr>
        </p:nvPicPr>
        <p:blipFill>
          <a:blip r:embed="rId4"/>
          <a:stretch>
            <a:fillRect/>
          </a:stretch>
        </p:blipFill>
        <p:spPr>
          <a:xfrm>
            <a:off x="2673018" y="918546"/>
            <a:ext cx="4324998" cy="4979334"/>
          </a:xfrm>
          <a:prstGeom prst="rect">
            <a:avLst/>
          </a:prstGeom>
        </p:spPr>
      </p:pic>
      <p:pic>
        <p:nvPicPr>
          <p:cNvPr id="21" name="Audio 20">
            <a:hlinkClick r:id="" action="ppaction://media"/>
            <a:extLst>
              <a:ext uri="{FF2B5EF4-FFF2-40B4-BE49-F238E27FC236}">
                <a16:creationId xmlns:a16="http://schemas.microsoft.com/office/drawing/2014/main" id="{0F4E637B-FD26-A946-6030-0970CEF0F5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2083555"/>
      </p:ext>
    </p:extLst>
  </p:cSld>
  <p:clrMapOvr>
    <a:masterClrMapping/>
  </p:clrMapOvr>
  <mc:AlternateContent xmlns:mc="http://schemas.openxmlformats.org/markup-compatibility/2006">
    <mc:Choice xmlns:p14="http://schemas.microsoft.com/office/powerpoint/2010/main" Requires="p14">
      <p:transition spd="slow" p14:dur="2000" advTm="49628"/>
    </mc:Choice>
    <mc:Fallback>
      <p:transition spd="slow" advTm="49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TotalTime>
  <Words>495</Words>
  <Application>Microsoft Office PowerPoint</Application>
  <PresentationFormat>Widescreen</PresentationFormat>
  <Paragraphs>41</Paragraphs>
  <Slides>9</Slides>
  <Notes>2</Notes>
  <HiddenSlides>0</HiddenSlides>
  <MMClips>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Arial Nova</vt:lpstr>
      <vt:lpstr>Times New Roman</vt:lpstr>
      <vt:lpstr>Office Theme</vt:lpstr>
      <vt:lpstr>Assessment Centre Preparation</vt:lpstr>
      <vt:lpstr>PowerPoint Presentation</vt:lpstr>
      <vt:lpstr>Overview </vt:lpstr>
      <vt:lpstr>PowerPoint Presentation</vt:lpstr>
      <vt:lpstr>PowerPoint Presentation</vt:lpstr>
      <vt:lpstr>PowerPoint Presentation</vt:lpstr>
      <vt:lpstr>Code of Ethics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Centre Preparation</dc:title>
  <dc:creator>Kelly Andrews</dc:creator>
  <cp:lastModifiedBy>Kelly Andrews</cp:lastModifiedBy>
  <cp:revision>2</cp:revision>
  <dcterms:created xsi:type="dcterms:W3CDTF">2024-04-19T08:00:57Z</dcterms:created>
  <dcterms:modified xsi:type="dcterms:W3CDTF">2024-04-19T09:32:02Z</dcterms:modified>
</cp:coreProperties>
</file>