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37.xml" ContentType="application/vnd.openxmlformats-officedocument.customXmlProperties+xml"/>
  <Override PartName="/customXml/itemProps38.xml" ContentType="application/vnd.openxmlformats-officedocument.customXmlProperties+xml"/>
  <Override PartName="/customXml/itemProps39.xml" ContentType="application/vnd.openxmlformats-officedocument.customXmlProperties+xml"/>
  <Override PartName="/customXml/itemProps40.xml" ContentType="application/vnd.openxmlformats-officedocument.customXmlProperties+xml"/>
  <Override PartName="/customXml/itemProps41.xml" ContentType="application/vnd.openxmlformats-officedocument.customXmlProperties+xml"/>
  <Override PartName="/customXml/itemProps42.xml" ContentType="application/vnd.openxmlformats-officedocument.customXmlProperties+xml"/>
  <Override PartName="/customXml/itemProps43.xml" ContentType="application/vnd.openxmlformats-officedocument.customXmlProperties+xml"/>
  <Override PartName="/customXml/itemProps4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5"/>
  </p:sldMasterIdLst>
  <p:notesMasterIdLst>
    <p:notesMasterId r:id="rId65"/>
  </p:notesMasterIdLst>
  <p:handoutMasterIdLst>
    <p:handoutMasterId r:id="rId66"/>
  </p:handoutMasterIdLst>
  <p:sldIdLst>
    <p:sldId id="256" r:id="rId46"/>
    <p:sldId id="257" r:id="rId47"/>
    <p:sldId id="454" r:id="rId48"/>
    <p:sldId id="457" r:id="rId49"/>
    <p:sldId id="459" r:id="rId50"/>
    <p:sldId id="461" r:id="rId51"/>
    <p:sldId id="462" r:id="rId52"/>
    <p:sldId id="464" r:id="rId53"/>
    <p:sldId id="455" r:id="rId54"/>
    <p:sldId id="458" r:id="rId55"/>
    <p:sldId id="460" r:id="rId56"/>
    <p:sldId id="463" r:id="rId57"/>
    <p:sldId id="465" r:id="rId58"/>
    <p:sldId id="471" r:id="rId59"/>
    <p:sldId id="456" r:id="rId60"/>
    <p:sldId id="468" r:id="rId61"/>
    <p:sldId id="469" r:id="rId62"/>
    <p:sldId id="466" r:id="rId63"/>
    <p:sldId id="470" r:id="rId6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26" autoAdjust="0"/>
    <p:restoredTop sz="83774" autoAdjust="0"/>
  </p:normalViewPr>
  <p:slideViewPr>
    <p:cSldViewPr>
      <p:cViewPr varScale="1">
        <p:scale>
          <a:sx n="97" d="100"/>
          <a:sy n="97" d="100"/>
        </p:scale>
        <p:origin x="1998" y="90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customXml" Target="../customXml/item26.xml"/><Relationship Id="rId21" Type="http://schemas.openxmlformats.org/officeDocument/2006/relationships/customXml" Target="../customXml/item21.xml"/><Relationship Id="rId42" Type="http://schemas.openxmlformats.org/officeDocument/2006/relationships/customXml" Target="../customXml/item42.xml"/><Relationship Id="rId47" Type="http://schemas.openxmlformats.org/officeDocument/2006/relationships/slide" Target="slides/slide2.xml"/><Relationship Id="rId63" Type="http://schemas.openxmlformats.org/officeDocument/2006/relationships/slide" Target="slides/slide18.xml"/><Relationship Id="rId68" Type="http://schemas.openxmlformats.org/officeDocument/2006/relationships/viewProps" Target="viewProps.xml"/><Relationship Id="rId7" Type="http://schemas.openxmlformats.org/officeDocument/2006/relationships/customXml" Target="../customXml/item7.xml"/><Relationship Id="rId2" Type="http://schemas.openxmlformats.org/officeDocument/2006/relationships/customXml" Target="../customXml/item2.xml"/><Relationship Id="rId16" Type="http://schemas.openxmlformats.org/officeDocument/2006/relationships/customXml" Target="../customXml/item16.xml"/><Relationship Id="rId29" Type="http://schemas.openxmlformats.org/officeDocument/2006/relationships/customXml" Target="../customXml/item29.xml"/><Relationship Id="rId11" Type="http://schemas.openxmlformats.org/officeDocument/2006/relationships/customXml" Target="../customXml/item11.xml"/><Relationship Id="rId24" Type="http://schemas.openxmlformats.org/officeDocument/2006/relationships/customXml" Target="../customXml/item24.xml"/><Relationship Id="rId32" Type="http://schemas.openxmlformats.org/officeDocument/2006/relationships/customXml" Target="../customXml/item32.xml"/><Relationship Id="rId37" Type="http://schemas.openxmlformats.org/officeDocument/2006/relationships/customXml" Target="../customXml/item37.xml"/><Relationship Id="rId40" Type="http://schemas.openxmlformats.org/officeDocument/2006/relationships/customXml" Target="../customXml/item40.xml"/><Relationship Id="rId45" Type="http://schemas.openxmlformats.org/officeDocument/2006/relationships/slideMaster" Target="slideMasters/slideMaster1.xml"/><Relationship Id="rId53" Type="http://schemas.openxmlformats.org/officeDocument/2006/relationships/slide" Target="slides/slide8.xml"/><Relationship Id="rId58" Type="http://schemas.openxmlformats.org/officeDocument/2006/relationships/slide" Target="slides/slide13.xml"/><Relationship Id="rId66" Type="http://schemas.openxmlformats.org/officeDocument/2006/relationships/handoutMaster" Target="handoutMasters/handoutMaster1.xml"/><Relationship Id="rId5" Type="http://schemas.openxmlformats.org/officeDocument/2006/relationships/customXml" Target="../customXml/item5.xml"/><Relationship Id="rId61" Type="http://schemas.openxmlformats.org/officeDocument/2006/relationships/slide" Target="slides/slide16.xml"/><Relationship Id="rId19" Type="http://schemas.openxmlformats.org/officeDocument/2006/relationships/customXml" Target="../customXml/item19.xml"/><Relationship Id="rId14" Type="http://schemas.openxmlformats.org/officeDocument/2006/relationships/customXml" Target="../customXml/item14.xml"/><Relationship Id="rId22" Type="http://schemas.openxmlformats.org/officeDocument/2006/relationships/customXml" Target="../customXml/item22.xml"/><Relationship Id="rId27" Type="http://schemas.openxmlformats.org/officeDocument/2006/relationships/customXml" Target="../customXml/item27.xml"/><Relationship Id="rId30" Type="http://schemas.openxmlformats.org/officeDocument/2006/relationships/customXml" Target="../customXml/item30.xml"/><Relationship Id="rId35" Type="http://schemas.openxmlformats.org/officeDocument/2006/relationships/customXml" Target="../customXml/item35.xml"/><Relationship Id="rId43" Type="http://schemas.openxmlformats.org/officeDocument/2006/relationships/customXml" Target="../customXml/item43.xml"/><Relationship Id="rId48" Type="http://schemas.openxmlformats.org/officeDocument/2006/relationships/slide" Target="slides/slide3.xml"/><Relationship Id="rId56" Type="http://schemas.openxmlformats.org/officeDocument/2006/relationships/slide" Target="slides/slide11.xml"/><Relationship Id="rId64" Type="http://schemas.openxmlformats.org/officeDocument/2006/relationships/slide" Target="slides/slide19.xml"/><Relationship Id="rId69" Type="http://schemas.openxmlformats.org/officeDocument/2006/relationships/theme" Target="theme/theme1.xml"/><Relationship Id="rId8" Type="http://schemas.openxmlformats.org/officeDocument/2006/relationships/customXml" Target="../customXml/item8.xml"/><Relationship Id="rId51" Type="http://schemas.openxmlformats.org/officeDocument/2006/relationships/slide" Target="slides/slide6.xml"/><Relationship Id="rId3" Type="http://schemas.openxmlformats.org/officeDocument/2006/relationships/customXml" Target="../customXml/item3.xml"/><Relationship Id="rId12" Type="http://schemas.openxmlformats.org/officeDocument/2006/relationships/customXml" Target="../customXml/item12.xml"/><Relationship Id="rId17" Type="http://schemas.openxmlformats.org/officeDocument/2006/relationships/customXml" Target="../customXml/item17.xml"/><Relationship Id="rId25" Type="http://schemas.openxmlformats.org/officeDocument/2006/relationships/customXml" Target="../customXml/item25.xml"/><Relationship Id="rId33" Type="http://schemas.openxmlformats.org/officeDocument/2006/relationships/customXml" Target="../customXml/item33.xml"/><Relationship Id="rId38" Type="http://schemas.openxmlformats.org/officeDocument/2006/relationships/customXml" Target="../customXml/item38.xml"/><Relationship Id="rId46" Type="http://schemas.openxmlformats.org/officeDocument/2006/relationships/slide" Target="slides/slide1.xml"/><Relationship Id="rId59" Type="http://schemas.openxmlformats.org/officeDocument/2006/relationships/slide" Target="slides/slide14.xml"/><Relationship Id="rId67" Type="http://schemas.openxmlformats.org/officeDocument/2006/relationships/presProps" Target="presProps.xml"/><Relationship Id="rId20" Type="http://schemas.openxmlformats.org/officeDocument/2006/relationships/customXml" Target="../customXml/item20.xml"/><Relationship Id="rId41" Type="http://schemas.openxmlformats.org/officeDocument/2006/relationships/customXml" Target="../customXml/item41.xml"/><Relationship Id="rId54" Type="http://schemas.openxmlformats.org/officeDocument/2006/relationships/slide" Target="slides/slide9.xml"/><Relationship Id="rId62" Type="http://schemas.openxmlformats.org/officeDocument/2006/relationships/slide" Target="slides/slide17.xml"/><Relationship Id="rId7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5" Type="http://schemas.openxmlformats.org/officeDocument/2006/relationships/customXml" Target="../customXml/item15.xml"/><Relationship Id="rId23" Type="http://schemas.openxmlformats.org/officeDocument/2006/relationships/customXml" Target="../customXml/item23.xml"/><Relationship Id="rId28" Type="http://schemas.openxmlformats.org/officeDocument/2006/relationships/customXml" Target="../customXml/item28.xml"/><Relationship Id="rId36" Type="http://schemas.openxmlformats.org/officeDocument/2006/relationships/customXml" Target="../customXml/item36.xml"/><Relationship Id="rId49" Type="http://schemas.openxmlformats.org/officeDocument/2006/relationships/slide" Target="slides/slide4.xml"/><Relationship Id="rId57" Type="http://schemas.openxmlformats.org/officeDocument/2006/relationships/slide" Target="slides/slide12.xml"/><Relationship Id="rId10" Type="http://schemas.openxmlformats.org/officeDocument/2006/relationships/customXml" Target="../customXml/item10.xml"/><Relationship Id="rId31" Type="http://schemas.openxmlformats.org/officeDocument/2006/relationships/customXml" Target="../customXml/item31.xml"/><Relationship Id="rId44" Type="http://schemas.openxmlformats.org/officeDocument/2006/relationships/customXml" Target="../customXml/item44.xml"/><Relationship Id="rId52" Type="http://schemas.openxmlformats.org/officeDocument/2006/relationships/slide" Target="slides/slide7.xml"/><Relationship Id="rId60" Type="http://schemas.openxmlformats.org/officeDocument/2006/relationships/slide" Target="slides/slide15.xml"/><Relationship Id="rId65" Type="http://schemas.openxmlformats.org/officeDocument/2006/relationships/notesMaster" Target="notesMasters/notesMaster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3" Type="http://schemas.openxmlformats.org/officeDocument/2006/relationships/customXml" Target="../customXml/item13.xml"/><Relationship Id="rId18" Type="http://schemas.openxmlformats.org/officeDocument/2006/relationships/customXml" Target="../customXml/item18.xml"/><Relationship Id="rId39" Type="http://schemas.openxmlformats.org/officeDocument/2006/relationships/customXml" Target="../customXml/item39.xml"/><Relationship Id="rId34" Type="http://schemas.openxmlformats.org/officeDocument/2006/relationships/customXml" Target="../customXml/item34.xml"/><Relationship Id="rId50" Type="http://schemas.openxmlformats.org/officeDocument/2006/relationships/slide" Target="slides/slide5.xml"/><Relationship Id="rId55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30/03/2017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3/30/2017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https://msdn.microsoft.com/en-us/library/75x4ha6s.aspx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87143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ASP.NET session</a:t>
            </a:r>
            <a:r>
              <a:rPr lang="en-GB" baseline="0" dirty="0" smtClean="0"/>
              <a:t> state: https://msdn.microsoft.com/en-us/library/ms178581.aspx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74188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58509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To cast an object</a:t>
            </a:r>
            <a:r>
              <a:rPr lang="en-GB" baseline="0" dirty="0" smtClean="0"/>
              <a:t> to its specific type, simply put the type you want to convert to in brackets before the value i.e. (datatype)value;</a:t>
            </a:r>
          </a:p>
          <a:p>
            <a:r>
              <a:rPr lang="en-GB" baseline="0" dirty="0" smtClean="0"/>
              <a:t>In the examples,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200" b="1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1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)Session[</a:t>
            </a:r>
            <a:r>
              <a:rPr lang="en-GB" sz="12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"DisplayName"</a:t>
            </a:r>
            <a:r>
              <a:rPr lang="en-GB" sz="1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]; -</a:t>
            </a:r>
            <a:r>
              <a:rPr lang="en-GB" sz="1200" baseline="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adding </a:t>
            </a:r>
            <a:r>
              <a:rPr lang="en-GB" sz="1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(string) converts the current value in the session variable “DisplayName” to a string</a:t>
            </a:r>
            <a:r>
              <a:rPr lang="en-GB" sz="1200" baseline="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type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200" b="1" dirty="0" smtClean="0">
                <a:solidFill>
                  <a:srgbClr val="2B91AF"/>
                </a:solidFill>
                <a:latin typeface="Consolas" panose="020B0609020204030204" pitchFamily="49" charset="0"/>
              </a:rPr>
              <a:t>Booking</a:t>
            </a:r>
            <a:r>
              <a:rPr lang="en-GB" sz="1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)Session[</a:t>
            </a:r>
            <a:r>
              <a:rPr lang="en-GB" sz="12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"booking"</a:t>
            </a:r>
            <a:r>
              <a:rPr lang="en-GB" sz="1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];</a:t>
            </a:r>
            <a:r>
              <a:rPr lang="en-GB" sz="1200" baseline="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- adding </a:t>
            </a:r>
            <a:r>
              <a:rPr lang="en-GB" sz="1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(Booking) converts the current value in the session variable “booking” to a Booking</a:t>
            </a:r>
            <a:r>
              <a:rPr lang="en-GB" sz="1200" baseline="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type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20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60413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>
                <a:sym typeface="Wingdings" panose="05000000000000000000" pitchFamily="2" charset="2"/>
              </a:rPr>
              <a:t>High demand items depending on availability, e.g. tickets, tend to be different and you will book one item at a time.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02433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You can find the item using</a:t>
            </a:r>
            <a:r>
              <a:rPr lang="en-GB" baseline="0" dirty="0" smtClean="0"/>
              <a:t> the list’s </a:t>
            </a:r>
            <a:r>
              <a:rPr lang="en-GB" b="1" baseline="0" dirty="0" smtClean="0"/>
              <a:t>Where method </a:t>
            </a:r>
            <a:r>
              <a:rPr lang="en-GB" baseline="0" dirty="0" smtClean="0"/>
              <a:t>and a </a:t>
            </a:r>
            <a:r>
              <a:rPr lang="en-GB" b="1" baseline="0" dirty="0" smtClean="0"/>
              <a:t>Lambda expression </a:t>
            </a:r>
            <a:r>
              <a:rPr lang="en-GB" baseline="0" dirty="0" smtClean="0"/>
              <a:t>e.g.</a:t>
            </a:r>
          </a:p>
          <a:p>
            <a:endParaRPr lang="en-GB" baseline="0" dirty="0" smtClean="0"/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Item existingItem = items.Where(i =&gt; i....).Single();</a:t>
            </a:r>
          </a:p>
          <a:p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If existingItem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IS NOT null, it means it already exists.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85302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3/30/2017</a:t>
            </a:fld>
            <a:endParaRPr lang="en-GB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3/30/2017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3/30/2017</a:t>
            </a:fld>
            <a:endParaRPr lang="en-GB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3/30/2017</a:t>
            </a:fld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3/30/2017</a:t>
            </a:fld>
            <a:endParaRPr lang="en-GB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 dirty="0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3/30/2017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3/30/2017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3/30/2017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3/30/2017</a:t>
            </a:fld>
            <a:endParaRPr lang="en-GB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/>
              <a:t>Click icon to add picture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3/30/2017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3/30/2017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3/30/2017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webhp?sourceid=chrome-instant&amp;ion=1&amp;espv=2&amp;ie=UTF-8#q=http+is+a+stateless+protocol&amp;*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forums.asp.net/t/2061354.aspx?TempData+Vs+Sessions" TargetMode="External"/><Relationship Id="rId7" Type="http://schemas.openxmlformats.org/officeDocument/2006/relationships/hyperlink" Target="https://www.codeproject.com/Articles/476967/What-is-ViewData-ViewBag-and-TempData-MVC-Option" TargetMode="External"/><Relationship Id="rId2" Type="http://schemas.openxmlformats.org/officeDocument/2006/relationships/hyperlink" Target="http://www.webdevelopmenthelp.net/2014/06/using-tempdata-asp-net-mvc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achelappel.com/2014/01/02/when-to-use-viewbag-viewdata-or-tempdata-in-asp-net-mvc-3-applications/" TargetMode="External"/><Relationship Id="rId5" Type="http://schemas.openxmlformats.org/officeDocument/2006/relationships/hyperlink" Target="http://www.tutorialsteacher.com/mvc/tempdata-in-asp.net-mvc" TargetMode="External"/><Relationship Id="rId4" Type="http://schemas.openxmlformats.org/officeDocument/2006/relationships/hyperlink" Target="https://msdn.microsoft.com/en-gb/library/dd394711(v=vs.100)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Persisting Data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9</a:t>
            </a:r>
            <a:r>
              <a:rPr lang="en-GB" dirty="0" smtClean="0"/>
              <a:t>: </a:t>
            </a:r>
            <a:r>
              <a:rPr lang="en-GB" dirty="0"/>
              <a:t>Web Development: ASP.NET (WD Dot NET)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27-Mar-2017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Temp Data</a:t>
            </a:r>
          </a:p>
          <a:p>
            <a:r>
              <a:rPr lang="en-GB" dirty="0" smtClean="0"/>
              <a:t>Session Data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HTTP is Stateless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 is a stateless protocol</a:t>
            </a:r>
            <a:r>
              <a:rPr lang="en-GB" dirty="0" smtClean="0"/>
              <a:t>.</a:t>
            </a:r>
          </a:p>
          <a:p>
            <a:r>
              <a:rPr lang="en-GB" dirty="0" smtClean="0"/>
              <a:t>Each request is treated as a separate, independent transaction.</a:t>
            </a:r>
          </a:p>
          <a:p>
            <a:r>
              <a:rPr lang="en-GB" dirty="0" smtClean="0"/>
              <a:t>It does not maintain session state information about previous requests.</a:t>
            </a:r>
          </a:p>
          <a:p>
            <a:r>
              <a:rPr lang="en-GB" dirty="0" smtClean="0"/>
              <a:t>However, in Web applications you may need to preserve the state of information previously collected from the user as they navigate the site.</a:t>
            </a:r>
          </a:p>
        </p:txBody>
      </p:sp>
    </p:spTree>
    <p:extLst>
      <p:ext uri="{BB962C8B-B14F-4D97-AF65-F5344CB8AC3E}">
        <p14:creationId xmlns:p14="http://schemas.microsoft.com/office/powerpoint/2010/main" val="3380616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ASP.NET State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ASP.NET provides several options for preserving data on a per-page (view) or application-wide basis.</a:t>
            </a:r>
          </a:p>
          <a:p>
            <a:pPr lvl="1"/>
            <a:r>
              <a:rPr lang="en-GB" dirty="0" smtClean="0"/>
              <a:t>View state</a:t>
            </a:r>
          </a:p>
          <a:p>
            <a:pPr lvl="1"/>
            <a:r>
              <a:rPr lang="en-GB" dirty="0" smtClean="0"/>
              <a:t>Control state</a:t>
            </a:r>
          </a:p>
          <a:p>
            <a:pPr lvl="1"/>
            <a:r>
              <a:rPr lang="en-GB" dirty="0" smtClean="0"/>
              <a:t>Hidden fields</a:t>
            </a:r>
          </a:p>
          <a:p>
            <a:pPr lvl="1"/>
            <a:r>
              <a:rPr lang="en-GB" dirty="0" smtClean="0"/>
              <a:t>Cookies</a:t>
            </a:r>
          </a:p>
          <a:p>
            <a:pPr lvl="1"/>
            <a:r>
              <a:rPr lang="en-GB" dirty="0" smtClean="0"/>
              <a:t>Temp Data</a:t>
            </a:r>
          </a:p>
          <a:p>
            <a:r>
              <a:rPr lang="en-GB" dirty="0" smtClean="0"/>
              <a:t>You have already used some of these.</a:t>
            </a:r>
          </a:p>
          <a:p>
            <a:r>
              <a:rPr lang="en-GB" dirty="0" smtClean="0"/>
              <a:t>Today, we will look at Session State and Temp Data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635896" y="2996952"/>
            <a:ext cx="4572000" cy="1923604"/>
          </a:xfrm>
          <a:prstGeom prst="rect">
            <a:avLst/>
          </a:prstGeom>
        </p:spPr>
        <p:txBody>
          <a:bodyPr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 smtClean="0">
                <a:solidFill>
                  <a:prstClr val="black"/>
                </a:solidFill>
              </a:rPr>
              <a:t>Query strings</a:t>
            </a:r>
            <a:endParaRPr lang="en-GB" sz="2600" dirty="0">
              <a:solidFill>
                <a:prstClr val="black"/>
              </a:solidFill>
            </a:endParaRP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 smtClean="0">
                <a:solidFill>
                  <a:prstClr val="black"/>
                </a:solidFill>
              </a:rPr>
              <a:t>Application state</a:t>
            </a:r>
            <a:endParaRPr lang="en-GB" sz="2600" dirty="0">
              <a:solidFill>
                <a:prstClr val="black"/>
              </a:solidFill>
            </a:endParaRP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 smtClean="0">
                <a:solidFill>
                  <a:prstClr val="black"/>
                </a:solidFill>
              </a:rPr>
              <a:t>Session state</a:t>
            </a:r>
            <a:endParaRPr lang="en-GB" sz="2600" dirty="0">
              <a:solidFill>
                <a:prstClr val="black"/>
              </a:solidFill>
            </a:endParaRP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 smtClean="0">
                <a:solidFill>
                  <a:prstClr val="black"/>
                </a:solidFill>
              </a:rPr>
              <a:t>Profile properties</a:t>
            </a:r>
            <a:endParaRPr lang="en-GB" sz="2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4467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ASP.NET Session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ASP.NET session data enables you to store and later retrieve values for the user’s current browser session as they navigate the site.</a:t>
            </a:r>
          </a:p>
          <a:p>
            <a:r>
              <a:rPr lang="en-GB" dirty="0" smtClean="0"/>
              <a:t>To add an item to a session, you create a Session Variable.</a:t>
            </a:r>
          </a:p>
          <a:p>
            <a:r>
              <a:rPr lang="en-GB" dirty="0" smtClean="0"/>
              <a:t>It is simply a name-value pair, where:</a:t>
            </a:r>
          </a:p>
          <a:p>
            <a:pPr lvl="1"/>
            <a:r>
              <a:rPr lang="en-GB" b="1" dirty="0" smtClean="0"/>
              <a:t>Name</a:t>
            </a:r>
            <a:r>
              <a:rPr lang="en-GB" dirty="0" smtClean="0"/>
              <a:t> is a unique identifier for the item saved</a:t>
            </a:r>
          </a:p>
          <a:p>
            <a:pPr lvl="1"/>
            <a:r>
              <a:rPr lang="en-GB" b="1" dirty="0" smtClean="0"/>
              <a:t>Value</a:t>
            </a:r>
            <a:r>
              <a:rPr lang="en-GB" dirty="0" smtClean="0"/>
              <a:t> is the value of the data being saved</a:t>
            </a:r>
            <a:endParaRPr lang="en-GB" dirty="0"/>
          </a:p>
          <a:p>
            <a:r>
              <a:rPr lang="en-GB" dirty="0" smtClean="0"/>
              <a:t>The values can be any valid .NET type, including simple and complex types.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0197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ASP.NET Session Data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To create a new session variable, decide on a unique name for the session item being saved.</a:t>
            </a:r>
          </a:p>
          <a:p>
            <a:r>
              <a:rPr lang="en-GB" dirty="0" smtClean="0"/>
              <a:t>Create a session variable to store a string value, i.e. the current user’s display name:</a:t>
            </a:r>
          </a:p>
          <a:p>
            <a:pPr marL="685800" lvl="2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Session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"DisplayName"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] = customer.DisplayName;</a:t>
            </a:r>
            <a:endParaRPr lang="en-GB" sz="1800" dirty="0" smtClean="0"/>
          </a:p>
          <a:p>
            <a:r>
              <a:rPr lang="en-GB" dirty="0" smtClean="0"/>
              <a:t>Create a session variable to store a complex type value i.e. the current booking the user is making.</a:t>
            </a:r>
          </a:p>
          <a:p>
            <a:pPr marL="685800" lvl="2" indent="0">
              <a:buNone/>
            </a:pP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Session[</a:t>
            </a:r>
            <a:r>
              <a:rPr lang="en-GB" sz="2500" dirty="0">
                <a:solidFill>
                  <a:srgbClr val="A31515"/>
                </a:solidFill>
                <a:latin typeface="Consolas" panose="020B0609020204030204" pitchFamily="49" charset="0"/>
              </a:rPr>
              <a:t>"booking"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] = booking</a:t>
            </a:r>
            <a:r>
              <a:rPr lang="en-GB" sz="25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6635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ASP.NET Session Data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To retrieve an item from session, you use the unique name used when saving it.</a:t>
            </a:r>
          </a:p>
          <a:p>
            <a:pPr lvl="1"/>
            <a:r>
              <a:rPr lang="en-GB" dirty="0" smtClean="0"/>
              <a:t>You can also use an index number – but you are unlikely to remember the index number.</a:t>
            </a:r>
            <a:endParaRPr lang="en-GB" dirty="0"/>
          </a:p>
          <a:p>
            <a:r>
              <a:rPr lang="en-GB" dirty="0" smtClean="0"/>
              <a:t>When session data, you need to </a:t>
            </a:r>
            <a:r>
              <a:rPr lang="en-GB" b="1" dirty="0" smtClean="0"/>
              <a:t>cast</a:t>
            </a:r>
            <a:r>
              <a:rPr lang="en-GB" dirty="0" smtClean="0"/>
              <a:t> (convert) the value to the specific type.</a:t>
            </a:r>
          </a:p>
          <a:p>
            <a:r>
              <a:rPr lang="en-GB" dirty="0"/>
              <a:t>Retrieving the simple string data (display name) stored earlier:</a:t>
            </a:r>
          </a:p>
          <a:p>
            <a:pPr marL="64008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displayName = (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)Session[</a:t>
            </a:r>
            <a:r>
              <a:rPr lang="en-GB" sz="1900" dirty="0">
                <a:solidFill>
                  <a:srgbClr val="A31515"/>
                </a:solidFill>
                <a:latin typeface="Consolas" panose="020B0609020204030204" pitchFamily="49" charset="0"/>
              </a:rPr>
              <a:t>"DisplayName"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];</a:t>
            </a:r>
            <a:endParaRPr lang="en-GB" sz="1900" dirty="0" smtClean="0"/>
          </a:p>
          <a:p>
            <a:r>
              <a:rPr lang="en-GB" dirty="0" smtClean="0"/>
              <a:t>Retrieving the stored booking data:</a:t>
            </a:r>
          </a:p>
          <a:p>
            <a:pPr marL="640080" lvl="2" indent="0">
              <a:buNone/>
            </a:pPr>
            <a:r>
              <a:rPr lang="en-GB" sz="2200" dirty="0">
                <a:solidFill>
                  <a:srgbClr val="2B91AF"/>
                </a:solidFill>
                <a:latin typeface="Consolas" panose="020B0609020204030204" pitchFamily="49" charset="0"/>
              </a:rPr>
              <a:t>Booking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savedBooking = (</a:t>
            </a:r>
            <a:r>
              <a:rPr lang="en-GB" sz="2200" dirty="0">
                <a:solidFill>
                  <a:srgbClr val="2B91AF"/>
                </a:solidFill>
                <a:latin typeface="Consolas" panose="020B0609020204030204" pitchFamily="49" charset="0"/>
              </a:rPr>
              <a:t>Booking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)Session[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"booking"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];</a:t>
            </a:r>
            <a:endParaRPr lang="en-GB" sz="2200" dirty="0" smtClean="0"/>
          </a:p>
          <a:p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 flipH="1">
            <a:off x="4499992" y="3573016"/>
            <a:ext cx="1368152" cy="1296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H="1">
            <a:off x="5292080" y="3573016"/>
            <a:ext cx="720080" cy="20882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7229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ASP.NET Session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You can remove an item from session when it is no longer needed using the Remove method.</a:t>
            </a:r>
          </a:p>
          <a:p>
            <a:r>
              <a:rPr lang="en-GB" dirty="0" smtClean="0"/>
              <a:t>Remove the display name previously stored:</a:t>
            </a:r>
          </a:p>
          <a:p>
            <a:pPr marL="685800" lvl="2" indent="0">
              <a:buNone/>
            </a:pP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Session.Remove</a:t>
            </a:r>
            <a:r>
              <a:rPr lang="en-GB" sz="25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5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"DisplayName"</a:t>
            </a:r>
            <a:r>
              <a:rPr lang="en-GB" sz="25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r>
              <a:rPr lang="en-GB" dirty="0" smtClean="0"/>
              <a:t>Remove the booking data stored:</a:t>
            </a:r>
          </a:p>
          <a:p>
            <a:pPr marL="640080" lvl="2" indent="0">
              <a:buNone/>
            </a:pP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Session.Remove(</a:t>
            </a:r>
            <a:r>
              <a:rPr lang="en-GB" sz="2500" dirty="0">
                <a:solidFill>
                  <a:srgbClr val="A31515"/>
                </a:solidFill>
                <a:latin typeface="Consolas" panose="020B0609020204030204" pitchFamily="49" charset="0"/>
              </a:rPr>
              <a:t>"booking"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2953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a typical online shopping web application, can a user purchase different items with the same order?</a:t>
            </a:r>
          </a:p>
        </p:txBody>
      </p:sp>
    </p:spTree>
    <p:extLst>
      <p:ext uri="{BB962C8B-B14F-4D97-AF65-F5344CB8AC3E}">
        <p14:creationId xmlns:p14="http://schemas.microsoft.com/office/powerpoint/2010/main" val="1533227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 smtClean="0"/>
              <a:t>I am hoping you said yes to the previous question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Typically, users will be able to add different items one at a time to a Shopping Basket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Find an item of interest and add to basket.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Go and browse a bit more (if they are after more than one item) and possibly add some more items to the basket.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 Finally check them all out as one order.</a:t>
            </a:r>
          </a:p>
          <a:p>
            <a:r>
              <a:rPr lang="en-GB" dirty="0"/>
              <a:t>How do you think you can use </a:t>
            </a:r>
            <a:r>
              <a:rPr lang="en-GB" b="1" dirty="0"/>
              <a:t>session data </a:t>
            </a:r>
            <a:r>
              <a:rPr lang="en-GB" dirty="0" smtClean="0"/>
              <a:t>to implement a shopping basket scenario?</a:t>
            </a:r>
            <a:endParaRPr lang="en-GB" dirty="0"/>
          </a:p>
          <a:p>
            <a:endParaRPr lang="en-GB" dirty="0" smtClean="0"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4244656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ASP.NET MVC Temp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Sometimes in a web application, you only need to pass data onto the next request.</a:t>
            </a:r>
          </a:p>
          <a:p>
            <a:r>
              <a:rPr lang="en-GB" dirty="0" smtClean="0"/>
              <a:t>For example, in ASP.NET MVC transfer data:</a:t>
            </a:r>
          </a:p>
          <a:p>
            <a:pPr lvl="1"/>
            <a:r>
              <a:rPr lang="en-GB" dirty="0"/>
              <a:t>F</a:t>
            </a:r>
            <a:r>
              <a:rPr lang="en-GB" dirty="0" smtClean="0"/>
              <a:t>rom one action method to another action method in the same or different controller.</a:t>
            </a:r>
          </a:p>
          <a:p>
            <a:pPr lvl="1"/>
            <a:r>
              <a:rPr lang="en-GB" dirty="0" smtClean="0"/>
              <a:t>To a redirect action.</a:t>
            </a:r>
          </a:p>
          <a:p>
            <a:r>
              <a:rPr lang="en-GB" dirty="0" smtClean="0"/>
              <a:t>Thus, the data </a:t>
            </a:r>
            <a:r>
              <a:rPr lang="en-GB" b="1" i="1" dirty="0" smtClean="0"/>
              <a:t>does not need to persist for the user’s entire session</a:t>
            </a:r>
            <a:r>
              <a:rPr lang="en-GB" dirty="0" smtClean="0"/>
              <a:t>, only till the next request.</a:t>
            </a:r>
          </a:p>
          <a:p>
            <a:r>
              <a:rPr lang="en-GB" dirty="0" smtClean="0"/>
              <a:t>You can achieve this using </a:t>
            </a:r>
            <a:r>
              <a:rPr lang="en-GB" b="1" dirty="0" smtClean="0"/>
              <a:t>TempData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3818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ASP.NET MVC Temp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Temp Data is very similar to Session Data.</a:t>
            </a:r>
          </a:p>
          <a:p>
            <a:r>
              <a:rPr lang="en-GB" dirty="0" smtClean="0"/>
              <a:t>It is also stored as a name-value pair.</a:t>
            </a:r>
          </a:p>
          <a:p>
            <a:r>
              <a:rPr lang="en-GB" dirty="0" smtClean="0"/>
              <a:t>When retrieving the stored item, you also need to cast (convert) it to the specific type.</a:t>
            </a:r>
          </a:p>
          <a:p>
            <a:r>
              <a:rPr lang="en-GB" dirty="0" smtClean="0"/>
              <a:t>The main difference is its lifetime is much shorter – just till the next request.</a:t>
            </a:r>
          </a:p>
          <a:p>
            <a:r>
              <a:rPr lang="en-GB" dirty="0" smtClean="0"/>
              <a:t>TempData also has a useful method called ContainsKey to check if an item exists first.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891173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ASP.NET MVC Temp </a:t>
            </a:r>
            <a:r>
              <a:rPr lang="en-GB" dirty="0" smtClean="0"/>
              <a:t>Data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Add a Booking object to TempData to pass to the next request:</a:t>
            </a:r>
          </a:p>
          <a:p>
            <a:pPr marL="640080" lvl="2" indent="0">
              <a:buNone/>
            </a:pP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TempData[</a:t>
            </a:r>
            <a:r>
              <a:rPr lang="en-GB" sz="2500" dirty="0">
                <a:solidFill>
                  <a:srgbClr val="A31515"/>
                </a:solidFill>
                <a:latin typeface="Consolas" panose="020B0609020204030204" pitchFamily="49" charset="0"/>
              </a:rPr>
              <a:t>"booking"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] = booking;</a:t>
            </a:r>
            <a:endParaRPr lang="en-GB" dirty="0" smtClean="0"/>
          </a:p>
          <a:p>
            <a:r>
              <a:rPr lang="en-GB" dirty="0" smtClean="0"/>
              <a:t>TempData </a:t>
            </a:r>
            <a:r>
              <a:rPr lang="en-GB" dirty="0"/>
              <a:t>also has a useful method called </a:t>
            </a:r>
            <a:r>
              <a:rPr lang="en-GB" b="1" dirty="0"/>
              <a:t>ContainsKey</a:t>
            </a:r>
            <a:r>
              <a:rPr lang="en-GB" dirty="0"/>
              <a:t> to check if an item exists </a:t>
            </a:r>
            <a:r>
              <a:rPr lang="en-GB" dirty="0" smtClean="0"/>
              <a:t>first before retrieving the saved data.</a:t>
            </a:r>
          </a:p>
          <a:p>
            <a:pPr marL="594360" lvl="2" indent="0">
              <a:buNone/>
            </a:pPr>
            <a:r>
              <a:rPr lang="en-GB" sz="2000" dirty="0"/>
              <a:t>ModelState.IsValid == false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TempData.ContainsKey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"booking"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))</a:t>
            </a: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 Booking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2B91AF"/>
                </a:solidFill>
                <a:latin typeface="Consolas" panose="020B0609020204030204" pitchFamily="49" charset="0"/>
              </a:rPr>
              <a:t>Booking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)TempData[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"booking"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];</a:t>
            </a: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0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4697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Session Data vs. Temp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Session data persists for the user’s session.</a:t>
            </a:r>
          </a:p>
          <a:p>
            <a:r>
              <a:rPr lang="en-GB" dirty="0" smtClean="0"/>
              <a:t>Temp data persists till the next request.</a:t>
            </a:r>
            <a:endParaRPr lang="en-GB" dirty="0"/>
          </a:p>
        </p:txBody>
      </p:sp>
      <p:sp>
        <p:nvSpPr>
          <p:cNvPr id="4" name="Right Arrow 3"/>
          <p:cNvSpPr/>
          <p:nvPr/>
        </p:nvSpPr>
        <p:spPr>
          <a:xfrm>
            <a:off x="539552" y="3068960"/>
            <a:ext cx="3312368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http://localhost/films/index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211960" y="2924944"/>
            <a:ext cx="4932040" cy="86409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TempData[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"filmId"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] = filmId;</a:t>
            </a:r>
          </a:p>
          <a:p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Session[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"startTime"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]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DateTime.Now;</a:t>
            </a:r>
            <a:endParaRPr lang="en-GB" dirty="0"/>
          </a:p>
          <a:p>
            <a:endParaRPr lang="en-GB" dirty="0"/>
          </a:p>
        </p:txBody>
      </p:sp>
      <p:sp>
        <p:nvSpPr>
          <p:cNvPr id="6" name="Right Arrow 5"/>
          <p:cNvSpPr/>
          <p:nvPr/>
        </p:nvSpPr>
        <p:spPr>
          <a:xfrm>
            <a:off x="539552" y="4221088"/>
            <a:ext cx="3312368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http://localhost/films/detail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4211960" y="4077072"/>
            <a:ext cx="4932040" cy="86409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var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filmId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= TempData[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"filmId"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];</a:t>
            </a:r>
          </a:p>
          <a:p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var startTime = Session[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"startTime"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];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8372350" y="3985900"/>
            <a:ext cx="466794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r>
              <a:rPr lang="en-GB" sz="2800" b="1" dirty="0">
                <a:ln/>
                <a:solidFill>
                  <a:schemeClr val="accent3"/>
                </a:solidFill>
                <a:latin typeface="Consolas" panose="020B0609020204030204" pitchFamily="49" charset="0"/>
                <a:sym typeface="Wingdings" panose="05000000000000000000" pitchFamily="2" charset="2"/>
              </a:rPr>
              <a:t></a:t>
            </a:r>
            <a:endParaRPr lang="en-GB" sz="2800" b="1" dirty="0">
              <a:ln/>
              <a:solidFill>
                <a:schemeClr val="accent3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766048" y="4408090"/>
            <a:ext cx="466794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r>
              <a:rPr lang="en-GB" sz="2800" b="1" dirty="0">
                <a:ln/>
                <a:solidFill>
                  <a:schemeClr val="accent3"/>
                </a:solidFill>
                <a:latin typeface="Consolas" panose="020B0609020204030204" pitchFamily="49" charset="0"/>
                <a:sym typeface="Wingdings" panose="05000000000000000000" pitchFamily="2" charset="2"/>
              </a:rPr>
              <a:t></a:t>
            </a:r>
            <a:endParaRPr lang="en-GB" sz="2800" b="1" dirty="0">
              <a:ln/>
              <a:solidFill>
                <a:schemeClr val="accent3"/>
              </a:solidFill>
            </a:endParaRPr>
          </a:p>
        </p:txBody>
      </p:sp>
      <p:sp>
        <p:nvSpPr>
          <p:cNvPr id="10" name="Right Arrow 9"/>
          <p:cNvSpPr/>
          <p:nvPr/>
        </p:nvSpPr>
        <p:spPr>
          <a:xfrm>
            <a:off x="539552" y="5373216"/>
            <a:ext cx="3312368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http://localhost/films/book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4211960" y="5229200"/>
            <a:ext cx="4932040" cy="86409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var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filmId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= TempData[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"filmId"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];</a:t>
            </a:r>
          </a:p>
          <a:p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var startTime = Session[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"startTime"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];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8372350" y="5138028"/>
            <a:ext cx="412292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r>
              <a:rPr lang="en-GB" sz="2800" b="1" dirty="0" smtClean="0">
                <a:ln/>
                <a:solidFill>
                  <a:schemeClr val="accent3"/>
                </a:solidFill>
                <a:latin typeface="Consolas" panose="020B0609020204030204" pitchFamily="49" charset="0"/>
                <a:sym typeface="Wingdings" panose="05000000000000000000" pitchFamily="2" charset="2"/>
              </a:rPr>
              <a:t></a:t>
            </a:r>
            <a:endParaRPr lang="en-GB" sz="2800" b="1" dirty="0">
              <a:ln/>
              <a:solidFill>
                <a:schemeClr val="accent3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8766048" y="5560218"/>
            <a:ext cx="466794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r>
              <a:rPr lang="en-GB" sz="2800" b="1" dirty="0">
                <a:ln/>
                <a:solidFill>
                  <a:schemeClr val="accent3"/>
                </a:solidFill>
                <a:latin typeface="Consolas" panose="020B0609020204030204" pitchFamily="49" charset="0"/>
                <a:sym typeface="Wingdings" panose="05000000000000000000" pitchFamily="2" charset="2"/>
              </a:rPr>
              <a:t></a:t>
            </a:r>
            <a:endParaRPr lang="en-GB" sz="2800" b="1" dirty="0">
              <a:ln/>
              <a:solidFill>
                <a:schemeClr val="accent3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-12483" y="6424314"/>
            <a:ext cx="9348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 saved TempData from 1</a:t>
            </a:r>
            <a:r>
              <a:rPr lang="en-GB" baseline="30000" dirty="0" smtClean="0"/>
              <a:t>st</a:t>
            </a:r>
            <a:r>
              <a:rPr lang="en-GB" dirty="0" smtClean="0"/>
              <a:t> request no longer exists at this stage, but the Session Data does </a:t>
            </a:r>
            <a:endParaRPr lang="en-GB" dirty="0"/>
          </a:p>
        </p:txBody>
      </p:sp>
      <p:cxnSp>
        <p:nvCxnSpPr>
          <p:cNvPr id="16" name="Straight Arrow Connector 15"/>
          <p:cNvCxnSpPr/>
          <p:nvPr/>
        </p:nvCxnSpPr>
        <p:spPr>
          <a:xfrm flipV="1">
            <a:off x="6084168" y="5858108"/>
            <a:ext cx="360040" cy="6188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5515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  <p:bldP spid="8" grpId="0"/>
      <p:bldP spid="9" grpId="0"/>
      <p:bldP spid="10" grpId="0" animBg="1"/>
      <p:bldP spid="11" grpId="0" animBg="1"/>
      <p:bldP spid="12" grpId="0"/>
      <p:bldP spid="13" grpId="0"/>
      <p:bldP spid="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Session Data Scenario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Shopping Basket is an example of where you may use Session Data.</a:t>
            </a:r>
            <a:endParaRPr lang="en-GB" dirty="0" smtClean="0">
              <a:sym typeface="Wingdings" panose="05000000000000000000" pitchFamily="2" charset="2"/>
            </a:endParaRPr>
          </a:p>
          <a:p>
            <a:r>
              <a:rPr lang="en-GB" dirty="0" smtClean="0"/>
              <a:t>The Shopping basket needs </a:t>
            </a:r>
            <a:r>
              <a:rPr lang="en-GB" dirty="0"/>
              <a:t>to be able to persist the items added to the basket by the </a:t>
            </a:r>
            <a:r>
              <a:rPr lang="en-GB" dirty="0" smtClean="0"/>
              <a:t>user.</a:t>
            </a:r>
            <a:endParaRPr lang="en-GB" dirty="0" smtClean="0">
              <a:sym typeface="Wingdings" panose="05000000000000000000" pitchFamily="2" charset="2"/>
            </a:endParaRPr>
          </a:p>
          <a:p>
            <a:r>
              <a:rPr lang="en-GB" dirty="0" smtClean="0">
                <a:sym typeface="Wingdings" panose="05000000000000000000" pitchFamily="2" charset="2"/>
              </a:rPr>
              <a:t>It needs </a:t>
            </a:r>
            <a:r>
              <a:rPr lang="en-GB" dirty="0">
                <a:sym typeface="Wingdings" panose="05000000000000000000" pitchFamily="2" charset="2"/>
              </a:rPr>
              <a:t>to </a:t>
            </a:r>
            <a:r>
              <a:rPr lang="en-GB" b="1" i="1" dirty="0" smtClean="0">
                <a:sym typeface="Wingdings" panose="05000000000000000000" pitchFamily="2" charset="2"/>
              </a:rPr>
              <a:t>preserve</a:t>
            </a:r>
            <a:r>
              <a:rPr lang="en-GB" dirty="0" smtClean="0">
                <a:sym typeface="Wingdings" panose="05000000000000000000" pitchFamily="2" charset="2"/>
              </a:rPr>
              <a:t> </a:t>
            </a:r>
            <a:r>
              <a:rPr lang="en-GB" dirty="0">
                <a:sym typeface="Wingdings" panose="05000000000000000000" pitchFamily="2" charset="2"/>
              </a:rPr>
              <a:t>all the added </a:t>
            </a:r>
            <a:r>
              <a:rPr lang="en-GB" dirty="0" smtClean="0">
                <a:sym typeface="Wingdings" panose="05000000000000000000" pitchFamily="2" charset="2"/>
              </a:rPr>
              <a:t>items until the </a:t>
            </a:r>
            <a:r>
              <a:rPr lang="en-GB" dirty="0">
                <a:sym typeface="Wingdings" panose="05000000000000000000" pitchFamily="2" charset="2"/>
              </a:rPr>
              <a:t>user is ready </a:t>
            </a:r>
            <a:r>
              <a:rPr lang="en-GB" dirty="0" smtClean="0">
                <a:sym typeface="Wingdings" panose="05000000000000000000" pitchFamily="2" charset="2"/>
              </a:rPr>
              <a:t>to finally checkout.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As the items can be </a:t>
            </a:r>
            <a:r>
              <a:rPr lang="en-GB" b="1" i="1" dirty="0" smtClean="0">
                <a:sym typeface="Wingdings" panose="05000000000000000000" pitchFamily="2" charset="2"/>
              </a:rPr>
              <a:t>one or more</a:t>
            </a:r>
            <a:r>
              <a:rPr lang="en-GB" dirty="0" smtClean="0">
                <a:sym typeface="Wingdings" panose="05000000000000000000" pitchFamily="2" charset="2"/>
              </a:rPr>
              <a:t>, you will need to save a collection of order items as a session variable.</a:t>
            </a:r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 smtClean="0">
              <a:sym typeface="Wingdings" panose="05000000000000000000" pitchFamily="2" charset="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5753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Shopping Basket Items Session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When the user adds an </a:t>
            </a:r>
            <a:r>
              <a:rPr lang="en-GB" dirty="0" smtClean="0"/>
              <a:t>item to the basket, first try and retrieve any saved items from session.</a:t>
            </a:r>
          </a:p>
          <a:p>
            <a:pPr marL="685800" lvl="2" indent="0">
              <a:buNone/>
            </a:pP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List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Item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&gt; items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(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List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Item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&gt;)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Session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"BasketItems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];</a:t>
            </a:r>
            <a:endParaRPr lang="en-GB" dirty="0" smtClean="0"/>
          </a:p>
          <a:p>
            <a:r>
              <a:rPr lang="en-GB" dirty="0" smtClean="0"/>
              <a:t>Check that the retrieved data from session is NOT null. If it is, it means no item has been added to the basket yet, create </a:t>
            </a:r>
            <a:r>
              <a:rPr lang="en-GB" dirty="0"/>
              <a:t>a new collection of the </a:t>
            </a:r>
            <a:r>
              <a:rPr lang="en-GB" dirty="0" smtClean="0"/>
              <a:t>items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List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Item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&gt; items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= new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List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Item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&gt;();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915656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Shopping Basket Items Session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Then you can add the new item being added, </a:t>
            </a:r>
            <a:r>
              <a:rPr lang="en-GB" b="1" dirty="0" smtClean="0"/>
              <a:t>but y</a:t>
            </a:r>
            <a:r>
              <a:rPr lang="en-GB" b="1" i="1" dirty="0" smtClean="0"/>
              <a:t>ou first need </a:t>
            </a:r>
            <a:r>
              <a:rPr lang="en-GB" b="1" i="1" dirty="0"/>
              <a:t>to check if the item is already in the previously saved </a:t>
            </a:r>
            <a:r>
              <a:rPr lang="en-GB" b="1" i="1" dirty="0" smtClean="0"/>
              <a:t>list</a:t>
            </a:r>
            <a:endParaRPr lang="en-GB" dirty="0" smtClean="0"/>
          </a:p>
          <a:p>
            <a:pPr lvl="1"/>
            <a:r>
              <a:rPr lang="en-GB" dirty="0" smtClean="0"/>
              <a:t>If </a:t>
            </a:r>
            <a:r>
              <a:rPr lang="en-GB" dirty="0"/>
              <a:t>it </a:t>
            </a:r>
            <a:r>
              <a:rPr lang="en-GB" dirty="0" smtClean="0"/>
              <a:t>already exists, you need to update </a:t>
            </a:r>
            <a:r>
              <a:rPr lang="en-GB" dirty="0"/>
              <a:t>the item (there may be </a:t>
            </a:r>
            <a:r>
              <a:rPr lang="en-GB" dirty="0" smtClean="0"/>
              <a:t>changes e.g. quantity change)</a:t>
            </a:r>
            <a:endParaRPr lang="en-GB" dirty="0"/>
          </a:p>
          <a:p>
            <a:pPr lvl="1"/>
            <a:r>
              <a:rPr lang="en-GB" dirty="0" smtClean="0"/>
              <a:t>Otherwise does not exist, </a:t>
            </a:r>
            <a:r>
              <a:rPr lang="en-GB" dirty="0"/>
              <a:t>add the new item to the list</a:t>
            </a:r>
            <a:r>
              <a:rPr lang="en-GB" dirty="0" smtClean="0"/>
              <a:t>.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items.Add(newItem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r>
              <a:rPr lang="en-GB" dirty="0" smtClean="0"/>
              <a:t>Finally, save the updated list back to session state again till needed again.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Session[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"BasketItems"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] = items;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6905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Temp Data Scenario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possible scenario when you may want to use TempData is when server side validation fails e.g.</a:t>
            </a:r>
            <a:r>
              <a:rPr lang="en-GB" dirty="0"/>
              <a:t> model state is </a:t>
            </a:r>
            <a:r>
              <a:rPr lang="en-GB" b="1" dirty="0"/>
              <a:t>not</a:t>
            </a:r>
            <a:r>
              <a:rPr lang="en-GB" dirty="0"/>
              <a:t> </a:t>
            </a:r>
            <a:r>
              <a:rPr lang="en-GB" dirty="0" smtClean="0"/>
              <a:t>valid:</a:t>
            </a:r>
          </a:p>
          <a:p>
            <a:pPr marL="640080" lvl="2" indent="0">
              <a:buNone/>
            </a:pP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ModelState.IsValid == </a:t>
            </a:r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false</a:t>
            </a:r>
            <a:endParaRPr lang="en-GB" dirty="0"/>
          </a:p>
          <a:p>
            <a:r>
              <a:rPr lang="en-GB" dirty="0" smtClean="0"/>
              <a:t>You may want to redirect the user to the get action method, but with the already completed information, so the user does not need to type it all in again.</a:t>
            </a:r>
          </a:p>
          <a:p>
            <a:r>
              <a:rPr lang="en-GB" dirty="0" smtClean="0"/>
              <a:t>Pass the already completed information as TempData to the get action method.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923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Links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ASP.NET MVC TempData &amp; Session</a:t>
            </a:r>
            <a:endParaRPr lang="en-GB" dirty="0" smtClean="0">
              <a:hlinkClick r:id="rId3"/>
            </a:endParaRPr>
          </a:p>
          <a:p>
            <a:r>
              <a:rPr lang="en-GB" dirty="0">
                <a:hlinkClick r:id="rId4"/>
              </a:rPr>
              <a:t>Passing Data in an ASP.NET MVC Application</a:t>
            </a:r>
            <a:endParaRPr lang="en-GB" dirty="0">
              <a:hlinkClick r:id="rId5"/>
            </a:endParaRPr>
          </a:p>
          <a:p>
            <a:r>
              <a:rPr lang="en-GB" dirty="0" smtClean="0">
                <a:hlinkClick r:id="rId5"/>
              </a:rPr>
              <a:t>Temp Data in ASP.NET MVC</a:t>
            </a:r>
            <a:endParaRPr lang="en-GB" dirty="0" smtClean="0"/>
          </a:p>
          <a:p>
            <a:r>
              <a:rPr lang="en-GB" dirty="0">
                <a:hlinkClick r:id="rId3"/>
              </a:rPr>
              <a:t>TempData Vs Sessions</a:t>
            </a:r>
            <a:endParaRPr lang="en-GB" dirty="0"/>
          </a:p>
          <a:p>
            <a:r>
              <a:rPr lang="en-GB" dirty="0" smtClean="0">
                <a:hlinkClick r:id="rId6"/>
              </a:rPr>
              <a:t>When to use ViewBag, ViewData, or TempData in ASP.NET MVC 3 applications</a:t>
            </a:r>
            <a:r>
              <a:rPr lang="en-GB" dirty="0" smtClean="0"/>
              <a:t>.</a:t>
            </a:r>
          </a:p>
          <a:p>
            <a:r>
              <a:rPr lang="en-GB" dirty="0" smtClean="0">
                <a:hlinkClick r:id="rId7"/>
              </a:rPr>
              <a:t>What </a:t>
            </a:r>
            <a:r>
              <a:rPr lang="en-GB" dirty="0">
                <a:hlinkClick r:id="rId7"/>
              </a:rPr>
              <a:t>is ViewData, ViewBag and TempData?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22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_rels/item1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5.xml"/></Relationships>
</file>

<file path=customXml/_rels/item1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6.xml"/></Relationships>
</file>

<file path=customXml/_rels/item1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7.xml"/></Relationships>
</file>

<file path=customXml/_rels/item1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8.xml"/></Relationships>
</file>

<file path=customXml/_rels/item1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9.xml"/></Relationships>
</file>

<file path=customXml/_rels/item2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0.xml"/></Relationships>
</file>

<file path=customXml/_rels/item2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1.xml"/></Relationships>
</file>

<file path=customXml/_rels/item2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2.xml"/></Relationships>
</file>

<file path=customXml/_rels/item2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3.xml"/></Relationships>
</file>

<file path=customXml/_rels/item2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4.xml"/></Relationships>
</file>

<file path=customXml/_rels/item2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5.xml"/></Relationships>
</file>

<file path=customXml/_rels/item2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6.xml"/></Relationships>
</file>

<file path=customXml/_rels/item2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7.xml"/></Relationships>
</file>

<file path=customXml/_rels/item2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8.xml"/></Relationships>
</file>

<file path=customXml/_rels/item2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9.xml"/></Relationships>
</file>

<file path=customXml/_rels/item3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0.xml"/></Relationships>
</file>

<file path=customXml/_rels/item3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1.xml"/></Relationships>
</file>

<file path=customXml/_rels/item3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2.xml"/></Relationships>
</file>

<file path=customXml/_rels/item3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3.xml"/></Relationships>
</file>

<file path=customXml/_rels/item3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4.xml"/></Relationships>
</file>

<file path=customXml/_rels/item3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5.xml"/></Relationships>
</file>

<file path=customXml/_rels/item3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6.xml"/></Relationships>
</file>

<file path=customXml/_rels/item3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7.xml"/></Relationships>
</file>

<file path=customXml/_rels/item3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8.xml"/></Relationships>
</file>

<file path=customXml/_rels/item3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9.xml"/></Relationships>
</file>

<file path=customXml/_rels/item4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0.xml"/></Relationships>
</file>

<file path=customXml/_rels/item4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1.xml"/></Relationships>
</file>

<file path=customXml/_rels/item4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2.xml"/></Relationships>
</file>

<file path=customXml/_rels/item4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3.xml"/></Relationships>
</file>

<file path=customXml/_rels/item4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4.xml"/></Relationships>
</file>

<file path=customXml/item1.xml><?xml version="1.0" encoding="utf-8"?>
<Control xmlns="http://schemas.microsoft.com/VisualStudio/2011/storyboarding/control">
  <Id Name="System.Storyboarding.Common.ScrollbarVertical" RevisionId="68ea164d-c1de-47a5-804f-d4d1290fa524" Stencil="System.Storyboarding.Common" StencilRevisionId="68ea164d-c1de-47a5-804f-d4d1290fa524" StencilVersion="0.1"/>
</Control>
</file>

<file path=customXml/item2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3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4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5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6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7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8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9.xml><?xml version="1.0" encoding="utf-8"?>
<Control xmlns="http://schemas.microsoft.com/VisualStudio/2011/storyboarding/control">
  <Id Name="System.Storyboarding.Common.ScrollbarVertical" RevisionId="68ea164d-c1de-47a5-804f-d4d1290fa524" Stencil="System.Storyboarding.Common" StencilRevisionId="68ea164d-c1de-47a5-804f-d4d1290fa524" StencilVersion="0.1"/>
</Control>
</file>

<file path=customXml/item10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11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12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13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14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15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16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17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18.xml><?xml version="1.0" encoding="utf-8"?>
<Control xmlns="http://schemas.microsoft.com/VisualStudio/2011/storyboarding/control">
  <Id Name="System.Storyboarding.Common.DropdownBox" Revision="1" Stencil="System.Storyboarding.Common" StencilVersion="0.1"/>
</Control>
</file>

<file path=customXml/item19.xml><?xml version="1.0" encoding="utf-8"?>
<Control xmlns="http://schemas.microsoft.com/VisualStudio/2011/storyboarding/control">
  <Id Name="System.Storyboarding.Common.List" Revision="1" Stencil="System.Storyboarding.Common" StencilVersion="0.1"/>
</Control>
</file>

<file path=customXml/item20.xml><?xml version="1.0" encoding="utf-8"?>
<Control xmlns="http://schemas.microsoft.com/VisualStudio/2011/storyboarding/control">
  <Id Name="System.Storyboarding.Common.List" Revision="1" Stencil="System.Storyboarding.Common" StencilVersion="0.1"/>
</Control>
</file>

<file path=customXml/item21.xml><?xml version="1.0" encoding="utf-8"?>
<Control xmlns="http://schemas.microsoft.com/VisualStudio/2011/storyboarding/control">
  <Id Name="System.Storyboarding.Common.List" Revision="1" Stencil="System.Storyboarding.Common" StencilVersion="0.1"/>
</Control>
</file>

<file path=customXml/item2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3.xml><?xml version="1.0" encoding="utf-8"?>
<Control xmlns="http://schemas.microsoft.com/VisualStudio/2011/storyboarding/control">
  <Id Name="System.Storyboarding.Common.DropdownBox" Revision="1" Stencil="System.Storyboarding.Common" StencilVersion="0.1"/>
</Control>
</file>

<file path=customXml/item24.xml><?xml version="1.0" encoding="utf-8"?>
<Control xmlns="http://schemas.microsoft.com/VisualStudio/2011/storyboarding/control">
  <Id Name="System.Storyboarding.Common.DropdownBox" Revision="1" Stencil="System.Storyboarding.Common" StencilVersion="0.1"/>
</Control>
</file>

<file path=customXml/item25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26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27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8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29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30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31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32.xml><?xml version="1.0" encoding="utf-8"?>
<Control xmlns="http://schemas.microsoft.com/VisualStudio/2011/storyboarding/control">
  <Id Name="System.Storyboarding.Common.ScrollbarVertical" RevisionId="68ea164d-c1de-47a5-804f-d4d1290fa524" Stencil="System.Storyboarding.Common" StencilRevisionId="68ea164d-c1de-47a5-804f-d4d1290fa524" StencilVersion="0.1"/>
</Control>
</file>

<file path=customXml/item33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34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35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36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37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38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39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40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41.xml><?xml version="1.0" encoding="utf-8"?>
<Control xmlns="http://schemas.microsoft.com/VisualStudio/2011/storyboarding/control">
  <Id Name="System.Storyboarding.Common.Text" Revision="1" Stencil="System.Storyboarding.Common" StencilVersion="0.1"/>
</Control>
</file>

<file path=customXml/item42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43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44.xml><?xml version="1.0" encoding="utf-8"?>
<Control xmlns="http://schemas.microsoft.com/VisualStudio/2011/storyboarding/control">
  <Id Name="System.Storyboarding.Common.RadioButtonUnselected" Revision="1" Stencil="System.Storyboarding.Common" StencilVersion="0.1"/>
</Control>
</file>

<file path=customXml/itemProps1.xml><?xml version="1.0" encoding="utf-8"?>
<ds:datastoreItem xmlns:ds="http://schemas.openxmlformats.org/officeDocument/2006/customXml" ds:itemID="{7B946544-EC13-4030-801A-78100FCEBD3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1ADF5643-A584-462B-B2C8-A01F265813D7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D709B6AB-1BC0-492B-9BBE-15D5ABA4E397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7C4ADA5C-345E-4811-BD71-5DDDA6F769BF}">
  <ds:schemaRefs>
    <ds:schemaRef ds:uri="http://schemas.microsoft.com/VisualStudio/2011/storyboarding/control"/>
  </ds:schemaRefs>
</ds:datastoreItem>
</file>

<file path=customXml/itemProps5.xml><?xml version="1.0" encoding="utf-8"?>
<ds:datastoreItem xmlns:ds="http://schemas.openxmlformats.org/officeDocument/2006/customXml" ds:itemID="{571372D6-B21C-4AD7-B82D-86A1E2E38543}">
  <ds:schemaRefs>
    <ds:schemaRef ds:uri="http://schemas.microsoft.com/VisualStudio/2011/storyboarding/control"/>
  </ds:schemaRefs>
</ds:datastoreItem>
</file>

<file path=customXml/itemProps6.xml><?xml version="1.0" encoding="utf-8"?>
<ds:datastoreItem xmlns:ds="http://schemas.openxmlformats.org/officeDocument/2006/customXml" ds:itemID="{C6170548-DA9C-4625-8275-45A3D1D365E6}">
  <ds:schemaRefs>
    <ds:schemaRef ds:uri="http://schemas.microsoft.com/VisualStudio/2011/storyboarding/control"/>
  </ds:schemaRefs>
</ds:datastoreItem>
</file>

<file path=customXml/itemProps7.xml><?xml version="1.0" encoding="utf-8"?>
<ds:datastoreItem xmlns:ds="http://schemas.openxmlformats.org/officeDocument/2006/customXml" ds:itemID="{561F45A8-42C0-45B9-BF6A-278CA4BA4495}">
  <ds:schemaRefs>
    <ds:schemaRef ds:uri="http://schemas.microsoft.com/VisualStudio/2011/storyboarding/control"/>
  </ds:schemaRefs>
</ds:datastoreItem>
</file>

<file path=customXml/itemProps8.xml><?xml version="1.0" encoding="utf-8"?>
<ds:datastoreItem xmlns:ds="http://schemas.openxmlformats.org/officeDocument/2006/customXml" ds:itemID="{B049BD7C-2F01-4B4D-BFFD-AE473FF14994}">
  <ds:schemaRefs>
    <ds:schemaRef ds:uri="http://schemas.microsoft.com/VisualStudio/2011/storyboarding/control"/>
  </ds:schemaRefs>
</ds:datastoreItem>
</file>

<file path=customXml/itemProps9.xml><?xml version="1.0" encoding="utf-8"?>
<ds:datastoreItem xmlns:ds="http://schemas.openxmlformats.org/officeDocument/2006/customXml" ds:itemID="{D480E5BE-035E-48A8-A10A-B3056E9B8991}">
  <ds:schemaRefs>
    <ds:schemaRef ds:uri="http://schemas.microsoft.com/VisualStudio/2011/storyboarding/control"/>
  </ds:schemaRefs>
</ds:datastoreItem>
</file>

<file path=customXml/itemProps10.xml><?xml version="1.0" encoding="utf-8"?>
<ds:datastoreItem xmlns:ds="http://schemas.openxmlformats.org/officeDocument/2006/customXml" ds:itemID="{3610740D-8DF3-426D-964E-B4EBCFA9ED59}">
  <ds:schemaRefs>
    <ds:schemaRef ds:uri="http://schemas.microsoft.com/VisualStudio/2011/storyboarding/control"/>
  </ds:schemaRefs>
</ds:datastoreItem>
</file>

<file path=customXml/itemProps11.xml><?xml version="1.0" encoding="utf-8"?>
<ds:datastoreItem xmlns:ds="http://schemas.openxmlformats.org/officeDocument/2006/customXml" ds:itemID="{461E0288-4EB3-4203-80C7-C6A080CD07EE}">
  <ds:schemaRefs>
    <ds:schemaRef ds:uri="http://schemas.microsoft.com/VisualStudio/2011/storyboarding/control"/>
  </ds:schemaRefs>
</ds:datastoreItem>
</file>

<file path=customXml/itemProps12.xml><?xml version="1.0" encoding="utf-8"?>
<ds:datastoreItem xmlns:ds="http://schemas.openxmlformats.org/officeDocument/2006/customXml" ds:itemID="{3A444A4C-FDF0-44EC-BF7D-647E3FB2C746}">
  <ds:schemaRefs>
    <ds:schemaRef ds:uri="http://schemas.microsoft.com/VisualStudio/2011/storyboarding/control"/>
  </ds:schemaRefs>
</ds:datastoreItem>
</file>

<file path=customXml/itemProps13.xml><?xml version="1.0" encoding="utf-8"?>
<ds:datastoreItem xmlns:ds="http://schemas.openxmlformats.org/officeDocument/2006/customXml" ds:itemID="{826CE00C-30D8-4AC9-BF42-668AE53381EE}">
  <ds:schemaRefs>
    <ds:schemaRef ds:uri="http://schemas.microsoft.com/VisualStudio/2011/storyboarding/control"/>
  </ds:schemaRefs>
</ds:datastoreItem>
</file>

<file path=customXml/itemProps14.xml><?xml version="1.0" encoding="utf-8"?>
<ds:datastoreItem xmlns:ds="http://schemas.openxmlformats.org/officeDocument/2006/customXml" ds:itemID="{E6EFB792-D199-4033-A774-F9E01CE7161A}">
  <ds:schemaRefs>
    <ds:schemaRef ds:uri="http://schemas.microsoft.com/VisualStudio/2011/storyboarding/control"/>
  </ds:schemaRefs>
</ds:datastoreItem>
</file>

<file path=customXml/itemProps15.xml><?xml version="1.0" encoding="utf-8"?>
<ds:datastoreItem xmlns:ds="http://schemas.openxmlformats.org/officeDocument/2006/customXml" ds:itemID="{97404257-B875-4265-9616-104527517F17}">
  <ds:schemaRefs>
    <ds:schemaRef ds:uri="http://schemas.microsoft.com/VisualStudio/2011/storyboarding/control"/>
  </ds:schemaRefs>
</ds:datastoreItem>
</file>

<file path=customXml/itemProps16.xml><?xml version="1.0" encoding="utf-8"?>
<ds:datastoreItem xmlns:ds="http://schemas.openxmlformats.org/officeDocument/2006/customXml" ds:itemID="{F2B72679-1752-4ED7-8045-98BDE8936BD2}">
  <ds:schemaRefs>
    <ds:schemaRef ds:uri="http://schemas.microsoft.com/VisualStudio/2011/storyboarding/control"/>
  </ds:schemaRefs>
</ds:datastoreItem>
</file>

<file path=customXml/itemProps17.xml><?xml version="1.0" encoding="utf-8"?>
<ds:datastoreItem xmlns:ds="http://schemas.openxmlformats.org/officeDocument/2006/customXml" ds:itemID="{C9B303AC-D982-4451-A9CB-AA5347660D63}">
  <ds:schemaRefs>
    <ds:schemaRef ds:uri="http://schemas.microsoft.com/VisualStudio/2011/storyboarding/control"/>
  </ds:schemaRefs>
</ds:datastoreItem>
</file>

<file path=customXml/itemProps18.xml><?xml version="1.0" encoding="utf-8"?>
<ds:datastoreItem xmlns:ds="http://schemas.openxmlformats.org/officeDocument/2006/customXml" ds:itemID="{7D5AD573-7FF1-46E9-9D31-D336AC98523A}">
  <ds:schemaRefs>
    <ds:schemaRef ds:uri="http://schemas.microsoft.com/VisualStudio/2011/storyboarding/control"/>
  </ds:schemaRefs>
</ds:datastoreItem>
</file>

<file path=customXml/itemProps19.xml><?xml version="1.0" encoding="utf-8"?>
<ds:datastoreItem xmlns:ds="http://schemas.openxmlformats.org/officeDocument/2006/customXml" ds:itemID="{C6A3A195-FEBB-4A5F-8FE0-B3C359052FFD}">
  <ds:schemaRefs>
    <ds:schemaRef ds:uri="http://schemas.microsoft.com/VisualStudio/2011/storyboarding/control"/>
  </ds:schemaRefs>
</ds:datastoreItem>
</file>

<file path=customXml/itemProps20.xml><?xml version="1.0" encoding="utf-8"?>
<ds:datastoreItem xmlns:ds="http://schemas.openxmlformats.org/officeDocument/2006/customXml" ds:itemID="{8E74532B-03B9-4C0D-BFBA-553461B38319}">
  <ds:schemaRefs>
    <ds:schemaRef ds:uri="http://schemas.microsoft.com/VisualStudio/2011/storyboarding/control"/>
  </ds:schemaRefs>
</ds:datastoreItem>
</file>

<file path=customXml/itemProps21.xml><?xml version="1.0" encoding="utf-8"?>
<ds:datastoreItem xmlns:ds="http://schemas.openxmlformats.org/officeDocument/2006/customXml" ds:itemID="{B3FB967F-A3C9-4CC4-A428-B3F76A0375BE}">
  <ds:schemaRefs>
    <ds:schemaRef ds:uri="http://schemas.microsoft.com/VisualStudio/2011/storyboarding/control"/>
  </ds:schemaRefs>
</ds:datastoreItem>
</file>

<file path=customXml/itemProps2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3.xml><?xml version="1.0" encoding="utf-8"?>
<ds:datastoreItem xmlns:ds="http://schemas.openxmlformats.org/officeDocument/2006/customXml" ds:itemID="{799A5842-90A7-4240-A7C2-70AF2158DE2D}">
  <ds:schemaRefs>
    <ds:schemaRef ds:uri="http://schemas.microsoft.com/VisualStudio/2011/storyboarding/control"/>
  </ds:schemaRefs>
</ds:datastoreItem>
</file>

<file path=customXml/itemProps24.xml><?xml version="1.0" encoding="utf-8"?>
<ds:datastoreItem xmlns:ds="http://schemas.openxmlformats.org/officeDocument/2006/customXml" ds:itemID="{79AC20E5-C269-4D0F-BB27-438BF54443DC}">
  <ds:schemaRefs>
    <ds:schemaRef ds:uri="http://schemas.microsoft.com/VisualStudio/2011/storyboarding/control"/>
  </ds:schemaRefs>
</ds:datastoreItem>
</file>

<file path=customXml/itemProps25.xml><?xml version="1.0" encoding="utf-8"?>
<ds:datastoreItem xmlns:ds="http://schemas.openxmlformats.org/officeDocument/2006/customXml" ds:itemID="{C0E5E86A-BF58-429B-95FA-3A21A0089D20}">
  <ds:schemaRefs>
    <ds:schemaRef ds:uri="http://schemas.microsoft.com/VisualStudio/2011/storyboarding/control"/>
  </ds:schemaRefs>
</ds:datastoreItem>
</file>

<file path=customXml/itemProps26.xml><?xml version="1.0" encoding="utf-8"?>
<ds:datastoreItem xmlns:ds="http://schemas.openxmlformats.org/officeDocument/2006/customXml" ds:itemID="{09C17A3D-2968-4BC0-BC55-D5B11B6C343B}">
  <ds:schemaRefs>
    <ds:schemaRef ds:uri="http://schemas.microsoft.com/VisualStudio/2011/storyboarding/control"/>
  </ds:schemaRefs>
</ds:datastoreItem>
</file>

<file path=customXml/itemProps27.xml><?xml version="1.0" encoding="utf-8"?>
<ds:datastoreItem xmlns:ds="http://schemas.openxmlformats.org/officeDocument/2006/customXml" ds:itemID="{73FA1144-BA6F-4C0D-953C-B7FDB08B0B8C}">
  <ds:schemaRefs>
    <ds:schemaRef ds:uri="http://schemas.microsoft.com/VisualStudio/2011/storyboarding/control"/>
  </ds:schemaRefs>
</ds:datastoreItem>
</file>

<file path=customXml/itemProps28.xml><?xml version="1.0" encoding="utf-8"?>
<ds:datastoreItem xmlns:ds="http://schemas.openxmlformats.org/officeDocument/2006/customXml" ds:itemID="{4D785C9A-A12F-42E3-AD3C-8B93A84ED0F1}">
  <ds:schemaRefs>
    <ds:schemaRef ds:uri="http://schemas.microsoft.com/VisualStudio/2011/storyboarding/control"/>
  </ds:schemaRefs>
</ds:datastoreItem>
</file>

<file path=customXml/itemProps29.xml><?xml version="1.0" encoding="utf-8"?>
<ds:datastoreItem xmlns:ds="http://schemas.openxmlformats.org/officeDocument/2006/customXml" ds:itemID="{09324C5C-596E-44CB-A7E4-C6E2D796D50F}">
  <ds:schemaRefs>
    <ds:schemaRef ds:uri="http://schemas.microsoft.com/VisualStudio/2011/storyboarding/control"/>
  </ds:schemaRefs>
</ds:datastoreItem>
</file>

<file path=customXml/itemProps30.xml><?xml version="1.0" encoding="utf-8"?>
<ds:datastoreItem xmlns:ds="http://schemas.openxmlformats.org/officeDocument/2006/customXml" ds:itemID="{8B870AB6-A5C8-46C3-AA40-C32B5F7284F4}">
  <ds:schemaRefs>
    <ds:schemaRef ds:uri="http://schemas.microsoft.com/VisualStudio/2011/storyboarding/control"/>
  </ds:schemaRefs>
</ds:datastoreItem>
</file>

<file path=customXml/itemProps31.xml><?xml version="1.0" encoding="utf-8"?>
<ds:datastoreItem xmlns:ds="http://schemas.openxmlformats.org/officeDocument/2006/customXml" ds:itemID="{1CB34A67-8C98-44AF-8AE5-0BC9E85CF793}">
  <ds:schemaRefs>
    <ds:schemaRef ds:uri="http://schemas.microsoft.com/VisualStudio/2011/storyboarding/control"/>
  </ds:schemaRefs>
</ds:datastoreItem>
</file>

<file path=customXml/itemProps32.xml><?xml version="1.0" encoding="utf-8"?>
<ds:datastoreItem xmlns:ds="http://schemas.openxmlformats.org/officeDocument/2006/customXml" ds:itemID="{B0538A06-94B1-456D-BF2F-035047F0DD50}">
  <ds:schemaRefs>
    <ds:schemaRef ds:uri="http://schemas.microsoft.com/VisualStudio/2011/storyboarding/control"/>
  </ds:schemaRefs>
</ds:datastoreItem>
</file>

<file path=customXml/itemProps33.xml><?xml version="1.0" encoding="utf-8"?>
<ds:datastoreItem xmlns:ds="http://schemas.openxmlformats.org/officeDocument/2006/customXml" ds:itemID="{620C6684-F94F-45BC-93CB-F49FC13D7F4E}">
  <ds:schemaRefs>
    <ds:schemaRef ds:uri="http://schemas.microsoft.com/VisualStudio/2011/storyboarding/control"/>
  </ds:schemaRefs>
</ds:datastoreItem>
</file>

<file path=customXml/itemProps34.xml><?xml version="1.0" encoding="utf-8"?>
<ds:datastoreItem xmlns:ds="http://schemas.openxmlformats.org/officeDocument/2006/customXml" ds:itemID="{EE5E33FC-0772-47C1-8216-7BE44CC68775}">
  <ds:schemaRefs>
    <ds:schemaRef ds:uri="http://schemas.microsoft.com/VisualStudio/2011/storyboarding/control"/>
  </ds:schemaRefs>
</ds:datastoreItem>
</file>

<file path=customXml/itemProps35.xml><?xml version="1.0" encoding="utf-8"?>
<ds:datastoreItem xmlns:ds="http://schemas.openxmlformats.org/officeDocument/2006/customXml" ds:itemID="{A1469314-66C0-46F3-9A77-A4D3EED76791}">
  <ds:schemaRefs>
    <ds:schemaRef ds:uri="http://schemas.microsoft.com/VisualStudio/2011/storyboarding/control"/>
  </ds:schemaRefs>
</ds:datastoreItem>
</file>

<file path=customXml/itemProps36.xml><?xml version="1.0" encoding="utf-8"?>
<ds:datastoreItem xmlns:ds="http://schemas.openxmlformats.org/officeDocument/2006/customXml" ds:itemID="{51063227-0F20-4015-ADDF-664DC29EF74A}">
  <ds:schemaRefs>
    <ds:schemaRef ds:uri="http://schemas.microsoft.com/VisualStudio/2011/storyboarding/control"/>
  </ds:schemaRefs>
</ds:datastoreItem>
</file>

<file path=customXml/itemProps37.xml><?xml version="1.0" encoding="utf-8"?>
<ds:datastoreItem xmlns:ds="http://schemas.openxmlformats.org/officeDocument/2006/customXml" ds:itemID="{A4EF239E-81D2-422F-9D9B-1AF2AB46188E}">
  <ds:schemaRefs>
    <ds:schemaRef ds:uri="http://schemas.microsoft.com/VisualStudio/2011/storyboarding/control"/>
  </ds:schemaRefs>
</ds:datastoreItem>
</file>

<file path=customXml/itemProps38.xml><?xml version="1.0" encoding="utf-8"?>
<ds:datastoreItem xmlns:ds="http://schemas.openxmlformats.org/officeDocument/2006/customXml" ds:itemID="{7C9438F9-AC55-47F5-82E5-A43B0F1D7781}">
  <ds:schemaRefs>
    <ds:schemaRef ds:uri="http://schemas.microsoft.com/VisualStudio/2011/storyboarding/control"/>
  </ds:schemaRefs>
</ds:datastoreItem>
</file>

<file path=customXml/itemProps39.xml><?xml version="1.0" encoding="utf-8"?>
<ds:datastoreItem xmlns:ds="http://schemas.openxmlformats.org/officeDocument/2006/customXml" ds:itemID="{5F03000A-ADD0-4EEB-B1A1-1C75CDDCF60E}">
  <ds:schemaRefs>
    <ds:schemaRef ds:uri="http://schemas.microsoft.com/VisualStudio/2011/storyboarding/control"/>
  </ds:schemaRefs>
</ds:datastoreItem>
</file>

<file path=customXml/itemProps40.xml><?xml version="1.0" encoding="utf-8"?>
<ds:datastoreItem xmlns:ds="http://schemas.openxmlformats.org/officeDocument/2006/customXml" ds:itemID="{64F71302-7F44-4B8D-AF78-B198F5209AFA}">
  <ds:schemaRefs>
    <ds:schemaRef ds:uri="http://schemas.microsoft.com/VisualStudio/2011/storyboarding/control"/>
  </ds:schemaRefs>
</ds:datastoreItem>
</file>

<file path=customXml/itemProps41.xml><?xml version="1.0" encoding="utf-8"?>
<ds:datastoreItem xmlns:ds="http://schemas.openxmlformats.org/officeDocument/2006/customXml" ds:itemID="{3E959F6B-050F-4EFC-A661-A317B6E9803F}">
  <ds:schemaRefs>
    <ds:schemaRef ds:uri="http://schemas.microsoft.com/VisualStudio/2011/storyboarding/control"/>
  </ds:schemaRefs>
</ds:datastoreItem>
</file>

<file path=customXml/itemProps42.xml><?xml version="1.0" encoding="utf-8"?>
<ds:datastoreItem xmlns:ds="http://schemas.openxmlformats.org/officeDocument/2006/customXml" ds:itemID="{A35B5D05-2AB1-473F-B0FA-6A5766AD0173}">
  <ds:schemaRefs>
    <ds:schemaRef ds:uri="http://schemas.microsoft.com/VisualStudio/2011/storyboarding/control"/>
  </ds:schemaRefs>
</ds:datastoreItem>
</file>

<file path=customXml/itemProps43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44.xml><?xml version="1.0" encoding="utf-8"?>
<ds:datastoreItem xmlns:ds="http://schemas.openxmlformats.org/officeDocument/2006/customXml" ds:itemID="{99329274-C8EC-469B-A8DB-0097A4E2BC7E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17642</TotalTime>
  <Words>1378</Words>
  <Application>Microsoft Office PowerPoint</Application>
  <PresentationFormat>On-screen Show (4:3)</PresentationFormat>
  <Paragraphs>149</Paragraphs>
  <Slides>19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Persisting Data</vt:lpstr>
      <vt:lpstr>Today’s Lecture</vt:lpstr>
      <vt:lpstr>HTTP is Stateless</vt:lpstr>
      <vt:lpstr>ASP.NET State Management</vt:lpstr>
      <vt:lpstr>ASP.NET Session Data</vt:lpstr>
      <vt:lpstr>ASP.NET Session Data Examples</vt:lpstr>
      <vt:lpstr>ASP.NET Session Data Examples</vt:lpstr>
      <vt:lpstr>ASP.NET Session Data</vt:lpstr>
      <vt:lpstr>Question</vt:lpstr>
      <vt:lpstr>Question</vt:lpstr>
      <vt:lpstr>ASP.NET MVC Temp Data</vt:lpstr>
      <vt:lpstr>ASP.NET MVC Temp Data</vt:lpstr>
      <vt:lpstr>ASP.NET MVC Temp Data Example</vt:lpstr>
      <vt:lpstr>Session Data vs. Temp Data</vt:lpstr>
      <vt:lpstr>Session Data Scenario</vt:lpstr>
      <vt:lpstr>Shopping Basket Items Session Data</vt:lpstr>
      <vt:lpstr>Shopping Basket Items Session Data</vt:lpstr>
      <vt:lpstr>Temp Data Scenario</vt:lpstr>
      <vt:lpstr>Some Links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3513</cp:revision>
  <cp:lastPrinted>2014-09-29T16:21:25Z</cp:lastPrinted>
  <dcterms:created xsi:type="dcterms:W3CDTF">2013-09-18T07:00:31Z</dcterms:created>
  <dcterms:modified xsi:type="dcterms:W3CDTF">2017-03-30T13:14:00Z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