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8.xml" ContentType="application/vnd.openxmlformats-officedocument.presentationml.tags+xml"/>
  <Override PartName="/ppt/notesSlides/notesSlide2.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ags/tag9.xml" ContentType="application/vnd.openxmlformats-officedocument.presentationml.tags+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ags/tag10.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1.xml" ContentType="application/vnd.openxmlformats-officedocument.presentationml.tags+xml"/>
  <Override PartName="/ppt/notesSlides/notesSlide3.xml" ContentType="application/vnd.openxmlformats-officedocument.presentationml.notesSlide+xml"/>
  <Override PartName="/ppt/tags/tag12.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3.xml" ContentType="application/vnd.openxmlformats-officedocument.presentationml.tags+xml"/>
  <Override PartName="/ppt/notesSlides/notesSlide4.xml" ContentType="application/vnd.openxmlformats-officedocument.presentationml.notesSlide+xml"/>
  <Override PartName="/ppt/tags/tag14.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5.xml" ContentType="application/vnd.openxmlformats-officedocument.presentationml.tags+xml"/>
  <Override PartName="/ppt/tags/tag16.xml" ContentType="application/vnd.openxmlformats-officedocument.presentationml.tags+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sldIdLst>
    <p:sldId id="256" r:id="rId5"/>
    <p:sldId id="258" r:id="rId6"/>
    <p:sldId id="257" r:id="rId7"/>
    <p:sldId id="274" r:id="rId8"/>
    <p:sldId id="289" r:id="rId9"/>
    <p:sldId id="275" r:id="rId10"/>
    <p:sldId id="273" r:id="rId11"/>
    <p:sldId id="287" r:id="rId12"/>
    <p:sldId id="259" r:id="rId13"/>
    <p:sldId id="278" r:id="rId14"/>
    <p:sldId id="283" r:id="rId15"/>
    <p:sldId id="284" r:id="rId16"/>
    <p:sldId id="286" r:id="rId17"/>
    <p:sldId id="272" r:id="rId18"/>
    <p:sldId id="277" r:id="rId19"/>
    <p:sldId id="264" r:id="rId20"/>
    <p:sldId id="281" r:id="rId21"/>
    <p:sldId id="282" r:id="rId22"/>
    <p:sldId id="276" r:id="rId23"/>
    <p:sldId id="262" r:id="rId24"/>
    <p:sldId id="263" r:id="rId25"/>
    <p:sldId id="279" r:id="rId26"/>
    <p:sldId id="280" r:id="rId27"/>
    <p:sldId id="265" r:id="rId28"/>
    <p:sldId id="266" r:id="rId29"/>
    <p:sldId id="285" r:id="rId30"/>
    <p:sldId id="288" r:id="rId31"/>
    <p:sldId id="268" r:id="rId32"/>
    <p:sldId id="269" r:id="rId33"/>
    <p:sldId id="270" r:id="rId34"/>
    <p:sldId id="271"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CD012-6255-47B1-8851-42A95516078E}" v="446" dt="2023-12-13T15:31:12.946"/>
    <p1510:client id="{6EB9FF38-F65F-47FE-9C81-122D5A58B66D}" v="9" dt="2023-12-13T23:40:27.037"/>
    <p1510:client id="{810363DD-0276-4B66-87F3-BE49FB4D2FE1}" v="34" dt="2023-12-13T17:54:09.899"/>
    <p1510:client id="{83F82B19-166B-4828-BE29-0F54B7842DE1}" v="48" dt="2023-12-13T13:21:53.586"/>
    <p1510:client id="{9469B1E6-0921-07C3-9054-2E5906E23EDC}" v="10" dt="2023-12-13T15:44:16.342"/>
    <p1510:client id="{CF91E121-1802-476D-6038-1D22F934A072}" v="409" dt="2023-12-13T15:14:26.4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a:t>The overall</a:t>
            </a:r>
            <a:r>
              <a:rPr lang="en-US" baseline="0"/>
              <a:t> potential victims of UK modern slavery referred to the Home Office</a:t>
            </a:r>
            <a:endParaRPr lang="en-US"/>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Overall referrals in the UK </c:v>
                </c:pt>
              </c:strCache>
            </c:strRef>
          </c:tx>
          <c:spPr>
            <a:ln w="28575" cap="rnd">
              <a:solidFill>
                <a:schemeClr val="dk1">
                  <a:tint val="88000"/>
                </a:schemeClr>
              </a:solidFill>
              <a:round/>
            </a:ln>
            <a:effectLst>
              <a:glow rad="101600">
                <a:schemeClr val="accent1">
                  <a:satMod val="175000"/>
                  <a:alpha val="40000"/>
                </a:schemeClr>
              </a:glow>
            </a:effectLst>
          </c:spPr>
          <c:marker>
            <c:symbol val="none"/>
          </c:marker>
          <c:cat>
            <c:numRef>
              <c:f>Sheet1!$A$2:$A$5</c:f>
              <c:numCache>
                <c:formatCode>General</c:formatCode>
                <c:ptCount val="4"/>
                <c:pt idx="0">
                  <c:v>2019</c:v>
                </c:pt>
                <c:pt idx="1">
                  <c:v>2020</c:v>
                </c:pt>
                <c:pt idx="2">
                  <c:v>2021</c:v>
                </c:pt>
                <c:pt idx="3">
                  <c:v>2022</c:v>
                </c:pt>
              </c:numCache>
            </c:numRef>
          </c:cat>
          <c:val>
            <c:numRef>
              <c:f>Sheet1!$B$2:$B$5</c:f>
              <c:numCache>
                <c:formatCode>#,##0</c:formatCode>
                <c:ptCount val="4"/>
                <c:pt idx="0">
                  <c:v>10627</c:v>
                </c:pt>
                <c:pt idx="1">
                  <c:v>10613</c:v>
                </c:pt>
                <c:pt idx="2">
                  <c:v>12727</c:v>
                </c:pt>
                <c:pt idx="3">
                  <c:v>16938</c:v>
                </c:pt>
              </c:numCache>
            </c:numRef>
          </c:val>
          <c:smooth val="0"/>
          <c:extLst>
            <c:ext xmlns:c16="http://schemas.microsoft.com/office/drawing/2014/chart" uri="{C3380CC4-5D6E-409C-BE32-E72D297353CC}">
              <c16:uniqueId val="{00000000-5536-40BF-B4FD-DE57EACFE5C9}"/>
            </c:ext>
          </c:extLst>
        </c:ser>
        <c:dLbls>
          <c:showLegendKey val="0"/>
          <c:showVal val="0"/>
          <c:showCatName val="0"/>
          <c:showSerName val="0"/>
          <c:showPercent val="0"/>
          <c:showBubbleSize val="0"/>
        </c:dLbls>
        <c:smooth val="0"/>
        <c:axId val="161815407"/>
        <c:axId val="51808271"/>
      </c:lineChart>
      <c:catAx>
        <c:axId val="16181540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1808271"/>
        <c:crosses val="autoZero"/>
        <c:auto val="1"/>
        <c:lblAlgn val="ctr"/>
        <c:lblOffset val="100"/>
        <c:noMultiLvlLbl val="0"/>
      </c:catAx>
      <c:valAx>
        <c:axId val="51808271"/>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6181540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a:t>The number of referrals</a:t>
            </a:r>
            <a:r>
              <a:rPr lang="en-GB" baseline="0"/>
              <a:t> of UK modern slavery by nationality</a:t>
            </a:r>
            <a:endParaRPr lang="en-GB"/>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UK </c:v>
                </c:pt>
              </c:strCache>
            </c:strRef>
          </c:tx>
          <c:spPr>
            <a:solidFill>
              <a:schemeClr val="accent1"/>
            </a:solidFill>
            <a:ln>
              <a:noFill/>
            </a:ln>
            <a:effectLst/>
          </c:spPr>
          <c:invertIfNegative val="0"/>
          <c:cat>
            <c:numRef>
              <c:f>Sheet1!$A$2:$A$5</c:f>
              <c:numCache>
                <c:formatCode>General</c:formatCode>
                <c:ptCount val="4"/>
                <c:pt idx="0">
                  <c:v>2019</c:v>
                </c:pt>
                <c:pt idx="1">
                  <c:v>2020</c:v>
                </c:pt>
                <c:pt idx="2">
                  <c:v>2021</c:v>
                </c:pt>
                <c:pt idx="3">
                  <c:v>2022</c:v>
                </c:pt>
              </c:numCache>
            </c:numRef>
          </c:cat>
          <c:val>
            <c:numRef>
              <c:f>Sheet1!$B$2:$B$5</c:f>
              <c:numCache>
                <c:formatCode>#,##0</c:formatCode>
                <c:ptCount val="4"/>
                <c:pt idx="0">
                  <c:v>2836</c:v>
                </c:pt>
                <c:pt idx="1">
                  <c:v>3560</c:v>
                </c:pt>
                <c:pt idx="2">
                  <c:v>3952</c:v>
                </c:pt>
                <c:pt idx="3">
                  <c:v>4185</c:v>
                </c:pt>
              </c:numCache>
            </c:numRef>
          </c:val>
          <c:extLst>
            <c:ext xmlns:c16="http://schemas.microsoft.com/office/drawing/2014/chart" uri="{C3380CC4-5D6E-409C-BE32-E72D297353CC}">
              <c16:uniqueId val="{00000000-0FE4-4AF3-9708-7CF3C4C0A80D}"/>
            </c:ext>
          </c:extLst>
        </c:ser>
        <c:ser>
          <c:idx val="1"/>
          <c:order val="1"/>
          <c:tx>
            <c:strRef>
              <c:f>Sheet1!$C$1</c:f>
              <c:strCache>
                <c:ptCount val="1"/>
                <c:pt idx="0">
                  <c:v>Albanian</c:v>
                </c:pt>
              </c:strCache>
            </c:strRef>
          </c:tx>
          <c:spPr>
            <a:solidFill>
              <a:schemeClr val="accent2"/>
            </a:solidFill>
            <a:ln>
              <a:noFill/>
            </a:ln>
            <a:effectLst/>
          </c:spPr>
          <c:invertIfNegative val="0"/>
          <c:cat>
            <c:numRef>
              <c:f>Sheet1!$A$2:$A$5</c:f>
              <c:numCache>
                <c:formatCode>General</c:formatCode>
                <c:ptCount val="4"/>
                <c:pt idx="0">
                  <c:v>2019</c:v>
                </c:pt>
                <c:pt idx="1">
                  <c:v>2020</c:v>
                </c:pt>
                <c:pt idx="2">
                  <c:v>2021</c:v>
                </c:pt>
                <c:pt idx="3">
                  <c:v>2022</c:v>
                </c:pt>
              </c:numCache>
            </c:numRef>
          </c:cat>
          <c:val>
            <c:numRef>
              <c:f>Sheet1!$C$2:$C$5</c:f>
              <c:numCache>
                <c:formatCode>#,##0</c:formatCode>
                <c:ptCount val="4"/>
                <c:pt idx="0">
                  <c:v>1705</c:v>
                </c:pt>
                <c:pt idx="1">
                  <c:v>1638</c:v>
                </c:pt>
                <c:pt idx="2">
                  <c:v>2511</c:v>
                </c:pt>
                <c:pt idx="3">
                  <c:v>4613</c:v>
                </c:pt>
              </c:numCache>
            </c:numRef>
          </c:val>
          <c:extLst>
            <c:ext xmlns:c16="http://schemas.microsoft.com/office/drawing/2014/chart" uri="{C3380CC4-5D6E-409C-BE32-E72D297353CC}">
              <c16:uniqueId val="{00000001-0FE4-4AF3-9708-7CF3C4C0A80D}"/>
            </c:ext>
          </c:extLst>
        </c:ser>
        <c:ser>
          <c:idx val="2"/>
          <c:order val="2"/>
          <c:tx>
            <c:strRef>
              <c:f>Sheet1!$D$1</c:f>
              <c:strCache>
                <c:ptCount val="1"/>
                <c:pt idx="0">
                  <c:v>Vietnamese</c:v>
                </c:pt>
              </c:strCache>
            </c:strRef>
          </c:tx>
          <c:spPr>
            <a:solidFill>
              <a:schemeClr val="accent3"/>
            </a:solidFill>
            <a:ln>
              <a:noFill/>
            </a:ln>
            <a:effectLst/>
          </c:spPr>
          <c:invertIfNegative val="0"/>
          <c:cat>
            <c:numRef>
              <c:f>Sheet1!$A$2:$A$5</c:f>
              <c:numCache>
                <c:formatCode>General</c:formatCode>
                <c:ptCount val="4"/>
                <c:pt idx="0">
                  <c:v>2019</c:v>
                </c:pt>
                <c:pt idx="1">
                  <c:v>2020</c:v>
                </c:pt>
                <c:pt idx="2">
                  <c:v>2021</c:v>
                </c:pt>
                <c:pt idx="3">
                  <c:v>2022</c:v>
                </c:pt>
              </c:numCache>
            </c:numRef>
          </c:cat>
          <c:val>
            <c:numRef>
              <c:f>Sheet1!$D$2:$D$5</c:f>
              <c:numCache>
                <c:formatCode>General</c:formatCode>
                <c:ptCount val="4"/>
                <c:pt idx="0">
                  <c:v>887</c:v>
                </c:pt>
                <c:pt idx="1">
                  <c:v>653</c:v>
                </c:pt>
                <c:pt idx="2">
                  <c:v>991</c:v>
                </c:pt>
                <c:pt idx="3">
                  <c:v>768</c:v>
                </c:pt>
              </c:numCache>
            </c:numRef>
          </c:val>
          <c:extLst>
            <c:ext xmlns:c16="http://schemas.microsoft.com/office/drawing/2014/chart" uri="{C3380CC4-5D6E-409C-BE32-E72D297353CC}">
              <c16:uniqueId val="{00000002-0FE4-4AF3-9708-7CF3C4C0A80D}"/>
            </c:ext>
          </c:extLst>
        </c:ser>
        <c:ser>
          <c:idx val="3"/>
          <c:order val="3"/>
          <c:tx>
            <c:strRef>
              <c:f>Sheet1!$E$1</c:f>
              <c:strCache>
                <c:ptCount val="1"/>
                <c:pt idx="0">
                  <c:v>Eritrean</c:v>
                </c:pt>
              </c:strCache>
            </c:strRef>
          </c:tx>
          <c:spPr>
            <a:solidFill>
              <a:schemeClr val="accent4"/>
            </a:solidFill>
            <a:ln>
              <a:noFill/>
            </a:ln>
            <a:effectLst/>
          </c:spPr>
          <c:invertIfNegative val="0"/>
          <c:cat>
            <c:numRef>
              <c:f>Sheet1!$A$2:$A$5</c:f>
              <c:numCache>
                <c:formatCode>General</c:formatCode>
                <c:ptCount val="4"/>
                <c:pt idx="0">
                  <c:v>2019</c:v>
                </c:pt>
                <c:pt idx="1">
                  <c:v>2020</c:v>
                </c:pt>
                <c:pt idx="2">
                  <c:v>2021</c:v>
                </c:pt>
                <c:pt idx="3">
                  <c:v>2022</c:v>
                </c:pt>
              </c:numCache>
            </c:numRef>
          </c:cat>
          <c:val>
            <c:numRef>
              <c:f>Sheet1!$E$2:$E$5</c:f>
              <c:numCache>
                <c:formatCode>General</c:formatCode>
                <c:ptCount val="4"/>
                <c:pt idx="0">
                  <c:v>0</c:v>
                </c:pt>
                <c:pt idx="1">
                  <c:v>359</c:v>
                </c:pt>
                <c:pt idx="2">
                  <c:v>712</c:v>
                </c:pt>
                <c:pt idx="3" formatCode="#,##0">
                  <c:v>1171</c:v>
                </c:pt>
              </c:numCache>
            </c:numRef>
          </c:val>
          <c:extLst>
            <c:ext xmlns:c16="http://schemas.microsoft.com/office/drawing/2014/chart" uri="{C3380CC4-5D6E-409C-BE32-E72D297353CC}">
              <c16:uniqueId val="{00000003-0FE4-4AF3-9708-7CF3C4C0A80D}"/>
            </c:ext>
          </c:extLst>
        </c:ser>
        <c:dLbls>
          <c:showLegendKey val="0"/>
          <c:showVal val="0"/>
          <c:showCatName val="0"/>
          <c:showSerName val="0"/>
          <c:showPercent val="0"/>
          <c:showBubbleSize val="0"/>
        </c:dLbls>
        <c:gapWidth val="219"/>
        <c:overlap val="-27"/>
        <c:axId val="1381435711"/>
        <c:axId val="1382343039"/>
      </c:barChart>
      <c:catAx>
        <c:axId val="1381435711"/>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82343039"/>
        <c:crosses val="autoZero"/>
        <c:auto val="1"/>
        <c:lblAlgn val="ctr"/>
        <c:lblOffset val="100"/>
        <c:noMultiLvlLbl val="0"/>
      </c:catAx>
      <c:valAx>
        <c:axId val="1382343039"/>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381435711"/>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GB" err="1"/>
              <a:t>NRM</a:t>
            </a:r>
            <a:r>
              <a:rPr lang="en-GB"/>
              <a:t> referrals for</a:t>
            </a:r>
            <a:r>
              <a:rPr lang="en-GB" baseline="0"/>
              <a:t> UK exploitation in 2022 compared to 2021 figures</a:t>
            </a:r>
            <a:endParaRPr lang="en-GB"/>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Criminal</c:v>
                </c:pt>
              </c:strCache>
            </c:strRef>
          </c:tx>
          <c:spPr>
            <a:solidFill>
              <a:schemeClr val="accent1"/>
            </a:solidFill>
            <a:ln>
              <a:noFill/>
            </a:ln>
            <a:effectLst/>
          </c:spPr>
          <c:invertIfNegative val="0"/>
          <c:cat>
            <c:numRef>
              <c:f>Sheet1!$A$2:$A$3</c:f>
              <c:numCache>
                <c:formatCode>General</c:formatCode>
                <c:ptCount val="2"/>
                <c:pt idx="0">
                  <c:v>2021</c:v>
                </c:pt>
                <c:pt idx="1">
                  <c:v>2022</c:v>
                </c:pt>
              </c:numCache>
            </c:numRef>
          </c:cat>
          <c:val>
            <c:numRef>
              <c:f>Sheet1!$B$2:$B$3</c:f>
              <c:numCache>
                <c:formatCode>General</c:formatCode>
                <c:ptCount val="2"/>
                <c:pt idx="0" formatCode="#,##0">
                  <c:v>3758</c:v>
                </c:pt>
                <c:pt idx="1">
                  <c:v>4099</c:v>
                </c:pt>
              </c:numCache>
            </c:numRef>
          </c:val>
          <c:extLst>
            <c:ext xmlns:c16="http://schemas.microsoft.com/office/drawing/2014/chart" uri="{C3380CC4-5D6E-409C-BE32-E72D297353CC}">
              <c16:uniqueId val="{00000000-2880-483F-91C7-67BEE1994027}"/>
            </c:ext>
          </c:extLst>
        </c:ser>
        <c:ser>
          <c:idx val="1"/>
          <c:order val="1"/>
          <c:tx>
            <c:strRef>
              <c:f>Sheet1!$C$1</c:f>
              <c:strCache>
                <c:ptCount val="1"/>
                <c:pt idx="0">
                  <c:v>Labour</c:v>
                </c:pt>
              </c:strCache>
            </c:strRef>
          </c:tx>
          <c:spPr>
            <a:solidFill>
              <a:schemeClr val="accent2"/>
            </a:solidFill>
            <a:ln>
              <a:noFill/>
            </a:ln>
            <a:effectLst/>
          </c:spPr>
          <c:invertIfNegative val="0"/>
          <c:cat>
            <c:numRef>
              <c:f>Sheet1!$A$2:$A$3</c:f>
              <c:numCache>
                <c:formatCode>General</c:formatCode>
                <c:ptCount val="2"/>
                <c:pt idx="0">
                  <c:v>2021</c:v>
                </c:pt>
                <c:pt idx="1">
                  <c:v>2022</c:v>
                </c:pt>
              </c:numCache>
            </c:numRef>
          </c:cat>
          <c:val>
            <c:numRef>
              <c:f>Sheet1!$C$2:$C$3</c:f>
              <c:numCache>
                <c:formatCode>General</c:formatCode>
                <c:ptCount val="2"/>
                <c:pt idx="0">
                  <c:v>849</c:v>
                </c:pt>
                <c:pt idx="1">
                  <c:v>1225</c:v>
                </c:pt>
              </c:numCache>
            </c:numRef>
          </c:val>
          <c:extLst>
            <c:ext xmlns:c16="http://schemas.microsoft.com/office/drawing/2014/chart" uri="{C3380CC4-5D6E-409C-BE32-E72D297353CC}">
              <c16:uniqueId val="{00000001-2880-483F-91C7-67BEE1994027}"/>
            </c:ext>
          </c:extLst>
        </c:ser>
        <c:ser>
          <c:idx val="2"/>
          <c:order val="2"/>
          <c:tx>
            <c:strRef>
              <c:f>Sheet1!$D$1</c:f>
              <c:strCache>
                <c:ptCount val="1"/>
                <c:pt idx="0">
                  <c:v>Labour and Criminal</c:v>
                </c:pt>
              </c:strCache>
            </c:strRef>
          </c:tx>
          <c:spPr>
            <a:solidFill>
              <a:schemeClr val="accent3"/>
            </a:solidFill>
            <a:ln>
              <a:noFill/>
            </a:ln>
            <a:effectLst/>
          </c:spPr>
          <c:invertIfNegative val="0"/>
          <c:cat>
            <c:numRef>
              <c:f>Sheet1!$A$2:$A$3</c:f>
              <c:numCache>
                <c:formatCode>General</c:formatCode>
                <c:ptCount val="2"/>
                <c:pt idx="0">
                  <c:v>2021</c:v>
                </c:pt>
                <c:pt idx="1">
                  <c:v>2022</c:v>
                </c:pt>
              </c:numCache>
            </c:numRef>
          </c:cat>
          <c:val>
            <c:numRef>
              <c:f>Sheet1!$D$2:$D$3</c:f>
              <c:numCache>
                <c:formatCode>General</c:formatCode>
                <c:ptCount val="2"/>
                <c:pt idx="0">
                  <c:v>984</c:v>
                </c:pt>
                <c:pt idx="1">
                  <c:v>1056</c:v>
                </c:pt>
              </c:numCache>
            </c:numRef>
          </c:val>
          <c:extLst>
            <c:ext xmlns:c16="http://schemas.microsoft.com/office/drawing/2014/chart" uri="{C3380CC4-5D6E-409C-BE32-E72D297353CC}">
              <c16:uniqueId val="{00000002-2880-483F-91C7-67BEE1994027}"/>
            </c:ext>
          </c:extLst>
        </c:ser>
        <c:ser>
          <c:idx val="3"/>
          <c:order val="3"/>
          <c:tx>
            <c:strRef>
              <c:f>Sheet1!$E$1</c:f>
              <c:strCache>
                <c:ptCount val="1"/>
                <c:pt idx="0">
                  <c:v>Sexual</c:v>
                </c:pt>
              </c:strCache>
            </c:strRef>
          </c:tx>
          <c:spPr>
            <a:solidFill>
              <a:schemeClr val="accent4"/>
            </a:solidFill>
            <a:ln>
              <a:noFill/>
            </a:ln>
            <a:effectLst/>
          </c:spPr>
          <c:invertIfNegative val="0"/>
          <c:cat>
            <c:numRef>
              <c:f>Sheet1!$A$2:$A$3</c:f>
              <c:numCache>
                <c:formatCode>General</c:formatCode>
                <c:ptCount val="2"/>
                <c:pt idx="0">
                  <c:v>2021</c:v>
                </c:pt>
                <c:pt idx="1">
                  <c:v>2022</c:v>
                </c:pt>
              </c:numCache>
            </c:numRef>
          </c:cat>
          <c:val>
            <c:numRef>
              <c:f>Sheet1!$E$2:$E$3</c:f>
              <c:numCache>
                <c:formatCode>General</c:formatCode>
                <c:ptCount val="2"/>
                <c:pt idx="0">
                  <c:v>612</c:v>
                </c:pt>
                <c:pt idx="1">
                  <c:v>669</c:v>
                </c:pt>
              </c:numCache>
            </c:numRef>
          </c:val>
          <c:extLst>
            <c:ext xmlns:c16="http://schemas.microsoft.com/office/drawing/2014/chart" uri="{C3380CC4-5D6E-409C-BE32-E72D297353CC}">
              <c16:uniqueId val="{00000003-2880-483F-91C7-67BEE1994027}"/>
            </c:ext>
          </c:extLst>
        </c:ser>
        <c:dLbls>
          <c:showLegendKey val="0"/>
          <c:showVal val="0"/>
          <c:showCatName val="0"/>
          <c:showSerName val="0"/>
          <c:showPercent val="0"/>
          <c:showBubbleSize val="0"/>
        </c:dLbls>
        <c:gapWidth val="219"/>
        <c:overlap val="-27"/>
        <c:axId val="1785998848"/>
        <c:axId val="1906535760"/>
      </c:barChart>
      <c:catAx>
        <c:axId val="1785998848"/>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906535760"/>
        <c:crosses val="autoZero"/>
        <c:auto val="1"/>
        <c:lblAlgn val="ctr"/>
        <c:lblOffset val="100"/>
        <c:noMultiLvlLbl val="0"/>
      </c:catAx>
      <c:valAx>
        <c:axId val="1906535760"/>
        <c:scaling>
          <c:orientation val="minMax"/>
        </c:scaling>
        <c:delete val="0"/>
        <c:axPos val="l"/>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785998848"/>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943CC3-8A1D-4B51-9643-602813A8B71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86F6E1D8-9843-49B7-A6E8-51DB681E4A38}">
      <dgm:prSet custT="1"/>
      <dgm:spPr/>
      <dgm:t>
        <a:bodyPr/>
        <a:lstStyle/>
        <a:p>
          <a:r>
            <a:rPr lang="en-GB" sz="2000">
              <a:latin typeface="Arial"/>
              <a:cs typeface="Arial"/>
            </a:rPr>
            <a:t>The NRM was introduced in 2009 to “meet the UK’S obligations as a signatory of the Council of Europe Convention on Action against Human Trafficking to support victims” (Heys, et al., 2022, p. 58).</a:t>
          </a:r>
          <a:endParaRPr lang="en-US" sz="2000">
            <a:latin typeface="Arial"/>
            <a:cs typeface="Arial"/>
          </a:endParaRPr>
        </a:p>
      </dgm:t>
    </dgm:pt>
    <dgm:pt modelId="{7AFF557B-3C96-4A94-8551-E40C49D7B530}" type="parTrans" cxnId="{DCF75DD0-6704-4580-A484-C115A28DFA67}">
      <dgm:prSet/>
      <dgm:spPr/>
      <dgm:t>
        <a:bodyPr/>
        <a:lstStyle/>
        <a:p>
          <a:endParaRPr lang="en-US"/>
        </a:p>
      </dgm:t>
    </dgm:pt>
    <dgm:pt modelId="{0CC8FDDD-1116-4352-8F56-DA6A49FF5C9C}" type="sibTrans" cxnId="{DCF75DD0-6704-4580-A484-C115A28DFA67}">
      <dgm:prSet/>
      <dgm:spPr/>
      <dgm:t>
        <a:bodyPr/>
        <a:lstStyle/>
        <a:p>
          <a:endParaRPr lang="en-US"/>
        </a:p>
      </dgm:t>
    </dgm:pt>
    <dgm:pt modelId="{04311447-2F2C-45C8-BA5E-88C84DA8A871}">
      <dgm:prSet custT="1"/>
      <dgm:spPr/>
      <dgm:t>
        <a:bodyPr/>
        <a:lstStyle/>
        <a:p>
          <a:pPr rtl="0"/>
          <a:r>
            <a:rPr lang="en-GB" sz="2400">
              <a:latin typeface="Arial"/>
              <a:cs typeface="Arial"/>
            </a:rPr>
            <a:t>Since the NRM was introduced in 2009, according to Oram (2023), there has been an increase in the identification of modern slavery. </a:t>
          </a:r>
          <a:endParaRPr lang="en-US" sz="2400">
            <a:latin typeface="Arial" panose="020B0604020202020204" pitchFamily="34" charset="0"/>
            <a:cs typeface="Arial" panose="020B0604020202020204" pitchFamily="34" charset="0"/>
          </a:endParaRPr>
        </a:p>
      </dgm:t>
    </dgm:pt>
    <dgm:pt modelId="{6DBF2D7D-BD9C-4237-B960-1EB3AF2E2AD4}" type="parTrans" cxnId="{F6766DDB-891D-46D9-972B-EAE0CB76EFEE}">
      <dgm:prSet/>
      <dgm:spPr/>
      <dgm:t>
        <a:bodyPr/>
        <a:lstStyle/>
        <a:p>
          <a:endParaRPr lang="en-US"/>
        </a:p>
      </dgm:t>
    </dgm:pt>
    <dgm:pt modelId="{D0E592E1-D9D3-46C5-A71F-66D7521C1091}" type="sibTrans" cxnId="{F6766DDB-891D-46D9-972B-EAE0CB76EFEE}">
      <dgm:prSet/>
      <dgm:spPr/>
      <dgm:t>
        <a:bodyPr/>
        <a:lstStyle/>
        <a:p>
          <a:endParaRPr lang="en-US"/>
        </a:p>
      </dgm:t>
    </dgm:pt>
    <dgm:pt modelId="{29E33DEE-EBD8-4939-BD66-8F0F653438A1}">
      <dgm:prSet custT="1"/>
      <dgm:spPr/>
      <dgm:t>
        <a:bodyPr/>
        <a:lstStyle/>
        <a:p>
          <a:pPr rtl="0"/>
          <a:r>
            <a:rPr lang="en-GB" sz="2000">
              <a:latin typeface="Arial"/>
              <a:cs typeface="Arial"/>
            </a:rPr>
            <a:t>The NRM recorded that in 2022, </a:t>
          </a:r>
          <a:r>
            <a:rPr lang="en-GB" sz="2000">
              <a:solidFill>
                <a:schemeClr val="tx1"/>
              </a:solidFill>
              <a:latin typeface="Arial"/>
              <a:cs typeface="Arial"/>
            </a:rPr>
            <a:t>16,938 potential victims</a:t>
          </a:r>
          <a:r>
            <a:rPr lang="en-GB" sz="2000">
              <a:latin typeface="Arial"/>
              <a:cs typeface="Arial"/>
            </a:rPr>
            <a:t>, both adults and children were referred to the NRM, compared with the previous year, in which there were </a:t>
          </a:r>
          <a:r>
            <a:rPr lang="en-GB" sz="2000">
              <a:solidFill>
                <a:schemeClr val="tx1"/>
              </a:solidFill>
              <a:latin typeface="Arial"/>
              <a:cs typeface="Arial"/>
            </a:rPr>
            <a:t>12,706 potential victims</a:t>
          </a:r>
          <a:r>
            <a:rPr lang="en-GB" sz="2000">
              <a:latin typeface="Arial"/>
              <a:cs typeface="Arial"/>
            </a:rPr>
            <a:t>, an increase of 33% (Home Office, 2023b). </a:t>
          </a:r>
          <a:endParaRPr lang="en-US" sz="2000">
            <a:latin typeface="Arial" panose="020B0604020202020204" pitchFamily="34" charset="0"/>
            <a:cs typeface="Arial" panose="020B0604020202020204" pitchFamily="34" charset="0"/>
          </a:endParaRPr>
        </a:p>
      </dgm:t>
    </dgm:pt>
    <dgm:pt modelId="{263B751A-C651-4116-9BF1-1F1093202A9A}" type="parTrans" cxnId="{6B0C5374-6B83-4755-BDEB-A6818F9DBEED}">
      <dgm:prSet/>
      <dgm:spPr/>
      <dgm:t>
        <a:bodyPr/>
        <a:lstStyle/>
        <a:p>
          <a:endParaRPr lang="en-US"/>
        </a:p>
      </dgm:t>
    </dgm:pt>
    <dgm:pt modelId="{170C269A-9DDC-4D74-AB4C-0E7459094E33}" type="sibTrans" cxnId="{6B0C5374-6B83-4755-BDEB-A6818F9DBEED}">
      <dgm:prSet/>
      <dgm:spPr/>
      <dgm:t>
        <a:bodyPr/>
        <a:lstStyle/>
        <a:p>
          <a:endParaRPr lang="en-US"/>
        </a:p>
      </dgm:t>
    </dgm:pt>
    <dgm:pt modelId="{A0B61778-861F-4FF6-94D6-A2F310FED6B2}" type="pres">
      <dgm:prSet presAssocID="{3B943CC3-8A1D-4B51-9643-602813A8B711}" presName="outerComposite" presStyleCnt="0">
        <dgm:presLayoutVars>
          <dgm:chMax val="5"/>
          <dgm:dir/>
          <dgm:resizeHandles val="exact"/>
        </dgm:presLayoutVars>
      </dgm:prSet>
      <dgm:spPr/>
    </dgm:pt>
    <dgm:pt modelId="{4E6C9A98-9F01-4E0C-88B7-AD8FC57D55F8}" type="pres">
      <dgm:prSet presAssocID="{3B943CC3-8A1D-4B51-9643-602813A8B711}" presName="dummyMaxCanvas" presStyleCnt="0">
        <dgm:presLayoutVars/>
      </dgm:prSet>
      <dgm:spPr/>
    </dgm:pt>
    <dgm:pt modelId="{67590214-397B-40AF-9D61-77EFE06EB13C}" type="pres">
      <dgm:prSet presAssocID="{3B943CC3-8A1D-4B51-9643-602813A8B711}" presName="ThreeNodes_1" presStyleLbl="node1" presStyleIdx="0" presStyleCnt="3">
        <dgm:presLayoutVars>
          <dgm:bulletEnabled val="1"/>
        </dgm:presLayoutVars>
      </dgm:prSet>
      <dgm:spPr/>
    </dgm:pt>
    <dgm:pt modelId="{864541F4-DA8B-4C1B-B639-C0282CF1B86B}" type="pres">
      <dgm:prSet presAssocID="{3B943CC3-8A1D-4B51-9643-602813A8B711}" presName="ThreeNodes_2" presStyleLbl="node1" presStyleIdx="1" presStyleCnt="3">
        <dgm:presLayoutVars>
          <dgm:bulletEnabled val="1"/>
        </dgm:presLayoutVars>
      </dgm:prSet>
      <dgm:spPr/>
    </dgm:pt>
    <dgm:pt modelId="{FDF7316D-28FC-4798-A16F-AA7145661996}" type="pres">
      <dgm:prSet presAssocID="{3B943CC3-8A1D-4B51-9643-602813A8B711}" presName="ThreeNodes_3" presStyleLbl="node1" presStyleIdx="2" presStyleCnt="3">
        <dgm:presLayoutVars>
          <dgm:bulletEnabled val="1"/>
        </dgm:presLayoutVars>
      </dgm:prSet>
      <dgm:spPr/>
    </dgm:pt>
    <dgm:pt modelId="{CA2CE00A-C4F4-462F-9CBE-34ED60148156}" type="pres">
      <dgm:prSet presAssocID="{3B943CC3-8A1D-4B51-9643-602813A8B711}" presName="ThreeConn_1-2" presStyleLbl="fgAccFollowNode1" presStyleIdx="0" presStyleCnt="2">
        <dgm:presLayoutVars>
          <dgm:bulletEnabled val="1"/>
        </dgm:presLayoutVars>
      </dgm:prSet>
      <dgm:spPr/>
    </dgm:pt>
    <dgm:pt modelId="{F5655CEE-2AC8-46BB-842C-37CC0DC06907}" type="pres">
      <dgm:prSet presAssocID="{3B943CC3-8A1D-4B51-9643-602813A8B711}" presName="ThreeConn_2-3" presStyleLbl="fgAccFollowNode1" presStyleIdx="1" presStyleCnt="2">
        <dgm:presLayoutVars>
          <dgm:bulletEnabled val="1"/>
        </dgm:presLayoutVars>
      </dgm:prSet>
      <dgm:spPr/>
    </dgm:pt>
    <dgm:pt modelId="{221E9581-8215-42F1-AA11-04D75E6A275E}" type="pres">
      <dgm:prSet presAssocID="{3B943CC3-8A1D-4B51-9643-602813A8B711}" presName="ThreeNodes_1_text" presStyleLbl="node1" presStyleIdx="2" presStyleCnt="3">
        <dgm:presLayoutVars>
          <dgm:bulletEnabled val="1"/>
        </dgm:presLayoutVars>
      </dgm:prSet>
      <dgm:spPr/>
    </dgm:pt>
    <dgm:pt modelId="{9F617F28-D698-4051-8D6E-CEC07A7D3846}" type="pres">
      <dgm:prSet presAssocID="{3B943CC3-8A1D-4B51-9643-602813A8B711}" presName="ThreeNodes_2_text" presStyleLbl="node1" presStyleIdx="2" presStyleCnt="3">
        <dgm:presLayoutVars>
          <dgm:bulletEnabled val="1"/>
        </dgm:presLayoutVars>
      </dgm:prSet>
      <dgm:spPr/>
    </dgm:pt>
    <dgm:pt modelId="{81F6E515-AD06-4814-BB56-37E13F2995A9}" type="pres">
      <dgm:prSet presAssocID="{3B943CC3-8A1D-4B51-9643-602813A8B711}" presName="ThreeNodes_3_text" presStyleLbl="node1" presStyleIdx="2" presStyleCnt="3">
        <dgm:presLayoutVars>
          <dgm:bulletEnabled val="1"/>
        </dgm:presLayoutVars>
      </dgm:prSet>
      <dgm:spPr/>
    </dgm:pt>
  </dgm:ptLst>
  <dgm:cxnLst>
    <dgm:cxn modelId="{59024413-2319-408A-B3C4-7AB36C6A7F80}" type="presOf" srcId="{3B943CC3-8A1D-4B51-9643-602813A8B711}" destId="{A0B61778-861F-4FF6-94D6-A2F310FED6B2}" srcOrd="0" destOrd="0" presId="urn:microsoft.com/office/officeart/2005/8/layout/vProcess5"/>
    <dgm:cxn modelId="{6B0C5374-6B83-4755-BDEB-A6818F9DBEED}" srcId="{3B943CC3-8A1D-4B51-9643-602813A8B711}" destId="{29E33DEE-EBD8-4939-BD66-8F0F653438A1}" srcOrd="2" destOrd="0" parTransId="{263B751A-C651-4116-9BF1-1F1093202A9A}" sibTransId="{170C269A-9DDC-4D74-AB4C-0E7459094E33}"/>
    <dgm:cxn modelId="{E21DEC80-F1CB-4EFA-B822-020610C57BD2}" type="presOf" srcId="{29E33DEE-EBD8-4939-BD66-8F0F653438A1}" destId="{81F6E515-AD06-4814-BB56-37E13F2995A9}" srcOrd="1" destOrd="0" presId="urn:microsoft.com/office/officeart/2005/8/layout/vProcess5"/>
    <dgm:cxn modelId="{7573C89F-39AD-4BB8-BEB6-9E9C5C22076E}" type="presOf" srcId="{0CC8FDDD-1116-4352-8F56-DA6A49FF5C9C}" destId="{CA2CE00A-C4F4-462F-9CBE-34ED60148156}" srcOrd="0" destOrd="0" presId="urn:microsoft.com/office/officeart/2005/8/layout/vProcess5"/>
    <dgm:cxn modelId="{FC25E5A0-1246-4B14-8666-280A8E625C49}" type="presOf" srcId="{86F6E1D8-9843-49B7-A6E8-51DB681E4A38}" destId="{67590214-397B-40AF-9D61-77EFE06EB13C}" srcOrd="0" destOrd="0" presId="urn:microsoft.com/office/officeart/2005/8/layout/vProcess5"/>
    <dgm:cxn modelId="{8C63E0AE-FD8D-441E-9102-5582AB210019}" type="presOf" srcId="{04311447-2F2C-45C8-BA5E-88C84DA8A871}" destId="{864541F4-DA8B-4C1B-B639-C0282CF1B86B}" srcOrd="0" destOrd="0" presId="urn:microsoft.com/office/officeart/2005/8/layout/vProcess5"/>
    <dgm:cxn modelId="{DCF75DD0-6704-4580-A484-C115A28DFA67}" srcId="{3B943CC3-8A1D-4B51-9643-602813A8B711}" destId="{86F6E1D8-9843-49B7-A6E8-51DB681E4A38}" srcOrd="0" destOrd="0" parTransId="{7AFF557B-3C96-4A94-8551-E40C49D7B530}" sibTransId="{0CC8FDDD-1116-4352-8F56-DA6A49FF5C9C}"/>
    <dgm:cxn modelId="{4838A2D4-0031-4A88-8D35-0D54C9F6498C}" type="presOf" srcId="{86F6E1D8-9843-49B7-A6E8-51DB681E4A38}" destId="{221E9581-8215-42F1-AA11-04D75E6A275E}" srcOrd="1" destOrd="0" presId="urn:microsoft.com/office/officeart/2005/8/layout/vProcess5"/>
    <dgm:cxn modelId="{F6766DDB-891D-46D9-972B-EAE0CB76EFEE}" srcId="{3B943CC3-8A1D-4B51-9643-602813A8B711}" destId="{04311447-2F2C-45C8-BA5E-88C84DA8A871}" srcOrd="1" destOrd="0" parTransId="{6DBF2D7D-BD9C-4237-B960-1EB3AF2E2AD4}" sibTransId="{D0E592E1-D9D3-46C5-A71F-66D7521C1091}"/>
    <dgm:cxn modelId="{780B30E1-5F2F-4E54-89A0-84F02422A171}" type="presOf" srcId="{D0E592E1-D9D3-46C5-A71F-66D7521C1091}" destId="{F5655CEE-2AC8-46BB-842C-37CC0DC06907}" srcOrd="0" destOrd="0" presId="urn:microsoft.com/office/officeart/2005/8/layout/vProcess5"/>
    <dgm:cxn modelId="{F977BBED-E8BC-4BBB-9015-CBEF60CAD067}" type="presOf" srcId="{04311447-2F2C-45C8-BA5E-88C84DA8A871}" destId="{9F617F28-D698-4051-8D6E-CEC07A7D3846}" srcOrd="1" destOrd="0" presId="urn:microsoft.com/office/officeart/2005/8/layout/vProcess5"/>
    <dgm:cxn modelId="{B3E96FEE-62D3-4082-8746-969D6A6CC768}" type="presOf" srcId="{29E33DEE-EBD8-4939-BD66-8F0F653438A1}" destId="{FDF7316D-28FC-4798-A16F-AA7145661996}" srcOrd="0" destOrd="0" presId="urn:microsoft.com/office/officeart/2005/8/layout/vProcess5"/>
    <dgm:cxn modelId="{0E4A670A-8CAC-4EFB-838D-E74070A0EFC6}" type="presParOf" srcId="{A0B61778-861F-4FF6-94D6-A2F310FED6B2}" destId="{4E6C9A98-9F01-4E0C-88B7-AD8FC57D55F8}" srcOrd="0" destOrd="0" presId="urn:microsoft.com/office/officeart/2005/8/layout/vProcess5"/>
    <dgm:cxn modelId="{C3C92447-90C1-4B7E-BFAF-A1695D9F5DFD}" type="presParOf" srcId="{A0B61778-861F-4FF6-94D6-A2F310FED6B2}" destId="{67590214-397B-40AF-9D61-77EFE06EB13C}" srcOrd="1" destOrd="0" presId="urn:microsoft.com/office/officeart/2005/8/layout/vProcess5"/>
    <dgm:cxn modelId="{359D13FE-EFFC-4AD3-B529-77A587560272}" type="presParOf" srcId="{A0B61778-861F-4FF6-94D6-A2F310FED6B2}" destId="{864541F4-DA8B-4C1B-B639-C0282CF1B86B}" srcOrd="2" destOrd="0" presId="urn:microsoft.com/office/officeart/2005/8/layout/vProcess5"/>
    <dgm:cxn modelId="{87E32762-7708-41A9-9D2C-44F14AAC829B}" type="presParOf" srcId="{A0B61778-861F-4FF6-94D6-A2F310FED6B2}" destId="{FDF7316D-28FC-4798-A16F-AA7145661996}" srcOrd="3" destOrd="0" presId="urn:microsoft.com/office/officeart/2005/8/layout/vProcess5"/>
    <dgm:cxn modelId="{FBC7E15D-3A5B-436A-8BCB-057A77FA2406}" type="presParOf" srcId="{A0B61778-861F-4FF6-94D6-A2F310FED6B2}" destId="{CA2CE00A-C4F4-462F-9CBE-34ED60148156}" srcOrd="4" destOrd="0" presId="urn:microsoft.com/office/officeart/2005/8/layout/vProcess5"/>
    <dgm:cxn modelId="{AC6743D1-366F-41F8-9FB4-26A6270BBFD2}" type="presParOf" srcId="{A0B61778-861F-4FF6-94D6-A2F310FED6B2}" destId="{F5655CEE-2AC8-46BB-842C-37CC0DC06907}" srcOrd="5" destOrd="0" presId="urn:microsoft.com/office/officeart/2005/8/layout/vProcess5"/>
    <dgm:cxn modelId="{65CCC171-BF79-4A79-A276-07B1C3622F1A}" type="presParOf" srcId="{A0B61778-861F-4FF6-94D6-A2F310FED6B2}" destId="{221E9581-8215-42F1-AA11-04D75E6A275E}" srcOrd="6" destOrd="0" presId="urn:microsoft.com/office/officeart/2005/8/layout/vProcess5"/>
    <dgm:cxn modelId="{49BD9D64-F61C-4BC1-B59E-A38EA177FF2D}" type="presParOf" srcId="{A0B61778-861F-4FF6-94D6-A2F310FED6B2}" destId="{9F617F28-D698-4051-8D6E-CEC07A7D3846}" srcOrd="7" destOrd="0" presId="urn:microsoft.com/office/officeart/2005/8/layout/vProcess5"/>
    <dgm:cxn modelId="{6A75F549-F032-4702-9EF7-534B2379A81C}" type="presParOf" srcId="{A0B61778-861F-4FF6-94D6-A2F310FED6B2}" destId="{81F6E515-AD06-4814-BB56-37E13F2995A9}"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7BBC7C-8496-4B2A-8E74-76B7679632C8}"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4CE0FD3-599D-4603-9F1A-BCD55FB73619}">
      <dgm:prSet/>
      <dgm:spPr/>
      <dgm:t>
        <a:bodyPr/>
        <a:lstStyle/>
        <a:p>
          <a:r>
            <a:rPr lang="en-GB"/>
            <a:t>Poverty </a:t>
          </a:r>
          <a:endParaRPr lang="en-US"/>
        </a:p>
      </dgm:t>
    </dgm:pt>
    <dgm:pt modelId="{104093B0-8E39-4AE0-9C2E-4027B7E22559}" type="parTrans" cxnId="{DBADD0EE-E3C2-4355-BEBA-0CE622D6833B}">
      <dgm:prSet/>
      <dgm:spPr/>
      <dgm:t>
        <a:bodyPr/>
        <a:lstStyle/>
        <a:p>
          <a:endParaRPr lang="en-US"/>
        </a:p>
      </dgm:t>
    </dgm:pt>
    <dgm:pt modelId="{498D886C-64F2-4FE7-AA5F-5138F7695F7F}" type="sibTrans" cxnId="{DBADD0EE-E3C2-4355-BEBA-0CE622D6833B}">
      <dgm:prSet/>
      <dgm:spPr/>
      <dgm:t>
        <a:bodyPr/>
        <a:lstStyle/>
        <a:p>
          <a:endParaRPr lang="en-US"/>
        </a:p>
      </dgm:t>
    </dgm:pt>
    <dgm:pt modelId="{7D12A14A-B472-400D-A60E-42936917CFEB}">
      <dgm:prSet/>
      <dgm:spPr/>
      <dgm:t>
        <a:bodyPr/>
        <a:lstStyle/>
        <a:p>
          <a:r>
            <a:rPr lang="en-GB"/>
            <a:t>School Exclusion</a:t>
          </a:r>
          <a:endParaRPr lang="en-US"/>
        </a:p>
      </dgm:t>
    </dgm:pt>
    <dgm:pt modelId="{370CEABB-003F-42BE-BADF-F81D78948259}" type="parTrans" cxnId="{98D93699-838B-45EB-BE1D-1559146DDA9B}">
      <dgm:prSet/>
      <dgm:spPr/>
      <dgm:t>
        <a:bodyPr/>
        <a:lstStyle/>
        <a:p>
          <a:endParaRPr lang="en-US"/>
        </a:p>
      </dgm:t>
    </dgm:pt>
    <dgm:pt modelId="{2FA32D29-23CC-44AE-8BBB-DA483D8D684B}" type="sibTrans" cxnId="{98D93699-838B-45EB-BE1D-1559146DDA9B}">
      <dgm:prSet/>
      <dgm:spPr/>
      <dgm:t>
        <a:bodyPr/>
        <a:lstStyle/>
        <a:p>
          <a:endParaRPr lang="en-US"/>
        </a:p>
      </dgm:t>
    </dgm:pt>
    <dgm:pt modelId="{8BBA841B-EA35-4474-8C3D-FB107F85CBD7}">
      <dgm:prSet/>
      <dgm:spPr/>
      <dgm:t>
        <a:bodyPr/>
        <a:lstStyle/>
        <a:p>
          <a:r>
            <a:rPr lang="en-US"/>
            <a:t>Poor Mental Health</a:t>
          </a:r>
          <a:endParaRPr lang="en-GB"/>
        </a:p>
      </dgm:t>
    </dgm:pt>
    <dgm:pt modelId="{3B740A5D-3100-45E9-B1A6-D56627ACF2D7}" type="parTrans" cxnId="{101682F3-1E5C-4101-86CB-7D076C82A0BD}">
      <dgm:prSet/>
      <dgm:spPr/>
      <dgm:t>
        <a:bodyPr/>
        <a:lstStyle/>
        <a:p>
          <a:endParaRPr lang="en-GB"/>
        </a:p>
      </dgm:t>
    </dgm:pt>
    <dgm:pt modelId="{BDB48090-6DDE-41B8-AF2B-052D5961CAE1}" type="sibTrans" cxnId="{101682F3-1E5C-4101-86CB-7D076C82A0BD}">
      <dgm:prSet/>
      <dgm:spPr/>
      <dgm:t>
        <a:bodyPr/>
        <a:lstStyle/>
        <a:p>
          <a:endParaRPr lang="en-GB"/>
        </a:p>
      </dgm:t>
    </dgm:pt>
    <dgm:pt modelId="{4B8A2764-C25E-4135-81E1-AB22CE8E4926}" type="pres">
      <dgm:prSet presAssocID="{007BBC7C-8496-4B2A-8E74-76B7679632C8}" presName="hierChild1" presStyleCnt="0">
        <dgm:presLayoutVars>
          <dgm:chPref val="1"/>
          <dgm:dir/>
          <dgm:animOne val="branch"/>
          <dgm:animLvl val="lvl"/>
          <dgm:resizeHandles/>
        </dgm:presLayoutVars>
      </dgm:prSet>
      <dgm:spPr/>
    </dgm:pt>
    <dgm:pt modelId="{B82D8697-2D5F-47F7-B578-AF1F7AA05085}" type="pres">
      <dgm:prSet presAssocID="{84CE0FD3-599D-4603-9F1A-BCD55FB73619}" presName="hierRoot1" presStyleCnt="0"/>
      <dgm:spPr/>
    </dgm:pt>
    <dgm:pt modelId="{63164DFB-BF09-44FD-B0D2-41612A92787E}" type="pres">
      <dgm:prSet presAssocID="{84CE0FD3-599D-4603-9F1A-BCD55FB73619}" presName="composite" presStyleCnt="0"/>
      <dgm:spPr/>
    </dgm:pt>
    <dgm:pt modelId="{BEE1EAA5-8FEC-4649-9E99-FB22A632B86A}" type="pres">
      <dgm:prSet presAssocID="{84CE0FD3-599D-4603-9F1A-BCD55FB73619}" presName="background" presStyleLbl="node0" presStyleIdx="0" presStyleCnt="3"/>
      <dgm:spPr/>
    </dgm:pt>
    <dgm:pt modelId="{25F32DE0-94AB-4104-9EC9-A7CF6485687F}" type="pres">
      <dgm:prSet presAssocID="{84CE0FD3-599D-4603-9F1A-BCD55FB73619}" presName="text" presStyleLbl="fgAcc0" presStyleIdx="0" presStyleCnt="3">
        <dgm:presLayoutVars>
          <dgm:chPref val="3"/>
        </dgm:presLayoutVars>
      </dgm:prSet>
      <dgm:spPr/>
    </dgm:pt>
    <dgm:pt modelId="{AE000477-33A6-4A35-B978-49D189922A0E}" type="pres">
      <dgm:prSet presAssocID="{84CE0FD3-599D-4603-9F1A-BCD55FB73619}" presName="hierChild2" presStyleCnt="0"/>
      <dgm:spPr/>
    </dgm:pt>
    <dgm:pt modelId="{9B00F449-30C4-4282-B949-2C0D71977C39}" type="pres">
      <dgm:prSet presAssocID="{8BBA841B-EA35-4474-8C3D-FB107F85CBD7}" presName="hierRoot1" presStyleCnt="0"/>
      <dgm:spPr/>
    </dgm:pt>
    <dgm:pt modelId="{75B49CBE-D425-400B-B05D-CC7FE0A48BF2}" type="pres">
      <dgm:prSet presAssocID="{8BBA841B-EA35-4474-8C3D-FB107F85CBD7}" presName="composite" presStyleCnt="0"/>
      <dgm:spPr/>
    </dgm:pt>
    <dgm:pt modelId="{486A4CE4-3E8D-467A-8CE6-95FF8924AEB6}" type="pres">
      <dgm:prSet presAssocID="{8BBA841B-EA35-4474-8C3D-FB107F85CBD7}" presName="background" presStyleLbl="node0" presStyleIdx="1" presStyleCnt="3"/>
      <dgm:spPr/>
    </dgm:pt>
    <dgm:pt modelId="{C2B8E0CE-BE24-4817-BCCD-425683A19CDF}" type="pres">
      <dgm:prSet presAssocID="{8BBA841B-EA35-4474-8C3D-FB107F85CBD7}" presName="text" presStyleLbl="fgAcc0" presStyleIdx="1" presStyleCnt="3">
        <dgm:presLayoutVars>
          <dgm:chPref val="3"/>
        </dgm:presLayoutVars>
      </dgm:prSet>
      <dgm:spPr/>
    </dgm:pt>
    <dgm:pt modelId="{759786FE-D50F-451B-B5BC-73E664815BDF}" type="pres">
      <dgm:prSet presAssocID="{8BBA841B-EA35-4474-8C3D-FB107F85CBD7}" presName="hierChild2" presStyleCnt="0"/>
      <dgm:spPr/>
    </dgm:pt>
    <dgm:pt modelId="{24DC26BF-2754-4B9E-A002-ECB426FA75BC}" type="pres">
      <dgm:prSet presAssocID="{7D12A14A-B472-400D-A60E-42936917CFEB}" presName="hierRoot1" presStyleCnt="0"/>
      <dgm:spPr/>
    </dgm:pt>
    <dgm:pt modelId="{9219C163-4F9F-4DA8-9101-19CFB24DA840}" type="pres">
      <dgm:prSet presAssocID="{7D12A14A-B472-400D-A60E-42936917CFEB}" presName="composite" presStyleCnt="0"/>
      <dgm:spPr/>
    </dgm:pt>
    <dgm:pt modelId="{F8344968-042F-4320-8513-CCD4DEB147D0}" type="pres">
      <dgm:prSet presAssocID="{7D12A14A-B472-400D-A60E-42936917CFEB}" presName="background" presStyleLbl="node0" presStyleIdx="2" presStyleCnt="3"/>
      <dgm:spPr/>
    </dgm:pt>
    <dgm:pt modelId="{92F9C5D1-328D-4E61-B1E9-82B0E4D79FD1}" type="pres">
      <dgm:prSet presAssocID="{7D12A14A-B472-400D-A60E-42936917CFEB}" presName="text" presStyleLbl="fgAcc0" presStyleIdx="2" presStyleCnt="3">
        <dgm:presLayoutVars>
          <dgm:chPref val="3"/>
        </dgm:presLayoutVars>
      </dgm:prSet>
      <dgm:spPr/>
    </dgm:pt>
    <dgm:pt modelId="{4DA982D5-2A5D-4E22-B747-12090AFC6D54}" type="pres">
      <dgm:prSet presAssocID="{7D12A14A-B472-400D-A60E-42936917CFEB}" presName="hierChild2" presStyleCnt="0"/>
      <dgm:spPr/>
    </dgm:pt>
  </dgm:ptLst>
  <dgm:cxnLst>
    <dgm:cxn modelId="{2CEB1603-679B-459C-99EC-6E58BCF51D3F}" type="presOf" srcId="{7D12A14A-B472-400D-A60E-42936917CFEB}" destId="{92F9C5D1-328D-4E61-B1E9-82B0E4D79FD1}" srcOrd="0" destOrd="0" presId="urn:microsoft.com/office/officeart/2005/8/layout/hierarchy1"/>
    <dgm:cxn modelId="{3673C209-2065-4662-960F-B75AE944A6ED}" type="presOf" srcId="{8BBA841B-EA35-4474-8C3D-FB107F85CBD7}" destId="{C2B8E0CE-BE24-4817-BCCD-425683A19CDF}" srcOrd="0" destOrd="0" presId="urn:microsoft.com/office/officeart/2005/8/layout/hierarchy1"/>
    <dgm:cxn modelId="{20ACA654-9DEB-433D-9C64-D68C79898714}" type="presOf" srcId="{007BBC7C-8496-4B2A-8E74-76B7679632C8}" destId="{4B8A2764-C25E-4135-81E1-AB22CE8E4926}" srcOrd="0" destOrd="0" presId="urn:microsoft.com/office/officeart/2005/8/layout/hierarchy1"/>
    <dgm:cxn modelId="{FB08ED88-1918-49F3-B2F2-3D05EAB8056B}" type="presOf" srcId="{84CE0FD3-599D-4603-9F1A-BCD55FB73619}" destId="{25F32DE0-94AB-4104-9EC9-A7CF6485687F}" srcOrd="0" destOrd="0" presId="urn:microsoft.com/office/officeart/2005/8/layout/hierarchy1"/>
    <dgm:cxn modelId="{98D93699-838B-45EB-BE1D-1559146DDA9B}" srcId="{007BBC7C-8496-4B2A-8E74-76B7679632C8}" destId="{7D12A14A-B472-400D-A60E-42936917CFEB}" srcOrd="2" destOrd="0" parTransId="{370CEABB-003F-42BE-BADF-F81D78948259}" sibTransId="{2FA32D29-23CC-44AE-8BBB-DA483D8D684B}"/>
    <dgm:cxn modelId="{DBADD0EE-E3C2-4355-BEBA-0CE622D6833B}" srcId="{007BBC7C-8496-4B2A-8E74-76B7679632C8}" destId="{84CE0FD3-599D-4603-9F1A-BCD55FB73619}" srcOrd="0" destOrd="0" parTransId="{104093B0-8E39-4AE0-9C2E-4027B7E22559}" sibTransId="{498D886C-64F2-4FE7-AA5F-5138F7695F7F}"/>
    <dgm:cxn modelId="{101682F3-1E5C-4101-86CB-7D076C82A0BD}" srcId="{007BBC7C-8496-4B2A-8E74-76B7679632C8}" destId="{8BBA841B-EA35-4474-8C3D-FB107F85CBD7}" srcOrd="1" destOrd="0" parTransId="{3B740A5D-3100-45E9-B1A6-D56627ACF2D7}" sibTransId="{BDB48090-6DDE-41B8-AF2B-052D5961CAE1}"/>
    <dgm:cxn modelId="{EC06008B-1853-45D0-BA5C-5D26FB5ED21D}" type="presParOf" srcId="{4B8A2764-C25E-4135-81E1-AB22CE8E4926}" destId="{B82D8697-2D5F-47F7-B578-AF1F7AA05085}" srcOrd="0" destOrd="0" presId="urn:microsoft.com/office/officeart/2005/8/layout/hierarchy1"/>
    <dgm:cxn modelId="{E1B20FC3-C9CE-4BAC-B0B1-E4EEF2496912}" type="presParOf" srcId="{B82D8697-2D5F-47F7-B578-AF1F7AA05085}" destId="{63164DFB-BF09-44FD-B0D2-41612A92787E}" srcOrd="0" destOrd="0" presId="urn:microsoft.com/office/officeart/2005/8/layout/hierarchy1"/>
    <dgm:cxn modelId="{7CB3E75E-C5A3-40DC-9DAD-EACDFEB2C070}" type="presParOf" srcId="{63164DFB-BF09-44FD-B0D2-41612A92787E}" destId="{BEE1EAA5-8FEC-4649-9E99-FB22A632B86A}" srcOrd="0" destOrd="0" presId="urn:microsoft.com/office/officeart/2005/8/layout/hierarchy1"/>
    <dgm:cxn modelId="{51DB40DE-0BD0-4977-9BE2-E2D84E47C7F3}" type="presParOf" srcId="{63164DFB-BF09-44FD-B0D2-41612A92787E}" destId="{25F32DE0-94AB-4104-9EC9-A7CF6485687F}" srcOrd="1" destOrd="0" presId="urn:microsoft.com/office/officeart/2005/8/layout/hierarchy1"/>
    <dgm:cxn modelId="{2E195BFB-6B2B-4388-B0C5-5DB265E08237}" type="presParOf" srcId="{B82D8697-2D5F-47F7-B578-AF1F7AA05085}" destId="{AE000477-33A6-4A35-B978-49D189922A0E}" srcOrd="1" destOrd="0" presId="urn:microsoft.com/office/officeart/2005/8/layout/hierarchy1"/>
    <dgm:cxn modelId="{38A4E01B-6C8C-484C-9E6E-42BCE436A1AA}" type="presParOf" srcId="{4B8A2764-C25E-4135-81E1-AB22CE8E4926}" destId="{9B00F449-30C4-4282-B949-2C0D71977C39}" srcOrd="1" destOrd="0" presId="urn:microsoft.com/office/officeart/2005/8/layout/hierarchy1"/>
    <dgm:cxn modelId="{AD88EE71-5D4E-47B1-8C23-489AD05CB6EE}" type="presParOf" srcId="{9B00F449-30C4-4282-B949-2C0D71977C39}" destId="{75B49CBE-D425-400B-B05D-CC7FE0A48BF2}" srcOrd="0" destOrd="0" presId="urn:microsoft.com/office/officeart/2005/8/layout/hierarchy1"/>
    <dgm:cxn modelId="{4D00B323-8B03-4DFB-B618-2BD82C4DB78F}" type="presParOf" srcId="{75B49CBE-D425-400B-B05D-CC7FE0A48BF2}" destId="{486A4CE4-3E8D-467A-8CE6-95FF8924AEB6}" srcOrd="0" destOrd="0" presId="urn:microsoft.com/office/officeart/2005/8/layout/hierarchy1"/>
    <dgm:cxn modelId="{9B6167A0-8001-47F9-B41E-D8DEF03D5F5F}" type="presParOf" srcId="{75B49CBE-D425-400B-B05D-CC7FE0A48BF2}" destId="{C2B8E0CE-BE24-4817-BCCD-425683A19CDF}" srcOrd="1" destOrd="0" presId="urn:microsoft.com/office/officeart/2005/8/layout/hierarchy1"/>
    <dgm:cxn modelId="{69A9B54F-3598-4362-8DEA-CC4A4FFD9A58}" type="presParOf" srcId="{9B00F449-30C4-4282-B949-2C0D71977C39}" destId="{759786FE-D50F-451B-B5BC-73E664815BDF}" srcOrd="1" destOrd="0" presId="urn:microsoft.com/office/officeart/2005/8/layout/hierarchy1"/>
    <dgm:cxn modelId="{568E531A-44EB-4C48-983A-6A016CB9F8A7}" type="presParOf" srcId="{4B8A2764-C25E-4135-81E1-AB22CE8E4926}" destId="{24DC26BF-2754-4B9E-A002-ECB426FA75BC}" srcOrd="2" destOrd="0" presId="urn:microsoft.com/office/officeart/2005/8/layout/hierarchy1"/>
    <dgm:cxn modelId="{78D56FAA-4730-41A5-BFE3-3B2C04C25B5F}" type="presParOf" srcId="{24DC26BF-2754-4B9E-A002-ECB426FA75BC}" destId="{9219C163-4F9F-4DA8-9101-19CFB24DA840}" srcOrd="0" destOrd="0" presId="urn:microsoft.com/office/officeart/2005/8/layout/hierarchy1"/>
    <dgm:cxn modelId="{3FE88297-0F1B-4717-AC55-E29587408C19}" type="presParOf" srcId="{9219C163-4F9F-4DA8-9101-19CFB24DA840}" destId="{F8344968-042F-4320-8513-CCD4DEB147D0}" srcOrd="0" destOrd="0" presId="urn:microsoft.com/office/officeart/2005/8/layout/hierarchy1"/>
    <dgm:cxn modelId="{1805509C-7942-4189-84F7-47CD2ABFAEAF}" type="presParOf" srcId="{9219C163-4F9F-4DA8-9101-19CFB24DA840}" destId="{92F9C5D1-328D-4E61-B1E9-82B0E4D79FD1}" srcOrd="1" destOrd="0" presId="urn:microsoft.com/office/officeart/2005/8/layout/hierarchy1"/>
    <dgm:cxn modelId="{B106A0CC-DC2D-4751-A847-770C5266230E}" type="presParOf" srcId="{24DC26BF-2754-4B9E-A002-ECB426FA75BC}" destId="{4DA982D5-2A5D-4E22-B747-12090AFC6D5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8CCEA35-9297-41A4-AEEA-10A75B22F650}" type="doc">
      <dgm:prSet loTypeId="urn:microsoft.com/office/officeart/2016/7/layout/RepeatingBendingProcessNew" loCatId="process" qsTypeId="urn:microsoft.com/office/officeart/2005/8/quickstyle/simple1" qsCatId="simple" csTypeId="urn:microsoft.com/office/officeart/2005/8/colors/colorful2" csCatId="colorful" phldr="1"/>
      <dgm:spPr/>
      <dgm:t>
        <a:bodyPr/>
        <a:lstStyle/>
        <a:p>
          <a:endParaRPr lang="en-US"/>
        </a:p>
      </dgm:t>
    </dgm:pt>
    <dgm:pt modelId="{6DEB7818-2696-4257-8F67-41B91AF067D9}">
      <dgm:prSet/>
      <dgm:spPr/>
      <dgm:t>
        <a:bodyPr/>
        <a:lstStyle/>
        <a:p>
          <a:r>
            <a:rPr lang="en-GB"/>
            <a:t>NO Statutory definition = Difficult for UK Public Services decision making, about the level of risks surrounding an exploited victim (</a:t>
          </a:r>
          <a:r>
            <a:rPr lang="en-GB" err="1"/>
            <a:t>HMICRS</a:t>
          </a:r>
          <a:r>
            <a:rPr lang="en-GB"/>
            <a:t>, 2020, </a:t>
          </a:r>
          <a:r>
            <a:rPr lang="en-GB" err="1"/>
            <a:t>p.4</a:t>
          </a:r>
          <a:r>
            <a:rPr lang="en-GB"/>
            <a:t>) </a:t>
          </a:r>
          <a:endParaRPr lang="en-US"/>
        </a:p>
      </dgm:t>
    </dgm:pt>
    <dgm:pt modelId="{04052A4E-DBB9-4572-A635-52DE954B4D3F}" type="parTrans" cxnId="{C4902F17-61AE-4662-9F40-851C025917ED}">
      <dgm:prSet/>
      <dgm:spPr/>
      <dgm:t>
        <a:bodyPr/>
        <a:lstStyle/>
        <a:p>
          <a:endParaRPr lang="en-US"/>
        </a:p>
      </dgm:t>
    </dgm:pt>
    <dgm:pt modelId="{8B500F02-9AAA-4F31-80FB-C7BE37B0D368}" type="sibTrans" cxnId="{C4902F17-61AE-4662-9F40-851C025917ED}">
      <dgm:prSet/>
      <dgm:spPr/>
      <dgm:t>
        <a:bodyPr/>
        <a:lstStyle/>
        <a:p>
          <a:endParaRPr lang="en-US"/>
        </a:p>
      </dgm:t>
    </dgm:pt>
    <dgm:pt modelId="{9D2342E9-FFC6-4D79-A8B6-3EEAFBF3F862}">
      <dgm:prSet/>
      <dgm:spPr/>
      <dgm:t>
        <a:bodyPr/>
        <a:lstStyle/>
        <a:p>
          <a:r>
            <a:rPr lang="en-GB"/>
            <a:t>“too many children are falling through gaps in support” (The Children’s Society, 2019, p.4)</a:t>
          </a:r>
          <a:endParaRPr lang="en-US"/>
        </a:p>
      </dgm:t>
    </dgm:pt>
    <dgm:pt modelId="{D8035706-6033-4212-8631-C40E456C06D7}" type="parTrans" cxnId="{6C27E739-6EED-40F2-A33D-3828F3CDE2E3}">
      <dgm:prSet/>
      <dgm:spPr/>
      <dgm:t>
        <a:bodyPr/>
        <a:lstStyle/>
        <a:p>
          <a:endParaRPr lang="en-US"/>
        </a:p>
      </dgm:t>
    </dgm:pt>
    <dgm:pt modelId="{4004565B-2A17-458D-9886-69C85C12127E}" type="sibTrans" cxnId="{6C27E739-6EED-40F2-A33D-3828F3CDE2E3}">
      <dgm:prSet/>
      <dgm:spPr/>
      <dgm:t>
        <a:bodyPr/>
        <a:lstStyle/>
        <a:p>
          <a:endParaRPr lang="en-US"/>
        </a:p>
      </dgm:t>
    </dgm:pt>
    <dgm:pt modelId="{6B4732CA-ABFA-4726-9F82-9E2E40DC5EF4}">
      <dgm:prSet/>
      <dgm:spPr/>
      <dgm:t>
        <a:bodyPr/>
        <a:lstStyle/>
        <a:p>
          <a:r>
            <a:rPr lang="en-GB"/>
            <a:t>If there were a definition of CCE, it would send a message that children who are forced to commit crime are victims rather than criminals (The Children’s Society, 2021, p.2)</a:t>
          </a:r>
          <a:endParaRPr lang="en-US"/>
        </a:p>
      </dgm:t>
    </dgm:pt>
    <dgm:pt modelId="{817F5583-7F41-471B-A095-9CD51898F2D3}" type="parTrans" cxnId="{7EAC0CFF-8A30-47E5-AF54-03BAEFC0D867}">
      <dgm:prSet/>
      <dgm:spPr/>
      <dgm:t>
        <a:bodyPr/>
        <a:lstStyle/>
        <a:p>
          <a:endParaRPr lang="en-US"/>
        </a:p>
      </dgm:t>
    </dgm:pt>
    <dgm:pt modelId="{3273E189-5FAB-4CDD-8E5E-AE10A58C4C91}" type="sibTrans" cxnId="{7EAC0CFF-8A30-47E5-AF54-03BAEFC0D867}">
      <dgm:prSet/>
      <dgm:spPr/>
      <dgm:t>
        <a:bodyPr/>
        <a:lstStyle/>
        <a:p>
          <a:endParaRPr lang="en-US"/>
        </a:p>
      </dgm:t>
    </dgm:pt>
    <dgm:pt modelId="{8AB04D70-2730-4BD2-A766-9FEBC27871AD}">
      <dgm:prSet/>
      <dgm:spPr/>
      <dgm:t>
        <a:bodyPr/>
        <a:lstStyle/>
        <a:p>
          <a:r>
            <a:rPr lang="en-GB"/>
            <a:t>James (2021, p.6) “guide relevant professionals who support children at risk in their understanding of what constitutes exploitation and help create more consistent practice”. </a:t>
          </a:r>
          <a:endParaRPr lang="en-US"/>
        </a:p>
      </dgm:t>
    </dgm:pt>
    <dgm:pt modelId="{81146536-A2B6-4A91-948D-33DC9B855355}" type="parTrans" cxnId="{E3921ED7-C804-4714-9F32-42AE209EEF7D}">
      <dgm:prSet/>
      <dgm:spPr/>
      <dgm:t>
        <a:bodyPr/>
        <a:lstStyle/>
        <a:p>
          <a:endParaRPr lang="en-US"/>
        </a:p>
      </dgm:t>
    </dgm:pt>
    <dgm:pt modelId="{7D9222A1-6535-432C-8900-21CB2C5D8166}" type="sibTrans" cxnId="{E3921ED7-C804-4714-9F32-42AE209EEF7D}">
      <dgm:prSet/>
      <dgm:spPr/>
      <dgm:t>
        <a:bodyPr/>
        <a:lstStyle/>
        <a:p>
          <a:endParaRPr lang="en-US"/>
        </a:p>
      </dgm:t>
    </dgm:pt>
    <dgm:pt modelId="{611BE44F-45D5-4C96-B6DA-74BDAE447B38}" type="pres">
      <dgm:prSet presAssocID="{E8CCEA35-9297-41A4-AEEA-10A75B22F650}" presName="Name0" presStyleCnt="0">
        <dgm:presLayoutVars>
          <dgm:dir/>
          <dgm:resizeHandles val="exact"/>
        </dgm:presLayoutVars>
      </dgm:prSet>
      <dgm:spPr/>
    </dgm:pt>
    <dgm:pt modelId="{85070EE5-778A-45BD-8F67-92CFB60DB8B0}" type="pres">
      <dgm:prSet presAssocID="{6DEB7818-2696-4257-8F67-41B91AF067D9}" presName="node" presStyleLbl="node1" presStyleIdx="0" presStyleCnt="4">
        <dgm:presLayoutVars>
          <dgm:bulletEnabled val="1"/>
        </dgm:presLayoutVars>
      </dgm:prSet>
      <dgm:spPr/>
    </dgm:pt>
    <dgm:pt modelId="{E26D00A3-D2DD-41A9-A1BE-A25163B71CDA}" type="pres">
      <dgm:prSet presAssocID="{8B500F02-9AAA-4F31-80FB-C7BE37B0D368}" presName="sibTrans" presStyleLbl="sibTrans1D1" presStyleIdx="0" presStyleCnt="3"/>
      <dgm:spPr/>
    </dgm:pt>
    <dgm:pt modelId="{19E7B9BB-5D80-43FD-995E-1CB5B6ED4588}" type="pres">
      <dgm:prSet presAssocID="{8B500F02-9AAA-4F31-80FB-C7BE37B0D368}" presName="connectorText" presStyleLbl="sibTrans1D1" presStyleIdx="0" presStyleCnt="3"/>
      <dgm:spPr/>
    </dgm:pt>
    <dgm:pt modelId="{6B7733E2-1835-46C6-ACEF-1F238BC753C6}" type="pres">
      <dgm:prSet presAssocID="{9D2342E9-FFC6-4D79-A8B6-3EEAFBF3F862}" presName="node" presStyleLbl="node1" presStyleIdx="1" presStyleCnt="4">
        <dgm:presLayoutVars>
          <dgm:bulletEnabled val="1"/>
        </dgm:presLayoutVars>
      </dgm:prSet>
      <dgm:spPr/>
    </dgm:pt>
    <dgm:pt modelId="{3E013585-1B2B-4C4D-B5AA-950E8C4C4395}" type="pres">
      <dgm:prSet presAssocID="{4004565B-2A17-458D-9886-69C85C12127E}" presName="sibTrans" presStyleLbl="sibTrans1D1" presStyleIdx="1" presStyleCnt="3"/>
      <dgm:spPr/>
    </dgm:pt>
    <dgm:pt modelId="{94D94BA6-8609-4342-A100-81BEA94DD894}" type="pres">
      <dgm:prSet presAssocID="{4004565B-2A17-458D-9886-69C85C12127E}" presName="connectorText" presStyleLbl="sibTrans1D1" presStyleIdx="1" presStyleCnt="3"/>
      <dgm:spPr/>
    </dgm:pt>
    <dgm:pt modelId="{C6BE5002-C1AA-4BC7-959F-FBA43DF932D9}" type="pres">
      <dgm:prSet presAssocID="{6B4732CA-ABFA-4726-9F82-9E2E40DC5EF4}" presName="node" presStyleLbl="node1" presStyleIdx="2" presStyleCnt="4">
        <dgm:presLayoutVars>
          <dgm:bulletEnabled val="1"/>
        </dgm:presLayoutVars>
      </dgm:prSet>
      <dgm:spPr/>
    </dgm:pt>
    <dgm:pt modelId="{A97AC8D8-36C1-4EA8-978F-A5472851984E}" type="pres">
      <dgm:prSet presAssocID="{3273E189-5FAB-4CDD-8E5E-AE10A58C4C91}" presName="sibTrans" presStyleLbl="sibTrans1D1" presStyleIdx="2" presStyleCnt="3"/>
      <dgm:spPr/>
    </dgm:pt>
    <dgm:pt modelId="{9667767E-E2CA-4ABB-9FC3-AC65ECABFBB5}" type="pres">
      <dgm:prSet presAssocID="{3273E189-5FAB-4CDD-8E5E-AE10A58C4C91}" presName="connectorText" presStyleLbl="sibTrans1D1" presStyleIdx="2" presStyleCnt="3"/>
      <dgm:spPr/>
    </dgm:pt>
    <dgm:pt modelId="{A727FED3-CA2B-4B2D-BDA4-DFAFBE0C85EB}" type="pres">
      <dgm:prSet presAssocID="{8AB04D70-2730-4BD2-A766-9FEBC27871AD}" presName="node" presStyleLbl="node1" presStyleIdx="3" presStyleCnt="4">
        <dgm:presLayoutVars>
          <dgm:bulletEnabled val="1"/>
        </dgm:presLayoutVars>
      </dgm:prSet>
      <dgm:spPr/>
    </dgm:pt>
  </dgm:ptLst>
  <dgm:cxnLst>
    <dgm:cxn modelId="{DC206511-3F0C-44F3-8D2C-FD06B7DFD415}" type="presOf" srcId="{8B500F02-9AAA-4F31-80FB-C7BE37B0D368}" destId="{E26D00A3-D2DD-41A9-A1BE-A25163B71CDA}" srcOrd="0" destOrd="0" presId="urn:microsoft.com/office/officeart/2016/7/layout/RepeatingBendingProcessNew"/>
    <dgm:cxn modelId="{34CCA013-9C76-41D7-893D-3A69D4255258}" type="presOf" srcId="{4004565B-2A17-458D-9886-69C85C12127E}" destId="{3E013585-1B2B-4C4D-B5AA-950E8C4C4395}" srcOrd="0" destOrd="0" presId="urn:microsoft.com/office/officeart/2016/7/layout/RepeatingBendingProcessNew"/>
    <dgm:cxn modelId="{C4902F17-61AE-4662-9F40-851C025917ED}" srcId="{E8CCEA35-9297-41A4-AEEA-10A75B22F650}" destId="{6DEB7818-2696-4257-8F67-41B91AF067D9}" srcOrd="0" destOrd="0" parTransId="{04052A4E-DBB9-4572-A635-52DE954B4D3F}" sibTransId="{8B500F02-9AAA-4F31-80FB-C7BE37B0D368}"/>
    <dgm:cxn modelId="{028FD61C-7F36-4CA3-9771-C64377F130DC}" type="presOf" srcId="{3273E189-5FAB-4CDD-8E5E-AE10A58C4C91}" destId="{9667767E-E2CA-4ABB-9FC3-AC65ECABFBB5}" srcOrd="1" destOrd="0" presId="urn:microsoft.com/office/officeart/2016/7/layout/RepeatingBendingProcessNew"/>
    <dgm:cxn modelId="{A3813621-6F6A-48A7-A3C3-CB02BC9775E7}" type="presOf" srcId="{4004565B-2A17-458D-9886-69C85C12127E}" destId="{94D94BA6-8609-4342-A100-81BEA94DD894}" srcOrd="1" destOrd="0" presId="urn:microsoft.com/office/officeart/2016/7/layout/RepeatingBendingProcessNew"/>
    <dgm:cxn modelId="{6C27E739-6EED-40F2-A33D-3828F3CDE2E3}" srcId="{E8CCEA35-9297-41A4-AEEA-10A75B22F650}" destId="{9D2342E9-FFC6-4D79-A8B6-3EEAFBF3F862}" srcOrd="1" destOrd="0" parTransId="{D8035706-6033-4212-8631-C40E456C06D7}" sibTransId="{4004565B-2A17-458D-9886-69C85C12127E}"/>
    <dgm:cxn modelId="{3CCC5668-47E8-4C7D-9171-8B56A96C83B9}" type="presOf" srcId="{9D2342E9-FFC6-4D79-A8B6-3EEAFBF3F862}" destId="{6B7733E2-1835-46C6-ACEF-1F238BC753C6}" srcOrd="0" destOrd="0" presId="urn:microsoft.com/office/officeart/2016/7/layout/RepeatingBendingProcessNew"/>
    <dgm:cxn modelId="{B2765372-A900-49E2-9822-903AE3A1BC9F}" type="presOf" srcId="{8B500F02-9AAA-4F31-80FB-C7BE37B0D368}" destId="{19E7B9BB-5D80-43FD-995E-1CB5B6ED4588}" srcOrd="1" destOrd="0" presId="urn:microsoft.com/office/officeart/2016/7/layout/RepeatingBendingProcessNew"/>
    <dgm:cxn modelId="{CEFCEAA3-3BB7-420F-BA4A-7C64DD6AAE00}" type="presOf" srcId="{8AB04D70-2730-4BD2-A766-9FEBC27871AD}" destId="{A727FED3-CA2B-4B2D-BDA4-DFAFBE0C85EB}" srcOrd="0" destOrd="0" presId="urn:microsoft.com/office/officeart/2016/7/layout/RepeatingBendingProcessNew"/>
    <dgm:cxn modelId="{B026DCAC-F5F1-45D3-A84A-505CA804E6D6}" type="presOf" srcId="{3273E189-5FAB-4CDD-8E5E-AE10A58C4C91}" destId="{A97AC8D8-36C1-4EA8-978F-A5472851984E}" srcOrd="0" destOrd="0" presId="urn:microsoft.com/office/officeart/2016/7/layout/RepeatingBendingProcessNew"/>
    <dgm:cxn modelId="{BE1F48D5-D986-4008-8EDE-E92A6503F144}" type="presOf" srcId="{6DEB7818-2696-4257-8F67-41B91AF067D9}" destId="{85070EE5-778A-45BD-8F67-92CFB60DB8B0}" srcOrd="0" destOrd="0" presId="urn:microsoft.com/office/officeart/2016/7/layout/RepeatingBendingProcessNew"/>
    <dgm:cxn modelId="{E3921ED7-C804-4714-9F32-42AE209EEF7D}" srcId="{E8CCEA35-9297-41A4-AEEA-10A75B22F650}" destId="{8AB04D70-2730-4BD2-A766-9FEBC27871AD}" srcOrd="3" destOrd="0" parTransId="{81146536-A2B6-4A91-948D-33DC9B855355}" sibTransId="{7D9222A1-6535-432C-8900-21CB2C5D8166}"/>
    <dgm:cxn modelId="{33DCBFEB-9C7B-4CE8-8B68-2EF908E6BFB2}" type="presOf" srcId="{E8CCEA35-9297-41A4-AEEA-10A75B22F650}" destId="{611BE44F-45D5-4C96-B6DA-74BDAE447B38}" srcOrd="0" destOrd="0" presId="urn:microsoft.com/office/officeart/2016/7/layout/RepeatingBendingProcessNew"/>
    <dgm:cxn modelId="{944AE6FC-BCB5-45B0-A434-C32503198E2E}" type="presOf" srcId="{6B4732CA-ABFA-4726-9F82-9E2E40DC5EF4}" destId="{C6BE5002-C1AA-4BC7-959F-FBA43DF932D9}" srcOrd="0" destOrd="0" presId="urn:microsoft.com/office/officeart/2016/7/layout/RepeatingBendingProcessNew"/>
    <dgm:cxn modelId="{7EAC0CFF-8A30-47E5-AF54-03BAEFC0D867}" srcId="{E8CCEA35-9297-41A4-AEEA-10A75B22F650}" destId="{6B4732CA-ABFA-4726-9F82-9E2E40DC5EF4}" srcOrd="2" destOrd="0" parTransId="{817F5583-7F41-471B-A095-9CD51898F2D3}" sibTransId="{3273E189-5FAB-4CDD-8E5E-AE10A58C4C91}"/>
    <dgm:cxn modelId="{1DB53185-E371-4D64-AC7B-5763DF4B6AA5}" type="presParOf" srcId="{611BE44F-45D5-4C96-B6DA-74BDAE447B38}" destId="{85070EE5-778A-45BD-8F67-92CFB60DB8B0}" srcOrd="0" destOrd="0" presId="urn:microsoft.com/office/officeart/2016/7/layout/RepeatingBendingProcessNew"/>
    <dgm:cxn modelId="{7D022D21-339D-465E-8E23-5CC762204126}" type="presParOf" srcId="{611BE44F-45D5-4C96-B6DA-74BDAE447B38}" destId="{E26D00A3-D2DD-41A9-A1BE-A25163B71CDA}" srcOrd="1" destOrd="0" presId="urn:microsoft.com/office/officeart/2016/7/layout/RepeatingBendingProcessNew"/>
    <dgm:cxn modelId="{6830466E-56CB-4DE9-AA02-D8ED54B62ECF}" type="presParOf" srcId="{E26D00A3-D2DD-41A9-A1BE-A25163B71CDA}" destId="{19E7B9BB-5D80-43FD-995E-1CB5B6ED4588}" srcOrd="0" destOrd="0" presId="urn:microsoft.com/office/officeart/2016/7/layout/RepeatingBendingProcessNew"/>
    <dgm:cxn modelId="{BA3B78A9-9ED7-40FC-A581-5DEA35847A39}" type="presParOf" srcId="{611BE44F-45D5-4C96-B6DA-74BDAE447B38}" destId="{6B7733E2-1835-46C6-ACEF-1F238BC753C6}" srcOrd="2" destOrd="0" presId="urn:microsoft.com/office/officeart/2016/7/layout/RepeatingBendingProcessNew"/>
    <dgm:cxn modelId="{FF1C2CC9-BDD0-4A42-9C8A-5D78FBC0987C}" type="presParOf" srcId="{611BE44F-45D5-4C96-B6DA-74BDAE447B38}" destId="{3E013585-1B2B-4C4D-B5AA-950E8C4C4395}" srcOrd="3" destOrd="0" presId="urn:microsoft.com/office/officeart/2016/7/layout/RepeatingBendingProcessNew"/>
    <dgm:cxn modelId="{C7597DF9-8780-42A1-9304-5DBEE0C84B80}" type="presParOf" srcId="{3E013585-1B2B-4C4D-B5AA-950E8C4C4395}" destId="{94D94BA6-8609-4342-A100-81BEA94DD894}" srcOrd="0" destOrd="0" presId="urn:microsoft.com/office/officeart/2016/7/layout/RepeatingBendingProcessNew"/>
    <dgm:cxn modelId="{EAA8E4DE-2B83-44C3-9154-9B7CFAC8C214}" type="presParOf" srcId="{611BE44F-45D5-4C96-B6DA-74BDAE447B38}" destId="{C6BE5002-C1AA-4BC7-959F-FBA43DF932D9}" srcOrd="4" destOrd="0" presId="urn:microsoft.com/office/officeart/2016/7/layout/RepeatingBendingProcessNew"/>
    <dgm:cxn modelId="{FF34A290-BD9D-4C0F-ABD8-1470E3ED10F9}" type="presParOf" srcId="{611BE44F-45D5-4C96-B6DA-74BDAE447B38}" destId="{A97AC8D8-36C1-4EA8-978F-A5472851984E}" srcOrd="5" destOrd="0" presId="urn:microsoft.com/office/officeart/2016/7/layout/RepeatingBendingProcessNew"/>
    <dgm:cxn modelId="{11641821-C326-4324-95EA-E3A45D9A40E7}" type="presParOf" srcId="{A97AC8D8-36C1-4EA8-978F-A5472851984E}" destId="{9667767E-E2CA-4ABB-9FC3-AC65ECABFBB5}" srcOrd="0" destOrd="0" presId="urn:microsoft.com/office/officeart/2016/7/layout/RepeatingBendingProcessNew"/>
    <dgm:cxn modelId="{685CAC77-9D09-46B1-A4A5-6C92062C36D3}" type="presParOf" srcId="{611BE44F-45D5-4C96-B6DA-74BDAE447B38}" destId="{A727FED3-CA2B-4B2D-BDA4-DFAFBE0C85EB}" srcOrd="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16184E-1C18-4AA1-9FE8-1A64DE67806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43E7384-103D-4F04-981C-E44F6A30817B}">
      <dgm:prSet custT="1"/>
      <dgm:spPr/>
      <dgm:t>
        <a:bodyPr/>
        <a:lstStyle/>
        <a:p>
          <a:pPr rtl="0"/>
          <a:r>
            <a:rPr lang="en-GB" sz="2400" dirty="0">
              <a:solidFill>
                <a:schemeClr val="bg1"/>
              </a:solidFill>
              <a:latin typeface="Calibri Light" panose="020F0302020204030204"/>
            </a:rPr>
            <a:t> Increase of referrals of potential victims of modern slavery in the UK, </a:t>
          </a:r>
          <a:r>
            <a:rPr lang="en-GB" sz="2400" dirty="0">
              <a:solidFill>
                <a:schemeClr val="bg1"/>
              </a:solidFill>
            </a:rPr>
            <a:t>the large increase in referrals from government agency first responders has driven this increase</a:t>
          </a:r>
          <a:r>
            <a:rPr lang="en-GB" sz="2400" dirty="0">
              <a:solidFill>
                <a:schemeClr val="bg1"/>
              </a:solidFill>
              <a:latin typeface="Calibri Light" panose="020F0302020204030204"/>
            </a:rPr>
            <a:t> </a:t>
          </a:r>
          <a:r>
            <a:rPr lang="en-GB" sz="2400" dirty="0">
              <a:solidFill>
                <a:schemeClr val="bg1"/>
              </a:solidFill>
              <a:latin typeface="Calibri"/>
              <a:cs typeface="Calibri"/>
            </a:rPr>
            <a:t>Home Office (</a:t>
          </a:r>
          <a:r>
            <a:rPr lang="en-GB" sz="2400" dirty="0" err="1">
              <a:solidFill>
                <a:schemeClr val="bg1"/>
              </a:solidFill>
              <a:latin typeface="Calibri"/>
              <a:cs typeface="Calibri"/>
            </a:rPr>
            <a:t>2023b</a:t>
          </a:r>
          <a:r>
            <a:rPr lang="en-GB" sz="2400" dirty="0">
              <a:solidFill>
                <a:schemeClr val="bg1"/>
              </a:solidFill>
              <a:latin typeface="Calibri Light" panose="020F0302020204030204"/>
            </a:rPr>
            <a:t>).</a:t>
          </a:r>
          <a:r>
            <a:rPr lang="en-GB" sz="2400" dirty="0">
              <a:latin typeface="Calibri Light" panose="020F0302020204030204"/>
            </a:rPr>
            <a:t> </a:t>
          </a:r>
          <a:endParaRPr lang="en-US" sz="2400" dirty="0"/>
        </a:p>
      </dgm:t>
    </dgm:pt>
    <dgm:pt modelId="{75F85AF5-F650-4116-86BA-49E9C5E83621}" type="parTrans" cxnId="{FA1969A7-0E31-4DCA-96F3-9ED86E8A56BF}">
      <dgm:prSet/>
      <dgm:spPr/>
      <dgm:t>
        <a:bodyPr/>
        <a:lstStyle/>
        <a:p>
          <a:endParaRPr lang="en-US"/>
        </a:p>
      </dgm:t>
    </dgm:pt>
    <dgm:pt modelId="{C315DF71-BED1-4400-92EB-760218DE5E85}" type="sibTrans" cxnId="{FA1969A7-0E31-4DCA-96F3-9ED86E8A56BF}">
      <dgm:prSet/>
      <dgm:spPr/>
      <dgm:t>
        <a:bodyPr/>
        <a:lstStyle/>
        <a:p>
          <a:endParaRPr lang="en-US"/>
        </a:p>
      </dgm:t>
    </dgm:pt>
    <dgm:pt modelId="{0100DD50-2686-4F6D-98CB-2F905F499A6D}">
      <dgm:prSet custT="1"/>
      <dgm:spPr/>
      <dgm:t>
        <a:bodyPr/>
        <a:lstStyle/>
        <a:p>
          <a:pPr rtl="0"/>
          <a:r>
            <a:rPr lang="en-GB" sz="2400"/>
            <a:t>In 2020, the UK police forces constituted one-third of referral in England and Wales, with 90% (9,586) of the NRM referrals were sent to police forces in England,</a:t>
          </a:r>
          <a:r>
            <a:rPr lang="en-GB" sz="2400">
              <a:latin typeface="Calibri Light" panose="020F0302020204030204"/>
            </a:rPr>
            <a:t> </a:t>
          </a:r>
          <a:endParaRPr lang="en-US" sz="2400"/>
        </a:p>
      </dgm:t>
    </dgm:pt>
    <dgm:pt modelId="{0E37E1CF-3044-4985-A91A-5475D682BE16}" type="parTrans" cxnId="{DC491753-F188-4AA8-8A94-96628C5781DC}">
      <dgm:prSet/>
      <dgm:spPr/>
      <dgm:t>
        <a:bodyPr/>
        <a:lstStyle/>
        <a:p>
          <a:endParaRPr lang="en-US"/>
        </a:p>
      </dgm:t>
    </dgm:pt>
    <dgm:pt modelId="{06EAE1C1-8B6F-478A-B771-B837A7373DF8}" type="sibTrans" cxnId="{DC491753-F188-4AA8-8A94-96628C5781DC}">
      <dgm:prSet/>
      <dgm:spPr/>
      <dgm:t>
        <a:bodyPr/>
        <a:lstStyle/>
        <a:p>
          <a:endParaRPr lang="en-US"/>
        </a:p>
      </dgm:t>
    </dgm:pt>
    <dgm:pt modelId="{126813BF-04C7-4A64-B64D-379E1A210A73}" type="pres">
      <dgm:prSet presAssocID="{E916184E-1C18-4AA1-9FE8-1A64DE678069}" presName="outerComposite" presStyleCnt="0">
        <dgm:presLayoutVars>
          <dgm:chMax val="5"/>
          <dgm:dir/>
          <dgm:resizeHandles val="exact"/>
        </dgm:presLayoutVars>
      </dgm:prSet>
      <dgm:spPr/>
    </dgm:pt>
    <dgm:pt modelId="{6CDAEDBD-71B9-4B7F-95BC-73E0E856E63C}" type="pres">
      <dgm:prSet presAssocID="{E916184E-1C18-4AA1-9FE8-1A64DE678069}" presName="dummyMaxCanvas" presStyleCnt="0">
        <dgm:presLayoutVars/>
      </dgm:prSet>
      <dgm:spPr/>
    </dgm:pt>
    <dgm:pt modelId="{E58F96F8-9958-49D8-A8A6-371CFEB7298C}" type="pres">
      <dgm:prSet presAssocID="{E916184E-1C18-4AA1-9FE8-1A64DE678069}" presName="TwoNodes_1" presStyleLbl="node1" presStyleIdx="0" presStyleCnt="2">
        <dgm:presLayoutVars>
          <dgm:bulletEnabled val="1"/>
        </dgm:presLayoutVars>
      </dgm:prSet>
      <dgm:spPr/>
    </dgm:pt>
    <dgm:pt modelId="{26B737C5-2F95-40F1-A632-7FCE0FFB9087}" type="pres">
      <dgm:prSet presAssocID="{E916184E-1C18-4AA1-9FE8-1A64DE678069}" presName="TwoNodes_2" presStyleLbl="node1" presStyleIdx="1" presStyleCnt="2">
        <dgm:presLayoutVars>
          <dgm:bulletEnabled val="1"/>
        </dgm:presLayoutVars>
      </dgm:prSet>
      <dgm:spPr/>
    </dgm:pt>
    <dgm:pt modelId="{F84E5C84-2894-48D5-A091-06E73A12CBB5}" type="pres">
      <dgm:prSet presAssocID="{E916184E-1C18-4AA1-9FE8-1A64DE678069}" presName="TwoConn_1-2" presStyleLbl="fgAccFollowNode1" presStyleIdx="0" presStyleCnt="1">
        <dgm:presLayoutVars>
          <dgm:bulletEnabled val="1"/>
        </dgm:presLayoutVars>
      </dgm:prSet>
      <dgm:spPr/>
    </dgm:pt>
    <dgm:pt modelId="{3C15EB57-3453-460E-9DD2-B09460C76075}" type="pres">
      <dgm:prSet presAssocID="{E916184E-1C18-4AA1-9FE8-1A64DE678069}" presName="TwoNodes_1_text" presStyleLbl="node1" presStyleIdx="1" presStyleCnt="2">
        <dgm:presLayoutVars>
          <dgm:bulletEnabled val="1"/>
        </dgm:presLayoutVars>
      </dgm:prSet>
      <dgm:spPr/>
    </dgm:pt>
    <dgm:pt modelId="{1AF712E7-FA21-483F-B8DF-4F9AC8E0F61A}" type="pres">
      <dgm:prSet presAssocID="{E916184E-1C18-4AA1-9FE8-1A64DE678069}" presName="TwoNodes_2_text" presStyleLbl="node1" presStyleIdx="1" presStyleCnt="2">
        <dgm:presLayoutVars>
          <dgm:bulletEnabled val="1"/>
        </dgm:presLayoutVars>
      </dgm:prSet>
      <dgm:spPr/>
    </dgm:pt>
  </dgm:ptLst>
  <dgm:cxnLst>
    <dgm:cxn modelId="{B3D4C412-0273-484B-9BF7-B269B83DC7D9}" type="presOf" srcId="{E43E7384-103D-4F04-981C-E44F6A30817B}" destId="{3C15EB57-3453-460E-9DD2-B09460C76075}" srcOrd="1" destOrd="0" presId="urn:microsoft.com/office/officeart/2005/8/layout/vProcess5"/>
    <dgm:cxn modelId="{A0EFA449-7C1B-4AC9-B483-13E007B42D2D}" type="presOf" srcId="{0100DD50-2686-4F6D-98CB-2F905F499A6D}" destId="{26B737C5-2F95-40F1-A632-7FCE0FFB9087}" srcOrd="0" destOrd="0" presId="urn:microsoft.com/office/officeart/2005/8/layout/vProcess5"/>
    <dgm:cxn modelId="{DC491753-F188-4AA8-8A94-96628C5781DC}" srcId="{E916184E-1C18-4AA1-9FE8-1A64DE678069}" destId="{0100DD50-2686-4F6D-98CB-2F905F499A6D}" srcOrd="1" destOrd="0" parTransId="{0E37E1CF-3044-4985-A91A-5475D682BE16}" sibTransId="{06EAE1C1-8B6F-478A-B771-B837A7373DF8}"/>
    <dgm:cxn modelId="{2104EA53-F740-4A2D-B1F0-28CE92D58932}" type="presOf" srcId="{0100DD50-2686-4F6D-98CB-2F905F499A6D}" destId="{1AF712E7-FA21-483F-B8DF-4F9AC8E0F61A}" srcOrd="1" destOrd="0" presId="urn:microsoft.com/office/officeart/2005/8/layout/vProcess5"/>
    <dgm:cxn modelId="{3640EE75-9C3D-47A6-90C3-DB21186E20F4}" type="presOf" srcId="{E43E7384-103D-4F04-981C-E44F6A30817B}" destId="{E58F96F8-9958-49D8-A8A6-371CFEB7298C}" srcOrd="0" destOrd="0" presId="urn:microsoft.com/office/officeart/2005/8/layout/vProcess5"/>
    <dgm:cxn modelId="{6AAFC857-9E8D-4FED-A1C3-7403C1B23F40}" type="presOf" srcId="{E916184E-1C18-4AA1-9FE8-1A64DE678069}" destId="{126813BF-04C7-4A64-B64D-379E1A210A73}" srcOrd="0" destOrd="0" presId="urn:microsoft.com/office/officeart/2005/8/layout/vProcess5"/>
    <dgm:cxn modelId="{64A7D695-3738-4D9E-BC8A-B0F2B7A5829C}" type="presOf" srcId="{C315DF71-BED1-4400-92EB-760218DE5E85}" destId="{F84E5C84-2894-48D5-A091-06E73A12CBB5}" srcOrd="0" destOrd="0" presId="urn:microsoft.com/office/officeart/2005/8/layout/vProcess5"/>
    <dgm:cxn modelId="{FA1969A7-0E31-4DCA-96F3-9ED86E8A56BF}" srcId="{E916184E-1C18-4AA1-9FE8-1A64DE678069}" destId="{E43E7384-103D-4F04-981C-E44F6A30817B}" srcOrd="0" destOrd="0" parTransId="{75F85AF5-F650-4116-86BA-49E9C5E83621}" sibTransId="{C315DF71-BED1-4400-92EB-760218DE5E85}"/>
    <dgm:cxn modelId="{032B25DD-C13E-49BB-9B92-5ED6296768E9}" type="presParOf" srcId="{126813BF-04C7-4A64-B64D-379E1A210A73}" destId="{6CDAEDBD-71B9-4B7F-95BC-73E0E856E63C}" srcOrd="0" destOrd="0" presId="urn:microsoft.com/office/officeart/2005/8/layout/vProcess5"/>
    <dgm:cxn modelId="{9CB6F8B7-4EB2-4E94-AAE9-BBFC7B8AD187}" type="presParOf" srcId="{126813BF-04C7-4A64-B64D-379E1A210A73}" destId="{E58F96F8-9958-49D8-A8A6-371CFEB7298C}" srcOrd="1" destOrd="0" presId="urn:microsoft.com/office/officeart/2005/8/layout/vProcess5"/>
    <dgm:cxn modelId="{E5980212-699D-49EB-B5B4-80AB51DD6242}" type="presParOf" srcId="{126813BF-04C7-4A64-B64D-379E1A210A73}" destId="{26B737C5-2F95-40F1-A632-7FCE0FFB9087}" srcOrd="2" destOrd="0" presId="urn:microsoft.com/office/officeart/2005/8/layout/vProcess5"/>
    <dgm:cxn modelId="{01516568-E3AF-4707-8030-2ADBE4587E71}" type="presParOf" srcId="{126813BF-04C7-4A64-B64D-379E1A210A73}" destId="{F84E5C84-2894-48D5-A091-06E73A12CBB5}" srcOrd="3" destOrd="0" presId="urn:microsoft.com/office/officeart/2005/8/layout/vProcess5"/>
    <dgm:cxn modelId="{AF250276-0BB3-4E6C-A14C-9D0FB1A1B79E}" type="presParOf" srcId="{126813BF-04C7-4A64-B64D-379E1A210A73}" destId="{3C15EB57-3453-460E-9DD2-B09460C76075}" srcOrd="4" destOrd="0" presId="urn:microsoft.com/office/officeart/2005/8/layout/vProcess5"/>
    <dgm:cxn modelId="{4080C40B-51C7-4A6A-B9B4-0E4C02707E0F}" type="presParOf" srcId="{126813BF-04C7-4A64-B64D-379E1A210A73}" destId="{1AF712E7-FA21-483F-B8DF-4F9AC8E0F61A}"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C60A4B6-6274-4B2E-8643-4B4AC634613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45738AC-44B9-409A-BC25-AA3356940C72}">
      <dgm:prSet custT="1"/>
      <dgm:spPr/>
      <dgm:t>
        <a:bodyPr/>
        <a:lstStyle/>
        <a:p>
          <a:r>
            <a:rPr lang="en-GB" sz="2400"/>
            <a:t>In summary, examining the statistics for UK victims and UK offences for modern slavery appear to show an increase every year.</a:t>
          </a:r>
          <a:endParaRPr lang="en-US" sz="2400"/>
        </a:p>
      </dgm:t>
    </dgm:pt>
    <dgm:pt modelId="{3202C906-60D5-4A5D-BBC4-65D40BAA4809}" type="parTrans" cxnId="{7214671E-7E1D-40F4-80EC-06551D619396}">
      <dgm:prSet/>
      <dgm:spPr/>
      <dgm:t>
        <a:bodyPr/>
        <a:lstStyle/>
        <a:p>
          <a:endParaRPr lang="en-US"/>
        </a:p>
      </dgm:t>
    </dgm:pt>
    <dgm:pt modelId="{9611B4EE-2EEB-46FA-8565-4A226E5ED497}" type="sibTrans" cxnId="{7214671E-7E1D-40F4-80EC-06551D619396}">
      <dgm:prSet/>
      <dgm:spPr/>
      <dgm:t>
        <a:bodyPr/>
        <a:lstStyle/>
        <a:p>
          <a:endParaRPr lang="en-US"/>
        </a:p>
      </dgm:t>
    </dgm:pt>
    <dgm:pt modelId="{D1B5F7EC-CB75-4C45-AE8A-B1C04AF76CFA}">
      <dgm:prSet phldr="0" custT="1"/>
      <dgm:spPr/>
      <dgm:t>
        <a:bodyPr/>
        <a:lstStyle/>
        <a:p>
          <a:pPr rtl="0"/>
          <a:r>
            <a:rPr lang="en-GB" sz="2800" dirty="0">
              <a:latin typeface="Calibri Light" panose="020F0302020204030204"/>
            </a:rPr>
            <a:t>The increase of CCE with UK nationals, linked to County Lines</a:t>
          </a:r>
        </a:p>
      </dgm:t>
    </dgm:pt>
    <dgm:pt modelId="{213BAB57-3F6F-45AD-8637-A8B3153E23E9}" type="parTrans" cxnId="{17CBB40A-D6BC-4A05-B8AB-7487F854F768}">
      <dgm:prSet/>
      <dgm:spPr/>
      <dgm:t>
        <a:bodyPr/>
        <a:lstStyle/>
        <a:p>
          <a:endParaRPr lang="en-US"/>
        </a:p>
      </dgm:t>
    </dgm:pt>
    <dgm:pt modelId="{ECECD6B1-1467-4BA7-A581-D0C7C6BF77C2}" type="sibTrans" cxnId="{17CBB40A-D6BC-4A05-B8AB-7487F854F768}">
      <dgm:prSet/>
      <dgm:spPr/>
      <dgm:t>
        <a:bodyPr/>
        <a:lstStyle/>
        <a:p>
          <a:endParaRPr lang="en-US"/>
        </a:p>
      </dgm:t>
    </dgm:pt>
    <dgm:pt modelId="{2415D3A8-54FF-4426-8236-252D6FDB2B35}">
      <dgm:prSet phldr="0"/>
      <dgm:spPr/>
      <dgm:t>
        <a:bodyPr/>
        <a:lstStyle/>
        <a:p>
          <a:pPr rtl="0"/>
          <a:r>
            <a:rPr lang="en-GB">
              <a:latin typeface="Calibri Light" panose="020F0302020204030204"/>
            </a:rPr>
            <a:t>Fall of Albanian dictatorship, led to increase in adult Albanian labour exploitation</a:t>
          </a:r>
          <a:endParaRPr lang="en-GB"/>
        </a:p>
      </dgm:t>
    </dgm:pt>
    <dgm:pt modelId="{4F98AC8D-718F-459D-9612-5A63D0F49966}" type="parTrans" cxnId="{C6EBCF1D-FEA1-4D4F-8B86-B51FDE2B3ECE}">
      <dgm:prSet/>
      <dgm:spPr/>
      <dgm:t>
        <a:bodyPr/>
        <a:lstStyle/>
        <a:p>
          <a:endParaRPr lang="en-GB"/>
        </a:p>
      </dgm:t>
    </dgm:pt>
    <dgm:pt modelId="{13B0861F-5A31-4775-AC4A-22F317BB249E}" type="sibTrans" cxnId="{C6EBCF1D-FEA1-4D4F-8B86-B51FDE2B3ECE}">
      <dgm:prSet/>
      <dgm:spPr/>
      <dgm:t>
        <a:bodyPr/>
        <a:lstStyle/>
        <a:p>
          <a:endParaRPr lang="en-GB"/>
        </a:p>
      </dgm:t>
    </dgm:pt>
    <dgm:pt modelId="{60B91A62-9980-4750-AD14-CCB78200E076}" type="pres">
      <dgm:prSet presAssocID="{0C60A4B6-6274-4B2E-8643-4B4AC634613C}" presName="linear" presStyleCnt="0">
        <dgm:presLayoutVars>
          <dgm:animLvl val="lvl"/>
          <dgm:resizeHandles val="exact"/>
        </dgm:presLayoutVars>
      </dgm:prSet>
      <dgm:spPr/>
    </dgm:pt>
    <dgm:pt modelId="{21C48F95-50C8-4AA3-9192-365DB0C787DD}" type="pres">
      <dgm:prSet presAssocID="{845738AC-44B9-409A-BC25-AA3356940C72}" presName="parentText" presStyleLbl="node1" presStyleIdx="0" presStyleCnt="3">
        <dgm:presLayoutVars>
          <dgm:chMax val="0"/>
          <dgm:bulletEnabled val="1"/>
        </dgm:presLayoutVars>
      </dgm:prSet>
      <dgm:spPr/>
    </dgm:pt>
    <dgm:pt modelId="{D8BAC138-5DC6-4002-A68E-988F0C9B3C98}" type="pres">
      <dgm:prSet presAssocID="{9611B4EE-2EEB-46FA-8565-4A226E5ED497}" presName="spacer" presStyleCnt="0"/>
      <dgm:spPr/>
    </dgm:pt>
    <dgm:pt modelId="{C5369F23-0B5C-49A9-80FB-36AB243A178E}" type="pres">
      <dgm:prSet presAssocID="{D1B5F7EC-CB75-4C45-AE8A-B1C04AF76CFA}" presName="parentText" presStyleLbl="node1" presStyleIdx="1" presStyleCnt="3">
        <dgm:presLayoutVars>
          <dgm:chMax val="0"/>
          <dgm:bulletEnabled val="1"/>
        </dgm:presLayoutVars>
      </dgm:prSet>
      <dgm:spPr/>
    </dgm:pt>
    <dgm:pt modelId="{9E65FD9A-6016-4CD2-8448-9AE9CD45F72F}" type="pres">
      <dgm:prSet presAssocID="{ECECD6B1-1467-4BA7-A581-D0C7C6BF77C2}" presName="spacer" presStyleCnt="0"/>
      <dgm:spPr/>
    </dgm:pt>
    <dgm:pt modelId="{6BA962B4-6C65-476E-A3BF-D61C36C83DFA}" type="pres">
      <dgm:prSet presAssocID="{2415D3A8-54FF-4426-8236-252D6FDB2B35}" presName="parentText" presStyleLbl="node1" presStyleIdx="2" presStyleCnt="3">
        <dgm:presLayoutVars>
          <dgm:chMax val="0"/>
          <dgm:bulletEnabled val="1"/>
        </dgm:presLayoutVars>
      </dgm:prSet>
      <dgm:spPr/>
    </dgm:pt>
  </dgm:ptLst>
  <dgm:cxnLst>
    <dgm:cxn modelId="{17CBB40A-D6BC-4A05-B8AB-7487F854F768}" srcId="{0C60A4B6-6274-4B2E-8643-4B4AC634613C}" destId="{D1B5F7EC-CB75-4C45-AE8A-B1C04AF76CFA}" srcOrd="1" destOrd="0" parTransId="{213BAB57-3F6F-45AD-8637-A8B3153E23E9}" sibTransId="{ECECD6B1-1467-4BA7-A581-D0C7C6BF77C2}"/>
    <dgm:cxn modelId="{C6EBCF1D-FEA1-4D4F-8B86-B51FDE2B3ECE}" srcId="{0C60A4B6-6274-4B2E-8643-4B4AC634613C}" destId="{2415D3A8-54FF-4426-8236-252D6FDB2B35}" srcOrd="2" destOrd="0" parTransId="{4F98AC8D-718F-459D-9612-5A63D0F49966}" sibTransId="{13B0861F-5A31-4775-AC4A-22F317BB249E}"/>
    <dgm:cxn modelId="{7214671E-7E1D-40F4-80EC-06551D619396}" srcId="{0C60A4B6-6274-4B2E-8643-4B4AC634613C}" destId="{845738AC-44B9-409A-BC25-AA3356940C72}" srcOrd="0" destOrd="0" parTransId="{3202C906-60D5-4A5D-BBC4-65D40BAA4809}" sibTransId="{9611B4EE-2EEB-46FA-8565-4A226E5ED497}"/>
    <dgm:cxn modelId="{EEA6CC44-BBB7-4C11-820B-630348613EED}" type="presOf" srcId="{0C60A4B6-6274-4B2E-8643-4B4AC634613C}" destId="{60B91A62-9980-4750-AD14-CCB78200E076}" srcOrd="0" destOrd="0" presId="urn:microsoft.com/office/officeart/2005/8/layout/vList2"/>
    <dgm:cxn modelId="{9140CD83-898E-4D72-87C9-0C4FD8C97231}" type="presOf" srcId="{2415D3A8-54FF-4426-8236-252D6FDB2B35}" destId="{6BA962B4-6C65-476E-A3BF-D61C36C83DFA}" srcOrd="0" destOrd="0" presId="urn:microsoft.com/office/officeart/2005/8/layout/vList2"/>
    <dgm:cxn modelId="{4AA64BA7-4630-429F-817E-F01EB532674B}" type="presOf" srcId="{845738AC-44B9-409A-BC25-AA3356940C72}" destId="{21C48F95-50C8-4AA3-9192-365DB0C787DD}" srcOrd="0" destOrd="0" presId="urn:microsoft.com/office/officeart/2005/8/layout/vList2"/>
    <dgm:cxn modelId="{D9C3E9C7-D6FD-459B-96D1-940A48CC98EB}" type="presOf" srcId="{D1B5F7EC-CB75-4C45-AE8A-B1C04AF76CFA}" destId="{C5369F23-0B5C-49A9-80FB-36AB243A178E}" srcOrd="0" destOrd="0" presId="urn:microsoft.com/office/officeart/2005/8/layout/vList2"/>
    <dgm:cxn modelId="{3A13BBB4-0C46-4FBC-A5A6-568F8FF82EAD}" type="presParOf" srcId="{60B91A62-9980-4750-AD14-CCB78200E076}" destId="{21C48F95-50C8-4AA3-9192-365DB0C787DD}" srcOrd="0" destOrd="0" presId="urn:microsoft.com/office/officeart/2005/8/layout/vList2"/>
    <dgm:cxn modelId="{DB95748A-EEAA-47B7-9C43-196D512F2B95}" type="presParOf" srcId="{60B91A62-9980-4750-AD14-CCB78200E076}" destId="{D8BAC138-5DC6-4002-A68E-988F0C9B3C98}" srcOrd="1" destOrd="0" presId="urn:microsoft.com/office/officeart/2005/8/layout/vList2"/>
    <dgm:cxn modelId="{F1A667C7-D89D-43F3-96DA-0B1F7F82C52C}" type="presParOf" srcId="{60B91A62-9980-4750-AD14-CCB78200E076}" destId="{C5369F23-0B5C-49A9-80FB-36AB243A178E}" srcOrd="2" destOrd="0" presId="urn:microsoft.com/office/officeart/2005/8/layout/vList2"/>
    <dgm:cxn modelId="{E9A6653D-8C9A-48D6-A456-DBEAA50EA2E4}" type="presParOf" srcId="{60B91A62-9980-4750-AD14-CCB78200E076}" destId="{9E65FD9A-6016-4CD2-8448-9AE9CD45F72F}" srcOrd="3" destOrd="0" presId="urn:microsoft.com/office/officeart/2005/8/layout/vList2"/>
    <dgm:cxn modelId="{A0500647-D499-4EB1-95AC-6AF0E516FF70}" type="presParOf" srcId="{60B91A62-9980-4750-AD14-CCB78200E076}" destId="{6BA962B4-6C65-476E-A3BF-D61C36C83DFA}"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590214-397B-40AF-9D61-77EFE06EB13C}">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latin typeface="Arial"/>
              <a:cs typeface="Arial"/>
            </a:rPr>
            <a:t>The NRM was introduced in 2009 to “meet the UK’S obligations as a signatory of the Council of Europe Convention on Action against Human Trafficking to support victims” (Heys, et al., 2022, p. 58).</a:t>
          </a:r>
          <a:endParaRPr lang="en-US" sz="2000" kern="1200">
            <a:latin typeface="Arial"/>
            <a:cs typeface="Arial"/>
          </a:endParaRPr>
        </a:p>
      </dsp:txBody>
      <dsp:txXfrm>
        <a:off x="38234" y="38234"/>
        <a:ext cx="7529629" cy="1228933"/>
      </dsp:txXfrm>
    </dsp:sp>
    <dsp:sp modelId="{864541F4-DA8B-4C1B-B639-C0282CF1B86B}">
      <dsp:nvSpPr>
        <dsp:cNvPr id="0" name=""/>
        <dsp:cNvSpPr/>
      </dsp:nvSpPr>
      <dsp:spPr>
        <a:xfrm>
          <a:off x="788669" y="1522968"/>
          <a:ext cx="8938260" cy="1305401"/>
        </a:xfrm>
        <a:prstGeom prst="roundRect">
          <a:avLst>
            <a:gd name="adj" fmla="val 10000"/>
          </a:avLst>
        </a:prstGeom>
        <a:solidFill>
          <a:schemeClr val="accent2">
            <a:hueOff val="-441348"/>
            <a:satOff val="2109"/>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latin typeface="Arial"/>
              <a:cs typeface="Arial"/>
            </a:rPr>
            <a:t>Since the NRM was introduced in 2009, according to Oram (2023), there has been an increase in the identification of modern slavery. </a:t>
          </a:r>
          <a:endParaRPr lang="en-US" sz="2400" kern="1200">
            <a:latin typeface="Arial" panose="020B0604020202020204" pitchFamily="34" charset="0"/>
            <a:cs typeface="Arial" panose="020B0604020202020204" pitchFamily="34" charset="0"/>
          </a:endParaRPr>
        </a:p>
      </dsp:txBody>
      <dsp:txXfrm>
        <a:off x="826903" y="1561202"/>
        <a:ext cx="7224611" cy="1228933"/>
      </dsp:txXfrm>
    </dsp:sp>
    <dsp:sp modelId="{FDF7316D-28FC-4798-A16F-AA7145661996}">
      <dsp:nvSpPr>
        <dsp:cNvPr id="0" name=""/>
        <dsp:cNvSpPr/>
      </dsp:nvSpPr>
      <dsp:spPr>
        <a:xfrm>
          <a:off x="1577339" y="3045936"/>
          <a:ext cx="8938260" cy="1305401"/>
        </a:xfrm>
        <a:prstGeom prst="roundRect">
          <a:avLst>
            <a:gd name="adj" fmla="val 10000"/>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rial"/>
              <a:cs typeface="Arial"/>
            </a:rPr>
            <a:t>The NRM recorded that in 2022, </a:t>
          </a:r>
          <a:r>
            <a:rPr lang="en-GB" sz="2000" kern="1200">
              <a:solidFill>
                <a:schemeClr val="tx1"/>
              </a:solidFill>
              <a:latin typeface="Arial"/>
              <a:cs typeface="Arial"/>
            </a:rPr>
            <a:t>16,938 potential victims</a:t>
          </a:r>
          <a:r>
            <a:rPr lang="en-GB" sz="2000" kern="1200">
              <a:latin typeface="Arial"/>
              <a:cs typeface="Arial"/>
            </a:rPr>
            <a:t>, both adults and children were referred to the NRM, compared with the previous year, in which there were </a:t>
          </a:r>
          <a:r>
            <a:rPr lang="en-GB" sz="2000" kern="1200">
              <a:solidFill>
                <a:schemeClr val="tx1"/>
              </a:solidFill>
              <a:latin typeface="Arial"/>
              <a:cs typeface="Arial"/>
            </a:rPr>
            <a:t>12,706 potential victims</a:t>
          </a:r>
          <a:r>
            <a:rPr lang="en-GB" sz="2000" kern="1200">
              <a:latin typeface="Arial"/>
              <a:cs typeface="Arial"/>
            </a:rPr>
            <a:t>, an increase of 33% (Home Office, 2023b). </a:t>
          </a:r>
          <a:endParaRPr lang="en-US" sz="2000" kern="1200">
            <a:latin typeface="Arial" panose="020B0604020202020204" pitchFamily="34" charset="0"/>
            <a:cs typeface="Arial" panose="020B0604020202020204" pitchFamily="34" charset="0"/>
          </a:endParaRPr>
        </a:p>
      </dsp:txBody>
      <dsp:txXfrm>
        <a:off x="1615573" y="3084170"/>
        <a:ext cx="7224611" cy="1228933"/>
      </dsp:txXfrm>
    </dsp:sp>
    <dsp:sp modelId="{CA2CE00A-C4F4-462F-9CBE-34ED60148156}">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F5655CEE-2AC8-46BB-842C-37CC0DC06907}">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1194440"/>
            <a:satOff val="13969"/>
            <a:lumOff val="1535"/>
            <a:alphaOff val="0"/>
          </a:schemeClr>
        </a:solidFill>
        <a:ln w="12700" cap="flat" cmpd="sng" algn="ctr">
          <a:solidFill>
            <a:schemeClr val="accent2">
              <a:tint val="40000"/>
              <a:alpha val="90000"/>
              <a:hueOff val="-1194440"/>
              <a:satOff val="13969"/>
              <a:lumOff val="153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1EAA5-8FEC-4649-9E99-FB22A632B86A}">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F32DE0-94AB-4104-9EC9-A7CF6485687F}">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Poverty </a:t>
          </a:r>
          <a:endParaRPr lang="en-US" sz="3900" kern="1200"/>
        </a:p>
      </dsp:txBody>
      <dsp:txXfrm>
        <a:off x="383617" y="1447754"/>
        <a:ext cx="2847502" cy="1768010"/>
      </dsp:txXfrm>
    </dsp:sp>
    <dsp:sp modelId="{486A4CE4-3E8D-467A-8CE6-95FF8924AEB6}">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B8E0CE-BE24-4817-BCCD-425683A19CD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Poor Mental Health</a:t>
          </a:r>
          <a:endParaRPr lang="en-GB" sz="3900" kern="1200"/>
        </a:p>
      </dsp:txBody>
      <dsp:txXfrm>
        <a:off x="3998355" y="1447754"/>
        <a:ext cx="2847502" cy="1768010"/>
      </dsp:txXfrm>
    </dsp:sp>
    <dsp:sp modelId="{F8344968-042F-4320-8513-CCD4DEB147D0}">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F9C5D1-328D-4E61-B1E9-82B0E4D79FD1}">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a:t>School Exclusion</a:t>
          </a:r>
          <a:endParaRPr lang="en-US" sz="3900" kern="1200"/>
        </a:p>
      </dsp:txBody>
      <dsp:txXfrm>
        <a:off x="7613092" y="1447754"/>
        <a:ext cx="2847502" cy="17680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D00A3-D2DD-41A9-A1BE-A25163B71CDA}">
      <dsp:nvSpPr>
        <dsp:cNvPr id="0" name=""/>
        <dsp:cNvSpPr/>
      </dsp:nvSpPr>
      <dsp:spPr>
        <a:xfrm>
          <a:off x="4906438" y="868487"/>
          <a:ext cx="668523" cy="91440"/>
        </a:xfrm>
        <a:custGeom>
          <a:avLst/>
          <a:gdLst/>
          <a:ahLst/>
          <a:cxnLst/>
          <a:rect l="0" t="0" r="0" b="0"/>
          <a:pathLst>
            <a:path>
              <a:moveTo>
                <a:pt x="0" y="45720"/>
              </a:moveTo>
              <a:lnTo>
                <a:pt x="66852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3221" y="910712"/>
        <a:ext cx="34956" cy="6991"/>
      </dsp:txXfrm>
    </dsp:sp>
    <dsp:sp modelId="{85070EE5-778A-45BD-8F67-92CFB60DB8B0}">
      <dsp:nvSpPr>
        <dsp:cNvPr id="0" name=""/>
        <dsp:cNvSpPr/>
      </dsp:nvSpPr>
      <dsp:spPr>
        <a:xfrm>
          <a:off x="1868572" y="2308"/>
          <a:ext cx="3039665" cy="182379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11200">
            <a:lnSpc>
              <a:spcPct val="90000"/>
            </a:lnSpc>
            <a:spcBef>
              <a:spcPct val="0"/>
            </a:spcBef>
            <a:spcAft>
              <a:spcPct val="35000"/>
            </a:spcAft>
            <a:buNone/>
          </a:pPr>
          <a:r>
            <a:rPr lang="en-GB" sz="1600" kern="1200"/>
            <a:t>NO Statutory definition = Difficult for UK Public Services decision making, about the level of risks surrounding an exploited victim (</a:t>
          </a:r>
          <a:r>
            <a:rPr lang="en-GB" sz="1600" kern="1200" err="1"/>
            <a:t>HMICRS</a:t>
          </a:r>
          <a:r>
            <a:rPr lang="en-GB" sz="1600" kern="1200"/>
            <a:t>, 2020, </a:t>
          </a:r>
          <a:r>
            <a:rPr lang="en-GB" sz="1600" kern="1200" err="1"/>
            <a:t>p.4</a:t>
          </a:r>
          <a:r>
            <a:rPr lang="en-GB" sz="1600" kern="1200"/>
            <a:t>) </a:t>
          </a:r>
          <a:endParaRPr lang="en-US" sz="1600" kern="1200"/>
        </a:p>
      </dsp:txBody>
      <dsp:txXfrm>
        <a:off x="1868572" y="2308"/>
        <a:ext cx="3039665" cy="1823799"/>
      </dsp:txXfrm>
    </dsp:sp>
    <dsp:sp modelId="{3E013585-1B2B-4C4D-B5AA-950E8C4C4395}">
      <dsp:nvSpPr>
        <dsp:cNvPr id="0" name=""/>
        <dsp:cNvSpPr/>
      </dsp:nvSpPr>
      <dsp:spPr>
        <a:xfrm>
          <a:off x="3388405" y="1824307"/>
          <a:ext cx="3738788" cy="668523"/>
        </a:xfrm>
        <a:custGeom>
          <a:avLst/>
          <a:gdLst/>
          <a:ahLst/>
          <a:cxnLst/>
          <a:rect l="0" t="0" r="0" b="0"/>
          <a:pathLst>
            <a:path>
              <a:moveTo>
                <a:pt x="3738788" y="0"/>
              </a:moveTo>
              <a:lnTo>
                <a:pt x="3738788" y="351361"/>
              </a:lnTo>
              <a:lnTo>
                <a:pt x="0" y="351361"/>
              </a:lnTo>
              <a:lnTo>
                <a:pt x="0" y="668523"/>
              </a:lnTo>
            </a:path>
          </a:pathLst>
        </a:custGeom>
        <a:noFill/>
        <a:ln w="6350" cap="flat" cmpd="sng" algn="ctr">
          <a:solidFill>
            <a:schemeClr val="accent2">
              <a:hueOff val="-441348"/>
              <a:satOff val="2109"/>
              <a:lumOff val="294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62710" y="2155073"/>
        <a:ext cx="190179" cy="6991"/>
      </dsp:txXfrm>
    </dsp:sp>
    <dsp:sp modelId="{6B7733E2-1835-46C6-ACEF-1F238BC753C6}">
      <dsp:nvSpPr>
        <dsp:cNvPr id="0" name=""/>
        <dsp:cNvSpPr/>
      </dsp:nvSpPr>
      <dsp:spPr>
        <a:xfrm>
          <a:off x="5607361" y="2308"/>
          <a:ext cx="3039665" cy="1823799"/>
        </a:xfrm>
        <a:prstGeom prst="rect">
          <a:avLst/>
        </a:prstGeom>
        <a:solidFill>
          <a:schemeClr val="accent2">
            <a:hueOff val="-294232"/>
            <a:satOff val="1406"/>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11200">
            <a:lnSpc>
              <a:spcPct val="90000"/>
            </a:lnSpc>
            <a:spcBef>
              <a:spcPct val="0"/>
            </a:spcBef>
            <a:spcAft>
              <a:spcPct val="35000"/>
            </a:spcAft>
            <a:buNone/>
          </a:pPr>
          <a:r>
            <a:rPr lang="en-GB" sz="1600" kern="1200"/>
            <a:t>“too many children are falling through gaps in support” (The Children’s Society, 2019, p.4)</a:t>
          </a:r>
          <a:endParaRPr lang="en-US" sz="1600" kern="1200"/>
        </a:p>
      </dsp:txBody>
      <dsp:txXfrm>
        <a:off x="5607361" y="2308"/>
        <a:ext cx="3039665" cy="1823799"/>
      </dsp:txXfrm>
    </dsp:sp>
    <dsp:sp modelId="{A97AC8D8-36C1-4EA8-978F-A5472851984E}">
      <dsp:nvSpPr>
        <dsp:cNvPr id="0" name=""/>
        <dsp:cNvSpPr/>
      </dsp:nvSpPr>
      <dsp:spPr>
        <a:xfrm>
          <a:off x="4906438" y="3391410"/>
          <a:ext cx="668523" cy="91440"/>
        </a:xfrm>
        <a:custGeom>
          <a:avLst/>
          <a:gdLst/>
          <a:ahLst/>
          <a:cxnLst/>
          <a:rect l="0" t="0" r="0" b="0"/>
          <a:pathLst>
            <a:path>
              <a:moveTo>
                <a:pt x="0" y="45720"/>
              </a:moveTo>
              <a:lnTo>
                <a:pt x="668523" y="45720"/>
              </a:lnTo>
            </a:path>
          </a:pathLst>
        </a:custGeom>
        <a:noFill/>
        <a:ln w="6350" cap="flat" cmpd="sng" algn="ctr">
          <a:solidFill>
            <a:schemeClr val="accent2">
              <a:hueOff val="-882696"/>
              <a:satOff val="4218"/>
              <a:lumOff val="5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3221" y="3433634"/>
        <a:ext cx="34956" cy="6991"/>
      </dsp:txXfrm>
    </dsp:sp>
    <dsp:sp modelId="{C6BE5002-C1AA-4BC7-959F-FBA43DF932D9}">
      <dsp:nvSpPr>
        <dsp:cNvPr id="0" name=""/>
        <dsp:cNvSpPr/>
      </dsp:nvSpPr>
      <dsp:spPr>
        <a:xfrm>
          <a:off x="1868572" y="2525230"/>
          <a:ext cx="3039665" cy="1823799"/>
        </a:xfrm>
        <a:prstGeom prst="rect">
          <a:avLst/>
        </a:prstGeom>
        <a:solidFill>
          <a:schemeClr val="accent2">
            <a:hueOff val="-588464"/>
            <a:satOff val="2812"/>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11200">
            <a:lnSpc>
              <a:spcPct val="90000"/>
            </a:lnSpc>
            <a:spcBef>
              <a:spcPct val="0"/>
            </a:spcBef>
            <a:spcAft>
              <a:spcPct val="35000"/>
            </a:spcAft>
            <a:buNone/>
          </a:pPr>
          <a:r>
            <a:rPr lang="en-GB" sz="1600" kern="1200"/>
            <a:t>If there were a definition of CCE, it would send a message that children who are forced to commit crime are victims rather than criminals (The Children’s Society, 2021, p.2)</a:t>
          </a:r>
          <a:endParaRPr lang="en-US" sz="1600" kern="1200"/>
        </a:p>
      </dsp:txBody>
      <dsp:txXfrm>
        <a:off x="1868572" y="2525230"/>
        <a:ext cx="3039665" cy="1823799"/>
      </dsp:txXfrm>
    </dsp:sp>
    <dsp:sp modelId="{A727FED3-CA2B-4B2D-BDA4-DFAFBE0C85EB}">
      <dsp:nvSpPr>
        <dsp:cNvPr id="0" name=""/>
        <dsp:cNvSpPr/>
      </dsp:nvSpPr>
      <dsp:spPr>
        <a:xfrm>
          <a:off x="5607361" y="2525230"/>
          <a:ext cx="3039665" cy="1823799"/>
        </a:xfrm>
        <a:prstGeom prst="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946" tIns="156345" rIns="148946" bIns="156345" numCol="1" spcCol="1270" anchor="ctr" anchorCtr="0">
          <a:noAutofit/>
        </a:bodyPr>
        <a:lstStyle/>
        <a:p>
          <a:pPr marL="0" lvl="0" indent="0" algn="ctr" defTabSz="711200">
            <a:lnSpc>
              <a:spcPct val="90000"/>
            </a:lnSpc>
            <a:spcBef>
              <a:spcPct val="0"/>
            </a:spcBef>
            <a:spcAft>
              <a:spcPct val="35000"/>
            </a:spcAft>
            <a:buNone/>
          </a:pPr>
          <a:r>
            <a:rPr lang="en-GB" sz="1600" kern="1200"/>
            <a:t>James (2021, p.6) “guide relevant professionals who support children at risk in their understanding of what constitutes exploitation and help create more consistent practice”. </a:t>
          </a:r>
          <a:endParaRPr lang="en-US" sz="1600" kern="1200"/>
        </a:p>
      </dsp:txBody>
      <dsp:txXfrm>
        <a:off x="5607361" y="2525230"/>
        <a:ext cx="3039665" cy="18237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8F96F8-9958-49D8-A8A6-371CFEB7298C}">
      <dsp:nvSpPr>
        <dsp:cNvPr id="0" name=""/>
        <dsp:cNvSpPr/>
      </dsp:nvSpPr>
      <dsp:spPr>
        <a:xfrm>
          <a:off x="0" y="0"/>
          <a:ext cx="8938260" cy="19581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dirty="0">
              <a:solidFill>
                <a:schemeClr val="bg1"/>
              </a:solidFill>
              <a:latin typeface="Calibri Light" panose="020F0302020204030204"/>
            </a:rPr>
            <a:t> Increase of referrals of potential victims of modern slavery in the UK, </a:t>
          </a:r>
          <a:r>
            <a:rPr lang="en-GB" sz="2400" kern="1200" dirty="0">
              <a:solidFill>
                <a:schemeClr val="bg1"/>
              </a:solidFill>
            </a:rPr>
            <a:t>the large increase in referrals from government agency first responders has driven this increase</a:t>
          </a:r>
          <a:r>
            <a:rPr lang="en-GB" sz="2400" kern="1200" dirty="0">
              <a:solidFill>
                <a:schemeClr val="bg1"/>
              </a:solidFill>
              <a:latin typeface="Calibri Light" panose="020F0302020204030204"/>
            </a:rPr>
            <a:t> </a:t>
          </a:r>
          <a:r>
            <a:rPr lang="en-GB" sz="2400" kern="1200" dirty="0">
              <a:solidFill>
                <a:schemeClr val="bg1"/>
              </a:solidFill>
              <a:latin typeface="Calibri"/>
              <a:cs typeface="Calibri"/>
            </a:rPr>
            <a:t>Home Office (</a:t>
          </a:r>
          <a:r>
            <a:rPr lang="en-GB" sz="2400" kern="1200" dirty="0" err="1">
              <a:solidFill>
                <a:schemeClr val="bg1"/>
              </a:solidFill>
              <a:latin typeface="Calibri"/>
              <a:cs typeface="Calibri"/>
            </a:rPr>
            <a:t>2023b</a:t>
          </a:r>
          <a:r>
            <a:rPr lang="en-GB" sz="2400" kern="1200" dirty="0">
              <a:solidFill>
                <a:schemeClr val="bg1"/>
              </a:solidFill>
              <a:latin typeface="Calibri Light" panose="020F0302020204030204"/>
            </a:rPr>
            <a:t>).</a:t>
          </a:r>
          <a:r>
            <a:rPr lang="en-GB" sz="2400" kern="1200" dirty="0">
              <a:latin typeface="Calibri Light" panose="020F0302020204030204"/>
            </a:rPr>
            <a:t> </a:t>
          </a:r>
          <a:endParaRPr lang="en-US" sz="2400" kern="1200" dirty="0"/>
        </a:p>
      </dsp:txBody>
      <dsp:txXfrm>
        <a:off x="57351" y="57351"/>
        <a:ext cx="6914408" cy="1843400"/>
      </dsp:txXfrm>
    </dsp:sp>
    <dsp:sp modelId="{26B737C5-2F95-40F1-A632-7FCE0FFB9087}">
      <dsp:nvSpPr>
        <dsp:cNvPr id="0" name=""/>
        <dsp:cNvSpPr/>
      </dsp:nvSpPr>
      <dsp:spPr>
        <a:xfrm>
          <a:off x="1577339" y="2393235"/>
          <a:ext cx="8938260" cy="195810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In 2020, the UK police forces constituted one-third of referral in England and Wales, with 90% (9,586) of the NRM referrals were sent to police forces in England,</a:t>
          </a:r>
          <a:r>
            <a:rPr lang="en-GB" sz="2400" kern="1200">
              <a:latin typeface="Calibri Light" panose="020F0302020204030204"/>
            </a:rPr>
            <a:t> </a:t>
          </a:r>
          <a:endParaRPr lang="en-US" sz="2400" kern="1200"/>
        </a:p>
      </dsp:txBody>
      <dsp:txXfrm>
        <a:off x="1634690" y="2450586"/>
        <a:ext cx="5973451" cy="1843400"/>
      </dsp:txXfrm>
    </dsp:sp>
    <dsp:sp modelId="{F84E5C84-2894-48D5-A091-06E73A12CBB5}">
      <dsp:nvSpPr>
        <dsp:cNvPr id="0" name=""/>
        <dsp:cNvSpPr/>
      </dsp:nvSpPr>
      <dsp:spPr>
        <a:xfrm>
          <a:off x="7665493" y="1539285"/>
          <a:ext cx="1272766" cy="127276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48F95-50C8-4AA3-9192-365DB0C787DD}">
      <dsp:nvSpPr>
        <dsp:cNvPr id="0" name=""/>
        <dsp:cNvSpPr/>
      </dsp:nvSpPr>
      <dsp:spPr>
        <a:xfrm>
          <a:off x="0" y="63886"/>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 summary, examining the statistics for UK victims and UK offences for modern slavery appear to show an increase every year.</a:t>
          </a:r>
          <a:endParaRPr lang="en-US" sz="2400" kern="1200"/>
        </a:p>
      </dsp:txBody>
      <dsp:txXfrm>
        <a:off x="65539" y="129425"/>
        <a:ext cx="10384522" cy="1211496"/>
      </dsp:txXfrm>
    </dsp:sp>
    <dsp:sp modelId="{C5369F23-0B5C-49A9-80FB-36AB243A178E}">
      <dsp:nvSpPr>
        <dsp:cNvPr id="0" name=""/>
        <dsp:cNvSpPr/>
      </dsp:nvSpPr>
      <dsp:spPr>
        <a:xfrm>
          <a:off x="0" y="1504381"/>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dirty="0">
              <a:latin typeface="Calibri Light" panose="020F0302020204030204"/>
            </a:rPr>
            <a:t>The increase of CCE with UK nationals, linked to County Lines</a:t>
          </a:r>
        </a:p>
      </dsp:txBody>
      <dsp:txXfrm>
        <a:off x="65539" y="1569920"/>
        <a:ext cx="10384522" cy="1211496"/>
      </dsp:txXfrm>
    </dsp:sp>
    <dsp:sp modelId="{6BA962B4-6C65-476E-A3BF-D61C36C83DFA}">
      <dsp:nvSpPr>
        <dsp:cNvPr id="0" name=""/>
        <dsp:cNvSpPr/>
      </dsp:nvSpPr>
      <dsp:spPr>
        <a:xfrm>
          <a:off x="0" y="2944876"/>
          <a:ext cx="10515600" cy="134257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rtl="0">
            <a:lnSpc>
              <a:spcPct val="90000"/>
            </a:lnSpc>
            <a:spcBef>
              <a:spcPct val="0"/>
            </a:spcBef>
            <a:spcAft>
              <a:spcPct val="35000"/>
            </a:spcAft>
            <a:buNone/>
          </a:pPr>
          <a:r>
            <a:rPr lang="en-GB" sz="3400" kern="1200">
              <a:latin typeface="Calibri Light" panose="020F0302020204030204"/>
            </a:rPr>
            <a:t>Fall of Albanian dictatorship, led to increase in adult Albanian labour exploitation</a:t>
          </a:r>
          <a:endParaRPr lang="en-GB" sz="3400" kern="1200"/>
        </a:p>
      </dsp:txBody>
      <dsp:txXfrm>
        <a:off x="65539" y="3010415"/>
        <a:ext cx="10384522" cy="1211496"/>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AA0FE-5642-4E84-AFCE-BC194B3CD676}" type="datetimeFigureOut">
              <a:rPr lang="en-GB" smtClean="0"/>
              <a:t>13/12/2023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CD37DF-57B1-41B6-85B6-6BD92AF56141}" type="slidenum">
              <a:rPr lang="en-GB" smtClean="0"/>
              <a:t>‹#›</a:t>
            </a:fld>
            <a:endParaRPr lang="en-GB"/>
          </a:p>
        </p:txBody>
      </p:sp>
    </p:spTree>
    <p:extLst>
      <p:ext uri="{BB962C8B-B14F-4D97-AF65-F5344CB8AC3E}">
        <p14:creationId xmlns:p14="http://schemas.microsoft.com/office/powerpoint/2010/main" val="4043403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CD37DF-57B1-41B6-85B6-6BD92AF56141}" type="slidenum">
              <a:rPr lang="en-GB" smtClean="0"/>
              <a:t>11</a:t>
            </a:fld>
            <a:endParaRPr lang="en-GB"/>
          </a:p>
        </p:txBody>
      </p:sp>
    </p:spTree>
    <p:extLst>
      <p:ext uri="{BB962C8B-B14F-4D97-AF65-F5344CB8AC3E}">
        <p14:creationId xmlns:p14="http://schemas.microsoft.com/office/powerpoint/2010/main" val="2783425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As mentioned earlier, there has been an increase in referrals been made of potential victims of modern slavery in the UK. According to the Home Office (2023b), the large increase in referrals from government agency first responders has driven this increase. </a:t>
            </a:r>
          </a:p>
          <a:p>
            <a:pPr marL="285750" indent="-285750">
              <a:lnSpc>
                <a:spcPct val="90000"/>
              </a:lnSpc>
              <a:spcBef>
                <a:spcPts val="1000"/>
              </a:spcBef>
              <a:buFont typeface="Arial"/>
              <a:buChar char="•"/>
            </a:pPr>
            <a:r>
              <a:rPr lang="en-GB"/>
              <a:t>Furthermore, the Home Office (2023b) suggests that the referrals increase due to the increase in detection at the border as well as the huge increase in small boats arrivals.</a:t>
            </a:r>
            <a:endParaRPr lang="en-GB">
              <a:cs typeface="Calibri"/>
            </a:endParaRPr>
          </a:p>
        </p:txBody>
      </p:sp>
      <p:sp>
        <p:nvSpPr>
          <p:cNvPr id="4" name="Slide Number Placeholder 3"/>
          <p:cNvSpPr>
            <a:spLocks noGrp="1"/>
          </p:cNvSpPr>
          <p:nvPr>
            <p:ph type="sldNum" sz="quarter" idx="5"/>
          </p:nvPr>
        </p:nvSpPr>
        <p:spPr/>
        <p:txBody>
          <a:bodyPr/>
          <a:lstStyle/>
          <a:p>
            <a:fld id="{63CD37DF-57B1-41B6-85B6-6BD92AF56141}" type="slidenum">
              <a:rPr lang="en-GB" smtClean="0"/>
              <a:t>15</a:t>
            </a:fld>
            <a:endParaRPr lang="en-GB"/>
          </a:p>
        </p:txBody>
      </p:sp>
    </p:spTree>
    <p:extLst>
      <p:ext uri="{BB962C8B-B14F-4D97-AF65-F5344CB8AC3E}">
        <p14:creationId xmlns:p14="http://schemas.microsoft.com/office/powerpoint/2010/main" val="3047958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3CD37DF-57B1-41B6-85B6-6BD92AF56141}" type="slidenum">
              <a:rPr lang="en-GB" smtClean="0"/>
              <a:t>21</a:t>
            </a:fld>
            <a:endParaRPr lang="en-GB"/>
          </a:p>
        </p:txBody>
      </p:sp>
    </p:spTree>
    <p:extLst>
      <p:ext uri="{BB962C8B-B14F-4D97-AF65-F5344CB8AC3E}">
        <p14:creationId xmlns:p14="http://schemas.microsoft.com/office/powerpoint/2010/main" val="1229854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a:p>
            <a:r>
              <a:rPr lang="en-GB"/>
              <a:t>The first responder organisations in England and Wales are authorised to refer a potential victim of modern slavery and human trafficking into the NRM (O'Brien, et al., 2022).</a:t>
            </a:r>
            <a:endParaRPr lang="en-US">
              <a:cs typeface="Calibri"/>
            </a:endParaRPr>
          </a:p>
        </p:txBody>
      </p:sp>
      <p:sp>
        <p:nvSpPr>
          <p:cNvPr id="4" name="Slide Number Placeholder 3"/>
          <p:cNvSpPr>
            <a:spLocks noGrp="1"/>
          </p:cNvSpPr>
          <p:nvPr>
            <p:ph type="sldNum" sz="quarter" idx="5"/>
          </p:nvPr>
        </p:nvSpPr>
        <p:spPr/>
        <p:txBody>
          <a:bodyPr/>
          <a:lstStyle/>
          <a:p>
            <a:fld id="{63CD37DF-57B1-41B6-85B6-6BD92AF56141}" type="slidenum">
              <a:rPr lang="en-GB" smtClean="0"/>
              <a:t>25</a:t>
            </a:fld>
            <a:endParaRPr lang="en-GB"/>
          </a:p>
        </p:txBody>
      </p:sp>
    </p:spTree>
    <p:extLst>
      <p:ext uri="{BB962C8B-B14F-4D97-AF65-F5344CB8AC3E}">
        <p14:creationId xmlns:p14="http://schemas.microsoft.com/office/powerpoint/2010/main" val="1154213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Also, the article from the BBC (2023) shows that, 30 years after the fall of Enver Hoxha’s dictatorship and the opening of Albania’s borders, around 60% of the country’s adult population wanted to leave, this was because the Albanians received low salaries, poor working conditions and low quality of life.</a:t>
            </a:r>
          </a:p>
          <a:p>
            <a:endParaRPr lang="en-US">
              <a:cs typeface="Calibri"/>
            </a:endParaRPr>
          </a:p>
        </p:txBody>
      </p:sp>
      <p:sp>
        <p:nvSpPr>
          <p:cNvPr id="4" name="Slide Number Placeholder 3"/>
          <p:cNvSpPr>
            <a:spLocks noGrp="1"/>
          </p:cNvSpPr>
          <p:nvPr>
            <p:ph type="sldNum" sz="quarter" idx="5"/>
          </p:nvPr>
        </p:nvSpPr>
        <p:spPr/>
        <p:txBody>
          <a:bodyPr/>
          <a:lstStyle/>
          <a:p>
            <a:fld id="{63CD37DF-57B1-41B6-85B6-6BD92AF56141}" type="slidenum">
              <a:rPr lang="en-GB" smtClean="0"/>
              <a:t>29</a:t>
            </a:fld>
            <a:endParaRPr lang="en-GB"/>
          </a:p>
        </p:txBody>
      </p:sp>
    </p:spTree>
    <p:extLst>
      <p:ext uri="{BB962C8B-B14F-4D97-AF65-F5344CB8AC3E}">
        <p14:creationId xmlns:p14="http://schemas.microsoft.com/office/powerpoint/2010/main" val="9834404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FD720-F4AA-9B30-529C-4C256FB67F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E7E5156-D468-7AFD-3985-DA6E6ED17A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F86A68-6734-6629-2F72-6B993A30DA53}"/>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300F0758-5A63-4065-01F8-3003B00D32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0E24D3-B172-A21D-12D4-720B01990BC8}"/>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245371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EA15F-7BFF-5726-37F3-9EA4AC746E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1C8645B-1B5D-5644-F9E6-9C4EF31F0C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72F3E-12B5-59D6-397F-303E3ED0C7D3}"/>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D828E295-3AE3-81A1-D3A1-B77DA4A1EC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4FA0A9-4975-79B0-65C3-ABDE19C01A6C}"/>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3392834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5F578-5696-3B77-2F90-D215E3D755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B44558-64E1-F812-1576-8FDD23E676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18E162-F5FC-9781-9EE5-B26DD49DE79E}"/>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38F25A03-9A06-B4C8-9DF0-238F729A09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1F31D4-E3B0-7935-777F-188E39C7AE7E}"/>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3154336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DAE03-29E9-DDA5-02E8-A3029F4B3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3A4494-DE25-A931-43F9-5923DA1642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8283B9-A9F1-A2E5-C5F0-9E20BD4F21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2D74B9-1293-E770-CCAE-01EBCF541B8B}"/>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6" name="Footer Placeholder 5">
            <a:extLst>
              <a:ext uri="{FF2B5EF4-FFF2-40B4-BE49-F238E27FC236}">
                <a16:creationId xmlns:a16="http://schemas.microsoft.com/office/drawing/2014/main" id="{75AFF667-5230-7A03-DE41-1BD86C1205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35C2FC9-168D-7835-BFC1-7724C953EC69}"/>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1456688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EB528-77BC-A783-D2CE-3F4614F514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F8CD56-DBA7-3A56-091A-6AA6A8FBD4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772F78-CE66-A808-AD5C-F63D07784D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031C25-9A83-89E7-A68D-9E79F67F31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8A08C1-B2EB-ED57-6EA5-61486CB00F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A66F8C-A80F-BD45-1738-72B95F78CCEF}"/>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8" name="Footer Placeholder 7">
            <a:extLst>
              <a:ext uri="{FF2B5EF4-FFF2-40B4-BE49-F238E27FC236}">
                <a16:creationId xmlns:a16="http://schemas.microsoft.com/office/drawing/2014/main" id="{08AF0505-70B1-321F-B48D-9F4A89311D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12992E-2A46-0A92-85D9-148C143C609A}"/>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14731185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442D-9936-877A-28D8-000CFECAD4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9E0665-C622-C539-DD3B-B1E0B9E75F3D}"/>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4" name="Footer Placeholder 3">
            <a:extLst>
              <a:ext uri="{FF2B5EF4-FFF2-40B4-BE49-F238E27FC236}">
                <a16:creationId xmlns:a16="http://schemas.microsoft.com/office/drawing/2014/main" id="{724C90F7-60D5-6DBE-C3FE-0CF02572A9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F6493E-E990-E114-BFE8-DEEA945C3AA4}"/>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18401978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CB8622-41B0-DA67-B115-B0358E5947B2}"/>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3" name="Footer Placeholder 2">
            <a:extLst>
              <a:ext uri="{FF2B5EF4-FFF2-40B4-BE49-F238E27FC236}">
                <a16:creationId xmlns:a16="http://schemas.microsoft.com/office/drawing/2014/main" id="{F7EA6C60-D4AA-FC94-37BE-7D31CDD0FB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7AE6A5-14DB-A9B1-15B5-2846879952E3}"/>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1461036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30AD3-4110-C109-ED24-45AD1B906A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B2B98B-F03D-6CEB-7D0F-1BA4C9960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7F023C-CBCE-DED3-5CB6-82BDE3F8FF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2FC88B6-DDA5-5AB0-28EA-3FE4E19A692B}"/>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6" name="Footer Placeholder 5">
            <a:extLst>
              <a:ext uri="{FF2B5EF4-FFF2-40B4-BE49-F238E27FC236}">
                <a16:creationId xmlns:a16="http://schemas.microsoft.com/office/drawing/2014/main" id="{1E824D36-2661-C47D-9966-E62EA1B312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FC3CD9-072C-3EE8-7F3C-345F4C78B546}"/>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2374543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DF027-CEEC-A3D8-D14C-05495B1313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63C551-9085-9070-70B8-BFCF0B666D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BE93FE-3CA2-D809-3286-A3359F7E50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FDF229-265D-ECBC-7DA7-3E778205FBC1}"/>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6" name="Footer Placeholder 5">
            <a:extLst>
              <a:ext uri="{FF2B5EF4-FFF2-40B4-BE49-F238E27FC236}">
                <a16:creationId xmlns:a16="http://schemas.microsoft.com/office/drawing/2014/main" id="{AB3E55EB-CAC5-0C58-CD3D-C82942DBE4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C8833-A54E-5EC6-F50D-661FDBBD357F}"/>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105896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AD07B-C125-07A1-7444-DD4A17EC0D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9D857D-B520-041C-7485-B978CE68AB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260A84-7266-BD91-77F9-4DC4AA3E19ED}"/>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5E6F7CBD-8349-AD32-1C8A-F60682E1AF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CBBE79-5350-A7C5-3F3E-B08AA3AD1EC3}"/>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3413220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FBA611-8674-D530-8AE6-8DB7262BD62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701E4F-9186-9925-4595-A87DAE263D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66582-3C4D-352A-C32D-87967F8A7CCE}"/>
              </a:ext>
            </a:extLst>
          </p:cNvPr>
          <p:cNvSpPr>
            <a:spLocks noGrp="1"/>
          </p:cNvSpPr>
          <p:nvPr>
            <p:ph type="dt" sz="half" idx="10"/>
          </p:nvPr>
        </p:nvSpPr>
        <p:spPr/>
        <p:txBody>
          <a:body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20090258-0A99-FB6B-8153-E2BF64E578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8D9F2F-7D99-E64C-BA5B-67E1B713DA40}"/>
              </a:ext>
            </a:extLst>
          </p:cNvPr>
          <p:cNvSpPr>
            <a:spLocks noGrp="1"/>
          </p:cNvSpPr>
          <p:nvPr>
            <p:ph type="sldNum" sz="quarter" idx="12"/>
          </p:nvPr>
        </p:nvSpPr>
        <p:spPr/>
        <p:txBody>
          <a:bodyPr/>
          <a:lstStyle/>
          <a:p>
            <a:fld id="{79F68820-C4CB-4C7A-809C-1845EDAAFEC2}" type="slidenum">
              <a:rPr lang="en-GB" smtClean="0"/>
              <a:t>‹#›</a:t>
            </a:fld>
            <a:endParaRPr lang="en-GB"/>
          </a:p>
        </p:txBody>
      </p:sp>
    </p:spTree>
    <p:extLst>
      <p:ext uri="{BB962C8B-B14F-4D97-AF65-F5344CB8AC3E}">
        <p14:creationId xmlns:p14="http://schemas.microsoft.com/office/powerpoint/2010/main" val="685438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5B236F-0182-CBED-233F-94CE028840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31407F-0DC7-0AFA-321D-664FC74FD4B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44D6B-B16B-DBC7-AFE5-D934D19C36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984F7D-BAA3-4B67-8400-05720CE355BD}" type="datetimeFigureOut">
              <a:rPr lang="en-GB" smtClean="0"/>
              <a:t>13/12/2023</a:t>
            </a:fld>
            <a:endParaRPr lang="en-GB"/>
          </a:p>
        </p:txBody>
      </p:sp>
      <p:sp>
        <p:nvSpPr>
          <p:cNvPr id="5" name="Footer Placeholder 4">
            <a:extLst>
              <a:ext uri="{FF2B5EF4-FFF2-40B4-BE49-F238E27FC236}">
                <a16:creationId xmlns:a16="http://schemas.microsoft.com/office/drawing/2014/main" id="{CD1803E3-D0C9-8D42-9FBF-67BF5A0080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C471AE-E5CC-6831-5F28-1134588EFA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F68820-C4CB-4C7A-809C-1845EDAAFEC2}" type="slidenum">
              <a:rPr lang="en-GB" smtClean="0"/>
              <a:t>‹#›</a:t>
            </a:fld>
            <a:endParaRPr lang="en-GB"/>
          </a:p>
        </p:txBody>
      </p:sp>
    </p:spTree>
    <p:extLst>
      <p:ext uri="{BB962C8B-B14F-4D97-AF65-F5344CB8AC3E}">
        <p14:creationId xmlns:p14="http://schemas.microsoft.com/office/powerpoint/2010/main" val="38906720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5.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5.xml"/><Relationship Id="rId1" Type="http://schemas.openxmlformats.org/officeDocument/2006/relationships/tags" Target="../tags/tag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jpeg"/><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9.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4.jpeg"/><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1.xml"/><Relationship Id="rId4" Type="http://schemas.openxmlformats.org/officeDocument/2006/relationships/image" Target="../media/image15.png"/></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8.jpeg"/><Relationship Id="rId7" Type="http://schemas.openxmlformats.org/officeDocument/2006/relationships/diagramColors" Target="../diagrams/colors3.xml"/><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5.xml.rels><?xml version="1.0" encoding="UTF-8" standalone="yes"?>
<Relationships xmlns="http://schemas.openxmlformats.org/package/2006/relationships"><Relationship Id="rId8" Type="http://schemas.microsoft.com/office/2007/relationships/hdphoto" Target="../media/hdphoto1.wdp"/><Relationship Id="rId3" Type="http://schemas.openxmlformats.org/officeDocument/2006/relationships/notesSlide" Target="../notesSlides/notesSlide4.xml"/><Relationship Id="rId7" Type="http://schemas.openxmlformats.org/officeDocument/2006/relationships/image" Target="../media/image22.png"/><Relationship Id="rId2" Type="http://schemas.openxmlformats.org/officeDocument/2006/relationships/slideLayout" Target="../slideLayouts/slideLayout2.xml"/><Relationship Id="rId1" Type="http://schemas.openxmlformats.org/officeDocument/2006/relationships/tags" Target="../tags/tag13.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jpe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2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5.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barnardos.org.uk/modern-slavery-and-human-trafficking-statement" TargetMode="External"/><Relationship Id="rId2" Type="http://schemas.openxmlformats.org/officeDocument/2006/relationships/hyperlink" Target="https://mentallyhealthyschools.org.uk/factors-that-impact-mental-health/vulnerable-children/child-criminal-exploitation/#:~:text=Vulnerable%20young%20people%2C%20including%20those,and%20trauma%2C%20among%20other%20things" TargetMode="External"/><Relationship Id="rId1" Type="http://schemas.openxmlformats.org/officeDocument/2006/relationships/slideLayout" Target="../slideLayouts/slideLayout2.xml"/><Relationship Id="rId6" Type="http://schemas.openxmlformats.org/officeDocument/2006/relationships/hyperlink" Target="https://researchbriefings.files.parliament.uk/documents/CDP-2020-0068/CDP-2020-0068.pdf" TargetMode="External"/><Relationship Id="rId5" Type="http://schemas.openxmlformats.org/officeDocument/2006/relationships/hyperlink" Target="https://www.college.police.uk/app/major-investigation-and-public-protection/modern-slavery/first-response-and-national-referral-mechanism" TargetMode="External"/><Relationship Id="rId4" Type="http://schemas.openxmlformats.org/officeDocument/2006/relationships/hyperlink" Target="https://www.bbc.co.uk/news/explainers-63473022" TargetMode="External"/></Relationships>
</file>

<file path=ppt/slides/_rels/slide32.xml.rels><?xml version="1.0" encoding="UTF-8" standalone="yes"?>
<Relationships xmlns="http://schemas.openxmlformats.org/package/2006/relationships"><Relationship Id="rId8" Type="http://schemas.openxmlformats.org/officeDocument/2006/relationships/hyperlink" Target="https://www.gov.uk/government/statistics/modern-slavery-national-referral-mechanism-and-duty-to-notify-statistics-uk-end-of-year-summary-2021/modern-slavery-national-referral-mechanism-and-duty-to-notify-statistics-uk-end-of-year-summary-2021" TargetMode="External"/><Relationship Id="rId3" Type="http://schemas.openxmlformats.org/officeDocument/2006/relationships/hyperlink" Target="https://assets.publishing.service.gov.uk/media/5e81c863e90e0706f4cfcc7a/national-referral-mechanism-statistics-uk-end-of-year-summary-2019.pdf" TargetMode="External"/><Relationship Id="rId7" Type="http://schemas.openxmlformats.org/officeDocument/2006/relationships/hyperlink" Target="https://assets.publishing.service.gov.uk/media/60537f28d3bf7f03336c2746/modern-slavery-national-referral-mechanism-statistics-end-year-summary-2020-hosb0821.pdf" TargetMode="External"/><Relationship Id="rId2" Type="http://schemas.openxmlformats.org/officeDocument/2006/relationships/hyperlink" Target="https://assets-hmicfrs.justiceinspectorates.gov.uk/uploads/both-sides-of-the-coin-police-nca-response-vulnerable-people-county-lines-drug-offending.pdf"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modern-slavery-training-resource-page/modern-slavery-training-resource-page" TargetMode="External"/><Relationship Id="rId5" Type="http://schemas.openxmlformats.org/officeDocument/2006/relationships/hyperlink" Target="https://www.antislaverycommissioner.co.uk/media/1258/the-economic-and-social-costs-of-modern-slavery.pdf" TargetMode="External"/><Relationship Id="rId4" Type="http://schemas.openxmlformats.org/officeDocument/2006/relationships/hyperlink" Target="https://www.gov.uk/government/collections/modern-slavery-bill#:~:text=Contents&amp;text=The%20Modern%20Slavery%20Act%20will,on%20Thursday%2026%20March%202015" TargetMode="External"/><Relationship Id="rId9" Type="http://schemas.openxmlformats.org/officeDocument/2006/relationships/hyperlink" Target="https://www.gov.uk/government/publications/human-trafficking-victims-referral-and-assessment-forms/guidance-on-the-national-referral-mechanism-for-potential-adult-victims-of-modern-slavery-england-and-wale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endlabourexploitation.co.uk/about/" TargetMode="External"/><Relationship Id="rId3" Type="http://schemas.openxmlformats.org/officeDocument/2006/relationships/hyperlink" Target="https://www.barnardos.org.uk/sites/default/files/2021-10/Exploited%20and%20Criminalised%20report.pdf" TargetMode="External"/><Relationship Id="rId7" Type="http://schemas.openxmlformats.org/officeDocument/2006/relationships/hyperlink" Target="https://modernslaverypec.org/resources/migration-bill-explainer#:~:text=Receiving%20Royal%20Assent%20on%2020,by%20unsafe%20and%20illegal%20routes%E2%80%9D" TargetMode="External"/><Relationship Id="rId2" Type="http://schemas.openxmlformats.org/officeDocument/2006/relationships/hyperlink" Target="https://www.ilo.org/global/topics/forced-labour/lang--en/index.htm#:~:text=Facts%20and%20figures,22%20million%20in%20forced%20marriage" TargetMode="External"/><Relationship Id="rId1" Type="http://schemas.openxmlformats.org/officeDocument/2006/relationships/slideLayout" Target="../slideLayouts/slideLayout2.xml"/><Relationship Id="rId6" Type="http://schemas.openxmlformats.org/officeDocument/2006/relationships/hyperlink" Target="https://www.legislation.gov.uk/ukpga/2015/30/section/2/enacted" TargetMode="External"/><Relationship Id="rId5" Type="http://schemas.openxmlformats.org/officeDocument/2006/relationships/hyperlink" Target="https://www.legislation.gov.uk/ukpga/2015/30/section/1/enacted" TargetMode="External"/><Relationship Id="rId4" Type="http://schemas.openxmlformats.org/officeDocument/2006/relationships/hyperlink" Target="https://harperjames.co.uk/news/modern-slavery-2023-legislation-update/#:~:text=The%20Queen%27s%20Speech%202022%20proposed,introduce%20civil%20penalties%20for%20non%2D"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childrenssociety.org.uk/sites/default/files/2020-10/counting-lives-report.pdf" TargetMode="External"/><Relationship Id="rId7" Type="http://schemas.openxmlformats.org/officeDocument/2006/relationships/hyperlink" Target="https://www.parliament.uk/globalassets/documents/modern-slavery/modern-slavery-and-human-trafficking-policy-july-2021.pdf" TargetMode="External"/><Relationship Id="rId2" Type="http://schemas.openxmlformats.org/officeDocument/2006/relationships/hyperlink" Target="https://www.stopthetraffik.org/what-is-human-trafficking/types-of-exploitation/"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ce5116e40f0b627de48663d/Independent_review_of_the_Modern_Slavery_Act_-_final_report.pdf" TargetMode="External"/><Relationship Id="rId5" Type="http://schemas.openxmlformats.org/officeDocument/2006/relationships/hyperlink" Target="https://toybox.org.uk/assets/downloads/slavery-and-the-streets.pdf" TargetMode="External"/><Relationship Id="rId4" Type="http://schemas.openxmlformats.org/officeDocument/2006/relationships/hyperlink" Target="https://www.childrenssociety.org.uk/sites/default/files/2021-04/child-criminal-exploitation-definition-briefing.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Modern-day slavery is widespread in the UK | Letters | The Guardian">
            <a:extLst>
              <a:ext uri="{FF2B5EF4-FFF2-40B4-BE49-F238E27FC236}">
                <a16:creationId xmlns:a16="http://schemas.microsoft.com/office/drawing/2014/main" id="{930EDDAC-8E7F-7119-D045-1BADC0D1BB32}"/>
              </a:ext>
            </a:extLst>
          </p:cNvPr>
          <p:cNvPicPr>
            <a:picLocks noChangeAspect="1" noChangeArrowheads="1"/>
          </p:cNvPicPr>
          <p:nvPr/>
        </p:nvPicPr>
        <p:blipFill rotWithShape="1">
          <a:blip r:embed="rId2">
            <a:duotone>
              <a:prstClr val="black"/>
              <a:schemeClr val="accent1">
                <a:tint val="45000"/>
                <a:satMod val="400000"/>
              </a:schemeClr>
            </a:duotone>
            <a:extLst>
              <a:ext uri="{28A0092B-C50C-407E-A947-70E740481C1C}">
                <a14:useLocalDpi xmlns:a14="http://schemas.microsoft.com/office/drawing/2010/main" val="0"/>
              </a:ext>
            </a:extLst>
          </a:blip>
          <a:srcRect t="1875" r="13818" b="7216"/>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A8538-6DFB-4DAD-8529-484959798D04}"/>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Modern Slavery &amp; Human Trafficking</a:t>
            </a:r>
          </a:p>
        </p:txBody>
      </p:sp>
      <p:sp>
        <p:nvSpPr>
          <p:cNvPr id="3" name="Subtitle 2">
            <a:extLst>
              <a:ext uri="{FF2B5EF4-FFF2-40B4-BE49-F238E27FC236}">
                <a16:creationId xmlns:a16="http://schemas.microsoft.com/office/drawing/2014/main" id="{7EB26DFC-BE0D-8459-7D5B-20E3CF0F77C2}"/>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Jamie Ellis Dick (2103999)</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7977692"/>
      </p:ext>
    </p:extLst>
  </p:cSld>
  <p:clrMapOvr>
    <a:masterClrMapping/>
  </p:clrMapOvr>
  <mc:AlternateContent xmlns:mc="http://schemas.openxmlformats.org/markup-compatibility/2006" xmlns:p14="http://schemas.microsoft.com/office/powerpoint/2010/main">
    <mc:Choice Requires="p14">
      <p:transition spd="slow" p14:dur="2000" advTm="7089"/>
    </mc:Choice>
    <mc:Fallback xmlns="">
      <p:transition spd="slow" advTm="70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ild leaning against a window&#10;&#10;Description automatically generated">
            <a:extLst>
              <a:ext uri="{FF2B5EF4-FFF2-40B4-BE49-F238E27FC236}">
                <a16:creationId xmlns:a16="http://schemas.microsoft.com/office/drawing/2014/main" id="{472F2751-B704-4DDB-831F-5919B2F71FFC}"/>
              </a:ext>
            </a:extLst>
          </p:cNvPr>
          <p:cNvPicPr>
            <a:picLocks noChangeAspect="1"/>
          </p:cNvPicPr>
          <p:nvPr/>
        </p:nvPicPr>
        <p:blipFill rotWithShape="1">
          <a:blip r:embed="rId2">
            <a:duotone>
              <a:prstClr val="black"/>
              <a:schemeClr val="accent1">
                <a:tint val="45000"/>
                <a:satMod val="400000"/>
              </a:schemeClr>
            </a:duotone>
          </a:blip>
          <a:srcRect l="470" t="9091" r="22820"/>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935711-F2C2-EEF7-A8A4-8E054974136D}"/>
              </a:ext>
            </a:extLst>
          </p:cNvPr>
          <p:cNvSpPr>
            <a:spLocks noGrp="1"/>
          </p:cNvSpPr>
          <p:nvPr>
            <p:ph type="title"/>
          </p:nvPr>
        </p:nvSpPr>
        <p:spPr>
          <a:xfrm>
            <a:off x="371094" y="1161288"/>
            <a:ext cx="3438144" cy="1124712"/>
          </a:xfrm>
        </p:spPr>
        <p:txBody>
          <a:bodyPr anchor="b">
            <a:normAutofit/>
          </a:bodyPr>
          <a:lstStyle/>
          <a:p>
            <a:r>
              <a:rPr lang="en-GB" sz="3200">
                <a:solidFill>
                  <a:schemeClr val="bg1"/>
                </a:solidFill>
              </a:rPr>
              <a:t>Definition of Modern Slavery</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87AE209-60D8-23D8-E97E-6193C855E00A}"/>
              </a:ext>
            </a:extLst>
          </p:cNvPr>
          <p:cNvSpPr>
            <a:spLocks noGrp="1"/>
          </p:cNvSpPr>
          <p:nvPr>
            <p:ph idx="1"/>
          </p:nvPr>
        </p:nvSpPr>
        <p:spPr>
          <a:xfrm>
            <a:off x="371093" y="2718054"/>
            <a:ext cx="5307811" cy="3207258"/>
          </a:xfrm>
        </p:spPr>
        <p:txBody>
          <a:bodyPr anchor="t">
            <a:normAutofit lnSpcReduction="10000"/>
          </a:bodyPr>
          <a:lstStyle/>
          <a:p>
            <a:r>
              <a:rPr lang="en-GB">
                <a:solidFill>
                  <a:schemeClr val="bg1"/>
                </a:solidFill>
              </a:rPr>
              <a:t>Modern Slavery according to the UK Parliament (2021, </a:t>
            </a:r>
            <a:r>
              <a:rPr lang="en-GB" err="1">
                <a:solidFill>
                  <a:schemeClr val="bg1"/>
                </a:solidFill>
              </a:rPr>
              <a:t>p.3</a:t>
            </a:r>
            <a:r>
              <a:rPr lang="en-GB">
                <a:solidFill>
                  <a:schemeClr val="bg1"/>
                </a:solidFill>
              </a:rPr>
              <a:t>)</a:t>
            </a:r>
          </a:p>
          <a:p>
            <a:pPr lvl="1"/>
            <a:r>
              <a:rPr lang="en-GB" sz="2800">
                <a:solidFill>
                  <a:schemeClr val="bg1"/>
                </a:solidFill>
              </a:rPr>
              <a:t>“is the illegal exploitation of people for personal or commercial gain, and involves people being coerced and forced into providing a service to others”.</a:t>
            </a:r>
          </a:p>
        </p:txBody>
      </p:sp>
    </p:spTree>
    <p:extLst>
      <p:ext uri="{BB962C8B-B14F-4D97-AF65-F5344CB8AC3E}">
        <p14:creationId xmlns:p14="http://schemas.microsoft.com/office/powerpoint/2010/main" val="759621184"/>
      </p:ext>
    </p:extLst>
  </p:cSld>
  <p:clrMapOvr>
    <a:masterClrMapping/>
  </p:clrMapOvr>
  <mc:AlternateContent xmlns:mc="http://schemas.openxmlformats.org/markup-compatibility/2006" xmlns:p14="http://schemas.microsoft.com/office/powerpoint/2010/main">
    <mc:Choice Requires="p14">
      <p:transition spd="slow" p14:dur="2000" advTm="17743"/>
    </mc:Choice>
    <mc:Fallback xmlns="">
      <p:transition spd="slow" advTm="1774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A6F75-653B-E263-2991-F62916F0FEF9}"/>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3800"/>
              <a:t>Introduction to modern slavery and human trafficking</a:t>
            </a:r>
          </a:p>
        </p:txBody>
      </p:sp>
      <p:pic>
        <p:nvPicPr>
          <p:cNvPr id="14" name="Picture 13" descr="The planet earth taken from the outer space">
            <a:extLst>
              <a:ext uri="{FF2B5EF4-FFF2-40B4-BE49-F238E27FC236}">
                <a16:creationId xmlns:a16="http://schemas.microsoft.com/office/drawing/2014/main" id="{7476E63E-F674-CC3C-5780-C08B78E447C3}"/>
              </a:ext>
            </a:extLst>
          </p:cNvPr>
          <p:cNvPicPr>
            <a:picLocks noChangeAspect="1"/>
          </p:cNvPicPr>
          <p:nvPr/>
        </p:nvPicPr>
        <p:blipFill rotWithShape="1">
          <a:blip r:embed="rId2">
            <a:duotone>
              <a:prstClr val="black"/>
              <a:schemeClr val="accent1">
                <a:tint val="45000"/>
                <a:satMod val="400000"/>
              </a:schemeClr>
            </a:duotone>
          </a:blip>
          <a:srcRect l="55688"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9"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D5F76A1-7016-4D86-4A78-64B04C295777}"/>
              </a:ext>
            </a:extLst>
          </p:cNvPr>
          <p:cNvSpPr txBox="1"/>
          <p:nvPr/>
        </p:nvSpPr>
        <p:spPr>
          <a:xfrm>
            <a:off x="5297762" y="2706624"/>
            <a:ext cx="6251110" cy="3483864"/>
          </a:xfrm>
          <a:prstGeom prst="rect">
            <a:avLst/>
          </a:prstGeom>
        </p:spPr>
        <p:txBody>
          <a:bodyPr vert="horz" lIns="91440" tIns="45720" rIns="91440" bIns="45720" rtlCol="0" anchor="t">
            <a:normAutofit/>
          </a:bodyPr>
          <a:lstStyle/>
          <a:p>
            <a:pPr indent="-228600">
              <a:lnSpc>
                <a:spcPct val="90000"/>
              </a:lnSpc>
              <a:spcAft>
                <a:spcPts val="800"/>
              </a:spcAft>
              <a:buFont typeface="Arial" panose="020B0604020202020204" pitchFamily="34" charset="0"/>
              <a:buChar char="•"/>
            </a:pPr>
            <a:r>
              <a:rPr lang="en-US" sz="2400"/>
              <a:t> Western</a:t>
            </a:r>
            <a:r>
              <a:rPr lang="en-US" sz="2400">
                <a:effectLst/>
              </a:rPr>
              <a:t> democracies eradicated slavery more than a hundred and fifty years ago.</a:t>
            </a:r>
            <a:r>
              <a:rPr lang="en-US" sz="2400"/>
              <a:t> (Goard, 2021, p.7)</a:t>
            </a:r>
            <a:endParaRPr lang="en-US" sz="2400">
              <a:effectLst/>
            </a:endParaRPr>
          </a:p>
          <a:p>
            <a:pPr indent="-228600">
              <a:lnSpc>
                <a:spcPct val="90000"/>
              </a:lnSpc>
              <a:spcAft>
                <a:spcPts val="800"/>
              </a:spcAft>
              <a:buFont typeface="Arial" panose="020B0604020202020204" pitchFamily="34" charset="0"/>
              <a:buChar char="•"/>
            </a:pPr>
            <a:r>
              <a:rPr lang="en-US" sz="2400"/>
              <a:t>Globally</a:t>
            </a:r>
            <a:r>
              <a:rPr lang="en-US" sz="2400">
                <a:effectLst/>
              </a:rPr>
              <a:t>, it is estimated that there </a:t>
            </a:r>
            <a:r>
              <a:rPr lang="en-US" sz="2400"/>
              <a:t>were </a:t>
            </a:r>
            <a:r>
              <a:rPr lang="en-US" sz="2400">
                <a:effectLst/>
              </a:rPr>
              <a:t>49.6 million people living in modern slavery in 2021, including 27.6 million individuals in forced </a:t>
            </a:r>
            <a:r>
              <a:rPr lang="en-US" sz="2400" err="1">
                <a:effectLst/>
              </a:rPr>
              <a:t>labour</a:t>
            </a:r>
            <a:r>
              <a:rPr lang="en-US" sz="2400">
                <a:effectLst/>
              </a:rPr>
              <a:t> and 22.6 million in forced marriage (International Labour Organization, 2023).</a:t>
            </a:r>
            <a:r>
              <a:rPr lang="en-US" sz="2400"/>
              <a:t> </a:t>
            </a:r>
            <a:endParaRPr lang="en-US" sz="2400">
              <a:effectLst/>
              <a:cs typeface="Calibri"/>
            </a:endParaRPr>
          </a:p>
        </p:txBody>
      </p:sp>
      <p:sp>
        <p:nvSpPr>
          <p:cNvPr id="4" name="Content Placeholder 2">
            <a:extLst>
              <a:ext uri="{FF2B5EF4-FFF2-40B4-BE49-F238E27FC236}">
                <a16:creationId xmlns:a16="http://schemas.microsoft.com/office/drawing/2014/main" id="{333ED4C7-4BB4-2B13-BDF8-01D9442C8F68}"/>
              </a:ext>
            </a:extLst>
          </p:cNvPr>
          <p:cNvSpPr txBox="1">
            <a:spLocks/>
          </p:cNvSpPr>
          <p:nvPr/>
        </p:nvSpPr>
        <p:spPr>
          <a:xfrm>
            <a:off x="6096000" y="3376591"/>
            <a:ext cx="5008901" cy="2320938"/>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lvl="1"/>
            <a:endParaRPr lang="en-GB" sz="1600">
              <a:solidFill>
                <a:schemeClr val="bg1"/>
              </a:solidFill>
            </a:endParaRPr>
          </a:p>
        </p:txBody>
      </p:sp>
    </p:spTree>
    <p:extLst>
      <p:ext uri="{BB962C8B-B14F-4D97-AF65-F5344CB8AC3E}">
        <p14:creationId xmlns:p14="http://schemas.microsoft.com/office/powerpoint/2010/main" val="4094899731"/>
      </p:ext>
    </p:extLst>
  </p:cSld>
  <p:clrMapOvr>
    <a:masterClrMapping/>
  </p:clrMapOvr>
  <mc:AlternateContent xmlns:mc="http://schemas.openxmlformats.org/markup-compatibility/2006" xmlns:p14="http://schemas.microsoft.com/office/powerpoint/2010/main">
    <mc:Choice Requires="p14">
      <p:transition spd="slow" p14:dur="2000" advTm="25910"/>
    </mc:Choice>
    <mc:Fallback xmlns="">
      <p:transition spd="slow" advTm="2591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ack and white logo&#10;&#10;Description automatically generated">
            <a:extLst>
              <a:ext uri="{FF2B5EF4-FFF2-40B4-BE49-F238E27FC236}">
                <a16:creationId xmlns:a16="http://schemas.microsoft.com/office/drawing/2014/main" id="{4BD5DD74-C2BC-142A-6CA7-FE5BA042D9FB}"/>
              </a:ext>
            </a:extLst>
          </p:cNvPr>
          <p:cNvPicPr>
            <a:picLocks noChangeAspect="1"/>
          </p:cNvPicPr>
          <p:nvPr/>
        </p:nvPicPr>
        <p:blipFill rotWithShape="1">
          <a:blip r:embed="rId2">
            <a:duotone>
              <a:prstClr val="black"/>
              <a:schemeClr val="accent1">
                <a:tint val="45000"/>
                <a:satMod val="400000"/>
              </a:schemeClr>
            </a:duotone>
          </a:blip>
          <a:srcRect r="15152" b="9091"/>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DDC42E-5599-4820-AEBA-780534D74ACE}"/>
              </a:ext>
            </a:extLst>
          </p:cNvPr>
          <p:cNvSpPr>
            <a:spLocks noGrp="1"/>
          </p:cNvSpPr>
          <p:nvPr>
            <p:ph type="title"/>
          </p:nvPr>
        </p:nvSpPr>
        <p:spPr>
          <a:xfrm>
            <a:off x="838200" y="365125"/>
            <a:ext cx="10515600" cy="1325563"/>
          </a:xfrm>
        </p:spPr>
        <p:txBody>
          <a:bodyPr>
            <a:normAutofit/>
          </a:bodyPr>
          <a:lstStyle/>
          <a:p>
            <a:r>
              <a:rPr lang="en-GB"/>
              <a:t>The UK Governments views on modern slavery</a:t>
            </a:r>
          </a:p>
        </p:txBody>
      </p:sp>
      <p:sp>
        <p:nvSpPr>
          <p:cNvPr id="3" name="Content Placeholder 2">
            <a:extLst>
              <a:ext uri="{FF2B5EF4-FFF2-40B4-BE49-F238E27FC236}">
                <a16:creationId xmlns:a16="http://schemas.microsoft.com/office/drawing/2014/main" id="{1944546C-1447-2C90-AA8E-735A9027BBBD}"/>
              </a:ext>
            </a:extLst>
          </p:cNvPr>
          <p:cNvSpPr>
            <a:spLocks noGrp="1"/>
          </p:cNvSpPr>
          <p:nvPr>
            <p:ph idx="1"/>
          </p:nvPr>
        </p:nvSpPr>
        <p:spPr>
          <a:xfrm>
            <a:off x="838200" y="1825625"/>
            <a:ext cx="10515600" cy="4351338"/>
          </a:xfrm>
        </p:spPr>
        <p:txBody>
          <a:bodyPr vert="horz" lIns="91440" tIns="45720" rIns="91440" bIns="45720" rtlCol="0" anchor="t">
            <a:normAutofit lnSpcReduction="10000"/>
          </a:bodyPr>
          <a:lstStyle/>
          <a:p>
            <a:r>
              <a:rPr lang="en-US" sz="3200"/>
              <a:t>A report from the Home Office (2021a) identified that “Modern Slavery is a heinous and …. hidden crime”. </a:t>
            </a:r>
          </a:p>
          <a:p>
            <a:pPr lvl="1"/>
            <a:r>
              <a:rPr lang="en-US" sz="3200"/>
              <a:t>Identification of modern slavery victims challenging </a:t>
            </a:r>
            <a:r>
              <a:rPr lang="en-US" sz="1600"/>
              <a:t>(Goard, 2021, p. 2)</a:t>
            </a:r>
            <a:endParaRPr lang="en-US" sz="1600">
              <a:cs typeface="Calibri"/>
            </a:endParaRPr>
          </a:p>
          <a:p>
            <a:pPr lvl="1"/>
            <a:r>
              <a:rPr lang="en-US" sz="3200"/>
              <a:t>Victims “are hidden in plain sight”, providing </a:t>
            </a:r>
            <a:r>
              <a:rPr lang="en-US" sz="3200" err="1"/>
              <a:t>labour</a:t>
            </a:r>
            <a:r>
              <a:rPr lang="en-US" sz="3200"/>
              <a:t> services to the UK public such as working in car washes, nail bars and construction sites </a:t>
            </a:r>
            <a:r>
              <a:rPr lang="en-US" sz="1600"/>
              <a:t>(Goard, 2021, p. 7). </a:t>
            </a:r>
            <a:endParaRPr lang="en-US" sz="1600">
              <a:cs typeface="Calibri"/>
            </a:endParaRPr>
          </a:p>
          <a:p>
            <a:pPr lvl="1"/>
            <a:r>
              <a:rPr lang="en-US" sz="3200"/>
              <a:t>True scale of modern slavery remains unclear, as figures for potential victims rely on the National Referral Mechanism (NRM) </a:t>
            </a:r>
            <a:r>
              <a:rPr lang="en-US" sz="1600"/>
              <a:t>(Centre of Social Justice, 2020, p.10).</a:t>
            </a:r>
            <a:endParaRPr lang="en-GB" sz="1600">
              <a:cs typeface="Calibri"/>
            </a:endParaRPr>
          </a:p>
        </p:txBody>
      </p:sp>
    </p:spTree>
    <p:extLst>
      <p:ext uri="{BB962C8B-B14F-4D97-AF65-F5344CB8AC3E}">
        <p14:creationId xmlns:p14="http://schemas.microsoft.com/office/powerpoint/2010/main" val="3958879425"/>
      </p:ext>
    </p:extLst>
  </p:cSld>
  <p:clrMapOvr>
    <a:masterClrMapping/>
  </p:clrMapOvr>
  <mc:AlternateContent xmlns:mc="http://schemas.openxmlformats.org/markup-compatibility/2006" xmlns:p14="http://schemas.microsoft.com/office/powerpoint/2010/main">
    <mc:Choice Requires="p14">
      <p:transition spd="slow" p14:dur="2000" advTm="40066"/>
    </mc:Choice>
    <mc:Fallback xmlns="">
      <p:transition spd="slow" advTm="40066"/>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82E37-E6A3-C869-E0E3-84DB2297D46B}"/>
              </a:ext>
            </a:extLst>
          </p:cNvPr>
          <p:cNvSpPr>
            <a:spLocks noGrp="1"/>
          </p:cNvSpPr>
          <p:nvPr>
            <p:ph type="title"/>
          </p:nvPr>
        </p:nvSpPr>
        <p:spPr>
          <a:xfrm>
            <a:off x="1331088" y="565739"/>
            <a:ext cx="9745883" cy="1124949"/>
          </a:xfrm>
        </p:spPr>
        <p:txBody>
          <a:bodyPr vert="horz" lIns="91440" tIns="45720" rIns="91440" bIns="45720" rtlCol="0" anchor="ctr">
            <a:normAutofit/>
          </a:bodyPr>
          <a:lstStyle/>
          <a:p>
            <a:pPr algn="ctr"/>
            <a:r>
              <a:rPr lang="en-US" sz="3700" kern="1200">
                <a:solidFill>
                  <a:schemeClr val="bg1"/>
                </a:solidFill>
                <a:latin typeface="+mj-lt"/>
                <a:ea typeface="+mj-ea"/>
                <a:cs typeface="+mj-cs"/>
              </a:rPr>
              <a:t>The UK Governments views on modern slavery</a:t>
            </a:r>
          </a:p>
        </p:txBody>
      </p:sp>
      <p:sp>
        <p:nvSpPr>
          <p:cNvPr id="21" name="Freeform: Shape 2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0C9706BB-269C-D296-6B08-FE098059E84E}"/>
              </a:ext>
            </a:extLst>
          </p:cNvPr>
          <p:cNvPicPr>
            <a:picLocks noChangeAspect="1"/>
          </p:cNvPicPr>
          <p:nvPr/>
        </p:nvPicPr>
        <p:blipFill>
          <a:blip r:embed="rId3"/>
          <a:stretch>
            <a:fillRect/>
          </a:stretch>
        </p:blipFill>
        <p:spPr>
          <a:xfrm>
            <a:off x="836766" y="2425605"/>
            <a:ext cx="2526364" cy="3368485"/>
          </a:xfrm>
          <a:prstGeom prst="rect">
            <a:avLst/>
          </a:prstGeom>
        </p:spPr>
      </p:pic>
      <p:sp>
        <p:nvSpPr>
          <p:cNvPr id="3" name="Text Placeholder 2">
            <a:extLst>
              <a:ext uri="{FF2B5EF4-FFF2-40B4-BE49-F238E27FC236}">
                <a16:creationId xmlns:a16="http://schemas.microsoft.com/office/drawing/2014/main" id="{AD20F2C8-49D8-3471-A575-E79F01107C47}"/>
              </a:ext>
            </a:extLst>
          </p:cNvPr>
          <p:cNvSpPr>
            <a:spLocks/>
          </p:cNvSpPr>
          <p:nvPr/>
        </p:nvSpPr>
        <p:spPr>
          <a:xfrm>
            <a:off x="3363130" y="2342742"/>
            <a:ext cx="3087202" cy="493154"/>
          </a:xfrm>
          <a:prstGeom prst="rect">
            <a:avLst/>
          </a:prstGeom>
        </p:spPr>
        <p:txBody>
          <a:bodyPr lIns="91440" tIns="45720" rIns="91440" bIns="45720" anchor="t"/>
          <a:lstStyle/>
          <a:p>
            <a:pPr defTabSz="539496">
              <a:spcAft>
                <a:spcPts val="600"/>
              </a:spcAft>
            </a:pPr>
            <a:r>
              <a:rPr lang="en-GB" sz="3200" kern="1200">
                <a:latin typeface="+mn-lt"/>
                <a:ea typeface="+mn-ea"/>
                <a:cs typeface="+mn-cs"/>
              </a:rPr>
              <a:t>Rt Hon Frank Field MP</a:t>
            </a:r>
            <a:endParaRPr lang="en-GB" sz="3200"/>
          </a:p>
        </p:txBody>
      </p:sp>
      <p:sp>
        <p:nvSpPr>
          <p:cNvPr id="4" name="Content Placeholder 3">
            <a:extLst>
              <a:ext uri="{FF2B5EF4-FFF2-40B4-BE49-F238E27FC236}">
                <a16:creationId xmlns:a16="http://schemas.microsoft.com/office/drawing/2014/main" id="{63B29D8B-35B6-9759-F248-EB57516F25CD}"/>
              </a:ext>
            </a:extLst>
          </p:cNvPr>
          <p:cNvSpPr>
            <a:spLocks/>
          </p:cNvSpPr>
          <p:nvPr/>
        </p:nvSpPr>
        <p:spPr>
          <a:xfrm>
            <a:off x="4166310" y="3602554"/>
            <a:ext cx="7152756" cy="2191039"/>
          </a:xfrm>
          <a:prstGeom prst="rect">
            <a:avLst/>
          </a:prstGeom>
        </p:spPr>
        <p:txBody>
          <a:bodyPr lIns="91440" tIns="45720" rIns="91440" bIns="45720" anchor="t"/>
          <a:lstStyle/>
          <a:p>
            <a:pPr defTabSz="539496">
              <a:spcAft>
                <a:spcPts val="600"/>
              </a:spcAft>
            </a:pPr>
            <a:r>
              <a:rPr lang="en-GB" sz="3200" kern="1200">
                <a:latin typeface="Calibri"/>
                <a:cs typeface="Times New Roman"/>
              </a:rPr>
              <a:t>“Modern slavery is one of humanity’s greatest evils” </a:t>
            </a:r>
            <a:endParaRPr lang="en-US"/>
          </a:p>
          <a:p>
            <a:pPr defTabSz="539496">
              <a:spcAft>
                <a:spcPts val="600"/>
              </a:spcAft>
            </a:pPr>
            <a:r>
              <a:rPr lang="en-GB" sz="1600" kern="1200">
                <a:latin typeface="Calibri"/>
                <a:cs typeface="Times New Roman"/>
              </a:rPr>
              <a:t>(Field, 2019).</a:t>
            </a:r>
            <a:endParaRPr lang="en-GB" sz="1600"/>
          </a:p>
          <a:p>
            <a:pPr marL="0" indent="0">
              <a:spcAft>
                <a:spcPts val="600"/>
              </a:spcAft>
              <a:buNone/>
            </a:pPr>
            <a:endParaRPr lang="en-GB"/>
          </a:p>
        </p:txBody>
      </p:sp>
    </p:spTree>
    <p:custDataLst>
      <p:tags r:id="rId1"/>
    </p:custDataLst>
    <p:extLst>
      <p:ext uri="{BB962C8B-B14F-4D97-AF65-F5344CB8AC3E}">
        <p14:creationId xmlns:p14="http://schemas.microsoft.com/office/powerpoint/2010/main" val="784949534"/>
      </p:ext>
    </p:extLst>
  </p:cSld>
  <p:clrMapOvr>
    <a:masterClrMapping/>
  </p:clrMapOvr>
  <mc:AlternateContent xmlns:mc="http://schemas.openxmlformats.org/markup-compatibility/2006" xmlns:p14="http://schemas.microsoft.com/office/powerpoint/2010/main">
    <mc:Choice Requires="p14">
      <p:transition spd="slow" p14:dur="2000" advTm="13006"/>
    </mc:Choice>
    <mc:Fallback xmlns="">
      <p:transition spd="slow" advTm="1300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82E37-E6A3-C869-E0E3-84DB2297D46B}"/>
              </a:ext>
            </a:extLst>
          </p:cNvPr>
          <p:cNvSpPr>
            <a:spLocks noGrp="1"/>
          </p:cNvSpPr>
          <p:nvPr>
            <p:ph type="title"/>
          </p:nvPr>
        </p:nvSpPr>
        <p:spPr>
          <a:xfrm>
            <a:off x="1331088" y="565739"/>
            <a:ext cx="9745883" cy="1124949"/>
          </a:xfrm>
        </p:spPr>
        <p:txBody>
          <a:bodyPr vert="horz" lIns="91440" tIns="45720" rIns="91440" bIns="45720" rtlCol="0" anchor="ctr">
            <a:normAutofit/>
          </a:bodyPr>
          <a:lstStyle/>
          <a:p>
            <a:pPr algn="ctr"/>
            <a:r>
              <a:rPr lang="en-US" sz="3700" kern="1200">
                <a:solidFill>
                  <a:schemeClr val="bg1"/>
                </a:solidFill>
                <a:latin typeface="+mj-lt"/>
                <a:ea typeface="+mj-ea"/>
                <a:cs typeface="+mj-cs"/>
              </a:rPr>
              <a:t>The UK Governments views on modern slavery</a:t>
            </a:r>
          </a:p>
        </p:txBody>
      </p:sp>
      <p:sp>
        <p:nvSpPr>
          <p:cNvPr id="21" name="Freeform: Shape 2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5DC987A-A8C7-4C23-9BF5-33E9F6F21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6766" y="2256427"/>
            <a:ext cx="10855283" cy="3963398"/>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213F2CF-C6DF-4CE1-A6F0-E3B1BFBB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256427"/>
            <a:ext cx="10853849" cy="3955009"/>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4325C15-4820-4911-B66E-A5F917CFAE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5106" y="2125615"/>
            <a:ext cx="10855283" cy="3974760"/>
          </a:xfrm>
          <a:prstGeom prst="rect">
            <a:avLst/>
          </a:prstGeom>
          <a:solidFill>
            <a:schemeClr val="bg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E369B9E6-324C-AD50-20EE-3C62096086A8}"/>
              </a:ext>
            </a:extLst>
          </p:cNvPr>
          <p:cNvPicPr>
            <a:picLocks noChangeAspect="1"/>
          </p:cNvPicPr>
          <p:nvPr/>
        </p:nvPicPr>
        <p:blipFill>
          <a:blip r:embed="rId3"/>
          <a:stretch>
            <a:fillRect/>
          </a:stretch>
        </p:blipFill>
        <p:spPr>
          <a:xfrm>
            <a:off x="8930530" y="2425605"/>
            <a:ext cx="2526364" cy="3368485"/>
          </a:xfrm>
          <a:prstGeom prst="rect">
            <a:avLst/>
          </a:prstGeom>
        </p:spPr>
      </p:pic>
      <p:sp>
        <p:nvSpPr>
          <p:cNvPr id="5" name="Text Placeholder 4">
            <a:extLst>
              <a:ext uri="{FF2B5EF4-FFF2-40B4-BE49-F238E27FC236}">
                <a16:creationId xmlns:a16="http://schemas.microsoft.com/office/drawing/2014/main" id="{94839AE1-B6C8-04D0-2994-7B29D770BCFC}"/>
              </a:ext>
            </a:extLst>
          </p:cNvPr>
          <p:cNvSpPr>
            <a:spLocks/>
          </p:cNvSpPr>
          <p:nvPr/>
        </p:nvSpPr>
        <p:spPr>
          <a:xfrm>
            <a:off x="3969347" y="2277713"/>
            <a:ext cx="4957084" cy="493154"/>
          </a:xfrm>
          <a:prstGeom prst="rect">
            <a:avLst/>
          </a:prstGeom>
        </p:spPr>
        <p:txBody>
          <a:bodyPr lIns="91440" tIns="45720" rIns="91440" bIns="45720" anchor="t"/>
          <a:lstStyle/>
          <a:p>
            <a:pPr algn="r" defTabSz="539496">
              <a:spcAft>
                <a:spcPts val="600"/>
              </a:spcAft>
            </a:pPr>
            <a:r>
              <a:rPr lang="en-GB" sz="2400" kern="1200">
                <a:latin typeface="+mn-lt"/>
                <a:ea typeface="+mn-ea"/>
                <a:cs typeface="+mn-cs"/>
              </a:rPr>
              <a:t>Carolyn Harris, MP for Swansea East</a:t>
            </a:r>
            <a:r>
              <a:rPr lang="en-GB" sz="2400"/>
              <a:t> </a:t>
            </a:r>
          </a:p>
        </p:txBody>
      </p:sp>
      <p:sp>
        <p:nvSpPr>
          <p:cNvPr id="6" name="Content Placeholder 5">
            <a:extLst>
              <a:ext uri="{FF2B5EF4-FFF2-40B4-BE49-F238E27FC236}">
                <a16:creationId xmlns:a16="http://schemas.microsoft.com/office/drawing/2014/main" id="{4B08B015-B78A-A685-4C71-579D3AD50A6C}"/>
              </a:ext>
            </a:extLst>
          </p:cNvPr>
          <p:cNvSpPr>
            <a:spLocks/>
          </p:cNvSpPr>
          <p:nvPr/>
        </p:nvSpPr>
        <p:spPr>
          <a:xfrm>
            <a:off x="1167827" y="3171898"/>
            <a:ext cx="7688781" cy="2550472"/>
          </a:xfrm>
          <a:prstGeom prst="rect">
            <a:avLst/>
          </a:prstGeom>
        </p:spPr>
        <p:txBody>
          <a:bodyPr lIns="91440" tIns="45720" rIns="91440" bIns="45720" anchor="t"/>
          <a:lstStyle/>
          <a:p>
            <a:pPr algn="r" defTabSz="539496">
              <a:spcAft>
                <a:spcPts val="600"/>
              </a:spcAft>
            </a:pPr>
            <a:r>
              <a:rPr lang="en-GB" sz="3200" kern="1200">
                <a:latin typeface="Calibri"/>
                <a:cs typeface="Times New Roman"/>
              </a:rPr>
              <a:t>“modern slavery is much more prevalent in communities than is realised…. Ending this exploitation for good must be a priority</a:t>
            </a:r>
            <a:endParaRPr lang="en-GB" sz="1600">
              <a:latin typeface="Calibri"/>
              <a:cs typeface="Calibri" panose="020F0502020204030204"/>
            </a:endParaRPr>
          </a:p>
          <a:p>
            <a:pPr algn="r" defTabSz="539496">
              <a:spcAft>
                <a:spcPts val="600"/>
              </a:spcAft>
            </a:pPr>
            <a:r>
              <a:rPr lang="en-GB" sz="3200">
                <a:latin typeface="Calibri"/>
                <a:cs typeface="Times New Roman"/>
              </a:rPr>
              <a:t> </a:t>
            </a:r>
            <a:r>
              <a:rPr lang="en-GB" sz="1600" kern="1200">
                <a:latin typeface="Calibri"/>
                <a:cs typeface="Times New Roman"/>
              </a:rPr>
              <a:t>(cited in The Centre of Social Justice, 2020, p,2).</a:t>
            </a:r>
            <a:r>
              <a:rPr lang="en-GB" sz="1600">
                <a:latin typeface="Calibri"/>
                <a:cs typeface="Times New Roman"/>
              </a:rPr>
              <a:t> </a:t>
            </a:r>
            <a:endParaRPr lang="en-GB" sz="1600">
              <a:cs typeface="Calibri"/>
            </a:endParaRPr>
          </a:p>
        </p:txBody>
      </p:sp>
    </p:spTree>
    <p:custDataLst>
      <p:tags r:id="rId1"/>
    </p:custDataLst>
    <p:extLst>
      <p:ext uri="{BB962C8B-B14F-4D97-AF65-F5344CB8AC3E}">
        <p14:creationId xmlns:p14="http://schemas.microsoft.com/office/powerpoint/2010/main" val="4043868871"/>
      </p:ext>
    </p:extLst>
  </p:cSld>
  <p:clrMapOvr>
    <a:masterClrMapping/>
  </p:clrMapOvr>
  <mc:AlternateContent xmlns:mc="http://schemas.openxmlformats.org/markup-compatibility/2006" xmlns:p14="http://schemas.microsoft.com/office/powerpoint/2010/main">
    <mc:Choice Requires="p14">
      <p:transition spd="slow" p14:dur="2000" advTm="12619"/>
    </mc:Choice>
    <mc:Fallback xmlns="">
      <p:transition spd="slow" advTm="1261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373638-EB35-6A93-6798-1894F944CEA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Public Awareness to modern slavery and human trafficking </a:t>
            </a:r>
          </a:p>
        </p:txBody>
      </p:sp>
      <p:sp>
        <p:nvSpPr>
          <p:cNvPr id="4" name="Content Placeholder 3">
            <a:extLst>
              <a:ext uri="{FF2B5EF4-FFF2-40B4-BE49-F238E27FC236}">
                <a16:creationId xmlns:a16="http://schemas.microsoft.com/office/drawing/2014/main" id="{7D36393F-C147-6422-6BBA-B5846EAC7F35}"/>
              </a:ext>
            </a:extLst>
          </p:cNvPr>
          <p:cNvSpPr>
            <a:spLocks/>
          </p:cNvSpPr>
          <p:nvPr/>
        </p:nvSpPr>
        <p:spPr>
          <a:xfrm>
            <a:off x="2457793" y="2301508"/>
            <a:ext cx="7762881" cy="3212267"/>
          </a:xfrm>
          <a:prstGeom prst="rect">
            <a:avLst/>
          </a:prstGeom>
        </p:spPr>
        <p:txBody>
          <a:bodyPr lIns="91440" tIns="45720" rIns="91440" bIns="45720" anchor="t"/>
          <a:lstStyle/>
          <a:p>
            <a:pPr defTabSz="667512">
              <a:spcAft>
                <a:spcPts val="600"/>
              </a:spcAft>
            </a:pPr>
            <a:r>
              <a:rPr lang="en-GB" kern="1200">
                <a:latin typeface="+mn-lt"/>
                <a:ea typeface="+mn-ea"/>
                <a:cs typeface="+mn-cs"/>
              </a:rPr>
              <a:t>The Centre of Social Justice </a:t>
            </a:r>
            <a:r>
              <a:rPr lang="en-GB"/>
              <a:t>gathered </a:t>
            </a:r>
            <a:r>
              <a:rPr lang="en-GB" kern="1200">
                <a:latin typeface="+mn-lt"/>
                <a:ea typeface="+mn-ea"/>
                <a:cs typeface="+mn-cs"/>
              </a:rPr>
              <a:t>data from 2,005 UK adults to understand their attitude towards modern slavery in the UK</a:t>
            </a:r>
            <a:endParaRPr lang="en-GB" sz="2800"/>
          </a:p>
        </p:txBody>
      </p:sp>
      <p:sp>
        <p:nvSpPr>
          <p:cNvPr id="5" name="Oval 4">
            <a:extLst>
              <a:ext uri="{FF2B5EF4-FFF2-40B4-BE49-F238E27FC236}">
                <a16:creationId xmlns:a16="http://schemas.microsoft.com/office/drawing/2014/main" id="{215F2E28-8239-93F8-87A5-A9B4DBC78AA5}"/>
              </a:ext>
            </a:extLst>
          </p:cNvPr>
          <p:cNvSpPr/>
          <p:nvPr/>
        </p:nvSpPr>
        <p:spPr>
          <a:xfrm>
            <a:off x="2304270" y="3418360"/>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63%</a:t>
            </a:r>
            <a:endParaRPr lang="en-GB" sz="2800">
              <a:solidFill>
                <a:schemeClr val="bg1"/>
              </a:solidFill>
            </a:endParaRPr>
          </a:p>
        </p:txBody>
      </p:sp>
      <p:sp>
        <p:nvSpPr>
          <p:cNvPr id="7" name="Oval 6">
            <a:extLst>
              <a:ext uri="{FF2B5EF4-FFF2-40B4-BE49-F238E27FC236}">
                <a16:creationId xmlns:a16="http://schemas.microsoft.com/office/drawing/2014/main" id="{89584A17-852A-FC2A-514D-503E5FF012B5}"/>
              </a:ext>
            </a:extLst>
          </p:cNvPr>
          <p:cNvSpPr/>
          <p:nvPr/>
        </p:nvSpPr>
        <p:spPr>
          <a:xfrm>
            <a:off x="3590660" y="4396926"/>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30%</a:t>
            </a:r>
            <a:endParaRPr lang="en-GB" sz="2800">
              <a:solidFill>
                <a:schemeClr val="bg1"/>
              </a:solidFill>
            </a:endParaRPr>
          </a:p>
        </p:txBody>
      </p:sp>
      <p:sp>
        <p:nvSpPr>
          <p:cNvPr id="8" name="Oval 7">
            <a:extLst>
              <a:ext uri="{FF2B5EF4-FFF2-40B4-BE49-F238E27FC236}">
                <a16:creationId xmlns:a16="http://schemas.microsoft.com/office/drawing/2014/main" id="{A286418F-8F4E-3BB2-D973-B1B99F005044}"/>
              </a:ext>
            </a:extLst>
          </p:cNvPr>
          <p:cNvSpPr/>
          <p:nvPr/>
        </p:nvSpPr>
        <p:spPr>
          <a:xfrm>
            <a:off x="4764157" y="3418360"/>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41%</a:t>
            </a:r>
            <a:endParaRPr lang="en-GB" sz="2800">
              <a:solidFill>
                <a:schemeClr val="bg1"/>
              </a:solidFill>
            </a:endParaRPr>
          </a:p>
        </p:txBody>
      </p:sp>
      <p:sp>
        <p:nvSpPr>
          <p:cNvPr id="9" name="Oval 8">
            <a:extLst>
              <a:ext uri="{FF2B5EF4-FFF2-40B4-BE49-F238E27FC236}">
                <a16:creationId xmlns:a16="http://schemas.microsoft.com/office/drawing/2014/main" id="{22235D9B-35E6-4D99-4796-AC44969BA4C5}"/>
              </a:ext>
            </a:extLst>
          </p:cNvPr>
          <p:cNvSpPr/>
          <p:nvPr/>
        </p:nvSpPr>
        <p:spPr>
          <a:xfrm>
            <a:off x="6051914" y="4396925"/>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68%</a:t>
            </a:r>
            <a:endParaRPr lang="en-GB" sz="2800">
              <a:solidFill>
                <a:schemeClr val="bg1"/>
              </a:solidFill>
            </a:endParaRPr>
          </a:p>
        </p:txBody>
      </p:sp>
      <p:sp>
        <p:nvSpPr>
          <p:cNvPr id="10" name="Oval 9">
            <a:extLst>
              <a:ext uri="{FF2B5EF4-FFF2-40B4-BE49-F238E27FC236}">
                <a16:creationId xmlns:a16="http://schemas.microsoft.com/office/drawing/2014/main" id="{07952444-8E69-AD29-CFC8-0B5A4FCF2D28}"/>
              </a:ext>
            </a:extLst>
          </p:cNvPr>
          <p:cNvSpPr/>
          <p:nvPr/>
        </p:nvSpPr>
        <p:spPr>
          <a:xfrm>
            <a:off x="7226778" y="3418361"/>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77%</a:t>
            </a:r>
            <a:endParaRPr lang="en-GB" sz="2800">
              <a:solidFill>
                <a:schemeClr val="bg1"/>
              </a:solidFill>
            </a:endParaRPr>
          </a:p>
        </p:txBody>
      </p:sp>
      <p:sp>
        <p:nvSpPr>
          <p:cNvPr id="11" name="Oval 10">
            <a:extLst>
              <a:ext uri="{FF2B5EF4-FFF2-40B4-BE49-F238E27FC236}">
                <a16:creationId xmlns:a16="http://schemas.microsoft.com/office/drawing/2014/main" id="{5E2F7643-1A25-8A0A-1C66-0E65309C2A15}"/>
              </a:ext>
            </a:extLst>
          </p:cNvPr>
          <p:cNvSpPr/>
          <p:nvPr/>
        </p:nvSpPr>
        <p:spPr>
          <a:xfrm>
            <a:off x="8513168" y="4396925"/>
            <a:ext cx="1575077" cy="978564"/>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defTabSz="667512">
              <a:spcAft>
                <a:spcPts val="600"/>
              </a:spcAft>
            </a:pPr>
            <a:r>
              <a:rPr lang="en-GB" kern="1200">
                <a:solidFill>
                  <a:schemeClr val="bg1"/>
                </a:solidFill>
                <a:latin typeface="+mn-lt"/>
                <a:ea typeface="+mn-ea"/>
                <a:cs typeface="+mn-cs"/>
              </a:rPr>
              <a:t>80%</a:t>
            </a:r>
            <a:endParaRPr lang="en-GB" sz="2800">
              <a:solidFill>
                <a:schemeClr val="bg1"/>
              </a:solidFill>
            </a:endParaRPr>
          </a:p>
        </p:txBody>
      </p:sp>
      <p:sp>
        <p:nvSpPr>
          <p:cNvPr id="12" name="TextBox 11">
            <a:extLst>
              <a:ext uri="{FF2B5EF4-FFF2-40B4-BE49-F238E27FC236}">
                <a16:creationId xmlns:a16="http://schemas.microsoft.com/office/drawing/2014/main" id="{701B9CC2-A6CC-6D2C-6058-23908905E02B}"/>
              </a:ext>
            </a:extLst>
          </p:cNvPr>
          <p:cNvSpPr txBox="1"/>
          <p:nvPr/>
        </p:nvSpPr>
        <p:spPr>
          <a:xfrm>
            <a:off x="9784422" y="6270566"/>
            <a:ext cx="2634506" cy="492443"/>
          </a:xfrm>
          <a:prstGeom prst="rect">
            <a:avLst/>
          </a:prstGeom>
          <a:noFill/>
        </p:spPr>
        <p:txBody>
          <a:bodyPr wrap="square" lIns="91440" tIns="45720" rIns="91440" bIns="45720" rtlCol="0" anchor="t">
            <a:spAutoFit/>
          </a:bodyPr>
          <a:lstStyle/>
          <a:p>
            <a:pPr defTabSz="667512">
              <a:spcAft>
                <a:spcPts val="600"/>
              </a:spcAft>
            </a:pPr>
            <a:r>
              <a:rPr lang="en-GB" sz="1300"/>
              <a:t>(</a:t>
            </a:r>
            <a:r>
              <a:rPr lang="en-GB" sz="1300" kern="1200">
                <a:latin typeface="+mn-lt"/>
                <a:ea typeface="+mn-ea"/>
                <a:cs typeface="+mn-cs"/>
              </a:rPr>
              <a:t>The Centre of Social Justice, 2020, p.9</a:t>
            </a:r>
            <a:r>
              <a:rPr lang="en-GB" sz="1300"/>
              <a:t>)</a:t>
            </a:r>
          </a:p>
        </p:txBody>
      </p:sp>
      <p:sp>
        <p:nvSpPr>
          <p:cNvPr id="15" name="TextBox 14">
            <a:extLst>
              <a:ext uri="{FF2B5EF4-FFF2-40B4-BE49-F238E27FC236}">
                <a16:creationId xmlns:a16="http://schemas.microsoft.com/office/drawing/2014/main" id="{134C6BB5-9687-DB53-0282-C5258159299D}"/>
              </a:ext>
            </a:extLst>
          </p:cNvPr>
          <p:cNvSpPr txBox="1"/>
          <p:nvPr/>
        </p:nvSpPr>
        <p:spPr>
          <a:xfrm>
            <a:off x="868064" y="5724440"/>
            <a:ext cx="10729043" cy="646331"/>
          </a:xfrm>
          <a:prstGeom prst="rect">
            <a:avLst/>
          </a:prstGeom>
          <a:noFill/>
        </p:spPr>
        <p:txBody>
          <a:bodyPr wrap="square" lIns="91440" tIns="45720" rIns="91440" bIns="45720" rtlCol="0" anchor="t">
            <a:spAutoFit/>
          </a:bodyPr>
          <a:lstStyle/>
          <a:p>
            <a:pPr algn="ctr"/>
            <a:r>
              <a:rPr lang="en-GB">
                <a:latin typeface="Arial"/>
                <a:cs typeface="Arial"/>
              </a:rPr>
              <a:t>The more awareness is being spread, the more UK public can do to report and protect the victims of modern slavery </a:t>
            </a:r>
          </a:p>
        </p:txBody>
      </p:sp>
    </p:spTree>
    <p:custDataLst>
      <p:tags r:id="rId1"/>
    </p:custDataLst>
    <p:extLst>
      <p:ext uri="{BB962C8B-B14F-4D97-AF65-F5344CB8AC3E}">
        <p14:creationId xmlns:p14="http://schemas.microsoft.com/office/powerpoint/2010/main" val="239712073"/>
      </p:ext>
    </p:extLst>
  </p:cSld>
  <p:clrMapOvr>
    <a:masterClrMapping/>
  </p:clrMapOvr>
  <mc:AlternateContent xmlns:mc="http://schemas.openxmlformats.org/markup-compatibility/2006" xmlns:p14="http://schemas.microsoft.com/office/powerpoint/2010/main">
    <mc:Choice Requires="p14">
      <p:transition spd="slow" p14:dur="2000" advTm="70660"/>
    </mc:Choice>
    <mc:Fallback xmlns="">
      <p:transition spd="slow" advTm="7066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1000"/>
                                        <p:tgtEl>
                                          <p:spTgt spid="8"/>
                                        </p:tgtEl>
                                      </p:cBhvr>
                                    </p:animEffect>
                                    <p:anim calcmode="lin" valueType="num">
                                      <p:cBhvr>
                                        <p:cTn id="22" dur="1000" fill="hold"/>
                                        <p:tgtEl>
                                          <p:spTgt spid="8"/>
                                        </p:tgtEl>
                                        <p:attrNameLst>
                                          <p:attrName>ppt_x</p:attrName>
                                        </p:attrNameLst>
                                      </p:cBhvr>
                                      <p:tavLst>
                                        <p:tav tm="0">
                                          <p:val>
                                            <p:strVal val="#ppt_x"/>
                                          </p:val>
                                        </p:tav>
                                        <p:tav tm="100000">
                                          <p:val>
                                            <p:strVal val="#ppt_x"/>
                                          </p:val>
                                        </p:tav>
                                      </p:tavLst>
                                    </p:anim>
                                    <p:anim calcmode="lin" valueType="num">
                                      <p:cBhvr>
                                        <p:cTn id="23"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1000"/>
                                        <p:tgtEl>
                                          <p:spTgt spid="11"/>
                                        </p:tgtEl>
                                      </p:cBhvr>
                                    </p:animEffect>
                                    <p:anim calcmode="lin" valueType="num">
                                      <p:cBhvr>
                                        <p:cTn id="43" dur="1000" fill="hold"/>
                                        <p:tgtEl>
                                          <p:spTgt spid="11"/>
                                        </p:tgtEl>
                                        <p:attrNameLst>
                                          <p:attrName>ppt_x</p:attrName>
                                        </p:attrNameLst>
                                      </p:cBhvr>
                                      <p:tavLst>
                                        <p:tav tm="0">
                                          <p:val>
                                            <p:strVal val="#ppt_x"/>
                                          </p:val>
                                        </p:tav>
                                        <p:tav tm="100000">
                                          <p:val>
                                            <p:strVal val="#ppt_x"/>
                                          </p:val>
                                        </p:tav>
                                      </p:tavLst>
                                    </p:anim>
                                    <p:anim calcmode="lin" valueType="num">
                                      <p:cBhvr>
                                        <p:cTn id="4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1000"/>
                                        <p:tgtEl>
                                          <p:spTgt spid="15"/>
                                        </p:tgtEl>
                                      </p:cBhvr>
                                    </p:animEffect>
                                    <p:anim calcmode="lin" valueType="num">
                                      <p:cBhvr>
                                        <p:cTn id="50" dur="1000" fill="hold"/>
                                        <p:tgtEl>
                                          <p:spTgt spid="15"/>
                                        </p:tgtEl>
                                        <p:attrNameLst>
                                          <p:attrName>ppt_x</p:attrName>
                                        </p:attrNameLst>
                                      </p:cBhvr>
                                      <p:tavLst>
                                        <p:tav tm="0">
                                          <p:val>
                                            <p:strVal val="#ppt_x"/>
                                          </p:val>
                                        </p:tav>
                                        <p:tav tm="100000">
                                          <p:val>
                                            <p:strVal val="#ppt_x"/>
                                          </p:val>
                                        </p:tav>
                                      </p:tavLst>
                                    </p:anim>
                                    <p:anim calcmode="lin" valueType="num">
                                      <p:cBhvr>
                                        <p:cTn id="5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9" grpId="0" animBg="1"/>
      <p:bldP spid="10" grpId="0" animBg="1"/>
      <p:bldP spid="11" grpId="0" animBg="1"/>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tack of money on a blue surface&#10;&#10;Description automatically generated">
            <a:extLst>
              <a:ext uri="{FF2B5EF4-FFF2-40B4-BE49-F238E27FC236}">
                <a16:creationId xmlns:a16="http://schemas.microsoft.com/office/drawing/2014/main" id="{143D2A01-B505-F317-A071-5D7BC9F7460A}"/>
              </a:ext>
            </a:extLst>
          </p:cNvPr>
          <p:cNvPicPr>
            <a:picLocks noChangeAspect="1"/>
          </p:cNvPicPr>
          <p:nvPr/>
        </p:nvPicPr>
        <p:blipFill rotWithShape="1">
          <a:blip r:embed="rId2">
            <a:alphaModFix amt="55000"/>
            <a:duotone>
              <a:prstClr val="black"/>
              <a:schemeClr val="accent1">
                <a:tint val="45000"/>
                <a:satMod val="400000"/>
              </a:schemeClr>
            </a:duotone>
          </a:blip>
          <a:srcRect l="16556" r="10555"/>
          <a:stretch/>
        </p:blipFill>
        <p:spPr>
          <a:xfrm>
            <a:off x="20" y="-8467"/>
            <a:ext cx="12191980" cy="6858000"/>
          </a:xfrm>
          <a:prstGeom prst="rect">
            <a:avLst/>
          </a:prstGeom>
        </p:spPr>
      </p:pic>
      <p:sp>
        <p:nvSpPr>
          <p:cNvPr id="2" name="Title 1">
            <a:extLst>
              <a:ext uri="{FF2B5EF4-FFF2-40B4-BE49-F238E27FC236}">
                <a16:creationId xmlns:a16="http://schemas.microsoft.com/office/drawing/2014/main" id="{EE0CDDB1-7AFB-E99F-01A9-06760DD2C2F9}"/>
              </a:ext>
            </a:extLst>
          </p:cNvPr>
          <p:cNvSpPr>
            <a:spLocks noGrp="1"/>
          </p:cNvSpPr>
          <p:nvPr>
            <p:ph type="title"/>
          </p:nvPr>
        </p:nvSpPr>
        <p:spPr>
          <a:xfrm>
            <a:off x="686834" y="591344"/>
            <a:ext cx="3200400" cy="5585619"/>
          </a:xfrm>
        </p:spPr>
        <p:txBody>
          <a:bodyPr>
            <a:normAutofit/>
          </a:bodyPr>
          <a:lstStyle/>
          <a:p>
            <a:pPr algn="ctr"/>
            <a:r>
              <a:rPr lang="en-GB">
                <a:solidFill>
                  <a:srgbClr val="FFFFFF"/>
                </a:solidFill>
                <a:latin typeface="Arial" panose="020B0604020202020204" pitchFamily="34" charset="0"/>
                <a:cs typeface="Arial" panose="020B0604020202020204" pitchFamily="34" charset="0"/>
              </a:rPr>
              <a:t>Overall cost of modern slavery</a:t>
            </a:r>
            <a:r>
              <a:rPr lang="en-GB">
                <a:solidFill>
                  <a:srgbClr val="FFFFFF"/>
                </a:solidFill>
              </a:rPr>
              <a:t>	</a:t>
            </a: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9DC0A27-743B-8F84-982D-94250398290E}"/>
              </a:ext>
            </a:extLst>
          </p:cNvPr>
          <p:cNvSpPr>
            <a:spLocks noGrp="1"/>
          </p:cNvSpPr>
          <p:nvPr>
            <p:ph idx="1"/>
          </p:nvPr>
        </p:nvSpPr>
        <p:spPr>
          <a:xfrm>
            <a:off x="4447308" y="591344"/>
            <a:ext cx="6906491" cy="5585619"/>
          </a:xfrm>
        </p:spPr>
        <p:txBody>
          <a:bodyPr anchor="ctr">
            <a:normAutofit/>
          </a:bodyPr>
          <a:lstStyle/>
          <a:p>
            <a:r>
              <a:rPr lang="en-GB" sz="4000">
                <a:solidFill>
                  <a:srgbClr val="FFFFFF"/>
                </a:solidFill>
                <a:latin typeface="Arial"/>
                <a:ea typeface="Calibri" panose="020F0502020204030204" pitchFamily="34" charset="0"/>
                <a:cs typeface="Arial"/>
              </a:rPr>
              <a:t>I</a:t>
            </a:r>
            <a:r>
              <a:rPr lang="en-GB" sz="4000">
                <a:solidFill>
                  <a:srgbClr val="FFFFFF"/>
                </a:solidFill>
                <a:effectLst/>
                <a:latin typeface="Arial"/>
                <a:ea typeface="Calibri" panose="020F0502020204030204" pitchFamily="34" charset="0"/>
                <a:cs typeface="Arial"/>
              </a:rPr>
              <a:t>n the UK is estimated to be between £3.3bn and £4.3bn </a:t>
            </a:r>
            <a:r>
              <a:rPr lang="en-GB" sz="2000">
                <a:solidFill>
                  <a:srgbClr val="FFFFFF"/>
                </a:solidFill>
                <a:effectLst/>
                <a:latin typeface="Arial"/>
                <a:ea typeface="Calibri" panose="020F0502020204030204" pitchFamily="34" charset="0"/>
                <a:cs typeface="Arial"/>
              </a:rPr>
              <a:t>(Home Office, 2018, p.5)</a:t>
            </a:r>
            <a:r>
              <a:rPr lang="en-GB" sz="4000">
                <a:solidFill>
                  <a:srgbClr val="FFFFFF"/>
                </a:solidFill>
                <a:latin typeface="Arial"/>
                <a:ea typeface="Calibri" panose="020F0502020204030204" pitchFamily="34" charset="0"/>
                <a:cs typeface="Arial"/>
              </a:rPr>
              <a:t> </a:t>
            </a:r>
            <a:endParaRPr lang="en-GB" sz="4000">
              <a:solidFill>
                <a:srgbClr val="FFFFFF"/>
              </a:solidFill>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3827535625"/>
      </p:ext>
    </p:extLst>
  </p:cSld>
  <p:clrMapOvr>
    <a:masterClrMapping/>
  </p:clrMapOvr>
  <mc:AlternateContent xmlns:mc="http://schemas.openxmlformats.org/markup-compatibility/2006" xmlns:p14="http://schemas.microsoft.com/office/powerpoint/2010/main">
    <mc:Choice Requires="p14">
      <p:transition spd="slow" p14:dur="2000" advTm="11141"/>
    </mc:Choice>
    <mc:Fallback xmlns="">
      <p:transition spd="slow" advTm="11141"/>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lose-up of a document&#10;&#10;Description automatically generated">
            <a:extLst>
              <a:ext uri="{FF2B5EF4-FFF2-40B4-BE49-F238E27FC236}">
                <a16:creationId xmlns:a16="http://schemas.microsoft.com/office/drawing/2014/main" id="{13227C0F-C458-8FB5-89B0-D21106DDF797}"/>
              </a:ext>
            </a:extLst>
          </p:cNvPr>
          <p:cNvPicPr>
            <a:picLocks noChangeAspect="1"/>
          </p:cNvPicPr>
          <p:nvPr/>
        </p:nvPicPr>
        <p:blipFill rotWithShape="1">
          <a:blip r:embed="rId2">
            <a:duotone>
              <a:prstClr val="black"/>
              <a:schemeClr val="accent1">
                <a:tint val="45000"/>
                <a:satMod val="400000"/>
              </a:schemeClr>
            </a:duotone>
          </a:blip>
          <a:srcRect l="3077" r="32460" b="1"/>
          <a:stretch/>
        </p:blipFill>
        <p:spPr>
          <a:xfrm>
            <a:off x="3523488" y="10"/>
            <a:ext cx="8668512" cy="6857990"/>
          </a:xfrm>
          <a:prstGeom prst="rect">
            <a:avLst/>
          </a:prstGeom>
        </p:spPr>
      </p:pic>
      <p:sp>
        <p:nvSpPr>
          <p:cNvPr id="18" name="Rectangle 1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4B2D3C-60E7-8BF1-5E58-A7379C8C3D7C}"/>
              </a:ext>
            </a:extLst>
          </p:cNvPr>
          <p:cNvSpPr>
            <a:spLocks noGrp="1"/>
          </p:cNvSpPr>
          <p:nvPr>
            <p:ph type="title"/>
          </p:nvPr>
        </p:nvSpPr>
        <p:spPr>
          <a:xfrm>
            <a:off x="371094" y="1161288"/>
            <a:ext cx="3438144" cy="1124712"/>
          </a:xfrm>
        </p:spPr>
        <p:txBody>
          <a:bodyPr anchor="b">
            <a:normAutofit/>
          </a:bodyPr>
          <a:lstStyle/>
          <a:p>
            <a:r>
              <a:rPr lang="en-GB" sz="3200"/>
              <a:t>The Legal Framework</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Content Placeholder 7">
            <a:extLst>
              <a:ext uri="{FF2B5EF4-FFF2-40B4-BE49-F238E27FC236}">
                <a16:creationId xmlns:a16="http://schemas.microsoft.com/office/drawing/2014/main" id="{1AE154A6-2614-05F9-D06B-AB7C4869D968}"/>
              </a:ext>
            </a:extLst>
          </p:cNvPr>
          <p:cNvSpPr>
            <a:spLocks noGrp="1"/>
          </p:cNvSpPr>
          <p:nvPr>
            <p:ph idx="1"/>
          </p:nvPr>
        </p:nvSpPr>
        <p:spPr>
          <a:xfrm>
            <a:off x="371092" y="2549197"/>
            <a:ext cx="4104653" cy="3673126"/>
          </a:xfrm>
        </p:spPr>
        <p:txBody>
          <a:bodyPr anchor="t">
            <a:normAutofit fontScale="92500"/>
          </a:bodyPr>
          <a:lstStyle/>
          <a:p>
            <a:pPr marL="0" indent="0">
              <a:buNone/>
            </a:pPr>
            <a:r>
              <a:rPr lang="en-US" sz="2400"/>
              <a:t>In 2015, the modern slavery act was introduced</a:t>
            </a:r>
          </a:p>
          <a:p>
            <a:r>
              <a:rPr lang="en-US" sz="2400"/>
              <a:t>“give law enforcement the tools to fight modern slavery” </a:t>
            </a:r>
            <a:endParaRPr lang="en-US" sz="2400">
              <a:cs typeface="Calibri"/>
            </a:endParaRPr>
          </a:p>
          <a:p>
            <a:r>
              <a:rPr lang="en-US" sz="2400"/>
              <a:t>“receive suitably severe punishments for the crimes”</a:t>
            </a:r>
            <a:endParaRPr lang="en-US" sz="2400">
              <a:cs typeface="Calibri"/>
            </a:endParaRPr>
          </a:p>
          <a:p>
            <a:r>
              <a:rPr lang="en-US" sz="2400"/>
              <a:t>Strengthen support and protection for victims</a:t>
            </a:r>
            <a:endParaRPr lang="en-US" sz="2400">
              <a:cs typeface="Calibri"/>
            </a:endParaRPr>
          </a:p>
          <a:p>
            <a:pPr marL="0" indent="0">
              <a:buNone/>
            </a:pPr>
            <a:r>
              <a:rPr lang="en-US" sz="2000"/>
              <a:t>(Home Office, 2014)</a:t>
            </a:r>
            <a:endParaRPr lang="en-US" sz="2000">
              <a:cs typeface="Calibri"/>
            </a:endParaRPr>
          </a:p>
        </p:txBody>
      </p:sp>
    </p:spTree>
    <p:extLst>
      <p:ext uri="{BB962C8B-B14F-4D97-AF65-F5344CB8AC3E}">
        <p14:creationId xmlns:p14="http://schemas.microsoft.com/office/powerpoint/2010/main" val="1870841733"/>
      </p:ext>
    </p:extLst>
  </p:cSld>
  <p:clrMapOvr>
    <a:masterClrMapping/>
  </p:clrMapOvr>
  <mc:AlternateContent xmlns:mc="http://schemas.openxmlformats.org/markup-compatibility/2006" xmlns:p14="http://schemas.microsoft.com/office/powerpoint/2010/main">
    <mc:Choice Requires="p14">
      <p:transition spd="slow" p14:dur="2000" advTm="24596"/>
    </mc:Choice>
    <mc:Fallback xmlns="">
      <p:transition spd="slow" advTm="2459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2000"/>
            <a:lum/>
          </a:blip>
          <a:srcRect/>
          <a:stretch>
            <a:fillRect t="-8000" b="-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C5563-19DF-16B4-B9BF-651AD49B1F96}"/>
              </a:ext>
            </a:extLst>
          </p:cNvPr>
          <p:cNvSpPr>
            <a:spLocks noGrp="1"/>
          </p:cNvSpPr>
          <p:nvPr>
            <p:ph type="title"/>
          </p:nvPr>
        </p:nvSpPr>
        <p:spPr/>
        <p:txBody>
          <a:bodyPr/>
          <a:lstStyle/>
          <a:p>
            <a:pPr algn="ctr"/>
            <a:r>
              <a:rPr lang="en-GB" i="1">
                <a:solidFill>
                  <a:schemeClr val="accent1"/>
                </a:solidFill>
                <a:latin typeface="Arial" panose="020B0604020202020204" pitchFamily="34" charset="0"/>
                <a:cs typeface="Arial" panose="020B0604020202020204" pitchFamily="34" charset="0"/>
              </a:rPr>
              <a:t>The Modern Slavery Act 2015 </a:t>
            </a:r>
            <a:r>
              <a:rPr lang="en-GB" i="1" err="1">
                <a:solidFill>
                  <a:schemeClr val="accent1"/>
                </a:solidFill>
                <a:latin typeface="Arial" panose="020B0604020202020204" pitchFamily="34" charset="0"/>
                <a:cs typeface="Arial" panose="020B0604020202020204" pitchFamily="34" charset="0"/>
              </a:rPr>
              <a:t>c.30</a:t>
            </a:r>
            <a:endParaRPr lang="en-GB" i="1">
              <a:solidFill>
                <a:schemeClr val="accent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116844E-02D9-147F-D096-D9D5FEB8A42F}"/>
              </a:ext>
            </a:extLst>
          </p:cNvPr>
          <p:cNvSpPr>
            <a:spLocks noGrp="1"/>
          </p:cNvSpPr>
          <p:nvPr>
            <p:ph sz="half" idx="1"/>
          </p:nvPr>
        </p:nvSpPr>
        <p:spPr>
          <a:gradFill flip="none" rotWithShape="1">
            <a:gsLst>
              <a:gs pos="0">
                <a:schemeClr val="accent1">
                  <a:lumMod val="20000"/>
                  <a:lumOff val="80000"/>
                  <a:shade val="30000"/>
                  <a:satMod val="115000"/>
                </a:schemeClr>
              </a:gs>
              <a:gs pos="50000">
                <a:schemeClr val="accent1">
                  <a:lumMod val="20000"/>
                  <a:lumOff val="80000"/>
                  <a:shade val="67500"/>
                  <a:satMod val="115000"/>
                </a:schemeClr>
              </a:gs>
              <a:gs pos="100000">
                <a:schemeClr val="accent1">
                  <a:lumMod val="20000"/>
                  <a:lumOff val="80000"/>
                  <a:shade val="100000"/>
                  <a:satMod val="115000"/>
                </a:schemeClr>
              </a:gs>
            </a:gsLst>
            <a:lin ang="5400000" scaled="1"/>
            <a:tileRect/>
          </a:gradFill>
          <a:ln>
            <a:solidFill>
              <a:schemeClr val="accent1"/>
            </a:solidFill>
          </a:ln>
        </p:spPr>
        <p:txBody>
          <a:bodyPr>
            <a:normAutofit lnSpcReduction="10000"/>
          </a:bodyPr>
          <a:lstStyle/>
          <a:p>
            <a:pPr marL="0" indent="0">
              <a:buNone/>
            </a:pPr>
            <a:r>
              <a:rPr lang="en-US" sz="3200" i="1" err="1">
                <a:effectLst/>
                <a:latin typeface="Calibri" panose="020F0502020204030204" pitchFamily="34" charset="0"/>
                <a:ea typeface="Calibri" panose="020F0502020204030204" pitchFamily="34" charset="0"/>
                <a:cs typeface="Times New Roman" panose="02020603050405020304" pitchFamily="18" charset="0"/>
              </a:rPr>
              <a:t>s.1</a:t>
            </a:r>
            <a:r>
              <a:rPr lang="en-US" sz="3200">
                <a:effectLst/>
                <a:latin typeface="Calibri" panose="020F0502020204030204" pitchFamily="34" charset="0"/>
                <a:ea typeface="Calibri" panose="020F0502020204030204" pitchFamily="34" charset="0"/>
                <a:cs typeface="Times New Roman" panose="02020603050405020304" pitchFamily="18" charset="0"/>
              </a:rPr>
              <a:t>, outlines the offences that must happen for someone to be charged with Modern Slavery. </a:t>
            </a:r>
          </a:p>
          <a:p>
            <a:r>
              <a:rPr lang="en-US" sz="3200">
                <a:effectLst/>
                <a:latin typeface="Calibri" panose="020F0502020204030204" pitchFamily="34" charset="0"/>
                <a:ea typeface="Calibri" panose="020F0502020204030204" pitchFamily="34" charset="0"/>
                <a:cs typeface="Times New Roman" panose="02020603050405020304" pitchFamily="18" charset="0"/>
              </a:rPr>
              <a:t>If (a) the person holds another person in slavery or servitude and (b) the person requires another person to </a:t>
            </a:r>
            <a:r>
              <a:rPr lang="en-GB" sz="3200">
                <a:effectLst/>
                <a:latin typeface="Calibri" panose="020F0502020204030204" pitchFamily="34" charset="0"/>
                <a:ea typeface="Calibri" panose="020F0502020204030204" pitchFamily="34" charset="0"/>
                <a:cs typeface="Times New Roman" panose="02020603050405020304" pitchFamily="18" charset="0"/>
              </a:rPr>
              <a:t>perform</a:t>
            </a:r>
            <a:r>
              <a:rPr lang="en-US" sz="3200">
                <a:effectLst/>
                <a:latin typeface="Calibri" panose="020F0502020204030204" pitchFamily="34" charset="0"/>
                <a:ea typeface="Calibri" panose="020F0502020204030204" pitchFamily="34" charset="0"/>
                <a:cs typeface="Times New Roman" panose="02020603050405020304" pitchFamily="18" charset="0"/>
              </a:rPr>
              <a:t> forced or compulsory </a:t>
            </a:r>
            <a:r>
              <a:rPr lang="en-US" sz="3200" err="1">
                <a:effectLst/>
                <a:latin typeface="Calibri" panose="020F0502020204030204" pitchFamily="34" charset="0"/>
                <a:ea typeface="Calibri" panose="020F0502020204030204" pitchFamily="34" charset="0"/>
                <a:cs typeface="Times New Roman" panose="02020603050405020304" pitchFamily="18" charset="0"/>
              </a:rPr>
              <a:t>labour</a:t>
            </a:r>
            <a:r>
              <a:rPr lang="en-US" sz="3200">
                <a:effectLst/>
                <a:latin typeface="Calibri" panose="020F0502020204030204" pitchFamily="34" charset="0"/>
                <a:ea typeface="Calibri" panose="020F0502020204030204" pitchFamily="34" charset="0"/>
                <a:cs typeface="Times New Roman" panose="02020603050405020304" pitchFamily="18" charset="0"/>
              </a:rPr>
              <a:t>.</a:t>
            </a:r>
            <a:endParaRPr lang="en-GB" sz="3200"/>
          </a:p>
        </p:txBody>
      </p:sp>
      <p:sp>
        <p:nvSpPr>
          <p:cNvPr id="4" name="Content Placeholder 3">
            <a:extLst>
              <a:ext uri="{FF2B5EF4-FFF2-40B4-BE49-F238E27FC236}">
                <a16:creationId xmlns:a16="http://schemas.microsoft.com/office/drawing/2014/main" id="{E2CE30B7-CDE4-9186-BCF8-B93FA548E995}"/>
              </a:ext>
            </a:extLst>
          </p:cNvPr>
          <p:cNvSpPr>
            <a:spLocks noGrp="1"/>
          </p:cNvSpPr>
          <p:nvPr>
            <p:ph sz="half" idx="2"/>
          </p:nvPr>
        </p:nvSpPr>
        <p:spPr>
          <a:solidFill>
            <a:schemeClr val="accent1">
              <a:lumMod val="20000"/>
              <a:lumOff val="80000"/>
            </a:schemeClr>
          </a:solidFill>
          <a:ln>
            <a:solidFill>
              <a:schemeClr val="accent1"/>
            </a:solidFill>
          </a:ln>
        </p:spPr>
        <p:txBody>
          <a:bodyPr>
            <a:normAutofit lnSpcReduction="10000"/>
          </a:bodyPr>
          <a:lstStyle/>
          <a:p>
            <a:pPr marL="0" indent="0">
              <a:buNone/>
            </a:pPr>
            <a:r>
              <a:rPr lang="en-US" sz="3200" err="1"/>
              <a:t>s.2</a:t>
            </a:r>
            <a:r>
              <a:rPr lang="en-US" sz="3200"/>
              <a:t> outlines that a person can be charged with ‘Human Trafficking’ </a:t>
            </a:r>
          </a:p>
          <a:p>
            <a:r>
              <a:rPr lang="en-US" sz="3200"/>
              <a:t>if a person arranges or facilitates the travel of another person, meaning victim, with the idea of the victim being exploited.</a:t>
            </a:r>
            <a:endParaRPr lang="en-GB" sz="3200"/>
          </a:p>
        </p:txBody>
      </p:sp>
    </p:spTree>
    <p:custDataLst>
      <p:tags r:id="rId1"/>
    </p:custDataLst>
    <p:extLst>
      <p:ext uri="{BB962C8B-B14F-4D97-AF65-F5344CB8AC3E}">
        <p14:creationId xmlns:p14="http://schemas.microsoft.com/office/powerpoint/2010/main" val="3208443152"/>
      </p:ext>
    </p:extLst>
  </p:cSld>
  <p:clrMapOvr>
    <a:masterClrMapping/>
  </p:clrMapOvr>
  <mc:AlternateContent xmlns:mc="http://schemas.openxmlformats.org/markup-compatibility/2006" xmlns:p14="http://schemas.microsoft.com/office/powerpoint/2010/main">
    <mc:Choice Requires="p14">
      <p:transition spd="slow" p14:dur="2000" advTm="36016"/>
    </mc:Choice>
    <mc:Fallback xmlns="">
      <p:transition spd="slow" advTm="3601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bg/>
                                          </p:spTgt>
                                        </p:tgtEl>
                                        <p:attrNameLst>
                                          <p:attrName>style.visibility</p:attrName>
                                        </p:attrNameLst>
                                      </p:cBhvr>
                                      <p:to>
                                        <p:strVal val="visible"/>
                                      </p:to>
                                    </p:set>
                                    <p:animEffect transition="in" filter="fade">
                                      <p:cBhvr>
                                        <p:cTn id="28" dur="1000"/>
                                        <p:tgtEl>
                                          <p:spTgt spid="4">
                                            <p:bg/>
                                          </p:spTgt>
                                        </p:tgtEl>
                                      </p:cBhvr>
                                    </p:animEffect>
                                    <p:anim calcmode="lin" valueType="num">
                                      <p:cBhvr>
                                        <p:cTn id="29" dur="1000" fill="hold"/>
                                        <p:tgtEl>
                                          <p:spTgt spid="4">
                                            <p:bg/>
                                          </p:spTgt>
                                        </p:tgtEl>
                                        <p:attrNameLst>
                                          <p:attrName>ppt_x</p:attrName>
                                        </p:attrNameLst>
                                      </p:cBhvr>
                                      <p:tavLst>
                                        <p:tav tm="0">
                                          <p:val>
                                            <p:strVal val="#ppt_x"/>
                                          </p:val>
                                        </p:tav>
                                        <p:tav tm="100000">
                                          <p:val>
                                            <p:strVal val="#ppt_x"/>
                                          </p:val>
                                        </p:tav>
                                      </p:tavLst>
                                    </p:anim>
                                    <p:anim calcmode="lin" valueType="num">
                                      <p:cBhvr>
                                        <p:cTn id="30"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71A8E-1582-AE76-809D-C0464B10A75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The effect of the </a:t>
            </a:r>
            <a:r>
              <a:rPr lang="en-GB" sz="4000" i="1">
                <a:solidFill>
                  <a:srgbClr val="FFFFFF"/>
                </a:solidFill>
              </a:rPr>
              <a:t>Modern Slavery Act 2015</a:t>
            </a:r>
          </a:p>
        </p:txBody>
      </p:sp>
      <p:sp>
        <p:nvSpPr>
          <p:cNvPr id="3" name="Content Placeholder 2">
            <a:extLst>
              <a:ext uri="{FF2B5EF4-FFF2-40B4-BE49-F238E27FC236}">
                <a16:creationId xmlns:a16="http://schemas.microsoft.com/office/drawing/2014/main" id="{ECB41E2A-104B-156A-5244-3347B10A16E0}"/>
              </a:ext>
            </a:extLst>
          </p:cNvPr>
          <p:cNvSpPr>
            <a:spLocks noGrp="1"/>
          </p:cNvSpPr>
          <p:nvPr>
            <p:ph idx="1"/>
          </p:nvPr>
        </p:nvSpPr>
        <p:spPr>
          <a:xfrm>
            <a:off x="4810259" y="1723"/>
            <a:ext cx="6915019" cy="3169123"/>
          </a:xfrm>
        </p:spPr>
        <p:txBody>
          <a:bodyPr anchor="ctr">
            <a:normAutofit/>
          </a:bodyPr>
          <a:lstStyle/>
          <a:p>
            <a:pPr marL="0" indent="0">
              <a:buNone/>
            </a:pPr>
            <a:r>
              <a:rPr lang="en-GB" sz="3200">
                <a:effectLst/>
                <a:latin typeface="Calibri" panose="020F0502020204030204" pitchFamily="34" charset="0"/>
                <a:ea typeface="Calibri" panose="020F0502020204030204" pitchFamily="34" charset="0"/>
                <a:cs typeface="Times New Roman" panose="02020603050405020304" pitchFamily="18" charset="0"/>
              </a:rPr>
              <a:t>According to the Dawson, et al., (2020, </a:t>
            </a:r>
            <a:r>
              <a:rPr lang="en-GB" sz="3200" err="1">
                <a:effectLst/>
                <a:latin typeface="Calibri" panose="020F0502020204030204" pitchFamily="34" charset="0"/>
                <a:ea typeface="Calibri" panose="020F0502020204030204" pitchFamily="34" charset="0"/>
                <a:cs typeface="Times New Roman" panose="02020603050405020304" pitchFamily="18" charset="0"/>
              </a:rPr>
              <a:t>p.4</a:t>
            </a:r>
            <a:r>
              <a:rPr lang="en-GB" sz="3200">
                <a:effectLst/>
                <a:latin typeface="Calibri" panose="020F0502020204030204" pitchFamily="34" charset="0"/>
                <a:ea typeface="Calibri" panose="020F0502020204030204" pitchFamily="34" charset="0"/>
                <a:cs typeface="Times New Roman" panose="02020603050405020304" pitchFamily="18" charset="0"/>
              </a:rPr>
              <a:t>), since the introduction of the Act in 2015, there has been over 15,400 offences of modern slavery recorded by the police, </a:t>
            </a:r>
          </a:p>
        </p:txBody>
      </p:sp>
      <p:sp>
        <p:nvSpPr>
          <p:cNvPr id="9" name="Oval 8">
            <a:extLst>
              <a:ext uri="{FF2B5EF4-FFF2-40B4-BE49-F238E27FC236}">
                <a16:creationId xmlns:a16="http://schemas.microsoft.com/office/drawing/2014/main" id="{D6214267-8DDC-7019-BC5B-281DD4BB5611}"/>
              </a:ext>
            </a:extLst>
          </p:cNvPr>
          <p:cNvSpPr/>
          <p:nvPr/>
        </p:nvSpPr>
        <p:spPr>
          <a:xfrm>
            <a:off x="4711175" y="3565650"/>
            <a:ext cx="2729793" cy="19227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Arial" panose="020B0604020202020204" pitchFamily="34" charset="0"/>
                <a:cs typeface="Arial" panose="020B0604020202020204" pitchFamily="34" charset="0"/>
              </a:rPr>
              <a:t>4,613 offences in 2018</a:t>
            </a:r>
          </a:p>
        </p:txBody>
      </p:sp>
      <p:sp>
        <p:nvSpPr>
          <p:cNvPr id="13" name="Oval 12">
            <a:extLst>
              <a:ext uri="{FF2B5EF4-FFF2-40B4-BE49-F238E27FC236}">
                <a16:creationId xmlns:a16="http://schemas.microsoft.com/office/drawing/2014/main" id="{AA5261A1-B83F-61D8-1F75-44FE38994979}"/>
              </a:ext>
            </a:extLst>
          </p:cNvPr>
          <p:cNvSpPr/>
          <p:nvPr/>
        </p:nvSpPr>
        <p:spPr>
          <a:xfrm>
            <a:off x="9250828" y="3565649"/>
            <a:ext cx="2729793" cy="1922757"/>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a:latin typeface="Arial" panose="020B0604020202020204" pitchFamily="34" charset="0"/>
                <a:cs typeface="Arial" panose="020B0604020202020204" pitchFamily="34" charset="0"/>
              </a:rPr>
              <a:t>5,219 offences in 2019</a:t>
            </a:r>
          </a:p>
        </p:txBody>
      </p:sp>
      <p:sp>
        <p:nvSpPr>
          <p:cNvPr id="15" name="Arrow: Right 14">
            <a:extLst>
              <a:ext uri="{FF2B5EF4-FFF2-40B4-BE49-F238E27FC236}">
                <a16:creationId xmlns:a16="http://schemas.microsoft.com/office/drawing/2014/main" id="{4A267BBD-7595-5631-76A5-DDA6AF4EE33C}"/>
              </a:ext>
            </a:extLst>
          </p:cNvPr>
          <p:cNvSpPr/>
          <p:nvPr/>
        </p:nvSpPr>
        <p:spPr>
          <a:xfrm>
            <a:off x="7565076" y="4100023"/>
            <a:ext cx="1561644" cy="9144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Increase</a:t>
            </a:r>
          </a:p>
        </p:txBody>
      </p:sp>
    </p:spTree>
    <p:custDataLst>
      <p:tags r:id="rId1"/>
    </p:custDataLst>
    <p:extLst>
      <p:ext uri="{BB962C8B-B14F-4D97-AF65-F5344CB8AC3E}">
        <p14:creationId xmlns:p14="http://schemas.microsoft.com/office/powerpoint/2010/main" val="858045490"/>
      </p:ext>
    </p:extLst>
  </p:cSld>
  <p:clrMapOvr>
    <a:masterClrMapping/>
  </p:clrMapOvr>
  <mc:AlternateContent xmlns:mc="http://schemas.openxmlformats.org/markup-compatibility/2006" xmlns:p14="http://schemas.microsoft.com/office/powerpoint/2010/main">
    <mc:Choice Requires="p14">
      <p:transition spd="slow" p14:dur="2000" advTm="33417"/>
    </mc:Choice>
    <mc:Fallback xmlns="">
      <p:transition spd="slow" advTm="334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fade">
                                      <p:cBhvr>
                                        <p:cTn id="14" dur="1000"/>
                                        <p:tgtEl>
                                          <p:spTgt spid="9"/>
                                        </p:tgtEl>
                                      </p:cBhvr>
                                    </p:animEffect>
                                    <p:anim calcmode="lin" valueType="num">
                                      <p:cBhvr>
                                        <p:cTn id="15" dur="1000" fill="hold"/>
                                        <p:tgtEl>
                                          <p:spTgt spid="9"/>
                                        </p:tgtEl>
                                        <p:attrNameLst>
                                          <p:attrName>ppt_x</p:attrName>
                                        </p:attrNameLst>
                                      </p:cBhvr>
                                      <p:tavLst>
                                        <p:tav tm="0">
                                          <p:val>
                                            <p:strVal val="#ppt_x"/>
                                          </p:val>
                                        </p:tav>
                                        <p:tav tm="100000">
                                          <p:val>
                                            <p:strVal val="#ppt_x"/>
                                          </p:val>
                                        </p:tav>
                                      </p:tavLst>
                                    </p:anim>
                                    <p:anim calcmode="lin" valueType="num">
                                      <p:cBhvr>
                                        <p:cTn id="1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1000"/>
                                        <p:tgtEl>
                                          <p:spTgt spid="15"/>
                                        </p:tgtEl>
                                      </p:cBhvr>
                                    </p:animEffect>
                                    <p:anim calcmode="lin" valueType="num">
                                      <p:cBhvr>
                                        <p:cTn id="22" dur="1000" fill="hold"/>
                                        <p:tgtEl>
                                          <p:spTgt spid="15"/>
                                        </p:tgtEl>
                                        <p:attrNameLst>
                                          <p:attrName>ppt_x</p:attrName>
                                        </p:attrNameLst>
                                      </p:cBhvr>
                                      <p:tavLst>
                                        <p:tav tm="0">
                                          <p:val>
                                            <p:strVal val="#ppt_x"/>
                                          </p:val>
                                        </p:tav>
                                        <p:tav tm="100000">
                                          <p:val>
                                            <p:strVal val="#ppt_x"/>
                                          </p:val>
                                        </p:tav>
                                      </p:tavLst>
                                    </p:anim>
                                    <p:anim calcmode="lin" valueType="num">
                                      <p:cBhvr>
                                        <p:cTn id="2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fade">
                                      <p:cBhvr>
                                        <p:cTn id="28" dur="1000"/>
                                        <p:tgtEl>
                                          <p:spTgt spid="13"/>
                                        </p:tgtEl>
                                      </p:cBhvr>
                                    </p:animEffect>
                                    <p:anim calcmode="lin" valueType="num">
                                      <p:cBhvr>
                                        <p:cTn id="29" dur="1000" fill="hold"/>
                                        <p:tgtEl>
                                          <p:spTgt spid="13"/>
                                        </p:tgtEl>
                                        <p:attrNameLst>
                                          <p:attrName>ppt_x</p:attrName>
                                        </p:attrNameLst>
                                      </p:cBhvr>
                                      <p:tavLst>
                                        <p:tav tm="0">
                                          <p:val>
                                            <p:strVal val="#ppt_x"/>
                                          </p:val>
                                        </p:tav>
                                        <p:tav tm="100000">
                                          <p:val>
                                            <p:strVal val="#ppt_x"/>
                                          </p:val>
                                        </p:tav>
                                      </p:tavLst>
                                    </p:anim>
                                    <p:anim calcmode="lin" valueType="num">
                                      <p:cBhvr>
                                        <p:cTn id="30"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9" grpId="0" animBg="1"/>
      <p:bldP spid="13" grpId="0" animBg="1"/>
      <p:bldP spid="1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4317E-029A-7411-6F12-CD14B4E3024E}"/>
              </a:ext>
            </a:extLst>
          </p:cNvPr>
          <p:cNvSpPr>
            <a:spLocks noGrp="1"/>
          </p:cNvSpPr>
          <p:nvPr>
            <p:ph type="title"/>
          </p:nvPr>
        </p:nvSpPr>
        <p:spPr/>
        <p:txBody>
          <a:bodyPr/>
          <a:lstStyle/>
          <a:p>
            <a:r>
              <a:rPr lang="en-GB">
                <a:solidFill>
                  <a:schemeClr val="accent1"/>
                </a:solidFill>
                <a:latin typeface="Arial" panose="020B0604020202020204" pitchFamily="34" charset="0"/>
                <a:cs typeface="Arial" panose="020B0604020202020204" pitchFamily="34" charset="0"/>
              </a:rPr>
              <a:t>The purpose of the Act</a:t>
            </a:r>
          </a:p>
        </p:txBody>
      </p:sp>
      <p:sp>
        <p:nvSpPr>
          <p:cNvPr id="3" name="Content Placeholder 2">
            <a:extLst>
              <a:ext uri="{FF2B5EF4-FFF2-40B4-BE49-F238E27FC236}">
                <a16:creationId xmlns:a16="http://schemas.microsoft.com/office/drawing/2014/main" id="{20C45EAA-4CED-F20B-D092-038F6EDF58C0}"/>
              </a:ext>
            </a:extLst>
          </p:cNvPr>
          <p:cNvSpPr>
            <a:spLocks noGrp="1"/>
          </p:cNvSpPr>
          <p:nvPr>
            <p:ph idx="1"/>
          </p:nvPr>
        </p:nvSpPr>
        <p:spPr/>
        <p:txBody>
          <a:bodyPr>
            <a:normAutofit/>
          </a:bodyPr>
          <a:lstStyle/>
          <a:p>
            <a:r>
              <a:rPr lang="en-GB" sz="4000"/>
              <a:t>The Act sets out the arrangement for identifying and supporting victims in guidance through Section 49 of the Act.</a:t>
            </a:r>
          </a:p>
          <a:p>
            <a:pPr lvl="1"/>
            <a:r>
              <a:rPr lang="en-GB" sz="3600"/>
              <a:t>Not to provide support to victims</a:t>
            </a:r>
          </a:p>
          <a:p>
            <a:pPr lvl="1"/>
            <a:r>
              <a:rPr lang="en-GB" sz="3600"/>
              <a:t>The National Referral Mechanism (</a:t>
            </a:r>
            <a:r>
              <a:rPr lang="en-GB" sz="3600" err="1"/>
              <a:t>NRM</a:t>
            </a:r>
            <a:r>
              <a:rPr lang="en-GB" sz="3600"/>
              <a:t>) is responsible for identifying and supporting potential victims</a:t>
            </a:r>
          </a:p>
        </p:txBody>
      </p:sp>
    </p:spTree>
    <p:custDataLst>
      <p:tags r:id="rId1"/>
    </p:custDataLst>
    <p:extLst>
      <p:ext uri="{BB962C8B-B14F-4D97-AF65-F5344CB8AC3E}">
        <p14:creationId xmlns:p14="http://schemas.microsoft.com/office/powerpoint/2010/main" val="1098702922"/>
      </p:ext>
    </p:extLst>
  </p:cSld>
  <p:clrMapOvr>
    <a:masterClrMapping/>
  </p:clrMapOvr>
  <mc:AlternateContent xmlns:mc="http://schemas.openxmlformats.org/markup-compatibility/2006" xmlns:p14="http://schemas.microsoft.com/office/powerpoint/2010/main">
    <mc:Choice Requires="p14">
      <p:transition spd="slow" p14:dur="2000" advTm="19017"/>
    </mc:Choice>
    <mc:Fallback xmlns="">
      <p:transition spd="slow" advTm="190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folded paper&#10;&#10;Description automatically generated">
            <a:extLst>
              <a:ext uri="{FF2B5EF4-FFF2-40B4-BE49-F238E27FC236}">
                <a16:creationId xmlns:a16="http://schemas.microsoft.com/office/drawing/2014/main" id="{E938F928-D500-E1A5-0689-D83871F7FA23}"/>
              </a:ext>
            </a:extLst>
          </p:cNvPr>
          <p:cNvPicPr>
            <a:picLocks noChangeAspect="1"/>
          </p:cNvPicPr>
          <p:nvPr/>
        </p:nvPicPr>
        <p:blipFill rotWithShape="1">
          <a:blip r:embed="rId3"/>
          <a:srcRect r="9091" b="23391"/>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3D7291B-53E4-75C7-7DE1-8A4E9488DA19}"/>
              </a:ext>
            </a:extLst>
          </p:cNvPr>
          <p:cNvSpPr>
            <a:spLocks noGrp="1"/>
          </p:cNvSpPr>
          <p:nvPr>
            <p:ph type="title"/>
          </p:nvPr>
        </p:nvSpPr>
        <p:spPr>
          <a:xfrm>
            <a:off x="838200" y="365125"/>
            <a:ext cx="10515600" cy="1325563"/>
          </a:xfrm>
        </p:spPr>
        <p:txBody>
          <a:bodyPr>
            <a:normAutofit/>
          </a:bodyPr>
          <a:lstStyle/>
          <a:p>
            <a:r>
              <a:rPr lang="en-GB">
                <a:solidFill>
                  <a:schemeClr val="accent1"/>
                </a:solidFill>
                <a:latin typeface="Arial" panose="020B0604020202020204" pitchFamily="34" charset="0"/>
                <a:cs typeface="Arial" panose="020B0604020202020204" pitchFamily="34" charset="0"/>
              </a:rPr>
              <a:t>The National Referral Mechanism (</a:t>
            </a:r>
            <a:r>
              <a:rPr lang="en-GB" err="1">
                <a:solidFill>
                  <a:schemeClr val="accent1"/>
                </a:solidFill>
                <a:latin typeface="Arial" panose="020B0604020202020204" pitchFamily="34" charset="0"/>
                <a:cs typeface="Arial" panose="020B0604020202020204" pitchFamily="34" charset="0"/>
              </a:rPr>
              <a:t>NRM</a:t>
            </a:r>
            <a:r>
              <a:rPr lang="en-GB">
                <a:solidFill>
                  <a:schemeClr val="accent1"/>
                </a:solidFill>
                <a:latin typeface="Arial" panose="020B0604020202020204" pitchFamily="34" charset="0"/>
                <a:cs typeface="Arial" panose="020B0604020202020204" pitchFamily="34" charset="0"/>
              </a:rPr>
              <a:t>)</a:t>
            </a:r>
          </a:p>
        </p:txBody>
      </p:sp>
      <p:graphicFrame>
        <p:nvGraphicFramePr>
          <p:cNvPr id="5" name="Content Placeholder 2">
            <a:extLst>
              <a:ext uri="{FF2B5EF4-FFF2-40B4-BE49-F238E27FC236}">
                <a16:creationId xmlns:a16="http://schemas.microsoft.com/office/drawing/2014/main" id="{65FE3202-FCF0-DE4E-C06F-AE53B6574543}"/>
              </a:ext>
            </a:extLst>
          </p:cNvPr>
          <p:cNvGraphicFramePr>
            <a:graphicFrameLocks noGrp="1"/>
          </p:cNvGraphicFramePr>
          <p:nvPr>
            <p:ph idx="1"/>
            <p:extLst>
              <p:ext uri="{D42A27DB-BD31-4B8C-83A1-F6EECF244321}">
                <p14:modId xmlns:p14="http://schemas.microsoft.com/office/powerpoint/2010/main" val="208840758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2845303573"/>
      </p:ext>
    </p:extLst>
  </p:cSld>
  <p:clrMapOvr>
    <a:masterClrMapping/>
  </p:clrMapOvr>
  <mc:AlternateContent xmlns:mc="http://schemas.openxmlformats.org/markup-compatibility/2006" xmlns:p14="http://schemas.microsoft.com/office/powerpoint/2010/main">
    <mc:Choice Requires="p14">
      <p:transition spd="slow" p14:dur="2000" advTm="41844"/>
    </mc:Choice>
    <mc:Fallback xmlns="">
      <p:transition spd="slow" advTm="41844"/>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67590214-397B-40AF-9D61-77EFE06EB13C}"/>
                                            </p:graphicEl>
                                          </p:spTgt>
                                        </p:tgtEl>
                                        <p:attrNameLst>
                                          <p:attrName>style.visibility</p:attrName>
                                        </p:attrNameLst>
                                      </p:cBhvr>
                                      <p:to>
                                        <p:strVal val="visible"/>
                                      </p:to>
                                    </p:set>
                                    <p:animEffect transition="in" filter="fade">
                                      <p:cBhvr>
                                        <p:cTn id="7" dur="1000"/>
                                        <p:tgtEl>
                                          <p:spTgt spid="5">
                                            <p:graphicEl>
                                              <a:dgm id="{67590214-397B-40AF-9D61-77EFE06EB13C}"/>
                                            </p:graphicEl>
                                          </p:spTgt>
                                        </p:tgtEl>
                                      </p:cBhvr>
                                    </p:animEffect>
                                    <p:anim calcmode="lin" valueType="num">
                                      <p:cBhvr>
                                        <p:cTn id="8" dur="1000" fill="hold"/>
                                        <p:tgtEl>
                                          <p:spTgt spid="5">
                                            <p:graphicEl>
                                              <a:dgm id="{67590214-397B-40AF-9D61-77EFE06EB13C}"/>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67590214-397B-40AF-9D61-77EFE06EB13C}"/>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CA2CE00A-C4F4-462F-9CBE-34ED60148156}"/>
                                            </p:graphicEl>
                                          </p:spTgt>
                                        </p:tgtEl>
                                        <p:attrNameLst>
                                          <p:attrName>style.visibility</p:attrName>
                                        </p:attrNameLst>
                                      </p:cBhvr>
                                      <p:to>
                                        <p:strVal val="visible"/>
                                      </p:to>
                                    </p:set>
                                    <p:animEffect transition="in" filter="fade">
                                      <p:cBhvr>
                                        <p:cTn id="14" dur="1000"/>
                                        <p:tgtEl>
                                          <p:spTgt spid="5">
                                            <p:graphicEl>
                                              <a:dgm id="{CA2CE00A-C4F4-462F-9CBE-34ED60148156}"/>
                                            </p:graphicEl>
                                          </p:spTgt>
                                        </p:tgtEl>
                                      </p:cBhvr>
                                    </p:animEffect>
                                    <p:anim calcmode="lin" valueType="num">
                                      <p:cBhvr>
                                        <p:cTn id="15" dur="1000" fill="hold"/>
                                        <p:tgtEl>
                                          <p:spTgt spid="5">
                                            <p:graphicEl>
                                              <a:dgm id="{CA2CE00A-C4F4-462F-9CBE-34ED60148156}"/>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CA2CE00A-C4F4-462F-9CBE-34ED60148156}"/>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864541F4-DA8B-4C1B-B639-C0282CF1B86B}"/>
                                            </p:graphicEl>
                                          </p:spTgt>
                                        </p:tgtEl>
                                        <p:attrNameLst>
                                          <p:attrName>style.visibility</p:attrName>
                                        </p:attrNameLst>
                                      </p:cBhvr>
                                      <p:to>
                                        <p:strVal val="visible"/>
                                      </p:to>
                                    </p:set>
                                    <p:animEffect transition="in" filter="fade">
                                      <p:cBhvr>
                                        <p:cTn id="19" dur="1000"/>
                                        <p:tgtEl>
                                          <p:spTgt spid="5">
                                            <p:graphicEl>
                                              <a:dgm id="{864541F4-DA8B-4C1B-B639-C0282CF1B86B}"/>
                                            </p:graphicEl>
                                          </p:spTgt>
                                        </p:tgtEl>
                                      </p:cBhvr>
                                    </p:animEffect>
                                    <p:anim calcmode="lin" valueType="num">
                                      <p:cBhvr>
                                        <p:cTn id="20" dur="1000" fill="hold"/>
                                        <p:tgtEl>
                                          <p:spTgt spid="5">
                                            <p:graphicEl>
                                              <a:dgm id="{864541F4-DA8B-4C1B-B639-C0282CF1B86B}"/>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864541F4-DA8B-4C1B-B639-C0282CF1B86B}"/>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graphicEl>
                                              <a:dgm id="{F5655CEE-2AC8-46BB-842C-37CC0DC06907}"/>
                                            </p:graphicEl>
                                          </p:spTgt>
                                        </p:tgtEl>
                                        <p:attrNameLst>
                                          <p:attrName>style.visibility</p:attrName>
                                        </p:attrNameLst>
                                      </p:cBhvr>
                                      <p:to>
                                        <p:strVal val="visible"/>
                                      </p:to>
                                    </p:set>
                                    <p:animEffect transition="in" filter="fade">
                                      <p:cBhvr>
                                        <p:cTn id="26" dur="1000"/>
                                        <p:tgtEl>
                                          <p:spTgt spid="5">
                                            <p:graphicEl>
                                              <a:dgm id="{F5655CEE-2AC8-46BB-842C-37CC0DC06907}"/>
                                            </p:graphicEl>
                                          </p:spTgt>
                                        </p:tgtEl>
                                      </p:cBhvr>
                                    </p:animEffect>
                                    <p:anim calcmode="lin" valueType="num">
                                      <p:cBhvr>
                                        <p:cTn id="27" dur="1000" fill="hold"/>
                                        <p:tgtEl>
                                          <p:spTgt spid="5">
                                            <p:graphicEl>
                                              <a:dgm id="{F5655CEE-2AC8-46BB-842C-37CC0DC06907}"/>
                                            </p:graphicEl>
                                          </p:spTgt>
                                        </p:tgtEl>
                                        <p:attrNameLst>
                                          <p:attrName>ppt_x</p:attrName>
                                        </p:attrNameLst>
                                      </p:cBhvr>
                                      <p:tavLst>
                                        <p:tav tm="0">
                                          <p:val>
                                            <p:strVal val="#ppt_x"/>
                                          </p:val>
                                        </p:tav>
                                        <p:tav tm="100000">
                                          <p:val>
                                            <p:strVal val="#ppt_x"/>
                                          </p:val>
                                        </p:tav>
                                      </p:tavLst>
                                    </p:anim>
                                    <p:anim calcmode="lin" valueType="num">
                                      <p:cBhvr>
                                        <p:cTn id="28" dur="1000" fill="hold"/>
                                        <p:tgtEl>
                                          <p:spTgt spid="5">
                                            <p:graphicEl>
                                              <a:dgm id="{F5655CEE-2AC8-46BB-842C-37CC0DC06907}"/>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graphicEl>
                                              <a:dgm id="{FDF7316D-28FC-4798-A16F-AA7145661996}"/>
                                            </p:graphicEl>
                                          </p:spTgt>
                                        </p:tgtEl>
                                        <p:attrNameLst>
                                          <p:attrName>style.visibility</p:attrName>
                                        </p:attrNameLst>
                                      </p:cBhvr>
                                      <p:to>
                                        <p:strVal val="visible"/>
                                      </p:to>
                                    </p:set>
                                    <p:animEffect transition="in" filter="fade">
                                      <p:cBhvr>
                                        <p:cTn id="31" dur="1000"/>
                                        <p:tgtEl>
                                          <p:spTgt spid="5">
                                            <p:graphicEl>
                                              <a:dgm id="{FDF7316D-28FC-4798-A16F-AA7145661996}"/>
                                            </p:graphicEl>
                                          </p:spTgt>
                                        </p:tgtEl>
                                      </p:cBhvr>
                                    </p:animEffect>
                                    <p:anim calcmode="lin" valueType="num">
                                      <p:cBhvr>
                                        <p:cTn id="32" dur="1000" fill="hold"/>
                                        <p:tgtEl>
                                          <p:spTgt spid="5">
                                            <p:graphicEl>
                                              <a:dgm id="{FDF7316D-28FC-4798-A16F-AA7145661996}"/>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FDF7316D-28FC-4798-A16F-AA7145661996}"/>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53716B-D469-0A1D-FA74-4F2D102CF088}"/>
              </a:ext>
            </a:extLst>
          </p:cNvPr>
          <p:cNvSpPr>
            <a:spLocks noGrp="1"/>
          </p:cNvSpPr>
          <p:nvPr>
            <p:ph type="title"/>
          </p:nvPr>
        </p:nvSpPr>
        <p:spPr>
          <a:xfrm>
            <a:off x="1371597" y="348865"/>
            <a:ext cx="10044023" cy="877729"/>
          </a:xfrm>
        </p:spPr>
        <p:txBody>
          <a:bodyPr anchor="ctr">
            <a:normAutofit/>
          </a:bodyPr>
          <a:lstStyle/>
          <a:p>
            <a:pPr algn="ctr"/>
            <a:r>
              <a:rPr lang="en-GB" sz="2800">
                <a:solidFill>
                  <a:srgbClr val="FFFFFF"/>
                </a:solidFill>
              </a:rPr>
              <a:t>Statistics on UK modern slavery and human trafficking referrals from 2022-2019</a:t>
            </a:r>
          </a:p>
        </p:txBody>
      </p:sp>
      <p:graphicFrame>
        <p:nvGraphicFramePr>
          <p:cNvPr id="11" name="Content Placeholder 10">
            <a:extLst>
              <a:ext uri="{FF2B5EF4-FFF2-40B4-BE49-F238E27FC236}">
                <a16:creationId xmlns:a16="http://schemas.microsoft.com/office/drawing/2014/main" id="{D9F514BE-9528-3179-98AB-5A09912D628C}"/>
              </a:ext>
            </a:extLst>
          </p:cNvPr>
          <p:cNvGraphicFramePr>
            <a:graphicFrameLocks noGrp="1"/>
          </p:cNvGraphicFramePr>
          <p:nvPr>
            <p:ph idx="1"/>
            <p:extLst>
              <p:ext uri="{D42A27DB-BD31-4B8C-83A1-F6EECF244321}">
                <p14:modId xmlns:p14="http://schemas.microsoft.com/office/powerpoint/2010/main" val="153605499"/>
              </p:ext>
            </p:extLst>
          </p:nvPr>
        </p:nvGraphicFramePr>
        <p:xfrm>
          <a:off x="644056" y="2112579"/>
          <a:ext cx="10927829" cy="4192805"/>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C0C287CA-D805-80CB-79E6-1A102D2BC192}"/>
              </a:ext>
            </a:extLst>
          </p:cNvPr>
          <p:cNvSpPr txBox="1"/>
          <p:nvPr/>
        </p:nvSpPr>
        <p:spPr>
          <a:xfrm>
            <a:off x="4189043" y="6415356"/>
            <a:ext cx="7893076" cy="338554"/>
          </a:xfrm>
          <a:prstGeom prst="rect">
            <a:avLst/>
          </a:prstGeom>
          <a:noFill/>
        </p:spPr>
        <p:txBody>
          <a:bodyPr wrap="square" lIns="91440" tIns="45720" rIns="91440" bIns="45720" rtlCol="0" anchor="t">
            <a:spAutoFit/>
          </a:bodyPr>
          <a:lstStyle/>
          <a:p>
            <a:r>
              <a:rPr lang="en-GB" sz="1600">
                <a:latin typeface="Arial"/>
                <a:ea typeface="Calibri" panose="020F0502020204030204" pitchFamily="34" charset="0"/>
                <a:cs typeface="Arial"/>
              </a:rPr>
              <a:t>(</a:t>
            </a:r>
            <a:r>
              <a:rPr lang="en-GB" sz="1600">
                <a:effectLst/>
                <a:latin typeface="Arial"/>
                <a:ea typeface="Calibri" panose="020F0502020204030204" pitchFamily="34" charset="0"/>
                <a:cs typeface="Arial"/>
              </a:rPr>
              <a:t>Home </a:t>
            </a:r>
            <a:r>
              <a:rPr lang="en-GB" sz="1600">
                <a:latin typeface="Arial"/>
                <a:ea typeface="Calibri" panose="020F0502020204030204" pitchFamily="34" charset="0"/>
                <a:cs typeface="Arial"/>
              </a:rPr>
              <a:t>Office, 2023b</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2022</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2021b</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2020</a:t>
            </a:r>
            <a:r>
              <a:rPr lang="en-GB" sz="1600">
                <a:effectLst/>
                <a:latin typeface="Arial"/>
                <a:ea typeface="Calibri" panose="020F0502020204030204" pitchFamily="34" charset="0"/>
                <a:cs typeface="Arial"/>
              </a:rPr>
              <a:t>)</a:t>
            </a:r>
            <a:r>
              <a:rPr lang="en-GB" sz="1600">
                <a:latin typeface="Arial"/>
                <a:ea typeface="Calibri" panose="020F0502020204030204" pitchFamily="34" charset="0"/>
                <a:cs typeface="Arial"/>
              </a:rPr>
              <a:t> </a:t>
            </a:r>
            <a:endParaRPr lang="en-GB" sz="1600">
              <a:cs typeface="Calibri"/>
            </a:endParaRPr>
          </a:p>
        </p:txBody>
      </p:sp>
    </p:spTree>
    <p:extLst>
      <p:ext uri="{BB962C8B-B14F-4D97-AF65-F5344CB8AC3E}">
        <p14:creationId xmlns:p14="http://schemas.microsoft.com/office/powerpoint/2010/main" val="4250073203"/>
      </p:ext>
    </p:extLst>
  </p:cSld>
  <p:clrMapOvr>
    <a:masterClrMapping/>
  </p:clrMapOvr>
  <mc:AlternateContent xmlns:mc="http://schemas.openxmlformats.org/markup-compatibility/2006" xmlns:p14="http://schemas.microsoft.com/office/powerpoint/2010/main">
    <mc:Choice Requires="p14">
      <p:transition spd="slow" p14:dur="2000" advTm="32522"/>
    </mc:Choice>
    <mc:Fallback xmlns="">
      <p:transition spd="slow" advTm="32522"/>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2465E8-EABF-80D5-786E-7210AF1D771B}"/>
              </a:ext>
            </a:extLst>
          </p:cNvPr>
          <p:cNvSpPr>
            <a:spLocks noGrp="1"/>
          </p:cNvSpPr>
          <p:nvPr>
            <p:ph type="title"/>
          </p:nvPr>
        </p:nvSpPr>
        <p:spPr>
          <a:xfrm>
            <a:off x="5297762" y="329184"/>
            <a:ext cx="6251110" cy="1783080"/>
          </a:xfrm>
        </p:spPr>
        <p:txBody>
          <a:bodyPr anchor="b">
            <a:normAutofit/>
          </a:bodyPr>
          <a:lstStyle/>
          <a:p>
            <a:pPr algn="ctr"/>
            <a:r>
              <a:rPr lang="en-GB" sz="5400"/>
              <a:t>Why have the statistics risen?</a:t>
            </a:r>
          </a:p>
        </p:txBody>
      </p:sp>
      <p:pic>
        <p:nvPicPr>
          <p:cNvPr id="5" name="Picture 4" descr="Graph on document with pen">
            <a:extLst>
              <a:ext uri="{FF2B5EF4-FFF2-40B4-BE49-F238E27FC236}">
                <a16:creationId xmlns:a16="http://schemas.microsoft.com/office/drawing/2014/main" id="{9C95A6AB-5671-3727-A532-0F13E0E2B51E}"/>
              </a:ext>
            </a:extLst>
          </p:cNvPr>
          <p:cNvPicPr>
            <a:picLocks noChangeAspect="1"/>
          </p:cNvPicPr>
          <p:nvPr/>
        </p:nvPicPr>
        <p:blipFill rotWithShape="1">
          <a:blip r:embed="rId4">
            <a:duotone>
              <a:prstClr val="black"/>
              <a:schemeClr val="accent1">
                <a:tint val="45000"/>
                <a:satMod val="400000"/>
              </a:schemeClr>
            </a:duotone>
          </a:blip>
          <a:srcRect l="34196" r="20473"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E16DBF-83E6-1E42-BB71-60A051CCE453}"/>
              </a:ext>
            </a:extLst>
          </p:cNvPr>
          <p:cNvSpPr>
            <a:spLocks noGrp="1"/>
          </p:cNvSpPr>
          <p:nvPr>
            <p:ph idx="1"/>
          </p:nvPr>
        </p:nvSpPr>
        <p:spPr>
          <a:xfrm>
            <a:off x="5297762" y="2375946"/>
            <a:ext cx="6639298" cy="3814542"/>
          </a:xfrm>
        </p:spPr>
        <p:txBody>
          <a:bodyPr vert="horz" lIns="91440" tIns="45720" rIns="91440" bIns="45720" rtlCol="0" anchor="t">
            <a:noAutofit/>
          </a:bodyPr>
          <a:lstStyle/>
          <a:p>
            <a:r>
              <a:rPr lang="en-GB" sz="3200">
                <a:latin typeface="Calibri"/>
                <a:ea typeface="Calibri" panose="020F0502020204030204" pitchFamily="34" charset="0"/>
                <a:cs typeface="Times New Roman"/>
              </a:rPr>
              <a:t>Increase in </a:t>
            </a:r>
            <a:r>
              <a:rPr lang="en-GB" sz="3200">
                <a:effectLst/>
                <a:latin typeface="Calibri"/>
                <a:ea typeface="Calibri" panose="020F0502020204030204" pitchFamily="34" charset="0"/>
                <a:cs typeface="Times New Roman"/>
              </a:rPr>
              <a:t>referrals of potential victims of modern slavery in the UK</a:t>
            </a:r>
            <a:r>
              <a:rPr lang="en-GB" sz="3200">
                <a:latin typeface="Calibri"/>
                <a:ea typeface="Calibri" panose="020F0502020204030204" pitchFamily="34" charset="0"/>
                <a:cs typeface="Times New Roman"/>
              </a:rPr>
              <a:t>.</a:t>
            </a:r>
            <a:endParaRPr lang="en-GB" sz="3200">
              <a:latin typeface="Calibri"/>
              <a:ea typeface="Calibri" panose="020F0502020204030204" pitchFamily="34" charset="0"/>
              <a:cs typeface="Times New Roman" panose="02020603050405020304" pitchFamily="18" charset="0"/>
            </a:endParaRPr>
          </a:p>
          <a:p>
            <a:r>
              <a:rPr lang="en-GB" sz="3200">
                <a:latin typeface="Calibri"/>
                <a:ea typeface="Calibri" panose="020F0502020204030204" pitchFamily="34" charset="0"/>
                <a:cs typeface="Times New Roman"/>
              </a:rPr>
              <a:t>Large</a:t>
            </a:r>
            <a:r>
              <a:rPr lang="en-GB" sz="3200">
                <a:effectLst/>
                <a:latin typeface="Calibri"/>
                <a:ea typeface="Calibri" panose="020F0502020204030204" pitchFamily="34" charset="0"/>
                <a:cs typeface="Times New Roman"/>
              </a:rPr>
              <a:t> increase in referrals from government agency first responders </a:t>
            </a:r>
            <a:r>
              <a:rPr lang="en-GB" sz="1600">
                <a:latin typeface="Calibri"/>
                <a:ea typeface="Calibri" panose="020F0502020204030204" pitchFamily="34" charset="0"/>
                <a:cs typeface="Times New Roman"/>
              </a:rPr>
              <a:t>(</a:t>
            </a:r>
            <a:r>
              <a:rPr lang="en-GB" sz="1600">
                <a:latin typeface="Calibri"/>
                <a:ea typeface="Calibri" panose="020F0502020204030204" pitchFamily="34" charset="0"/>
                <a:cs typeface="Calibri"/>
              </a:rPr>
              <a:t>Home Office, 2023b).</a:t>
            </a:r>
            <a:r>
              <a:rPr lang="en-GB" sz="3200">
                <a:latin typeface="Calibri"/>
                <a:ea typeface="Calibri" panose="020F0502020204030204" pitchFamily="34" charset="0"/>
                <a:cs typeface="Times New Roman"/>
              </a:rPr>
              <a:t> </a:t>
            </a:r>
            <a:endParaRPr lang="en-GB" sz="3200">
              <a:effectLst/>
              <a:latin typeface="Calibri"/>
              <a:ea typeface="Calibri" panose="020F0502020204030204" pitchFamily="34" charset="0"/>
              <a:cs typeface="Times New Roman" panose="02020603050405020304" pitchFamily="18" charset="0"/>
            </a:endParaRPr>
          </a:p>
          <a:p>
            <a:r>
              <a:rPr lang="en-GB" sz="3200">
                <a:latin typeface="Calibri"/>
                <a:ea typeface="Calibri" panose="020F0502020204030204" pitchFamily="34" charset="0"/>
                <a:cs typeface="Times New Roman"/>
              </a:rPr>
              <a:t>Increase</a:t>
            </a:r>
            <a:r>
              <a:rPr lang="en-GB" sz="3200">
                <a:effectLst/>
                <a:latin typeface="Calibri"/>
                <a:ea typeface="Calibri" panose="020F0502020204030204" pitchFamily="34" charset="0"/>
                <a:cs typeface="Times New Roman"/>
              </a:rPr>
              <a:t> in detection at the border as well as the huge increase in small boats arrivals</a:t>
            </a:r>
            <a:r>
              <a:rPr lang="en-GB" sz="1600">
                <a:latin typeface="Calibri"/>
                <a:ea typeface="Calibri" panose="020F0502020204030204" pitchFamily="34" charset="0"/>
                <a:cs typeface="Times New Roman"/>
              </a:rPr>
              <a:t> (</a:t>
            </a:r>
            <a:r>
              <a:rPr lang="en-GB" sz="1600">
                <a:latin typeface="Calibri"/>
                <a:ea typeface="Calibri" panose="020F0502020204030204" pitchFamily="34" charset="0"/>
                <a:cs typeface="Calibri"/>
              </a:rPr>
              <a:t>Home Office (2023b).</a:t>
            </a:r>
            <a:endParaRPr lang="en-GB" sz="1600">
              <a:latin typeface="Calibri"/>
              <a:cs typeface="Calibri"/>
            </a:endParaRPr>
          </a:p>
        </p:txBody>
      </p:sp>
    </p:spTree>
    <p:custDataLst>
      <p:tags r:id="rId1"/>
    </p:custDataLst>
    <p:extLst>
      <p:ext uri="{BB962C8B-B14F-4D97-AF65-F5344CB8AC3E}">
        <p14:creationId xmlns:p14="http://schemas.microsoft.com/office/powerpoint/2010/main" val="3021563282"/>
      </p:ext>
    </p:extLst>
  </p:cSld>
  <p:clrMapOvr>
    <a:masterClrMapping/>
  </p:clrMapOvr>
  <mc:AlternateContent xmlns:mc="http://schemas.openxmlformats.org/markup-compatibility/2006" xmlns:p14="http://schemas.microsoft.com/office/powerpoint/2010/main">
    <mc:Choice Requires="p14">
      <p:transition spd="slow" p14:dur="2000" advTm="39522"/>
    </mc:Choice>
    <mc:Fallback xmlns="">
      <p:transition spd="slow" advTm="3952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A8F4A-6E70-B738-681E-4C62F3A468E8}"/>
              </a:ext>
            </a:extLst>
          </p:cNvPr>
          <p:cNvSpPr>
            <a:spLocks noGrp="1"/>
          </p:cNvSpPr>
          <p:nvPr>
            <p:ph type="title"/>
          </p:nvPr>
        </p:nvSpPr>
        <p:spPr/>
        <p:txBody>
          <a:bodyPr/>
          <a:lstStyle/>
          <a:p>
            <a:pPr algn="ctr"/>
            <a:r>
              <a:rPr lang="en-GB"/>
              <a:t>Statistics on UK modern slavery and human trafficking referrals from 2019-2022</a:t>
            </a:r>
          </a:p>
        </p:txBody>
      </p:sp>
      <p:graphicFrame>
        <p:nvGraphicFramePr>
          <p:cNvPr id="6" name="Content Placeholder 5">
            <a:extLst>
              <a:ext uri="{FF2B5EF4-FFF2-40B4-BE49-F238E27FC236}">
                <a16:creationId xmlns:a16="http://schemas.microsoft.com/office/drawing/2014/main" id="{1207AD5C-2F2B-9668-9053-55C0B417E9E2}"/>
              </a:ext>
            </a:extLst>
          </p:cNvPr>
          <p:cNvGraphicFramePr>
            <a:graphicFrameLocks noGrp="1"/>
          </p:cNvGraphicFramePr>
          <p:nvPr>
            <p:ph idx="1"/>
            <p:extLst>
              <p:ext uri="{D42A27DB-BD31-4B8C-83A1-F6EECF244321}">
                <p14:modId xmlns:p14="http://schemas.microsoft.com/office/powerpoint/2010/main" val="985501177"/>
              </p:ext>
            </p:extLst>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
        <p:nvSpPr>
          <p:cNvPr id="4" name="TextBox 3">
            <a:extLst>
              <a:ext uri="{FF2B5EF4-FFF2-40B4-BE49-F238E27FC236}">
                <a16:creationId xmlns:a16="http://schemas.microsoft.com/office/drawing/2014/main" id="{2099D5C4-FE9C-783F-4900-F0D31905E174}"/>
              </a:ext>
            </a:extLst>
          </p:cNvPr>
          <p:cNvSpPr txBox="1"/>
          <p:nvPr/>
        </p:nvSpPr>
        <p:spPr>
          <a:xfrm>
            <a:off x="4189043" y="6415356"/>
            <a:ext cx="7893076" cy="338554"/>
          </a:xfrm>
          <a:prstGeom prst="rect">
            <a:avLst/>
          </a:prstGeom>
          <a:noFill/>
        </p:spPr>
        <p:txBody>
          <a:bodyPr wrap="square" lIns="91440" tIns="45720" rIns="91440" bIns="45720" rtlCol="0" anchor="t">
            <a:spAutoFit/>
          </a:bodyPr>
          <a:lstStyle/>
          <a:p>
            <a:r>
              <a:rPr lang="en-GB" sz="1600">
                <a:latin typeface="Arial"/>
                <a:ea typeface="Calibri" panose="020F0502020204030204" pitchFamily="34" charset="0"/>
                <a:cs typeface="Arial"/>
              </a:rPr>
              <a:t>(</a:t>
            </a:r>
            <a:r>
              <a:rPr lang="en-GB" sz="1600">
                <a:effectLst/>
                <a:latin typeface="Arial"/>
                <a:ea typeface="Calibri" panose="020F0502020204030204" pitchFamily="34" charset="0"/>
                <a:cs typeface="Arial"/>
              </a:rPr>
              <a:t>Home </a:t>
            </a:r>
            <a:r>
              <a:rPr lang="en-GB" sz="1600">
                <a:latin typeface="Arial"/>
                <a:ea typeface="Calibri" panose="020F0502020204030204" pitchFamily="34" charset="0"/>
                <a:cs typeface="Arial"/>
              </a:rPr>
              <a:t>Office, 2023b</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2022</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2021b</a:t>
            </a:r>
            <a:r>
              <a:rPr lang="en-GB" sz="1600">
                <a:effectLst/>
                <a:latin typeface="Arial"/>
                <a:ea typeface="Calibri" panose="020F0502020204030204" pitchFamily="34" charset="0"/>
                <a:cs typeface="Arial"/>
              </a:rPr>
              <a:t>; </a:t>
            </a:r>
            <a:r>
              <a:rPr lang="en-GB" sz="1600">
                <a:latin typeface="Arial"/>
                <a:ea typeface="Calibri" panose="020F0502020204030204" pitchFamily="34" charset="0"/>
                <a:cs typeface="Arial"/>
              </a:rPr>
              <a:t>Home Office, 2020</a:t>
            </a:r>
            <a:r>
              <a:rPr lang="en-GB" sz="1600">
                <a:effectLst/>
                <a:latin typeface="Arial"/>
                <a:ea typeface="Calibri" panose="020F0502020204030204" pitchFamily="34" charset="0"/>
                <a:cs typeface="Arial"/>
              </a:rPr>
              <a:t>)</a:t>
            </a:r>
            <a:r>
              <a:rPr lang="en-GB" sz="1600">
                <a:latin typeface="Arial"/>
                <a:ea typeface="Calibri" panose="020F0502020204030204" pitchFamily="34" charset="0"/>
                <a:cs typeface="Arial"/>
              </a:rPr>
              <a:t> </a:t>
            </a:r>
            <a:endParaRPr lang="en-GB" sz="1600">
              <a:cs typeface="Calibri"/>
            </a:endParaRPr>
          </a:p>
        </p:txBody>
      </p:sp>
    </p:spTree>
    <p:extLst>
      <p:ext uri="{BB962C8B-B14F-4D97-AF65-F5344CB8AC3E}">
        <p14:creationId xmlns:p14="http://schemas.microsoft.com/office/powerpoint/2010/main" val="3972352575"/>
      </p:ext>
    </p:extLst>
  </p:cSld>
  <p:clrMapOvr>
    <a:masterClrMapping/>
  </p:clrMapOvr>
  <mc:AlternateContent xmlns:mc="http://schemas.openxmlformats.org/markup-compatibility/2006" xmlns:p14="http://schemas.microsoft.com/office/powerpoint/2010/main">
    <mc:Choice Requires="p14">
      <p:transition spd="slow" p14:dur="2000" advTm="69292"/>
    </mc:Choice>
    <mc:Fallback xmlns="">
      <p:transition spd="slow" advTm="6929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8AB46-AB87-B125-2F94-261CBAAC39DD}"/>
              </a:ext>
            </a:extLst>
          </p:cNvPr>
          <p:cNvSpPr>
            <a:spLocks noGrp="1"/>
          </p:cNvSpPr>
          <p:nvPr>
            <p:ph type="title"/>
          </p:nvPr>
        </p:nvSpPr>
        <p:spPr>
          <a:xfrm>
            <a:off x="572493" y="238539"/>
            <a:ext cx="11047013" cy="1434415"/>
          </a:xfrm>
        </p:spPr>
        <p:txBody>
          <a:bodyPr anchor="b">
            <a:normAutofit/>
          </a:bodyPr>
          <a:lstStyle/>
          <a:p>
            <a:r>
              <a:rPr lang="en-GB" sz="5400">
                <a:solidFill>
                  <a:schemeClr val="accent1"/>
                </a:solidFill>
                <a:latin typeface="Arial" panose="020B0604020202020204" pitchFamily="34" charset="0"/>
                <a:cs typeface="Arial" panose="020B0604020202020204" pitchFamily="34" charset="0"/>
              </a:rPr>
              <a:t>The rise of the Albanian nationals</a:t>
            </a:r>
          </a:p>
        </p:txBody>
      </p:sp>
      <p:sp>
        <p:nvSpPr>
          <p:cNvPr id="16"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suit&#10;&#10;Description automatically generated">
            <a:extLst>
              <a:ext uri="{FF2B5EF4-FFF2-40B4-BE49-F238E27FC236}">
                <a16:creationId xmlns:a16="http://schemas.microsoft.com/office/drawing/2014/main" id="{AC9BF688-2FDB-4716-9678-0B2436B4C617}"/>
              </a:ext>
            </a:extLst>
          </p:cNvPr>
          <p:cNvPicPr>
            <a:picLocks noChangeAspect="1"/>
          </p:cNvPicPr>
          <p:nvPr/>
        </p:nvPicPr>
        <p:blipFill rotWithShape="1">
          <a:blip r:embed="rId2"/>
          <a:srcRect l="19909" r="17367"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BE7FF150-8F68-8BCE-866C-ABB590D6DA3E}"/>
              </a:ext>
            </a:extLst>
          </p:cNvPr>
          <p:cNvSpPr>
            <a:spLocks noGrp="1"/>
          </p:cNvSpPr>
          <p:nvPr>
            <p:ph idx="1"/>
          </p:nvPr>
        </p:nvSpPr>
        <p:spPr>
          <a:xfrm>
            <a:off x="4905955" y="2071316"/>
            <a:ext cx="6713552" cy="4114800"/>
          </a:xfrm>
        </p:spPr>
        <p:txBody>
          <a:bodyPr vert="horz" lIns="91440" tIns="45720" rIns="91440" bIns="45720" rtlCol="0" anchor="t">
            <a:noAutofit/>
          </a:bodyPr>
          <a:lstStyle/>
          <a:p>
            <a:r>
              <a:rPr lang="en-GB" sz="3200">
                <a:latin typeface="Calibri"/>
                <a:ea typeface="Calibri" panose="020F0502020204030204" pitchFamily="34" charset="0"/>
                <a:cs typeface="Times New Roman"/>
              </a:rPr>
              <a:t>A rise </a:t>
            </a:r>
            <a:r>
              <a:rPr lang="en-GB" sz="3200">
                <a:effectLst/>
                <a:latin typeface="Calibri"/>
                <a:ea typeface="Calibri" panose="020F0502020204030204" pitchFamily="34" charset="0"/>
                <a:cs typeface="Times New Roman"/>
              </a:rPr>
              <a:t>in</a:t>
            </a:r>
            <a:r>
              <a:rPr lang="en-GB" sz="3200">
                <a:latin typeface="Calibri"/>
                <a:ea typeface="Calibri" panose="020F0502020204030204" pitchFamily="34" charset="0"/>
                <a:cs typeface="Times New Roman"/>
              </a:rPr>
              <a:t> labour</a:t>
            </a:r>
            <a:r>
              <a:rPr lang="en-GB" sz="3200">
                <a:effectLst/>
                <a:latin typeface="Calibri"/>
                <a:ea typeface="Calibri" panose="020F0502020204030204" pitchFamily="34" charset="0"/>
                <a:cs typeface="Times New Roman"/>
              </a:rPr>
              <a:t> </a:t>
            </a:r>
            <a:r>
              <a:rPr lang="en-GB" sz="3200">
                <a:latin typeface="Calibri"/>
                <a:ea typeface="Calibri" panose="020F0502020204030204" pitchFamily="34" charset="0"/>
                <a:cs typeface="Times New Roman"/>
              </a:rPr>
              <a:t>exploitation of male Albanians </a:t>
            </a:r>
            <a:endParaRPr lang="en-US" sz="3200">
              <a:cs typeface="Calibri"/>
            </a:endParaRPr>
          </a:p>
          <a:p>
            <a:r>
              <a:rPr lang="en-GB" sz="3200">
                <a:effectLst/>
                <a:latin typeface="Calibri"/>
                <a:ea typeface="Calibri" panose="020F0502020204030204" pitchFamily="34" charset="0"/>
                <a:cs typeface="Times New Roman"/>
              </a:rPr>
              <a:t>1,631</a:t>
            </a:r>
            <a:r>
              <a:rPr lang="en-GB" sz="3200">
                <a:latin typeface="Calibri"/>
                <a:ea typeface="Calibri" panose="020F0502020204030204" pitchFamily="34" charset="0"/>
                <a:cs typeface="Times New Roman"/>
              </a:rPr>
              <a:t> </a:t>
            </a:r>
            <a:r>
              <a:rPr lang="en-GB" sz="3200">
                <a:effectLst/>
                <a:latin typeface="Calibri"/>
                <a:ea typeface="Calibri" panose="020F0502020204030204" pitchFamily="34" charset="0"/>
                <a:cs typeface="Times New Roman"/>
              </a:rPr>
              <a:t>referrals </a:t>
            </a:r>
            <a:r>
              <a:rPr lang="en-GB" sz="3200">
                <a:latin typeface="Calibri"/>
                <a:ea typeface="Calibri" panose="020F0502020204030204" pitchFamily="34" charset="0"/>
                <a:cs typeface="Times New Roman"/>
              </a:rPr>
              <a:t>in 2022 -</a:t>
            </a:r>
            <a:r>
              <a:rPr lang="en-GB" sz="3200">
                <a:effectLst/>
                <a:latin typeface="Calibri"/>
                <a:ea typeface="Calibri" panose="020F0502020204030204" pitchFamily="34" charset="0"/>
                <a:cs typeface="Times New Roman"/>
              </a:rPr>
              <a:t>more than double</a:t>
            </a:r>
            <a:r>
              <a:rPr lang="en-GB" sz="3200">
                <a:latin typeface="Calibri"/>
                <a:ea typeface="Calibri" panose="020F0502020204030204" pitchFamily="34" charset="0"/>
                <a:cs typeface="Times New Roman"/>
              </a:rPr>
              <a:t> </a:t>
            </a:r>
            <a:r>
              <a:rPr lang="en-GB" sz="3200">
                <a:effectLst/>
                <a:latin typeface="Calibri"/>
                <a:ea typeface="Calibri" panose="020F0502020204030204" pitchFamily="34" charset="0"/>
                <a:cs typeface="Times New Roman"/>
              </a:rPr>
              <a:t>2021</a:t>
            </a:r>
            <a:r>
              <a:rPr lang="en-GB" sz="1600">
                <a:latin typeface="Calibri"/>
                <a:ea typeface="Calibri" panose="020F0502020204030204" pitchFamily="34" charset="0"/>
                <a:cs typeface="Times New Roman"/>
              </a:rPr>
              <a:t> (</a:t>
            </a:r>
            <a:r>
              <a:rPr lang="en-GB" sz="1600">
                <a:latin typeface="Calibri"/>
                <a:ea typeface="Calibri" panose="020F0502020204030204" pitchFamily="34" charset="0"/>
                <a:cs typeface="Calibri"/>
              </a:rPr>
              <a:t>Home Office, 2023b)</a:t>
            </a:r>
            <a:r>
              <a:rPr lang="en-GB" sz="3200">
                <a:latin typeface="Calibri"/>
                <a:ea typeface="Calibri" panose="020F0502020204030204" pitchFamily="34" charset="0"/>
                <a:cs typeface="Calibri"/>
              </a:rPr>
              <a:t> </a:t>
            </a:r>
            <a:endParaRPr lang="en-GB" sz="3200">
              <a:cs typeface="Calibri"/>
            </a:endParaRPr>
          </a:p>
          <a:p>
            <a:r>
              <a:rPr lang="en-GB" sz="3200">
                <a:effectLst/>
                <a:latin typeface="Calibri"/>
                <a:ea typeface="Calibri" panose="020F0502020204030204" pitchFamily="34" charset="0"/>
                <a:cs typeface="Times New Roman"/>
              </a:rPr>
              <a:t>Albanian ambassador to the UK, </a:t>
            </a:r>
            <a:r>
              <a:rPr lang="en-GB" sz="3200" err="1">
                <a:effectLst/>
                <a:latin typeface="Calibri"/>
                <a:ea typeface="Calibri" panose="020F0502020204030204" pitchFamily="34" charset="0"/>
                <a:cs typeface="Times New Roman"/>
              </a:rPr>
              <a:t>Qirjako</a:t>
            </a:r>
            <a:r>
              <a:rPr lang="en-GB" sz="3200">
                <a:effectLst/>
                <a:latin typeface="Calibri"/>
                <a:ea typeface="Calibri" panose="020F0502020204030204" pitchFamily="34" charset="0"/>
                <a:cs typeface="Times New Roman"/>
              </a:rPr>
              <a:t> </a:t>
            </a:r>
            <a:r>
              <a:rPr lang="en-GB" sz="3200" err="1">
                <a:effectLst/>
                <a:latin typeface="Calibri"/>
                <a:ea typeface="Calibri" panose="020F0502020204030204" pitchFamily="34" charset="0"/>
                <a:cs typeface="Times New Roman"/>
              </a:rPr>
              <a:t>Qirko</a:t>
            </a:r>
            <a:r>
              <a:rPr lang="en-GB" sz="3200">
                <a:latin typeface="Calibri"/>
                <a:ea typeface="Calibri" panose="020F0502020204030204" pitchFamily="34" charset="0"/>
                <a:cs typeface="Times New Roman"/>
              </a:rPr>
              <a:t> </a:t>
            </a:r>
            <a:r>
              <a:rPr lang="en-GB" sz="3200">
                <a:effectLst/>
                <a:latin typeface="Calibri"/>
                <a:ea typeface="Calibri" panose="020F0502020204030204" pitchFamily="34" charset="0"/>
                <a:cs typeface="Times New Roman"/>
              </a:rPr>
              <a:t> Albanian migrants come to the UK to seek out business opportunities</a:t>
            </a:r>
            <a:r>
              <a:rPr lang="en-GB" sz="3200">
                <a:latin typeface="Calibri"/>
                <a:ea typeface="Calibri" panose="020F0502020204030204" pitchFamily="34" charset="0"/>
                <a:cs typeface="Times New Roman"/>
              </a:rPr>
              <a:t>, and some pretended</a:t>
            </a:r>
            <a:r>
              <a:rPr lang="en-GB" sz="3200">
                <a:effectLst/>
                <a:latin typeface="Calibri"/>
                <a:ea typeface="Calibri" panose="020F0502020204030204" pitchFamily="34" charset="0"/>
                <a:cs typeface="Times New Roman"/>
              </a:rPr>
              <a:t>” to be victims of modern slavery</a:t>
            </a:r>
            <a:r>
              <a:rPr lang="en-GB" sz="3200">
                <a:latin typeface="Calibri"/>
                <a:ea typeface="Calibri" panose="020F0502020204030204" pitchFamily="34" charset="0"/>
                <a:cs typeface="Times New Roman"/>
              </a:rPr>
              <a:t> </a:t>
            </a:r>
            <a:r>
              <a:rPr lang="en-GB" sz="1600">
                <a:latin typeface="Calibri"/>
                <a:ea typeface="Calibri" panose="020F0502020204030204" pitchFamily="34" charset="0"/>
                <a:cs typeface="Calibri"/>
              </a:rPr>
              <a:t>(BBC, 2023)</a:t>
            </a:r>
            <a:endParaRPr lang="en-GB" sz="1600">
              <a:effectLst/>
              <a:latin typeface="Calibri"/>
              <a:ea typeface="Calibri" panose="020F0502020204030204" pitchFamily="34" charset="0"/>
              <a:cs typeface="Calibri"/>
            </a:endParaRPr>
          </a:p>
          <a:p>
            <a:endParaRPr lang="en-GB" sz="2200"/>
          </a:p>
        </p:txBody>
      </p:sp>
    </p:spTree>
    <p:extLst>
      <p:ext uri="{BB962C8B-B14F-4D97-AF65-F5344CB8AC3E}">
        <p14:creationId xmlns:p14="http://schemas.microsoft.com/office/powerpoint/2010/main" val="4880371"/>
      </p:ext>
    </p:extLst>
  </p:cSld>
  <p:clrMapOvr>
    <a:masterClrMapping/>
  </p:clrMapOvr>
  <mc:AlternateContent xmlns:mc="http://schemas.openxmlformats.org/markup-compatibility/2006" xmlns:p14="http://schemas.microsoft.com/office/powerpoint/2010/main">
    <mc:Choice Requires="p14">
      <p:transition spd="slow" p14:dur="2000" advTm="47376"/>
    </mc:Choice>
    <mc:Fallback xmlns="">
      <p:transition spd="slow" advTm="47376"/>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9" name="Rectangle 205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Child sexual exploitation – change is needed | Bolt Burdon Kemp">
            <a:extLst>
              <a:ext uri="{FF2B5EF4-FFF2-40B4-BE49-F238E27FC236}">
                <a16:creationId xmlns:a16="http://schemas.microsoft.com/office/drawing/2014/main" id="{0E4F5395-2F2C-05DE-EDEA-D2A86341AED9}"/>
              </a:ext>
            </a:extLst>
          </p:cNvPr>
          <p:cNvPicPr>
            <a:picLocks noChangeAspect="1" noChangeArrowheads="1"/>
          </p:cNvPicPr>
          <p:nvPr/>
        </p:nvPicPr>
        <p:blipFill rotWithShape="1">
          <a:blip r:embed="rId3">
            <a:alphaModFix amt="35000"/>
            <a:duotone>
              <a:schemeClr val="accent1">
                <a:shade val="45000"/>
                <a:satMod val="135000"/>
              </a:schemeClr>
              <a:prstClr val="white"/>
            </a:duotone>
            <a:extLst>
              <a:ext uri="{28A0092B-C50C-407E-A947-70E740481C1C}">
                <a14:useLocalDpi xmlns:a14="http://schemas.microsoft.com/office/drawing/2010/main" val="0"/>
              </a:ext>
            </a:extLst>
          </a:blip>
          <a:srcRect t="14232" b="1498"/>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C01BFBC-FC8F-7984-9CF6-12019FC7BABA}"/>
              </a:ext>
            </a:extLst>
          </p:cNvPr>
          <p:cNvSpPr>
            <a:spLocks noGrp="1"/>
          </p:cNvSpPr>
          <p:nvPr>
            <p:ph type="title"/>
          </p:nvPr>
        </p:nvSpPr>
        <p:spPr>
          <a:xfrm>
            <a:off x="838200" y="365125"/>
            <a:ext cx="10515600" cy="1325563"/>
          </a:xfrm>
        </p:spPr>
        <p:txBody>
          <a:bodyPr>
            <a:normAutofit/>
          </a:bodyPr>
          <a:lstStyle/>
          <a:p>
            <a:pPr algn="ctr"/>
            <a:r>
              <a:rPr lang="en-GB">
                <a:solidFill>
                  <a:srgbClr val="FFFFFF"/>
                </a:solidFill>
                <a:latin typeface="Arial"/>
                <a:cs typeface="Arial"/>
              </a:rPr>
              <a:t>The rise of UK/British victims</a:t>
            </a:r>
            <a:endParaRPr lang="en-GB">
              <a:solidFill>
                <a:srgbClr val="FFFFFF"/>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4A5D8D4-484D-7C3C-4CA8-CBE7FB2C22C8}"/>
              </a:ext>
            </a:extLst>
          </p:cNvPr>
          <p:cNvSpPr txBox="1"/>
          <p:nvPr/>
        </p:nvSpPr>
        <p:spPr>
          <a:xfrm>
            <a:off x="20" y="6172201"/>
            <a:ext cx="12191980" cy="685799"/>
          </a:xfrm>
          <a:prstGeom prst="rect">
            <a:avLst/>
          </a:prstGeom>
          <a:solidFill>
            <a:srgbClr val="000000">
              <a:alpha val="50000"/>
            </a:srgbClr>
          </a:solidFill>
          <a:ln>
            <a:noFill/>
          </a:ln>
        </p:spPr>
        <p:txBody>
          <a:bodyPr wrap="square" lIns="91440" tIns="45720" rIns="91440" bIns="45720" rtlCol="0" anchor="t">
            <a:noAutofit/>
          </a:bodyPr>
          <a:lstStyle/>
          <a:p>
            <a:pPr algn="ctr">
              <a:spcAft>
                <a:spcPts val="600"/>
              </a:spcAft>
            </a:pPr>
            <a:r>
              <a:rPr lang="en-GB" sz="1300">
                <a:solidFill>
                  <a:srgbClr val="FFFFFF"/>
                </a:solidFill>
              </a:rPr>
              <a:t>(Home Office 2023b)</a:t>
            </a:r>
          </a:p>
        </p:txBody>
      </p:sp>
      <p:sp>
        <p:nvSpPr>
          <p:cNvPr id="7" name="Rectangle: Rounded Corners 6">
            <a:extLst>
              <a:ext uri="{FF2B5EF4-FFF2-40B4-BE49-F238E27FC236}">
                <a16:creationId xmlns:a16="http://schemas.microsoft.com/office/drawing/2014/main" id="{7F6C4C3C-D329-07F5-6E30-EFC0726DAEEE}"/>
              </a:ext>
            </a:extLst>
          </p:cNvPr>
          <p:cNvSpPr/>
          <p:nvPr/>
        </p:nvSpPr>
        <p:spPr>
          <a:xfrm>
            <a:off x="1094292" y="1825625"/>
            <a:ext cx="4751882" cy="3792511"/>
          </a:xfrm>
          <a:prstGeom prst="roundRect">
            <a:avLst/>
          </a:prstGeom>
        </p:spPr>
        <p:style>
          <a:lnRef idx="1">
            <a:schemeClr val="dk1"/>
          </a:lnRef>
          <a:fillRef idx="2">
            <a:schemeClr val="dk1"/>
          </a:fillRef>
          <a:effectRef idx="1">
            <a:schemeClr val="dk1"/>
          </a:effectRef>
          <a:fontRef idx="minor">
            <a:schemeClr val="dk1"/>
          </a:fontRef>
        </p:style>
        <p:txBody>
          <a:bodyPr lIns="91440" tIns="45720" rIns="91440" bIns="45720" rtlCol="0" anchor="ctr"/>
          <a:lstStyle/>
          <a:p>
            <a:pPr marL="342900" indent="-342900">
              <a:buFont typeface="Arial"/>
              <a:buChar char="•"/>
            </a:pPr>
            <a:r>
              <a:rPr lang="en-GB" sz="2400">
                <a:solidFill>
                  <a:srgbClr val="FFFFFF"/>
                </a:solidFill>
                <a:latin typeface="Arial"/>
                <a:ea typeface="Calibri" panose="020F0502020204030204" pitchFamily="34" charset="0"/>
                <a:cs typeface="Arial"/>
              </a:rPr>
              <a:t>Reporting on criminal exploitation of male child UK</a:t>
            </a:r>
            <a:r>
              <a:rPr lang="en-GB" sz="2400">
                <a:solidFill>
                  <a:srgbClr val="FFFFFF"/>
                </a:solidFill>
                <a:effectLst/>
                <a:latin typeface="Arial"/>
                <a:ea typeface="Calibri" panose="020F0502020204030204" pitchFamily="34" charset="0"/>
                <a:cs typeface="Arial"/>
              </a:rPr>
              <a:t> nationals increased in </a:t>
            </a:r>
            <a:r>
              <a:rPr lang="en-GB" sz="2400">
                <a:solidFill>
                  <a:srgbClr val="FFFFFF"/>
                </a:solidFill>
                <a:latin typeface="Arial"/>
                <a:ea typeface="Calibri" panose="020F0502020204030204" pitchFamily="34" charset="0"/>
                <a:cs typeface="Arial"/>
              </a:rPr>
              <a:t>2022,</a:t>
            </a:r>
            <a:endParaRPr lang="en-US">
              <a:solidFill>
                <a:srgbClr val="000000"/>
              </a:solidFill>
              <a:latin typeface="Calibri" panose="020F0502020204030204" pitchFamily="34" charset="0"/>
              <a:ea typeface="Calibri" panose="020F0502020204030204" pitchFamily="34" charset="0"/>
              <a:cs typeface="Calibri" panose="020F0502020204030204"/>
            </a:endParaRPr>
          </a:p>
          <a:p>
            <a:pPr marL="342900" indent="-342900">
              <a:buFont typeface="Arial"/>
              <a:buChar char="•"/>
            </a:pPr>
            <a:r>
              <a:rPr lang="en-GB" sz="2400">
                <a:solidFill>
                  <a:srgbClr val="FFFFFF"/>
                </a:solidFill>
                <a:latin typeface="Arial"/>
                <a:ea typeface="Calibri" panose="020F0502020204030204" pitchFamily="34" charset="0"/>
                <a:cs typeface="Arial"/>
              </a:rPr>
              <a:t>2,178</a:t>
            </a:r>
            <a:r>
              <a:rPr lang="en-GB" sz="2400">
                <a:solidFill>
                  <a:srgbClr val="FFFFFF"/>
                </a:solidFill>
                <a:effectLst/>
                <a:latin typeface="Arial"/>
                <a:ea typeface="Calibri" panose="020F0502020204030204" pitchFamily="34" charset="0"/>
                <a:cs typeface="Arial"/>
              </a:rPr>
              <a:t> referrals</a:t>
            </a:r>
            <a:endParaRPr lang="en-US">
              <a:solidFill>
                <a:srgbClr val="000000"/>
              </a:solidFill>
              <a:latin typeface="Calibri" panose="020F0502020204030204" pitchFamily="34" charset="0"/>
              <a:ea typeface="Calibri" panose="020F0502020204030204" pitchFamily="34" charset="0"/>
              <a:cs typeface="Calibri" panose="020F0502020204030204"/>
            </a:endParaRPr>
          </a:p>
          <a:p>
            <a:pPr marL="342900" indent="-342900">
              <a:buFont typeface="Arial"/>
              <a:buChar char="•"/>
            </a:pPr>
            <a:r>
              <a:rPr lang="en-GB" sz="2400">
                <a:solidFill>
                  <a:srgbClr val="FFFFFF"/>
                </a:solidFill>
                <a:latin typeface="Arial"/>
                <a:ea typeface="Calibri" panose="020F0502020204030204" pitchFamily="34" charset="0"/>
                <a:cs typeface="Arial"/>
              </a:rPr>
              <a:t>Adult</a:t>
            </a:r>
            <a:r>
              <a:rPr lang="en-GB" sz="2400">
                <a:solidFill>
                  <a:srgbClr val="FFFFFF"/>
                </a:solidFill>
                <a:effectLst/>
                <a:latin typeface="Arial"/>
                <a:ea typeface="Calibri" panose="020F0502020204030204" pitchFamily="34" charset="0"/>
                <a:cs typeface="Arial"/>
              </a:rPr>
              <a:t> referrals for UK nationals in 2022 fell by 12% from the </a:t>
            </a:r>
            <a:r>
              <a:rPr lang="en-GB" sz="2400">
                <a:solidFill>
                  <a:srgbClr val="FFFFFF"/>
                </a:solidFill>
                <a:latin typeface="Arial"/>
                <a:ea typeface="Calibri" panose="020F0502020204030204" pitchFamily="34" charset="0"/>
                <a:cs typeface="Arial"/>
              </a:rPr>
              <a:t>previous </a:t>
            </a:r>
            <a:r>
              <a:rPr lang="en-GB" sz="2400">
                <a:solidFill>
                  <a:srgbClr val="FFFFFF"/>
                </a:solidFill>
                <a:effectLst/>
                <a:latin typeface="Arial"/>
                <a:ea typeface="Calibri" panose="020F0502020204030204" pitchFamily="34" charset="0"/>
                <a:cs typeface="Arial"/>
              </a:rPr>
              <a:t>year.</a:t>
            </a:r>
            <a:endParaRPr lang="en-US">
              <a:cs typeface="Calibri"/>
            </a:endParaRPr>
          </a:p>
        </p:txBody>
      </p:sp>
      <p:sp>
        <p:nvSpPr>
          <p:cNvPr id="8" name="Rectangle: Rounded Corners 7">
            <a:extLst>
              <a:ext uri="{FF2B5EF4-FFF2-40B4-BE49-F238E27FC236}">
                <a16:creationId xmlns:a16="http://schemas.microsoft.com/office/drawing/2014/main" id="{D7E49B46-0264-8D83-74FD-FCD17AD3983E}"/>
              </a:ext>
            </a:extLst>
          </p:cNvPr>
          <p:cNvSpPr/>
          <p:nvPr/>
        </p:nvSpPr>
        <p:spPr>
          <a:xfrm>
            <a:off x="7062236" y="1825624"/>
            <a:ext cx="4751882" cy="3792511"/>
          </a:xfrm>
          <a:prstGeom prst="roundRect">
            <a:avLst/>
          </a:prstGeom>
        </p:spPr>
        <p:style>
          <a:lnRef idx="1">
            <a:schemeClr val="dk1"/>
          </a:lnRef>
          <a:fillRef idx="2">
            <a:schemeClr val="dk1"/>
          </a:fillRef>
          <a:effectRef idx="1">
            <a:schemeClr val="dk1"/>
          </a:effectRef>
          <a:fontRef idx="minor">
            <a:schemeClr val="dk1"/>
          </a:fontRef>
        </p:style>
        <p:txBody>
          <a:bodyPr lIns="91440" tIns="45720" rIns="91440" bIns="45720" rtlCol="0" anchor="ctr"/>
          <a:lstStyle/>
          <a:p>
            <a:r>
              <a:rPr lang="en-GB" sz="2800">
                <a:solidFill>
                  <a:srgbClr val="FFFFFF"/>
                </a:solidFill>
                <a:latin typeface="Arial"/>
                <a:cs typeface="Arial"/>
              </a:rPr>
              <a:t>County lines victims safeguarding "partially" drove the increase for male children </a:t>
            </a:r>
            <a:r>
              <a:rPr lang="en-GB" sz="2800">
                <a:solidFill>
                  <a:srgbClr val="FFFFFF"/>
                </a:solidFill>
                <a:effectLst/>
                <a:latin typeface="Arial"/>
                <a:ea typeface="Calibri" panose="020F0502020204030204" pitchFamily="34" charset="0"/>
                <a:cs typeface="Arial"/>
              </a:rPr>
              <a:t>within the criminal exploitation category.</a:t>
            </a:r>
            <a:endParaRPr lang="en-GB" sz="2800"/>
          </a:p>
        </p:txBody>
      </p:sp>
    </p:spTree>
    <p:custDataLst>
      <p:tags r:id="rId1"/>
    </p:custDataLst>
    <p:extLst>
      <p:ext uri="{BB962C8B-B14F-4D97-AF65-F5344CB8AC3E}">
        <p14:creationId xmlns:p14="http://schemas.microsoft.com/office/powerpoint/2010/main" val="117047033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9769"/>
    </mc:Choice>
    <mc:Fallback xmlns="">
      <p:transition spd="slow" advTm="4976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88D50-1377-CC2C-28FB-E18EA7A66D03}"/>
              </a:ext>
            </a:extLst>
          </p:cNvPr>
          <p:cNvSpPr>
            <a:spLocks noGrp="1"/>
          </p:cNvSpPr>
          <p:nvPr>
            <p:ph type="title"/>
          </p:nvPr>
        </p:nvSpPr>
        <p:spPr/>
        <p:txBody>
          <a:bodyPr/>
          <a:lstStyle/>
          <a:p>
            <a:pPr algn="ctr"/>
            <a:r>
              <a:rPr lang="en-GB"/>
              <a:t>Statistics on UK modern slavery and human trafficking referrals from 2021-2022</a:t>
            </a:r>
          </a:p>
        </p:txBody>
      </p:sp>
      <p:graphicFrame>
        <p:nvGraphicFramePr>
          <p:cNvPr id="6" name="Content Placeholder 5">
            <a:extLst>
              <a:ext uri="{FF2B5EF4-FFF2-40B4-BE49-F238E27FC236}">
                <a16:creationId xmlns:a16="http://schemas.microsoft.com/office/drawing/2014/main" id="{6CF136BA-D1EE-ACA2-909E-5EF958D5DFCE}"/>
              </a:ext>
            </a:extLst>
          </p:cNvPr>
          <p:cNvGraphicFramePr>
            <a:graphicFrameLocks noGrp="1"/>
          </p:cNvGraphicFramePr>
          <p:nvPr>
            <p:ph idx="1"/>
            <p:extLst>
              <p:ext uri="{D42A27DB-BD31-4B8C-83A1-F6EECF244321}">
                <p14:modId xmlns:p14="http://schemas.microsoft.com/office/powerpoint/2010/main" val="972285658"/>
              </p:ext>
            </p:extLst>
          </p:nvPr>
        </p:nvGraphicFramePr>
        <p:xfrm>
          <a:off x="838200" y="1825625"/>
          <a:ext cx="10515600" cy="4351338"/>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358390224"/>
      </p:ext>
    </p:extLst>
  </p:cSld>
  <p:clrMapOvr>
    <a:masterClrMapping/>
  </p:clrMapOvr>
  <mc:AlternateContent xmlns:mc="http://schemas.openxmlformats.org/markup-compatibility/2006" xmlns:p14="http://schemas.microsoft.com/office/powerpoint/2010/main">
    <mc:Choice Requires="p14">
      <p:transition spd="slow" p14:dur="2000" advTm="15631"/>
    </mc:Choice>
    <mc:Fallback xmlns="">
      <p:transition spd="slow" advTm="15631"/>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 up of a blue surface&#10;&#10;Description automatically generated">
            <a:extLst>
              <a:ext uri="{FF2B5EF4-FFF2-40B4-BE49-F238E27FC236}">
                <a16:creationId xmlns:a16="http://schemas.microsoft.com/office/drawing/2014/main" id="{CA9CA506-EC20-FEAF-9880-790BACE53D9A}"/>
              </a:ext>
            </a:extLst>
          </p:cNvPr>
          <p:cNvPicPr>
            <a:picLocks noChangeAspect="1"/>
          </p:cNvPicPr>
          <p:nvPr/>
        </p:nvPicPr>
        <p:blipFill rotWithShape="1">
          <a:blip r:embed="rId3"/>
          <a:srcRect t="7385" b="834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EDFDC5B-E792-28B4-9176-BB4F28C42F3B}"/>
              </a:ext>
            </a:extLst>
          </p:cNvPr>
          <p:cNvSpPr>
            <a:spLocks noGrp="1"/>
          </p:cNvSpPr>
          <p:nvPr>
            <p:ph type="title"/>
          </p:nvPr>
        </p:nvSpPr>
        <p:spPr>
          <a:xfrm>
            <a:off x="838200" y="365125"/>
            <a:ext cx="10515600" cy="1325563"/>
          </a:xfrm>
        </p:spPr>
        <p:txBody>
          <a:bodyPr>
            <a:normAutofit/>
          </a:bodyPr>
          <a:lstStyle/>
          <a:p>
            <a:pPr algn="ctr"/>
            <a:r>
              <a:rPr lang="en-GB">
                <a:solidFill>
                  <a:schemeClr val="accent1"/>
                </a:solidFill>
                <a:latin typeface="Arial" panose="020B0604020202020204" pitchFamily="34" charset="0"/>
                <a:cs typeface="Arial" panose="020B0604020202020204" pitchFamily="34" charset="0"/>
              </a:rPr>
              <a:t>Causes and Risk Factors of Modern Slavery and Human trafficking</a:t>
            </a:r>
          </a:p>
        </p:txBody>
      </p:sp>
      <p:graphicFrame>
        <p:nvGraphicFramePr>
          <p:cNvPr id="5" name="Content Placeholder 2">
            <a:extLst>
              <a:ext uri="{FF2B5EF4-FFF2-40B4-BE49-F238E27FC236}">
                <a16:creationId xmlns:a16="http://schemas.microsoft.com/office/drawing/2014/main" id="{C6BF82AE-9E75-0014-7966-D88A3A745442}"/>
              </a:ext>
            </a:extLst>
          </p:cNvPr>
          <p:cNvGraphicFramePr>
            <a:graphicFrameLocks noGrp="1"/>
          </p:cNvGraphicFramePr>
          <p:nvPr>
            <p:ph idx="1"/>
            <p:extLst>
              <p:ext uri="{D42A27DB-BD31-4B8C-83A1-F6EECF244321}">
                <p14:modId xmlns:p14="http://schemas.microsoft.com/office/powerpoint/2010/main" val="373837786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a:extLst>
              <a:ext uri="{FF2B5EF4-FFF2-40B4-BE49-F238E27FC236}">
                <a16:creationId xmlns:a16="http://schemas.microsoft.com/office/drawing/2014/main" id="{5F850A27-AEFF-DC32-E9EF-7F2F77A66D37}"/>
              </a:ext>
            </a:extLst>
          </p:cNvPr>
          <p:cNvSpPr txBox="1"/>
          <p:nvPr/>
        </p:nvSpPr>
        <p:spPr>
          <a:xfrm>
            <a:off x="356145" y="6123543"/>
            <a:ext cx="5293895" cy="369332"/>
          </a:xfrm>
          <a:prstGeom prst="rect">
            <a:avLst/>
          </a:prstGeom>
          <a:noFill/>
        </p:spPr>
        <p:txBody>
          <a:bodyPr wrap="square" rtlCol="0">
            <a:spAutoFit/>
          </a:bodyPr>
          <a:lstStyle/>
          <a:p>
            <a:r>
              <a:rPr lang="en-GB"/>
              <a:t>(Toybox, 2018, </a:t>
            </a:r>
            <a:r>
              <a:rPr lang="en-GB" err="1"/>
              <a:t>p.4</a:t>
            </a:r>
            <a:r>
              <a:rPr lang="en-GB"/>
              <a:t>)</a:t>
            </a:r>
          </a:p>
        </p:txBody>
      </p:sp>
    </p:spTree>
    <p:custDataLst>
      <p:tags r:id="rId1"/>
    </p:custDataLst>
    <p:extLst>
      <p:ext uri="{BB962C8B-B14F-4D97-AF65-F5344CB8AC3E}">
        <p14:creationId xmlns:p14="http://schemas.microsoft.com/office/powerpoint/2010/main" val="1523042599"/>
      </p:ext>
    </p:extLst>
  </p:cSld>
  <p:clrMapOvr>
    <a:masterClrMapping/>
  </p:clrMapOvr>
  <mc:AlternateContent xmlns:mc="http://schemas.openxmlformats.org/markup-compatibility/2006" xmlns:p14="http://schemas.microsoft.com/office/powerpoint/2010/main">
    <mc:Choice Requires="p14">
      <p:transition spd="slow" p14:dur="2000" advTm="118923"/>
    </mc:Choice>
    <mc:Fallback xmlns="">
      <p:transition spd="slow" advTm="1189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BEE1EAA5-8FEC-4649-9E99-FB22A632B86A}"/>
                                            </p:graphicEl>
                                          </p:spTgt>
                                        </p:tgtEl>
                                        <p:attrNameLst>
                                          <p:attrName>style.visibility</p:attrName>
                                        </p:attrNameLst>
                                      </p:cBhvr>
                                      <p:to>
                                        <p:strVal val="visible"/>
                                      </p:to>
                                    </p:set>
                                    <p:animEffect transition="in" filter="fade">
                                      <p:cBhvr>
                                        <p:cTn id="7" dur="1000"/>
                                        <p:tgtEl>
                                          <p:spTgt spid="5">
                                            <p:graphicEl>
                                              <a:dgm id="{BEE1EAA5-8FEC-4649-9E99-FB22A632B86A}"/>
                                            </p:graphicEl>
                                          </p:spTgt>
                                        </p:tgtEl>
                                      </p:cBhvr>
                                    </p:animEffect>
                                    <p:anim calcmode="lin" valueType="num">
                                      <p:cBhvr>
                                        <p:cTn id="8" dur="1000" fill="hold"/>
                                        <p:tgtEl>
                                          <p:spTgt spid="5">
                                            <p:graphicEl>
                                              <a:dgm id="{BEE1EAA5-8FEC-4649-9E99-FB22A632B86A}"/>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BEE1EAA5-8FEC-4649-9E99-FB22A632B86A}"/>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graphicEl>
                                              <a:dgm id="{25F32DE0-94AB-4104-9EC9-A7CF6485687F}"/>
                                            </p:graphicEl>
                                          </p:spTgt>
                                        </p:tgtEl>
                                        <p:attrNameLst>
                                          <p:attrName>style.visibility</p:attrName>
                                        </p:attrNameLst>
                                      </p:cBhvr>
                                      <p:to>
                                        <p:strVal val="visible"/>
                                      </p:to>
                                    </p:set>
                                    <p:animEffect transition="in" filter="fade">
                                      <p:cBhvr>
                                        <p:cTn id="12" dur="1000"/>
                                        <p:tgtEl>
                                          <p:spTgt spid="5">
                                            <p:graphicEl>
                                              <a:dgm id="{25F32DE0-94AB-4104-9EC9-A7CF6485687F}"/>
                                            </p:graphicEl>
                                          </p:spTgt>
                                        </p:tgtEl>
                                      </p:cBhvr>
                                    </p:animEffect>
                                    <p:anim calcmode="lin" valueType="num">
                                      <p:cBhvr>
                                        <p:cTn id="13" dur="1000" fill="hold"/>
                                        <p:tgtEl>
                                          <p:spTgt spid="5">
                                            <p:graphicEl>
                                              <a:dgm id="{25F32DE0-94AB-4104-9EC9-A7CF6485687F}"/>
                                            </p:graphicEl>
                                          </p:spTgt>
                                        </p:tgtEl>
                                        <p:attrNameLst>
                                          <p:attrName>ppt_x</p:attrName>
                                        </p:attrNameLst>
                                      </p:cBhvr>
                                      <p:tavLst>
                                        <p:tav tm="0">
                                          <p:val>
                                            <p:strVal val="#ppt_x"/>
                                          </p:val>
                                        </p:tav>
                                        <p:tav tm="100000">
                                          <p:val>
                                            <p:strVal val="#ppt_x"/>
                                          </p:val>
                                        </p:tav>
                                      </p:tavLst>
                                    </p:anim>
                                    <p:anim calcmode="lin" valueType="num">
                                      <p:cBhvr>
                                        <p:cTn id="14" dur="1000" fill="hold"/>
                                        <p:tgtEl>
                                          <p:spTgt spid="5">
                                            <p:graphicEl>
                                              <a:dgm id="{25F32DE0-94AB-4104-9EC9-A7CF6485687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graphicEl>
                                              <a:dgm id="{486A4CE4-3E8D-467A-8CE6-95FF8924AEB6}"/>
                                            </p:graphicEl>
                                          </p:spTgt>
                                        </p:tgtEl>
                                        <p:attrNameLst>
                                          <p:attrName>style.visibility</p:attrName>
                                        </p:attrNameLst>
                                      </p:cBhvr>
                                      <p:to>
                                        <p:strVal val="visible"/>
                                      </p:to>
                                    </p:set>
                                    <p:animEffect transition="in" filter="fade">
                                      <p:cBhvr>
                                        <p:cTn id="19" dur="1000"/>
                                        <p:tgtEl>
                                          <p:spTgt spid="5">
                                            <p:graphicEl>
                                              <a:dgm id="{486A4CE4-3E8D-467A-8CE6-95FF8924AEB6}"/>
                                            </p:graphicEl>
                                          </p:spTgt>
                                        </p:tgtEl>
                                      </p:cBhvr>
                                    </p:animEffect>
                                    <p:anim calcmode="lin" valueType="num">
                                      <p:cBhvr>
                                        <p:cTn id="20" dur="1000" fill="hold"/>
                                        <p:tgtEl>
                                          <p:spTgt spid="5">
                                            <p:graphicEl>
                                              <a:dgm id="{486A4CE4-3E8D-467A-8CE6-95FF8924AEB6}"/>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486A4CE4-3E8D-467A-8CE6-95FF8924AEB6}"/>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5">
                                            <p:graphicEl>
                                              <a:dgm id="{C2B8E0CE-BE24-4817-BCCD-425683A19CDF}"/>
                                            </p:graphicEl>
                                          </p:spTgt>
                                        </p:tgtEl>
                                        <p:attrNameLst>
                                          <p:attrName>style.visibility</p:attrName>
                                        </p:attrNameLst>
                                      </p:cBhvr>
                                      <p:to>
                                        <p:strVal val="visible"/>
                                      </p:to>
                                    </p:set>
                                    <p:animEffect transition="in" filter="fade">
                                      <p:cBhvr>
                                        <p:cTn id="24" dur="1000"/>
                                        <p:tgtEl>
                                          <p:spTgt spid="5">
                                            <p:graphicEl>
                                              <a:dgm id="{C2B8E0CE-BE24-4817-BCCD-425683A19CDF}"/>
                                            </p:graphicEl>
                                          </p:spTgt>
                                        </p:tgtEl>
                                      </p:cBhvr>
                                    </p:animEffect>
                                    <p:anim calcmode="lin" valueType="num">
                                      <p:cBhvr>
                                        <p:cTn id="25" dur="1000" fill="hold"/>
                                        <p:tgtEl>
                                          <p:spTgt spid="5">
                                            <p:graphicEl>
                                              <a:dgm id="{C2B8E0CE-BE24-4817-BCCD-425683A19CDF}"/>
                                            </p:graphicEl>
                                          </p:spTgt>
                                        </p:tgtEl>
                                        <p:attrNameLst>
                                          <p:attrName>ppt_x</p:attrName>
                                        </p:attrNameLst>
                                      </p:cBhvr>
                                      <p:tavLst>
                                        <p:tav tm="0">
                                          <p:val>
                                            <p:strVal val="#ppt_x"/>
                                          </p:val>
                                        </p:tav>
                                        <p:tav tm="100000">
                                          <p:val>
                                            <p:strVal val="#ppt_x"/>
                                          </p:val>
                                        </p:tav>
                                      </p:tavLst>
                                    </p:anim>
                                    <p:anim calcmode="lin" valueType="num">
                                      <p:cBhvr>
                                        <p:cTn id="26" dur="1000" fill="hold"/>
                                        <p:tgtEl>
                                          <p:spTgt spid="5">
                                            <p:graphicEl>
                                              <a:dgm id="{C2B8E0CE-BE24-4817-BCCD-425683A19CDF}"/>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graphicEl>
                                              <a:dgm id="{F8344968-042F-4320-8513-CCD4DEB147D0}"/>
                                            </p:graphicEl>
                                          </p:spTgt>
                                        </p:tgtEl>
                                        <p:attrNameLst>
                                          <p:attrName>style.visibility</p:attrName>
                                        </p:attrNameLst>
                                      </p:cBhvr>
                                      <p:to>
                                        <p:strVal val="visible"/>
                                      </p:to>
                                    </p:set>
                                    <p:animEffect transition="in" filter="fade">
                                      <p:cBhvr>
                                        <p:cTn id="31" dur="1000"/>
                                        <p:tgtEl>
                                          <p:spTgt spid="5">
                                            <p:graphicEl>
                                              <a:dgm id="{F8344968-042F-4320-8513-CCD4DEB147D0}"/>
                                            </p:graphicEl>
                                          </p:spTgt>
                                        </p:tgtEl>
                                      </p:cBhvr>
                                    </p:animEffect>
                                    <p:anim calcmode="lin" valueType="num">
                                      <p:cBhvr>
                                        <p:cTn id="32" dur="1000" fill="hold"/>
                                        <p:tgtEl>
                                          <p:spTgt spid="5">
                                            <p:graphicEl>
                                              <a:dgm id="{F8344968-042F-4320-8513-CCD4DEB147D0}"/>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F8344968-042F-4320-8513-CCD4DEB147D0}"/>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5">
                                            <p:graphicEl>
                                              <a:dgm id="{92F9C5D1-328D-4E61-B1E9-82B0E4D79FD1}"/>
                                            </p:graphicEl>
                                          </p:spTgt>
                                        </p:tgtEl>
                                        <p:attrNameLst>
                                          <p:attrName>style.visibility</p:attrName>
                                        </p:attrNameLst>
                                      </p:cBhvr>
                                      <p:to>
                                        <p:strVal val="visible"/>
                                      </p:to>
                                    </p:set>
                                    <p:animEffect transition="in" filter="fade">
                                      <p:cBhvr>
                                        <p:cTn id="36" dur="1000"/>
                                        <p:tgtEl>
                                          <p:spTgt spid="5">
                                            <p:graphicEl>
                                              <a:dgm id="{92F9C5D1-328D-4E61-B1E9-82B0E4D79FD1}"/>
                                            </p:graphicEl>
                                          </p:spTgt>
                                        </p:tgtEl>
                                      </p:cBhvr>
                                    </p:animEffect>
                                    <p:anim calcmode="lin" valueType="num">
                                      <p:cBhvr>
                                        <p:cTn id="37" dur="1000" fill="hold"/>
                                        <p:tgtEl>
                                          <p:spTgt spid="5">
                                            <p:graphicEl>
                                              <a:dgm id="{92F9C5D1-328D-4E61-B1E9-82B0E4D79FD1}"/>
                                            </p:graphicEl>
                                          </p:spTgt>
                                        </p:tgtEl>
                                        <p:attrNameLst>
                                          <p:attrName>ppt_x</p:attrName>
                                        </p:attrNameLst>
                                      </p:cBhvr>
                                      <p:tavLst>
                                        <p:tav tm="0">
                                          <p:val>
                                            <p:strVal val="#ppt_x"/>
                                          </p:val>
                                        </p:tav>
                                        <p:tav tm="100000">
                                          <p:val>
                                            <p:strVal val="#ppt_x"/>
                                          </p:val>
                                        </p:tav>
                                      </p:tavLst>
                                    </p:anim>
                                    <p:anim calcmode="lin" valueType="num">
                                      <p:cBhvr>
                                        <p:cTn id="38" dur="1000" fill="hold"/>
                                        <p:tgtEl>
                                          <p:spTgt spid="5">
                                            <p:graphicEl>
                                              <a:dgm id="{92F9C5D1-328D-4E61-B1E9-82B0E4D79FD1}"/>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4">
            <a:alphaModFix amt="88000"/>
            <a:lum/>
          </a:blip>
          <a:srcRect/>
          <a:stretch>
            <a:fillRect/>
          </a:stretch>
        </a:blipFill>
        <a:effectLst/>
      </p:bgPr>
    </p:bg>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B6927E29-1AA1-2CCD-23C7-E34084E620C6}"/>
              </a:ext>
            </a:extLst>
          </p:cNvPr>
          <p:cNvCxnSpPr>
            <a:cxnSpLocks/>
          </p:cNvCxnSpPr>
          <p:nvPr/>
        </p:nvCxnSpPr>
        <p:spPr>
          <a:xfrm flipH="1" flipV="1">
            <a:off x="4001238" y="2739038"/>
            <a:ext cx="673422" cy="38453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4959771-5134-7F92-D7A6-EB251ED92943}"/>
              </a:ext>
            </a:extLst>
          </p:cNvPr>
          <p:cNvCxnSpPr>
            <a:cxnSpLocks/>
          </p:cNvCxnSpPr>
          <p:nvPr/>
        </p:nvCxnSpPr>
        <p:spPr>
          <a:xfrm>
            <a:off x="7323377" y="3910250"/>
            <a:ext cx="412663" cy="37256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3AC9CB9-87E8-FF74-2B76-C40F8ABCB9E3}"/>
              </a:ext>
            </a:extLst>
          </p:cNvPr>
          <p:cNvCxnSpPr>
            <a:cxnSpLocks/>
          </p:cNvCxnSpPr>
          <p:nvPr/>
        </p:nvCxnSpPr>
        <p:spPr>
          <a:xfrm flipV="1">
            <a:off x="7323377" y="2865507"/>
            <a:ext cx="670696" cy="2580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2A9BAA6-4DFB-839A-213A-15A6D00226FC}"/>
              </a:ext>
            </a:extLst>
          </p:cNvPr>
          <p:cNvCxnSpPr>
            <a:cxnSpLocks/>
          </p:cNvCxnSpPr>
          <p:nvPr/>
        </p:nvCxnSpPr>
        <p:spPr>
          <a:xfrm flipH="1">
            <a:off x="4294909" y="3812906"/>
            <a:ext cx="651029" cy="69219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Oval 4">
            <a:extLst>
              <a:ext uri="{FF2B5EF4-FFF2-40B4-BE49-F238E27FC236}">
                <a16:creationId xmlns:a16="http://schemas.microsoft.com/office/drawing/2014/main" id="{21277E50-8EE5-1305-F30A-EDB527DED981}"/>
              </a:ext>
            </a:extLst>
          </p:cNvPr>
          <p:cNvSpPr/>
          <p:nvPr/>
        </p:nvSpPr>
        <p:spPr>
          <a:xfrm>
            <a:off x="4469567" y="2574560"/>
            <a:ext cx="3252866" cy="1708879"/>
          </a:xfrm>
          <a:prstGeom prst="ellipse">
            <a:avLst/>
          </a:prstGeom>
          <a:solidFill>
            <a:schemeClr val="tx1">
              <a:lumMod val="65000"/>
              <a:lumOff val="3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 DIFFERENT FORMS OF EXPLOITATION IN THE UK</a:t>
            </a:r>
          </a:p>
        </p:txBody>
      </p:sp>
      <p:cxnSp>
        <p:nvCxnSpPr>
          <p:cNvPr id="7" name="Straight Connector 6">
            <a:extLst>
              <a:ext uri="{FF2B5EF4-FFF2-40B4-BE49-F238E27FC236}">
                <a16:creationId xmlns:a16="http://schemas.microsoft.com/office/drawing/2014/main" id="{C0C494DC-DA62-A66E-B713-97F5C7587E84}"/>
              </a:ext>
            </a:extLst>
          </p:cNvPr>
          <p:cNvCxnSpPr>
            <a:stCxn id="5" idx="0"/>
          </p:cNvCxnSpPr>
          <p:nvPr/>
        </p:nvCxnSpPr>
        <p:spPr>
          <a:xfrm flipV="1">
            <a:off x="6096000" y="1953491"/>
            <a:ext cx="0" cy="62106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7" name="Rectangle: Rounded Corners 16">
            <a:extLst>
              <a:ext uri="{FF2B5EF4-FFF2-40B4-BE49-F238E27FC236}">
                <a16:creationId xmlns:a16="http://schemas.microsoft.com/office/drawing/2014/main" id="{DB0C929A-233A-B73F-297F-A89C74E8ADB8}"/>
              </a:ext>
            </a:extLst>
          </p:cNvPr>
          <p:cNvSpPr/>
          <p:nvPr/>
        </p:nvSpPr>
        <p:spPr>
          <a:xfrm>
            <a:off x="5036127" y="1530168"/>
            <a:ext cx="2119746" cy="581891"/>
          </a:xfrm>
          <a:prstGeom prst="roundRect">
            <a:avLst/>
          </a:prstGeom>
          <a:solidFill>
            <a:schemeClr val="accent1">
              <a:lumMod val="50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Sexual exploitation</a:t>
            </a:r>
          </a:p>
        </p:txBody>
      </p:sp>
      <p:sp>
        <p:nvSpPr>
          <p:cNvPr id="18" name="Rectangle: Rounded Corners 17">
            <a:extLst>
              <a:ext uri="{FF2B5EF4-FFF2-40B4-BE49-F238E27FC236}">
                <a16:creationId xmlns:a16="http://schemas.microsoft.com/office/drawing/2014/main" id="{28E7A67B-8303-1455-B674-0E2A2C93C72C}"/>
              </a:ext>
            </a:extLst>
          </p:cNvPr>
          <p:cNvSpPr/>
          <p:nvPr/>
        </p:nvSpPr>
        <p:spPr>
          <a:xfrm>
            <a:off x="7889938" y="2462579"/>
            <a:ext cx="2119746" cy="581891"/>
          </a:xfrm>
          <a:prstGeom prst="roundRect">
            <a:avLst/>
          </a:prstGeom>
          <a:solidFill>
            <a:schemeClr val="accent1">
              <a:lumMod val="75000"/>
            </a:scheme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Forced criminality</a:t>
            </a:r>
          </a:p>
        </p:txBody>
      </p:sp>
      <p:sp>
        <p:nvSpPr>
          <p:cNvPr id="19" name="Rectangle: Rounded Corners 18">
            <a:extLst>
              <a:ext uri="{FF2B5EF4-FFF2-40B4-BE49-F238E27FC236}">
                <a16:creationId xmlns:a16="http://schemas.microsoft.com/office/drawing/2014/main" id="{5BA0F050-3CAB-3900-B1B5-A6F06F0808F5}"/>
              </a:ext>
            </a:extLst>
          </p:cNvPr>
          <p:cNvSpPr/>
          <p:nvPr/>
        </p:nvSpPr>
        <p:spPr>
          <a:xfrm>
            <a:off x="2826192" y="4282816"/>
            <a:ext cx="2119746" cy="581891"/>
          </a:xfrm>
          <a:prstGeom prst="roundRect">
            <a:avLst/>
          </a:prstGeom>
          <a:solidFill>
            <a:schemeClr val="accent1">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Labour exploitation</a:t>
            </a:r>
          </a:p>
        </p:txBody>
      </p:sp>
      <p:sp>
        <p:nvSpPr>
          <p:cNvPr id="20" name="Rectangle: Rounded Corners 19">
            <a:extLst>
              <a:ext uri="{FF2B5EF4-FFF2-40B4-BE49-F238E27FC236}">
                <a16:creationId xmlns:a16="http://schemas.microsoft.com/office/drawing/2014/main" id="{5CFBF729-58C0-BBA9-94D1-5EEB52BB9DC3}"/>
              </a:ext>
            </a:extLst>
          </p:cNvPr>
          <p:cNvSpPr/>
          <p:nvPr/>
        </p:nvSpPr>
        <p:spPr>
          <a:xfrm>
            <a:off x="2175163" y="2462579"/>
            <a:ext cx="2119746" cy="581891"/>
          </a:xfrm>
          <a:prstGeom prst="roundRect">
            <a:avLst/>
          </a:prstGeom>
          <a:solidFill>
            <a:schemeClr val="accent1">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Domestic servitude</a:t>
            </a:r>
          </a:p>
        </p:txBody>
      </p:sp>
      <p:sp>
        <p:nvSpPr>
          <p:cNvPr id="27" name="Rectangle: Rounded Corners 26">
            <a:extLst>
              <a:ext uri="{FF2B5EF4-FFF2-40B4-BE49-F238E27FC236}">
                <a16:creationId xmlns:a16="http://schemas.microsoft.com/office/drawing/2014/main" id="{149FD303-C2DC-E895-8BA4-397229E227BD}"/>
              </a:ext>
            </a:extLst>
          </p:cNvPr>
          <p:cNvSpPr/>
          <p:nvPr/>
        </p:nvSpPr>
        <p:spPr>
          <a:xfrm>
            <a:off x="7658725" y="4282817"/>
            <a:ext cx="2119746" cy="581890"/>
          </a:xfrm>
          <a:prstGeom prst="roundRect">
            <a:avLst/>
          </a:prstGeom>
          <a:solidFill>
            <a:schemeClr val="accent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Forced Marriage</a:t>
            </a:r>
          </a:p>
        </p:txBody>
      </p:sp>
      <p:sp>
        <p:nvSpPr>
          <p:cNvPr id="2" name="TextBox 1">
            <a:extLst>
              <a:ext uri="{FF2B5EF4-FFF2-40B4-BE49-F238E27FC236}">
                <a16:creationId xmlns:a16="http://schemas.microsoft.com/office/drawing/2014/main" id="{9998A724-04D9-6FBA-9653-595C535C7278}"/>
              </a:ext>
            </a:extLst>
          </p:cNvPr>
          <p:cNvSpPr txBox="1"/>
          <p:nvPr/>
        </p:nvSpPr>
        <p:spPr>
          <a:xfrm>
            <a:off x="90189" y="6287393"/>
            <a:ext cx="4945938" cy="369332"/>
          </a:xfrm>
          <a:prstGeom prst="rect">
            <a:avLst/>
          </a:prstGeom>
          <a:noFill/>
        </p:spPr>
        <p:txBody>
          <a:bodyPr wrap="square" rtlCol="0">
            <a:spAutoFit/>
          </a:bodyPr>
          <a:lstStyle/>
          <a:p>
            <a:r>
              <a:rPr lang="en-GB" dirty="0"/>
              <a:t>(Stop the </a:t>
            </a:r>
            <a:r>
              <a:rPr lang="en-GB" dirty="0" err="1"/>
              <a:t>Traffik</a:t>
            </a:r>
            <a:r>
              <a:rPr lang="en-GB" dirty="0"/>
              <a:t>, 2022)</a:t>
            </a:r>
          </a:p>
        </p:txBody>
      </p:sp>
    </p:spTree>
    <p:custDataLst>
      <p:tags r:id="rId1"/>
    </p:custDataLst>
    <p:extLst>
      <p:ext uri="{BB962C8B-B14F-4D97-AF65-F5344CB8AC3E}">
        <p14:creationId xmlns:p14="http://schemas.microsoft.com/office/powerpoint/2010/main" val="2906566730"/>
      </p:ext>
    </p:extLst>
  </p:cSld>
  <p:clrMapOvr>
    <a:masterClrMapping/>
  </p:clrMapOvr>
  <mc:AlternateContent xmlns:mc="http://schemas.openxmlformats.org/markup-compatibility/2006" xmlns:p14="http://schemas.microsoft.com/office/powerpoint/2010/main">
    <mc:Choice Requires="p14">
      <p:transition spd="slow" p14:dur="2000" advTm="26729"/>
    </mc:Choice>
    <mc:Fallback xmlns="">
      <p:transition spd="slow" advTm="2672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7"/>
                                        </p:tgtEl>
                                        <p:attrNameLst>
                                          <p:attrName>style.visibility</p:attrName>
                                        </p:attrNameLst>
                                      </p:cBhvr>
                                      <p:to>
                                        <p:strVal val="visible"/>
                                      </p:to>
                                    </p:set>
                                    <p:animEffect transition="in" filter="fade">
                                      <p:cBhvr>
                                        <p:cTn id="15" dur="500"/>
                                        <p:tgtEl>
                                          <p:spTgt spid="17"/>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2"/>
                                        </p:tgtEl>
                                        <p:attrNameLst>
                                          <p:attrName>style.visibility</p:attrName>
                                        </p:attrNameLst>
                                      </p:cBhvr>
                                      <p:to>
                                        <p:strVal val="visible"/>
                                      </p:to>
                                    </p:set>
                                    <p:animEffect transition="in" filter="fade">
                                      <p:cBhvr>
                                        <p:cTn id="20" dur="500"/>
                                        <p:tgtEl>
                                          <p:spTgt spid="22"/>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fad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14"/>
                                        </p:tgtEl>
                                        <p:attrNameLst>
                                          <p:attrName>style.visibility</p:attrName>
                                        </p:attrNameLst>
                                      </p:cBhvr>
                                      <p:to>
                                        <p:strVal val="visible"/>
                                      </p:to>
                                    </p:set>
                                    <p:animEffect transition="in" filter="fade">
                                      <p:cBhvr>
                                        <p:cTn id="36" dur="500"/>
                                        <p:tgtEl>
                                          <p:spTgt spid="14"/>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Effect transition="in" filter="fade">
                                      <p:cBhvr>
                                        <p:cTn id="39" dur="500"/>
                                        <p:tgtEl>
                                          <p:spTgt spid="20"/>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26"/>
                                        </p:tgtEl>
                                        <p:attrNameLst>
                                          <p:attrName>style.visibility</p:attrName>
                                        </p:attrNameLst>
                                      </p:cBhvr>
                                      <p:to>
                                        <p:strVal val="visible"/>
                                      </p:to>
                                    </p:set>
                                    <p:animEffect transition="in" filter="fade">
                                      <p:cBhvr>
                                        <p:cTn id="44" dur="500"/>
                                        <p:tgtEl>
                                          <p:spTgt spid="26"/>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7"/>
                                        </p:tgtEl>
                                        <p:attrNameLst>
                                          <p:attrName>style.visibility</p:attrName>
                                        </p:attrNameLst>
                                      </p:cBhvr>
                                      <p:to>
                                        <p:strVal val="visible"/>
                                      </p:to>
                                    </p:set>
                                    <p:animEffect transition="in" filter="fade">
                                      <p:cBhvr>
                                        <p:cTn id="47"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7" grpId="0" animBg="1"/>
      <p:bldP spid="18" grpId="0" animBg="1"/>
      <p:bldP spid="19" grpId="0" animBg="1"/>
      <p:bldP spid="20" grpId="0" animBg="1"/>
      <p:bldP spid="27"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young person sitting in front of a window&#10;&#10;Description automatically generated">
            <a:extLst>
              <a:ext uri="{FF2B5EF4-FFF2-40B4-BE49-F238E27FC236}">
                <a16:creationId xmlns:a16="http://schemas.microsoft.com/office/drawing/2014/main" id="{2C22E590-01E0-0D40-C4F4-685A7964AF60}"/>
              </a:ext>
            </a:extLst>
          </p:cNvPr>
          <p:cNvPicPr>
            <a:picLocks noChangeAspect="1"/>
          </p:cNvPicPr>
          <p:nvPr/>
        </p:nvPicPr>
        <p:blipFill rotWithShape="1">
          <a:blip r:embed="rId2">
            <a:duotone>
              <a:prstClr val="black"/>
              <a:schemeClr val="accent1">
                <a:tint val="45000"/>
                <a:satMod val="400000"/>
              </a:schemeClr>
            </a:duotone>
          </a:blip>
          <a:srcRect/>
          <a:stretch/>
        </p:blipFill>
        <p:spPr>
          <a:xfrm>
            <a:off x="20" y="10"/>
            <a:ext cx="12191980" cy="6857990"/>
          </a:xfrm>
          <a:prstGeom prst="rect">
            <a:avLst/>
          </a:prstGeom>
        </p:spPr>
      </p:pic>
      <p:sp>
        <p:nvSpPr>
          <p:cNvPr id="18"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A2AEC7DE-92DF-7EAC-9DE3-32A5C23385A4}"/>
              </a:ext>
            </a:extLst>
          </p:cNvPr>
          <p:cNvSpPr>
            <a:spLocks noGrp="1"/>
          </p:cNvSpPr>
          <p:nvPr>
            <p:ph type="title"/>
          </p:nvPr>
        </p:nvSpPr>
        <p:spPr>
          <a:xfrm>
            <a:off x="3204376" y="1720079"/>
            <a:ext cx="5861106" cy="1406070"/>
          </a:xfrm>
        </p:spPr>
        <p:txBody>
          <a:bodyPr anchor="b">
            <a:normAutofit/>
          </a:bodyPr>
          <a:lstStyle/>
          <a:p>
            <a:pPr algn="ctr"/>
            <a:r>
              <a:rPr lang="en-GB">
                <a:latin typeface="Arial" panose="020B0604020202020204" pitchFamily="34" charset="0"/>
                <a:cs typeface="Arial" panose="020B0604020202020204" pitchFamily="34" charset="0"/>
              </a:rPr>
              <a:t>Child Criminal Exploitation (CCE)</a:t>
            </a:r>
          </a:p>
        </p:txBody>
      </p:sp>
      <p:sp>
        <p:nvSpPr>
          <p:cNvPr id="3" name="Content Placeholder 2">
            <a:extLst>
              <a:ext uri="{FF2B5EF4-FFF2-40B4-BE49-F238E27FC236}">
                <a16:creationId xmlns:a16="http://schemas.microsoft.com/office/drawing/2014/main" id="{224EA378-B039-82B6-74D0-C1F8CD498B54}"/>
              </a:ext>
            </a:extLst>
          </p:cNvPr>
          <p:cNvSpPr>
            <a:spLocks noGrp="1"/>
          </p:cNvSpPr>
          <p:nvPr>
            <p:ph idx="1"/>
          </p:nvPr>
        </p:nvSpPr>
        <p:spPr>
          <a:xfrm>
            <a:off x="3204374" y="3315553"/>
            <a:ext cx="5861107" cy="1868697"/>
          </a:xfrm>
        </p:spPr>
        <p:txBody>
          <a:bodyPr vert="horz" lIns="91440" tIns="45720" rIns="91440" bIns="45720" rtlCol="0" anchor="t">
            <a:normAutofit fontScale="92500"/>
          </a:bodyPr>
          <a:lstStyle/>
          <a:p>
            <a:pPr marL="0" indent="0">
              <a:buNone/>
            </a:pPr>
            <a:r>
              <a:rPr lang="en-GB" sz="3200">
                <a:latin typeface="Calibri"/>
                <a:ea typeface="Calibri" panose="020F0502020204030204" pitchFamily="34" charset="0"/>
                <a:cs typeface="Times New Roman"/>
              </a:rPr>
              <a:t> </a:t>
            </a:r>
            <a:r>
              <a:rPr lang="en-GB" sz="3200">
                <a:effectLst/>
                <a:latin typeface="Calibri"/>
                <a:ea typeface="Calibri" panose="020F0502020204030204" pitchFamily="34" charset="0"/>
                <a:cs typeface="Times New Roman"/>
              </a:rPr>
              <a:t>“the incitement coercion and/ or manipulation of children and young people into criminal activity”</a:t>
            </a:r>
            <a:endParaRPr lang="en-GB" sz="2400">
              <a:latin typeface="Calibri"/>
              <a:ea typeface="Calibri" panose="020F0502020204030204" pitchFamily="34" charset="0"/>
              <a:cs typeface="Times New Roman"/>
            </a:endParaRPr>
          </a:p>
          <a:p>
            <a:pPr marL="0" indent="0" algn="r">
              <a:buNone/>
            </a:pPr>
            <a:r>
              <a:rPr lang="en-GB" sz="3200">
                <a:latin typeface="Calibri"/>
                <a:ea typeface="Calibri" panose="020F0502020204030204" pitchFamily="34" charset="0"/>
                <a:cs typeface="Times New Roman"/>
              </a:rPr>
              <a:t> </a:t>
            </a:r>
            <a:r>
              <a:rPr lang="en-GB" sz="1600">
                <a:latin typeface="Calibri"/>
                <a:ea typeface="Calibri" panose="020F0502020204030204" pitchFamily="34" charset="0"/>
                <a:cs typeface="Times New Roman"/>
              </a:rPr>
              <a:t>(</a:t>
            </a:r>
            <a:r>
              <a:rPr lang="en-GB" sz="1600" err="1">
                <a:latin typeface="Calibri"/>
                <a:ea typeface="Calibri" panose="020F0502020204030204" pitchFamily="34" charset="0"/>
                <a:cs typeface="Calibri"/>
              </a:rPr>
              <a:t>Baidawi</a:t>
            </a:r>
            <a:r>
              <a:rPr lang="en-GB" sz="1600">
                <a:latin typeface="Calibri"/>
                <a:ea typeface="Calibri" panose="020F0502020204030204" pitchFamily="34" charset="0"/>
                <a:cs typeface="Calibri"/>
              </a:rPr>
              <a:t> et al., cited in Walsh, 2022, p.2)</a:t>
            </a:r>
            <a:endParaRPr lang="en-GB" sz="1600">
              <a:effectLst/>
              <a:latin typeface="Calibri"/>
              <a:ea typeface="Calibri" panose="020F0502020204030204" pitchFamily="34" charset="0"/>
              <a:cs typeface="Times New Roman"/>
            </a:endParaRPr>
          </a:p>
        </p:txBody>
      </p:sp>
    </p:spTree>
    <p:extLst>
      <p:ext uri="{BB962C8B-B14F-4D97-AF65-F5344CB8AC3E}">
        <p14:creationId xmlns:p14="http://schemas.microsoft.com/office/powerpoint/2010/main" val="2552924555"/>
      </p:ext>
    </p:extLst>
  </p:cSld>
  <p:clrMapOvr>
    <a:masterClrMapping/>
  </p:clrMapOvr>
  <mc:AlternateContent xmlns:mc="http://schemas.openxmlformats.org/markup-compatibility/2006" xmlns:p14="http://schemas.microsoft.com/office/powerpoint/2010/main">
    <mc:Choice Requires="p14">
      <p:transition spd="slow" p14:dur="2000" advTm="20757"/>
    </mc:Choice>
    <mc:Fallback xmlns="">
      <p:transition spd="slow" advTm="2075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C777BBD-C42C-46C6-8D2D-BD2F9613D6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9B00567-70AE-3D54-7C85-B97212AD3065}"/>
              </a:ext>
            </a:extLst>
          </p:cNvPr>
          <p:cNvPicPr>
            <a:picLocks noChangeAspect="1"/>
          </p:cNvPicPr>
          <p:nvPr/>
        </p:nvPicPr>
        <p:blipFill rotWithShape="1">
          <a:blip r:embed="rId2">
            <a:duotone>
              <a:prstClr val="black"/>
              <a:schemeClr val="accent1">
                <a:tint val="45000"/>
                <a:satMod val="400000"/>
              </a:schemeClr>
            </a:duotone>
          </a:blip>
          <a:srcRect b="16974"/>
          <a:stretch/>
        </p:blipFill>
        <p:spPr>
          <a:xfrm>
            <a:off x="20" y="10"/>
            <a:ext cx="12191980" cy="6857990"/>
          </a:xfrm>
          <a:prstGeom prst="rect">
            <a:avLst/>
          </a:prstGeom>
        </p:spPr>
      </p:pic>
      <p:sp>
        <p:nvSpPr>
          <p:cNvPr id="18" name="Graphic 1">
            <a:extLst>
              <a:ext uri="{FF2B5EF4-FFF2-40B4-BE49-F238E27FC236}">
                <a16:creationId xmlns:a16="http://schemas.microsoft.com/office/drawing/2014/main" id="{721F817A-BF7E-440D-B296-66D86EDB0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bg1">
              <a:alpha val="9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57231948-D6AB-FD8B-7098-60112A439D4B}"/>
              </a:ext>
            </a:extLst>
          </p:cNvPr>
          <p:cNvSpPr>
            <a:spLocks noGrp="1"/>
          </p:cNvSpPr>
          <p:nvPr>
            <p:ph type="title"/>
          </p:nvPr>
        </p:nvSpPr>
        <p:spPr>
          <a:xfrm>
            <a:off x="3204376" y="1705702"/>
            <a:ext cx="5861106" cy="1089768"/>
          </a:xfrm>
        </p:spPr>
        <p:txBody>
          <a:bodyPr anchor="b">
            <a:normAutofit/>
          </a:bodyPr>
          <a:lstStyle/>
          <a:p>
            <a:pPr algn="ctr"/>
            <a:r>
              <a:rPr lang="en-GB">
                <a:latin typeface="Arial" panose="020B0604020202020204" pitchFamily="34" charset="0"/>
                <a:cs typeface="Arial" panose="020B0604020202020204" pitchFamily="34" charset="0"/>
              </a:rPr>
              <a:t>Labour Exploitation </a:t>
            </a:r>
          </a:p>
        </p:txBody>
      </p:sp>
      <p:sp>
        <p:nvSpPr>
          <p:cNvPr id="3" name="Content Placeholder 2">
            <a:extLst>
              <a:ext uri="{FF2B5EF4-FFF2-40B4-BE49-F238E27FC236}">
                <a16:creationId xmlns:a16="http://schemas.microsoft.com/office/drawing/2014/main" id="{87AF9E72-C1FD-C30D-756C-4841C8B1FE51}"/>
              </a:ext>
            </a:extLst>
          </p:cNvPr>
          <p:cNvSpPr>
            <a:spLocks noGrp="1"/>
          </p:cNvSpPr>
          <p:nvPr>
            <p:ph idx="1"/>
          </p:nvPr>
        </p:nvSpPr>
        <p:spPr>
          <a:xfrm>
            <a:off x="3204374" y="2855480"/>
            <a:ext cx="5861107" cy="3105147"/>
          </a:xfrm>
        </p:spPr>
        <p:txBody>
          <a:bodyPr vert="horz" lIns="91440" tIns="45720" rIns="91440" bIns="45720" rtlCol="0" anchor="t">
            <a:normAutofit fontScale="92500" lnSpcReduction="20000"/>
          </a:bodyPr>
          <a:lstStyle/>
          <a:p>
            <a:r>
              <a:rPr lang="en-GB" sz="3200">
                <a:latin typeface="Calibri"/>
                <a:ea typeface="Calibri" panose="020F0502020204030204" pitchFamily="34" charset="0"/>
                <a:cs typeface="Times New Roman"/>
              </a:rPr>
              <a:t> </a:t>
            </a:r>
            <a:r>
              <a:rPr lang="en-GB" sz="3200">
                <a:effectLst/>
                <a:latin typeface="Calibri"/>
                <a:ea typeface="Calibri" panose="020F0502020204030204" pitchFamily="34" charset="0"/>
                <a:cs typeface="Times New Roman"/>
              </a:rPr>
              <a:t>“abuse of people in the workplace for profit</a:t>
            </a:r>
            <a:r>
              <a:rPr lang="en-GB" sz="3200">
                <a:latin typeface="Calibri"/>
                <a:ea typeface="Calibri" panose="020F0502020204030204" pitchFamily="34" charset="0"/>
                <a:cs typeface="Times New Roman"/>
              </a:rPr>
              <a:t>” </a:t>
            </a:r>
            <a:endParaRPr lang="en-US" sz="3200">
              <a:cs typeface="Calibri"/>
            </a:endParaRPr>
          </a:p>
          <a:p>
            <a:r>
              <a:rPr lang="en-GB" sz="3200">
                <a:effectLst/>
                <a:latin typeface="Calibri"/>
                <a:ea typeface="Calibri" panose="020F0502020204030204" pitchFamily="34" charset="0"/>
                <a:cs typeface="Times New Roman"/>
              </a:rPr>
              <a:t>The impact labour exploitation can have on victims can lead to devastation, financially, emotionally and physically.</a:t>
            </a:r>
            <a:r>
              <a:rPr lang="en-GB" sz="3200">
                <a:latin typeface="Calibri"/>
                <a:ea typeface="Calibri" panose="020F0502020204030204" pitchFamily="34" charset="0"/>
                <a:cs typeface="Times New Roman"/>
              </a:rPr>
              <a:t> </a:t>
            </a:r>
            <a:endParaRPr lang="en-GB"/>
          </a:p>
          <a:p>
            <a:endParaRPr lang="en-GB" sz="2000">
              <a:cs typeface="Times New Roman"/>
            </a:endParaRPr>
          </a:p>
          <a:p>
            <a:pPr marL="0" indent="0" algn="r">
              <a:buNone/>
            </a:pPr>
            <a:r>
              <a:rPr lang="en-GB" sz="2000">
                <a:cs typeface="Calibri"/>
              </a:rPr>
              <a:t> (Police Scotland, 2023)</a:t>
            </a:r>
          </a:p>
          <a:p>
            <a:pPr marL="0" indent="0">
              <a:buNone/>
            </a:pPr>
            <a:endParaRPr lang="en-GB" sz="2000">
              <a:cs typeface="Times New Roman"/>
            </a:endParaRPr>
          </a:p>
        </p:txBody>
      </p:sp>
    </p:spTree>
    <p:extLst>
      <p:ext uri="{BB962C8B-B14F-4D97-AF65-F5344CB8AC3E}">
        <p14:creationId xmlns:p14="http://schemas.microsoft.com/office/powerpoint/2010/main" val="1528326343"/>
      </p:ext>
    </p:extLst>
  </p:cSld>
  <p:clrMapOvr>
    <a:masterClrMapping/>
  </p:clrMapOvr>
  <mc:AlternateContent xmlns:mc="http://schemas.openxmlformats.org/markup-compatibility/2006" xmlns:p14="http://schemas.microsoft.com/office/powerpoint/2010/main">
    <mc:Choice Requires="p14">
      <p:transition spd="slow" p14:dur="2000" advTm="13876"/>
    </mc:Choice>
    <mc:Fallback xmlns="">
      <p:transition spd="slow" advTm="1387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blue and white wavy pattern&#10;&#10;Description automatically generated">
            <a:extLst>
              <a:ext uri="{FF2B5EF4-FFF2-40B4-BE49-F238E27FC236}">
                <a16:creationId xmlns:a16="http://schemas.microsoft.com/office/drawing/2014/main" id="{80BFC7C2-C493-2CC7-4B71-7EDB14E71361}"/>
              </a:ext>
            </a:extLst>
          </p:cNvPr>
          <p:cNvPicPr>
            <a:picLocks noChangeAspect="1"/>
          </p:cNvPicPr>
          <p:nvPr/>
        </p:nvPicPr>
        <p:blipFill rotWithShape="1">
          <a:blip r:embed="rId3">
            <a:duotone>
              <a:schemeClr val="bg2">
                <a:shade val="45000"/>
                <a:satMod val="135000"/>
              </a:schemeClr>
              <a:prstClr val="white"/>
            </a:duotone>
          </a:blip>
          <a:srcRect t="25000"/>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D54AB-7955-635D-A4BC-D78F854798EE}"/>
              </a:ext>
            </a:extLst>
          </p:cNvPr>
          <p:cNvSpPr>
            <a:spLocks noGrp="1"/>
          </p:cNvSpPr>
          <p:nvPr>
            <p:ph type="title"/>
          </p:nvPr>
        </p:nvSpPr>
        <p:spPr>
          <a:xfrm>
            <a:off x="838200" y="365125"/>
            <a:ext cx="10515600" cy="1325563"/>
          </a:xfrm>
        </p:spPr>
        <p:txBody>
          <a:bodyPr>
            <a:normAutofit/>
          </a:bodyPr>
          <a:lstStyle/>
          <a:p>
            <a:pPr algn="ctr"/>
            <a:r>
              <a:rPr lang="en-GB">
                <a:solidFill>
                  <a:schemeClr val="accent1"/>
                </a:solidFill>
                <a:latin typeface="Arial" panose="020B0604020202020204" pitchFamily="34" charset="0"/>
                <a:cs typeface="Arial" panose="020B0604020202020204" pitchFamily="34" charset="0"/>
              </a:rPr>
              <a:t>The Impact on Victims</a:t>
            </a:r>
          </a:p>
        </p:txBody>
      </p:sp>
      <p:graphicFrame>
        <p:nvGraphicFramePr>
          <p:cNvPr id="5" name="Content Placeholder 2">
            <a:extLst>
              <a:ext uri="{FF2B5EF4-FFF2-40B4-BE49-F238E27FC236}">
                <a16:creationId xmlns:a16="http://schemas.microsoft.com/office/drawing/2014/main" id="{5AE49BDE-A062-7F51-B127-86D7EDF9A2D5}"/>
              </a:ext>
            </a:extLst>
          </p:cNvPr>
          <p:cNvGraphicFramePr>
            <a:graphicFrameLocks noGrp="1"/>
          </p:cNvGraphicFramePr>
          <p:nvPr>
            <p:ph idx="1"/>
            <p:extLst>
              <p:ext uri="{D42A27DB-BD31-4B8C-83A1-F6EECF244321}">
                <p14:modId xmlns:p14="http://schemas.microsoft.com/office/powerpoint/2010/main" val="4106477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087820296"/>
      </p:ext>
    </p:extLst>
  </p:cSld>
  <p:clrMapOvr>
    <a:masterClrMapping/>
  </p:clrMapOvr>
  <mc:AlternateContent xmlns:mc="http://schemas.openxmlformats.org/markup-compatibility/2006" xmlns:p14="http://schemas.microsoft.com/office/powerpoint/2010/main">
    <mc:Choice Requires="p14">
      <p:transition spd="slow" p14:dur="2000" advTm="56295"/>
    </mc:Choice>
    <mc:Fallback xmlns="">
      <p:transition spd="slow" advTm="5629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85070EE5-778A-45BD-8F67-92CFB60DB8B0}"/>
                                            </p:graphicEl>
                                          </p:spTgt>
                                        </p:tgtEl>
                                        <p:attrNameLst>
                                          <p:attrName>style.visibility</p:attrName>
                                        </p:attrNameLst>
                                      </p:cBhvr>
                                      <p:to>
                                        <p:strVal val="visible"/>
                                      </p:to>
                                    </p:set>
                                    <p:animEffect transition="in" filter="fade">
                                      <p:cBhvr>
                                        <p:cTn id="7" dur="1000"/>
                                        <p:tgtEl>
                                          <p:spTgt spid="5">
                                            <p:graphicEl>
                                              <a:dgm id="{85070EE5-778A-45BD-8F67-92CFB60DB8B0}"/>
                                            </p:graphicEl>
                                          </p:spTgt>
                                        </p:tgtEl>
                                      </p:cBhvr>
                                    </p:animEffect>
                                    <p:anim calcmode="lin" valueType="num">
                                      <p:cBhvr>
                                        <p:cTn id="8" dur="1000" fill="hold"/>
                                        <p:tgtEl>
                                          <p:spTgt spid="5">
                                            <p:graphicEl>
                                              <a:dgm id="{85070EE5-778A-45BD-8F67-92CFB60DB8B0}"/>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85070EE5-778A-45BD-8F67-92CFB60DB8B0}"/>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E26D00A3-D2DD-41A9-A1BE-A25163B71CDA}"/>
                                            </p:graphicEl>
                                          </p:spTgt>
                                        </p:tgtEl>
                                        <p:attrNameLst>
                                          <p:attrName>style.visibility</p:attrName>
                                        </p:attrNameLst>
                                      </p:cBhvr>
                                      <p:to>
                                        <p:strVal val="visible"/>
                                      </p:to>
                                    </p:set>
                                    <p:animEffect transition="in" filter="fade">
                                      <p:cBhvr>
                                        <p:cTn id="14" dur="1000"/>
                                        <p:tgtEl>
                                          <p:spTgt spid="5">
                                            <p:graphicEl>
                                              <a:dgm id="{E26D00A3-D2DD-41A9-A1BE-A25163B71CDA}"/>
                                            </p:graphicEl>
                                          </p:spTgt>
                                        </p:tgtEl>
                                      </p:cBhvr>
                                    </p:animEffect>
                                    <p:anim calcmode="lin" valueType="num">
                                      <p:cBhvr>
                                        <p:cTn id="15" dur="1000" fill="hold"/>
                                        <p:tgtEl>
                                          <p:spTgt spid="5">
                                            <p:graphicEl>
                                              <a:dgm id="{E26D00A3-D2DD-41A9-A1BE-A25163B71CDA}"/>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E26D00A3-D2DD-41A9-A1BE-A25163B71CDA}"/>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5">
                                            <p:graphicEl>
                                              <a:dgm id="{6B7733E2-1835-46C6-ACEF-1F238BC753C6}"/>
                                            </p:graphicEl>
                                          </p:spTgt>
                                        </p:tgtEl>
                                        <p:attrNameLst>
                                          <p:attrName>style.visibility</p:attrName>
                                        </p:attrNameLst>
                                      </p:cBhvr>
                                      <p:to>
                                        <p:strVal val="visible"/>
                                      </p:to>
                                    </p:set>
                                    <p:animEffect transition="in" filter="fade">
                                      <p:cBhvr>
                                        <p:cTn id="19" dur="1000"/>
                                        <p:tgtEl>
                                          <p:spTgt spid="5">
                                            <p:graphicEl>
                                              <a:dgm id="{6B7733E2-1835-46C6-ACEF-1F238BC753C6}"/>
                                            </p:graphicEl>
                                          </p:spTgt>
                                        </p:tgtEl>
                                      </p:cBhvr>
                                    </p:animEffect>
                                    <p:anim calcmode="lin" valueType="num">
                                      <p:cBhvr>
                                        <p:cTn id="20" dur="1000" fill="hold"/>
                                        <p:tgtEl>
                                          <p:spTgt spid="5">
                                            <p:graphicEl>
                                              <a:dgm id="{6B7733E2-1835-46C6-ACEF-1F238BC753C6}"/>
                                            </p:graphicEl>
                                          </p:spTgt>
                                        </p:tgtEl>
                                        <p:attrNameLst>
                                          <p:attrName>ppt_x</p:attrName>
                                        </p:attrNameLst>
                                      </p:cBhvr>
                                      <p:tavLst>
                                        <p:tav tm="0">
                                          <p:val>
                                            <p:strVal val="#ppt_x"/>
                                          </p:val>
                                        </p:tav>
                                        <p:tav tm="100000">
                                          <p:val>
                                            <p:strVal val="#ppt_x"/>
                                          </p:val>
                                        </p:tav>
                                      </p:tavLst>
                                    </p:anim>
                                    <p:anim calcmode="lin" valueType="num">
                                      <p:cBhvr>
                                        <p:cTn id="21" dur="1000" fill="hold"/>
                                        <p:tgtEl>
                                          <p:spTgt spid="5">
                                            <p:graphicEl>
                                              <a:dgm id="{6B7733E2-1835-46C6-ACEF-1F238BC753C6}"/>
                                            </p:graphic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graphicEl>
                                              <a:dgm id="{3E013585-1B2B-4C4D-B5AA-950E8C4C4395}"/>
                                            </p:graphicEl>
                                          </p:spTgt>
                                        </p:tgtEl>
                                        <p:attrNameLst>
                                          <p:attrName>style.visibility</p:attrName>
                                        </p:attrNameLst>
                                      </p:cBhvr>
                                      <p:to>
                                        <p:strVal val="visible"/>
                                      </p:to>
                                    </p:set>
                                    <p:animEffect transition="in" filter="fade">
                                      <p:cBhvr>
                                        <p:cTn id="26" dur="1000"/>
                                        <p:tgtEl>
                                          <p:spTgt spid="5">
                                            <p:graphicEl>
                                              <a:dgm id="{3E013585-1B2B-4C4D-B5AA-950E8C4C4395}"/>
                                            </p:graphicEl>
                                          </p:spTgt>
                                        </p:tgtEl>
                                      </p:cBhvr>
                                    </p:animEffect>
                                    <p:anim calcmode="lin" valueType="num">
                                      <p:cBhvr>
                                        <p:cTn id="27" dur="1000" fill="hold"/>
                                        <p:tgtEl>
                                          <p:spTgt spid="5">
                                            <p:graphicEl>
                                              <a:dgm id="{3E013585-1B2B-4C4D-B5AA-950E8C4C4395}"/>
                                            </p:graphicEl>
                                          </p:spTgt>
                                        </p:tgtEl>
                                        <p:attrNameLst>
                                          <p:attrName>ppt_x</p:attrName>
                                        </p:attrNameLst>
                                      </p:cBhvr>
                                      <p:tavLst>
                                        <p:tav tm="0">
                                          <p:val>
                                            <p:strVal val="#ppt_x"/>
                                          </p:val>
                                        </p:tav>
                                        <p:tav tm="100000">
                                          <p:val>
                                            <p:strVal val="#ppt_x"/>
                                          </p:val>
                                        </p:tav>
                                      </p:tavLst>
                                    </p:anim>
                                    <p:anim calcmode="lin" valueType="num">
                                      <p:cBhvr>
                                        <p:cTn id="28" dur="1000" fill="hold"/>
                                        <p:tgtEl>
                                          <p:spTgt spid="5">
                                            <p:graphicEl>
                                              <a:dgm id="{3E013585-1B2B-4C4D-B5AA-950E8C4C4395}"/>
                                            </p:graphic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5">
                                            <p:graphicEl>
                                              <a:dgm id="{C6BE5002-C1AA-4BC7-959F-FBA43DF932D9}"/>
                                            </p:graphicEl>
                                          </p:spTgt>
                                        </p:tgtEl>
                                        <p:attrNameLst>
                                          <p:attrName>style.visibility</p:attrName>
                                        </p:attrNameLst>
                                      </p:cBhvr>
                                      <p:to>
                                        <p:strVal val="visible"/>
                                      </p:to>
                                    </p:set>
                                    <p:animEffect transition="in" filter="fade">
                                      <p:cBhvr>
                                        <p:cTn id="31" dur="1000"/>
                                        <p:tgtEl>
                                          <p:spTgt spid="5">
                                            <p:graphicEl>
                                              <a:dgm id="{C6BE5002-C1AA-4BC7-959F-FBA43DF932D9}"/>
                                            </p:graphicEl>
                                          </p:spTgt>
                                        </p:tgtEl>
                                      </p:cBhvr>
                                    </p:animEffect>
                                    <p:anim calcmode="lin" valueType="num">
                                      <p:cBhvr>
                                        <p:cTn id="32" dur="1000" fill="hold"/>
                                        <p:tgtEl>
                                          <p:spTgt spid="5">
                                            <p:graphicEl>
                                              <a:dgm id="{C6BE5002-C1AA-4BC7-959F-FBA43DF932D9}"/>
                                            </p:graphicEl>
                                          </p:spTgt>
                                        </p:tgtEl>
                                        <p:attrNameLst>
                                          <p:attrName>ppt_x</p:attrName>
                                        </p:attrNameLst>
                                      </p:cBhvr>
                                      <p:tavLst>
                                        <p:tav tm="0">
                                          <p:val>
                                            <p:strVal val="#ppt_x"/>
                                          </p:val>
                                        </p:tav>
                                        <p:tav tm="100000">
                                          <p:val>
                                            <p:strVal val="#ppt_x"/>
                                          </p:val>
                                        </p:tav>
                                      </p:tavLst>
                                    </p:anim>
                                    <p:anim calcmode="lin" valueType="num">
                                      <p:cBhvr>
                                        <p:cTn id="33" dur="1000" fill="hold"/>
                                        <p:tgtEl>
                                          <p:spTgt spid="5">
                                            <p:graphicEl>
                                              <a:dgm id="{C6BE5002-C1AA-4BC7-959F-FBA43DF932D9}"/>
                                            </p:graphicEl>
                                          </p:spTgt>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5">
                                            <p:graphicEl>
                                              <a:dgm id="{A97AC8D8-36C1-4EA8-978F-A5472851984E}"/>
                                            </p:graphicEl>
                                          </p:spTgt>
                                        </p:tgtEl>
                                        <p:attrNameLst>
                                          <p:attrName>style.visibility</p:attrName>
                                        </p:attrNameLst>
                                      </p:cBhvr>
                                      <p:to>
                                        <p:strVal val="visible"/>
                                      </p:to>
                                    </p:set>
                                    <p:animEffect transition="in" filter="fade">
                                      <p:cBhvr>
                                        <p:cTn id="38" dur="1000"/>
                                        <p:tgtEl>
                                          <p:spTgt spid="5">
                                            <p:graphicEl>
                                              <a:dgm id="{A97AC8D8-36C1-4EA8-978F-A5472851984E}"/>
                                            </p:graphicEl>
                                          </p:spTgt>
                                        </p:tgtEl>
                                      </p:cBhvr>
                                    </p:animEffect>
                                    <p:anim calcmode="lin" valueType="num">
                                      <p:cBhvr>
                                        <p:cTn id="39" dur="1000" fill="hold"/>
                                        <p:tgtEl>
                                          <p:spTgt spid="5">
                                            <p:graphicEl>
                                              <a:dgm id="{A97AC8D8-36C1-4EA8-978F-A5472851984E}"/>
                                            </p:graphicEl>
                                          </p:spTgt>
                                        </p:tgtEl>
                                        <p:attrNameLst>
                                          <p:attrName>ppt_x</p:attrName>
                                        </p:attrNameLst>
                                      </p:cBhvr>
                                      <p:tavLst>
                                        <p:tav tm="0">
                                          <p:val>
                                            <p:strVal val="#ppt_x"/>
                                          </p:val>
                                        </p:tav>
                                        <p:tav tm="100000">
                                          <p:val>
                                            <p:strVal val="#ppt_x"/>
                                          </p:val>
                                        </p:tav>
                                      </p:tavLst>
                                    </p:anim>
                                    <p:anim calcmode="lin" valueType="num">
                                      <p:cBhvr>
                                        <p:cTn id="40" dur="1000" fill="hold"/>
                                        <p:tgtEl>
                                          <p:spTgt spid="5">
                                            <p:graphicEl>
                                              <a:dgm id="{A97AC8D8-36C1-4EA8-978F-A5472851984E}"/>
                                            </p:graphicEl>
                                          </p:spTgt>
                                        </p:tgtEl>
                                        <p:attrNameLst>
                                          <p:attrName>ppt_y</p:attrName>
                                        </p:attrNameLst>
                                      </p:cBhvr>
                                      <p:tavLst>
                                        <p:tav tm="0">
                                          <p:val>
                                            <p:strVal val="#ppt_y+.1"/>
                                          </p:val>
                                        </p:tav>
                                        <p:tav tm="100000">
                                          <p:val>
                                            <p:strVal val="#ppt_y"/>
                                          </p:val>
                                        </p:tav>
                                      </p:tavLst>
                                    </p:anim>
                                  </p:childTnLst>
                                </p:cTn>
                              </p:par>
                              <p:par>
                                <p:cTn id="41" presetID="42" presetClass="entr" presetSubtype="0" fill="hold" grpId="0" nodeType="withEffect">
                                  <p:stCondLst>
                                    <p:cond delay="0"/>
                                  </p:stCondLst>
                                  <p:childTnLst>
                                    <p:set>
                                      <p:cBhvr>
                                        <p:cTn id="42" dur="1" fill="hold">
                                          <p:stCondLst>
                                            <p:cond delay="0"/>
                                          </p:stCondLst>
                                        </p:cTn>
                                        <p:tgtEl>
                                          <p:spTgt spid="5">
                                            <p:graphicEl>
                                              <a:dgm id="{A727FED3-CA2B-4B2D-BDA4-DFAFBE0C85EB}"/>
                                            </p:graphicEl>
                                          </p:spTgt>
                                        </p:tgtEl>
                                        <p:attrNameLst>
                                          <p:attrName>style.visibility</p:attrName>
                                        </p:attrNameLst>
                                      </p:cBhvr>
                                      <p:to>
                                        <p:strVal val="visible"/>
                                      </p:to>
                                    </p:set>
                                    <p:animEffect transition="in" filter="fade">
                                      <p:cBhvr>
                                        <p:cTn id="43" dur="1000"/>
                                        <p:tgtEl>
                                          <p:spTgt spid="5">
                                            <p:graphicEl>
                                              <a:dgm id="{A727FED3-CA2B-4B2D-BDA4-DFAFBE0C85EB}"/>
                                            </p:graphicEl>
                                          </p:spTgt>
                                        </p:tgtEl>
                                      </p:cBhvr>
                                    </p:animEffect>
                                    <p:anim calcmode="lin" valueType="num">
                                      <p:cBhvr>
                                        <p:cTn id="44" dur="1000" fill="hold"/>
                                        <p:tgtEl>
                                          <p:spTgt spid="5">
                                            <p:graphicEl>
                                              <a:dgm id="{A727FED3-CA2B-4B2D-BDA4-DFAFBE0C85EB}"/>
                                            </p:graphicEl>
                                          </p:spTgt>
                                        </p:tgtEl>
                                        <p:attrNameLst>
                                          <p:attrName>ppt_x</p:attrName>
                                        </p:attrNameLst>
                                      </p:cBhvr>
                                      <p:tavLst>
                                        <p:tav tm="0">
                                          <p:val>
                                            <p:strVal val="#ppt_x"/>
                                          </p:val>
                                        </p:tav>
                                        <p:tav tm="100000">
                                          <p:val>
                                            <p:strVal val="#ppt_x"/>
                                          </p:val>
                                        </p:tav>
                                      </p:tavLst>
                                    </p:anim>
                                    <p:anim calcmode="lin" valueType="num">
                                      <p:cBhvr>
                                        <p:cTn id="45" dur="1000" fill="hold"/>
                                        <p:tgtEl>
                                          <p:spTgt spid="5">
                                            <p:graphicEl>
                                              <a:dgm id="{A727FED3-CA2B-4B2D-BDA4-DFAFBE0C85EB}"/>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8E873312-7D20-9E30-1C89-6289C276B94F}"/>
              </a:ext>
            </a:extLst>
          </p:cNvPr>
          <p:cNvPicPr>
            <a:picLocks noChangeAspect="1"/>
          </p:cNvPicPr>
          <p:nvPr/>
        </p:nvPicPr>
        <p:blipFill>
          <a:blip r:embed="rId4">
            <a:lum bright="70000" contrast="-70000"/>
          </a:blip>
          <a:stretch>
            <a:fillRect/>
          </a:stretch>
        </p:blipFill>
        <p:spPr>
          <a:xfrm>
            <a:off x="4353409" y="2870611"/>
            <a:ext cx="4264116" cy="2398565"/>
          </a:xfrm>
          <a:prstGeom prst="rect">
            <a:avLst/>
          </a:prstGeom>
        </p:spPr>
      </p:pic>
      <p:pic>
        <p:nvPicPr>
          <p:cNvPr id="7" name="Picture 6">
            <a:extLst>
              <a:ext uri="{FF2B5EF4-FFF2-40B4-BE49-F238E27FC236}">
                <a16:creationId xmlns:a16="http://schemas.microsoft.com/office/drawing/2014/main" id="{415AD9C6-26F5-E3C4-1E78-DA906A35B85B}"/>
              </a:ext>
            </a:extLst>
          </p:cNvPr>
          <p:cNvPicPr>
            <a:picLocks noChangeAspect="1"/>
          </p:cNvPicPr>
          <p:nvPr/>
        </p:nvPicPr>
        <p:blipFill>
          <a:blip r:embed="rId5">
            <a:lum bright="70000" contrast="-70000"/>
          </a:blip>
          <a:stretch>
            <a:fillRect/>
          </a:stretch>
        </p:blipFill>
        <p:spPr>
          <a:xfrm>
            <a:off x="5467140" y="51896"/>
            <a:ext cx="2000250" cy="2286000"/>
          </a:xfrm>
          <a:prstGeom prst="rect">
            <a:avLst/>
          </a:prstGeom>
        </p:spPr>
      </p:pic>
      <p:pic>
        <p:nvPicPr>
          <p:cNvPr id="6" name="Picture 5">
            <a:extLst>
              <a:ext uri="{FF2B5EF4-FFF2-40B4-BE49-F238E27FC236}">
                <a16:creationId xmlns:a16="http://schemas.microsoft.com/office/drawing/2014/main" id="{A9324675-37B6-43F6-D04F-5C0BFB6CC978}"/>
              </a:ext>
            </a:extLst>
          </p:cNvPr>
          <p:cNvPicPr>
            <a:picLocks noChangeAspect="1"/>
          </p:cNvPicPr>
          <p:nvPr/>
        </p:nvPicPr>
        <p:blipFill>
          <a:blip r:embed="rId6">
            <a:lum bright="70000" contrast="-70000"/>
          </a:blip>
          <a:stretch>
            <a:fillRect/>
          </a:stretch>
        </p:blipFill>
        <p:spPr>
          <a:xfrm rot="1356326">
            <a:off x="8968264" y="470375"/>
            <a:ext cx="2721309" cy="2721309"/>
          </a:xfrm>
          <a:prstGeom prst="rect">
            <a:avLst/>
          </a:prstGeom>
        </p:spPr>
      </p:pic>
      <p:pic>
        <p:nvPicPr>
          <p:cNvPr id="5" name="Picture 4">
            <a:extLst>
              <a:ext uri="{FF2B5EF4-FFF2-40B4-BE49-F238E27FC236}">
                <a16:creationId xmlns:a16="http://schemas.microsoft.com/office/drawing/2014/main" id="{B261D1B9-7347-8F5A-1E92-707A4C5783E5}"/>
              </a:ext>
            </a:extLst>
          </p:cNvPr>
          <p:cNvPicPr>
            <a:picLocks noChangeAspect="1"/>
          </p:cNvPicPr>
          <p:nvPr/>
        </p:nvPicPr>
        <p:blipFill>
          <a:blip r:embed="rId7">
            <a:lum bright="70000" contrast="-70000"/>
            <a:extLst>
              <a:ext uri="{BEBA8EAE-BF5A-486C-A8C5-ECC9F3942E4B}">
                <a14:imgProps xmlns:a14="http://schemas.microsoft.com/office/drawing/2010/main">
                  <a14:imgLayer r:embed="rId8">
                    <a14:imgEffect>
                      <a14:brightnessContrast bright="-40000" contrast="40000"/>
                    </a14:imgEffect>
                  </a14:imgLayer>
                </a14:imgProps>
              </a:ext>
            </a:extLst>
          </a:blip>
          <a:stretch>
            <a:fillRect/>
          </a:stretch>
        </p:blipFill>
        <p:spPr>
          <a:xfrm rot="20784624">
            <a:off x="470910" y="400857"/>
            <a:ext cx="3316817" cy="3316817"/>
          </a:xfrm>
          <a:prstGeom prst="rect">
            <a:avLst/>
          </a:prstGeom>
        </p:spPr>
      </p:pic>
      <p:sp>
        <p:nvSpPr>
          <p:cNvPr id="2" name="Title 1">
            <a:extLst>
              <a:ext uri="{FF2B5EF4-FFF2-40B4-BE49-F238E27FC236}">
                <a16:creationId xmlns:a16="http://schemas.microsoft.com/office/drawing/2014/main" id="{1780899A-1718-3AA7-8059-3AE01D2660D1}"/>
              </a:ext>
            </a:extLst>
          </p:cNvPr>
          <p:cNvSpPr>
            <a:spLocks noGrp="1"/>
          </p:cNvSpPr>
          <p:nvPr>
            <p:ph type="title"/>
          </p:nvPr>
        </p:nvSpPr>
        <p:spPr/>
        <p:txBody>
          <a:bodyPr/>
          <a:lstStyle/>
          <a:p>
            <a:pPr algn="ctr"/>
            <a:r>
              <a:rPr lang="en-GB"/>
              <a:t>Organisations for responding and supporting victims of UK modern slavery</a:t>
            </a:r>
          </a:p>
        </p:txBody>
      </p:sp>
      <p:sp>
        <p:nvSpPr>
          <p:cNvPr id="3" name="Content Placeholder 2">
            <a:extLst>
              <a:ext uri="{FF2B5EF4-FFF2-40B4-BE49-F238E27FC236}">
                <a16:creationId xmlns:a16="http://schemas.microsoft.com/office/drawing/2014/main" id="{B631AE23-1ACA-BE89-FC94-2646698EB205}"/>
              </a:ext>
            </a:extLst>
          </p:cNvPr>
          <p:cNvSpPr>
            <a:spLocks noGrp="1"/>
          </p:cNvSpPr>
          <p:nvPr>
            <p:ph idx="1"/>
          </p:nvPr>
        </p:nvSpPr>
        <p:spPr>
          <a:xfrm>
            <a:off x="838200" y="1825625"/>
            <a:ext cx="5647267" cy="4351338"/>
          </a:xfrm>
        </p:spPr>
        <p:txBody>
          <a:bodyPr vert="horz" lIns="91440" tIns="45720" rIns="91440" bIns="45720" rtlCol="0" anchor="t">
            <a:normAutofit/>
          </a:bodyPr>
          <a:lstStyle/>
          <a:p>
            <a:r>
              <a:rPr lang="en-GB" sz="3600"/>
              <a:t>NRM responsible for identifying and supporting potential victims of modern slavery or human trafficking.</a:t>
            </a:r>
            <a:endParaRPr lang="en-GB" sz="3600">
              <a:cs typeface="Calibri"/>
            </a:endParaRPr>
          </a:p>
          <a:p>
            <a:r>
              <a:rPr lang="en-GB" sz="3600">
                <a:latin typeface="Calibri"/>
                <a:ea typeface="Calibri" panose="020F0502020204030204" pitchFamily="34" charset="0"/>
                <a:cs typeface="Times New Roman"/>
              </a:rPr>
              <a:t>First</a:t>
            </a:r>
            <a:r>
              <a:rPr lang="en-GB" sz="3600">
                <a:effectLst/>
                <a:latin typeface="Calibri"/>
                <a:ea typeface="Calibri" panose="020F0502020204030204" pitchFamily="34" charset="0"/>
                <a:cs typeface="Times New Roman"/>
              </a:rPr>
              <a:t> </a:t>
            </a:r>
            <a:r>
              <a:rPr lang="en-GB" sz="3600">
                <a:latin typeface="Calibri"/>
                <a:ea typeface="Calibri" panose="020F0502020204030204" pitchFamily="34" charset="0"/>
                <a:cs typeface="Times New Roman"/>
              </a:rPr>
              <a:t>responders </a:t>
            </a:r>
            <a:r>
              <a:rPr lang="en-GB" sz="3600">
                <a:effectLst/>
                <a:latin typeface="Calibri"/>
                <a:ea typeface="Calibri" panose="020F0502020204030204" pitchFamily="34" charset="0"/>
                <a:cs typeface="Times New Roman"/>
              </a:rPr>
              <a:t>authorised to refer </a:t>
            </a:r>
            <a:r>
              <a:rPr lang="en-GB" sz="3600">
                <a:latin typeface="Calibri"/>
                <a:ea typeface="Calibri" panose="020F0502020204030204" pitchFamily="34" charset="0"/>
                <a:cs typeface="Times New Roman"/>
              </a:rPr>
              <a:t>victims</a:t>
            </a:r>
            <a:r>
              <a:rPr lang="en-GB" sz="3600">
                <a:effectLst/>
                <a:latin typeface="Calibri"/>
                <a:ea typeface="Calibri" panose="020F0502020204030204" pitchFamily="34" charset="0"/>
                <a:cs typeface="Times New Roman"/>
              </a:rPr>
              <a:t> </a:t>
            </a:r>
            <a:r>
              <a:rPr lang="en-GB" sz="3600">
                <a:latin typeface="Calibri"/>
                <a:ea typeface="Calibri" panose="020F0502020204030204" pitchFamily="34" charset="0"/>
                <a:cs typeface="Times New Roman"/>
              </a:rPr>
              <a:t>to</a:t>
            </a:r>
            <a:r>
              <a:rPr lang="en-GB" sz="3600">
                <a:effectLst/>
                <a:latin typeface="Calibri"/>
                <a:ea typeface="Calibri" panose="020F0502020204030204" pitchFamily="34" charset="0"/>
                <a:cs typeface="Times New Roman"/>
              </a:rPr>
              <a:t> NRM</a:t>
            </a:r>
            <a:r>
              <a:rPr lang="en-GB" sz="1600">
                <a:effectLst/>
                <a:latin typeface="Calibri"/>
                <a:ea typeface="Calibri" panose="020F0502020204030204" pitchFamily="34" charset="0"/>
                <a:cs typeface="Times New Roman"/>
              </a:rPr>
              <a:t> (O'Brien, et al., 2022).</a:t>
            </a:r>
            <a:endParaRPr lang="en-GB" sz="1600">
              <a:latin typeface="Calibri"/>
              <a:cs typeface="Times New Roman"/>
            </a:endParaRPr>
          </a:p>
        </p:txBody>
      </p:sp>
      <p:sp>
        <p:nvSpPr>
          <p:cNvPr id="4" name="TextBox 3">
            <a:extLst>
              <a:ext uri="{FF2B5EF4-FFF2-40B4-BE49-F238E27FC236}">
                <a16:creationId xmlns:a16="http://schemas.microsoft.com/office/drawing/2014/main" id="{308F3C34-D6D1-74F1-2108-6895F98CE747}"/>
              </a:ext>
            </a:extLst>
          </p:cNvPr>
          <p:cNvSpPr txBox="1"/>
          <p:nvPr/>
        </p:nvSpPr>
        <p:spPr>
          <a:xfrm>
            <a:off x="6796338" y="1710909"/>
            <a:ext cx="5287033" cy="4031873"/>
          </a:xfrm>
          <a:prstGeom prst="rect">
            <a:avLst/>
          </a:prstGeom>
          <a:noFill/>
        </p:spPr>
        <p:txBody>
          <a:bodyPr wrap="square" lIns="91440" tIns="45720" rIns="91440" bIns="45720" rtlCol="0" anchor="t">
            <a:spAutoFit/>
          </a:bodyPr>
          <a:lstStyle/>
          <a:p>
            <a:r>
              <a:rPr lang="en-GB" sz="3200"/>
              <a:t>- Police forces</a:t>
            </a:r>
            <a:endParaRPr lang="en-US" sz="3200">
              <a:cs typeface="Calibri"/>
            </a:endParaRPr>
          </a:p>
          <a:p>
            <a:r>
              <a:rPr lang="en-GB" sz="3200"/>
              <a:t>- Border Force</a:t>
            </a:r>
            <a:endParaRPr lang="en-GB" sz="3200">
              <a:cs typeface="Calibri"/>
            </a:endParaRPr>
          </a:p>
          <a:p>
            <a:r>
              <a:rPr lang="en-GB" sz="3200"/>
              <a:t>- National Crime Agency (NCA)</a:t>
            </a:r>
            <a:endParaRPr lang="en-GB" sz="3200">
              <a:cs typeface="Calibri"/>
            </a:endParaRPr>
          </a:p>
          <a:p>
            <a:r>
              <a:rPr lang="en-GB" sz="3200"/>
              <a:t>- Gangmasters and Labour Abuse Authority (GLAA)</a:t>
            </a:r>
            <a:endParaRPr lang="en-GB" sz="3200">
              <a:cs typeface="Calibri"/>
            </a:endParaRPr>
          </a:p>
          <a:p>
            <a:r>
              <a:rPr lang="en-GB" sz="3200"/>
              <a:t>- Salvation Army</a:t>
            </a:r>
            <a:endParaRPr lang="en-GB" sz="3200">
              <a:cs typeface="Calibri"/>
            </a:endParaRPr>
          </a:p>
          <a:p>
            <a:r>
              <a:rPr lang="en-GB" sz="3200"/>
              <a:t>- Barnardo’s	</a:t>
            </a:r>
            <a:endParaRPr lang="en-GB" sz="3200">
              <a:cs typeface="Calibri"/>
            </a:endParaRPr>
          </a:p>
          <a:p>
            <a:r>
              <a:rPr lang="en-GB" sz="3200"/>
              <a:t>- NSPCC</a:t>
            </a:r>
            <a:endParaRPr lang="en-GB" sz="3200">
              <a:cs typeface="Calibri"/>
            </a:endParaRPr>
          </a:p>
        </p:txBody>
      </p:sp>
    </p:spTree>
    <p:custDataLst>
      <p:tags r:id="rId1"/>
    </p:custDataLst>
    <p:extLst>
      <p:ext uri="{BB962C8B-B14F-4D97-AF65-F5344CB8AC3E}">
        <p14:creationId xmlns:p14="http://schemas.microsoft.com/office/powerpoint/2010/main" val="3579314316"/>
      </p:ext>
    </p:extLst>
  </p:cSld>
  <p:clrMapOvr>
    <a:masterClrMapping/>
  </p:clrMapOvr>
  <mc:AlternateContent xmlns:mc="http://schemas.openxmlformats.org/markup-compatibility/2006" xmlns:p14="http://schemas.microsoft.com/office/powerpoint/2010/main">
    <mc:Choice Requires="p14">
      <p:transition spd="slow" p14:dur="2000" advTm="33736"/>
    </mc:Choice>
    <mc:Fallback xmlns="">
      <p:transition spd="slow" advTm="33736"/>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4">
                                            <p:txEl>
                                              <p:pRg st="2" end="2"/>
                                            </p:txEl>
                                          </p:spTgt>
                                        </p:tgtEl>
                                        <p:attrNameLst>
                                          <p:attrName>style.visibility</p:attrName>
                                        </p:attrNameLst>
                                      </p:cBhvr>
                                      <p:to>
                                        <p:strVal val="visible"/>
                                      </p:to>
                                    </p:set>
                                    <p:animEffect transition="in" filter="fade">
                                      <p:cBhvr>
                                        <p:cTn id="35" dur="1000"/>
                                        <p:tgtEl>
                                          <p:spTgt spid="4">
                                            <p:txEl>
                                              <p:pRg st="2" end="2"/>
                                            </p:txEl>
                                          </p:spTgt>
                                        </p:tgtEl>
                                      </p:cBhvr>
                                    </p:animEffect>
                                    <p:anim calcmode="lin" valueType="num">
                                      <p:cBhvr>
                                        <p:cTn id="36"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1000"/>
                                        <p:tgtEl>
                                          <p:spTgt spid="4">
                                            <p:txEl>
                                              <p:pRg st="3" end="3"/>
                                            </p:txEl>
                                          </p:spTgt>
                                        </p:tgtEl>
                                      </p:cBhvr>
                                    </p:animEffect>
                                    <p:anim calcmode="lin" valueType="num">
                                      <p:cBhvr>
                                        <p:cTn id="43"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4" end="4"/>
                                            </p:txEl>
                                          </p:spTgt>
                                        </p:tgtEl>
                                        <p:attrNameLst>
                                          <p:attrName>style.visibility</p:attrName>
                                        </p:attrNameLst>
                                      </p:cBhvr>
                                      <p:to>
                                        <p:strVal val="visible"/>
                                      </p:to>
                                    </p:set>
                                    <p:animEffect transition="in" filter="fade">
                                      <p:cBhvr>
                                        <p:cTn id="49" dur="1000"/>
                                        <p:tgtEl>
                                          <p:spTgt spid="4">
                                            <p:txEl>
                                              <p:pRg st="4" end="4"/>
                                            </p:txEl>
                                          </p:spTgt>
                                        </p:tgtEl>
                                      </p:cBhvr>
                                    </p:animEffect>
                                    <p:anim calcmode="lin" valueType="num">
                                      <p:cBhvr>
                                        <p:cTn id="5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4">
                                            <p:txEl>
                                              <p:pRg st="5" end="5"/>
                                            </p:txEl>
                                          </p:spTgt>
                                        </p:tgtEl>
                                        <p:attrNameLst>
                                          <p:attrName>style.visibility</p:attrName>
                                        </p:attrNameLst>
                                      </p:cBhvr>
                                      <p:to>
                                        <p:strVal val="visible"/>
                                      </p:to>
                                    </p:set>
                                    <p:animEffect transition="in" filter="fade">
                                      <p:cBhvr>
                                        <p:cTn id="56" dur="1000"/>
                                        <p:tgtEl>
                                          <p:spTgt spid="4">
                                            <p:txEl>
                                              <p:pRg st="5" end="5"/>
                                            </p:txEl>
                                          </p:spTgt>
                                        </p:tgtEl>
                                      </p:cBhvr>
                                    </p:animEffect>
                                    <p:anim calcmode="lin" valueType="num">
                                      <p:cBhvr>
                                        <p:cTn id="57"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nodeType="clickEffect">
                                  <p:stCondLst>
                                    <p:cond delay="0"/>
                                  </p:stCondLst>
                                  <p:childTnLst>
                                    <p:set>
                                      <p:cBhvr>
                                        <p:cTn id="62" dur="1" fill="hold">
                                          <p:stCondLst>
                                            <p:cond delay="0"/>
                                          </p:stCondLst>
                                        </p:cTn>
                                        <p:tgtEl>
                                          <p:spTgt spid="4">
                                            <p:txEl>
                                              <p:pRg st="6" end="6"/>
                                            </p:txEl>
                                          </p:spTgt>
                                        </p:tgtEl>
                                        <p:attrNameLst>
                                          <p:attrName>style.visibility</p:attrName>
                                        </p:attrNameLst>
                                      </p:cBhvr>
                                      <p:to>
                                        <p:strVal val="visible"/>
                                      </p:to>
                                    </p:set>
                                    <p:animEffect transition="in" filter="fade">
                                      <p:cBhvr>
                                        <p:cTn id="63" dur="1000"/>
                                        <p:tgtEl>
                                          <p:spTgt spid="4">
                                            <p:txEl>
                                              <p:pRg st="6" end="6"/>
                                            </p:txEl>
                                          </p:spTgt>
                                        </p:tgtEl>
                                      </p:cBhvr>
                                    </p:animEffect>
                                    <p:anim calcmode="lin" valueType="num">
                                      <p:cBhvr>
                                        <p:cTn id="64"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Home Office First Responder Training">
            <a:extLst>
              <a:ext uri="{FF2B5EF4-FFF2-40B4-BE49-F238E27FC236}">
                <a16:creationId xmlns:a16="http://schemas.microsoft.com/office/drawing/2014/main" id="{78BCB6A8-6F5C-3367-858C-F60D4143C8C1}"/>
              </a:ext>
            </a:extLst>
          </p:cNvPr>
          <p:cNvPicPr>
            <a:picLocks noChangeAspect="1" noChangeArrowheads="1"/>
          </p:cNvPicPr>
          <p:nvPr/>
        </p:nvPicPr>
        <p:blipFill rotWithShape="1">
          <a:blip r:embed="rId3">
            <a:duotone>
              <a:prstClr val="black"/>
              <a:schemeClr val="accent1">
                <a:tint val="45000"/>
                <a:satMod val="400000"/>
              </a:schemeClr>
            </a:duotone>
            <a:extLst>
              <a:ext uri="{28A0092B-C50C-407E-A947-70E740481C1C}">
                <a14:useLocalDpi xmlns:a14="http://schemas.microsoft.com/office/drawing/2010/main" val="0"/>
              </a:ext>
            </a:extLst>
          </a:blip>
          <a:srcRect r="19192" b="90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2" name="Rectangle 104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64FF9A8-738C-D144-8815-055A90054B87}"/>
              </a:ext>
            </a:extLst>
          </p:cNvPr>
          <p:cNvSpPr>
            <a:spLocks noGrp="1"/>
          </p:cNvSpPr>
          <p:nvPr>
            <p:ph type="title"/>
          </p:nvPr>
        </p:nvSpPr>
        <p:spPr>
          <a:xfrm>
            <a:off x="838200" y="365125"/>
            <a:ext cx="10515600" cy="1325563"/>
          </a:xfrm>
        </p:spPr>
        <p:txBody>
          <a:bodyPr>
            <a:normAutofit/>
          </a:bodyPr>
          <a:lstStyle/>
          <a:p>
            <a:r>
              <a:rPr lang="en-GB"/>
              <a:t>First responder organisations</a:t>
            </a:r>
          </a:p>
        </p:txBody>
      </p:sp>
      <p:graphicFrame>
        <p:nvGraphicFramePr>
          <p:cNvPr id="1040" name="Content Placeholder 2">
            <a:extLst>
              <a:ext uri="{FF2B5EF4-FFF2-40B4-BE49-F238E27FC236}">
                <a16:creationId xmlns:a16="http://schemas.microsoft.com/office/drawing/2014/main" id="{A8766328-92E5-D465-C128-EC9A47561428}"/>
              </a:ext>
            </a:extLst>
          </p:cNvPr>
          <p:cNvGraphicFramePr>
            <a:graphicFrameLocks noGrp="1"/>
          </p:cNvGraphicFramePr>
          <p:nvPr>
            <p:ph idx="1"/>
            <p:extLst>
              <p:ext uri="{D42A27DB-BD31-4B8C-83A1-F6EECF244321}">
                <p14:modId xmlns:p14="http://schemas.microsoft.com/office/powerpoint/2010/main" val="103180236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3346806"/>
      </p:ext>
    </p:extLst>
  </p:cSld>
  <p:clrMapOvr>
    <a:masterClrMapping/>
  </p:clrMapOvr>
  <mc:AlternateContent xmlns:mc="http://schemas.openxmlformats.org/markup-compatibility/2006" xmlns:p14="http://schemas.microsoft.com/office/powerpoint/2010/main">
    <mc:Choice Requires="p14">
      <p:transition spd="slow" p14:dur="2000" advTm="35082"/>
    </mc:Choice>
    <mc:Fallback xmlns="">
      <p:transition spd="slow" advTm="3508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40">
                                            <p:graphicEl>
                                              <a:dgm id="{E58F96F8-9958-49D8-A8A6-371CFEB7298C}"/>
                                            </p:graphicEl>
                                          </p:spTgt>
                                        </p:tgtEl>
                                        <p:attrNameLst>
                                          <p:attrName>style.visibility</p:attrName>
                                        </p:attrNameLst>
                                      </p:cBhvr>
                                      <p:to>
                                        <p:strVal val="visible"/>
                                      </p:to>
                                    </p:set>
                                    <p:animEffect transition="in" filter="fade">
                                      <p:cBhvr>
                                        <p:cTn id="7" dur="1000"/>
                                        <p:tgtEl>
                                          <p:spTgt spid="1040">
                                            <p:graphicEl>
                                              <a:dgm id="{E58F96F8-9958-49D8-A8A6-371CFEB7298C}"/>
                                            </p:graphicEl>
                                          </p:spTgt>
                                        </p:tgtEl>
                                      </p:cBhvr>
                                    </p:animEffect>
                                    <p:anim calcmode="lin" valueType="num">
                                      <p:cBhvr>
                                        <p:cTn id="8" dur="1000" fill="hold"/>
                                        <p:tgtEl>
                                          <p:spTgt spid="1040">
                                            <p:graphicEl>
                                              <a:dgm id="{E58F96F8-9958-49D8-A8A6-371CFEB7298C}"/>
                                            </p:graphicEl>
                                          </p:spTgt>
                                        </p:tgtEl>
                                        <p:attrNameLst>
                                          <p:attrName>ppt_x</p:attrName>
                                        </p:attrNameLst>
                                      </p:cBhvr>
                                      <p:tavLst>
                                        <p:tav tm="0">
                                          <p:val>
                                            <p:strVal val="#ppt_x"/>
                                          </p:val>
                                        </p:tav>
                                        <p:tav tm="100000">
                                          <p:val>
                                            <p:strVal val="#ppt_x"/>
                                          </p:val>
                                        </p:tav>
                                      </p:tavLst>
                                    </p:anim>
                                    <p:anim calcmode="lin" valueType="num">
                                      <p:cBhvr>
                                        <p:cTn id="9" dur="1000" fill="hold"/>
                                        <p:tgtEl>
                                          <p:spTgt spid="1040">
                                            <p:graphicEl>
                                              <a:dgm id="{E58F96F8-9958-49D8-A8A6-371CFEB7298C}"/>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40">
                                            <p:graphicEl>
                                              <a:dgm id="{F84E5C84-2894-48D5-A091-06E73A12CBB5}"/>
                                            </p:graphicEl>
                                          </p:spTgt>
                                        </p:tgtEl>
                                        <p:attrNameLst>
                                          <p:attrName>style.visibility</p:attrName>
                                        </p:attrNameLst>
                                      </p:cBhvr>
                                      <p:to>
                                        <p:strVal val="visible"/>
                                      </p:to>
                                    </p:set>
                                    <p:animEffect transition="in" filter="fade">
                                      <p:cBhvr>
                                        <p:cTn id="14" dur="1000"/>
                                        <p:tgtEl>
                                          <p:spTgt spid="1040">
                                            <p:graphicEl>
                                              <a:dgm id="{F84E5C84-2894-48D5-A091-06E73A12CBB5}"/>
                                            </p:graphicEl>
                                          </p:spTgt>
                                        </p:tgtEl>
                                      </p:cBhvr>
                                    </p:animEffect>
                                    <p:anim calcmode="lin" valueType="num">
                                      <p:cBhvr>
                                        <p:cTn id="15" dur="1000" fill="hold"/>
                                        <p:tgtEl>
                                          <p:spTgt spid="1040">
                                            <p:graphicEl>
                                              <a:dgm id="{F84E5C84-2894-48D5-A091-06E73A12CBB5}"/>
                                            </p:graphicEl>
                                          </p:spTgt>
                                        </p:tgtEl>
                                        <p:attrNameLst>
                                          <p:attrName>ppt_x</p:attrName>
                                        </p:attrNameLst>
                                      </p:cBhvr>
                                      <p:tavLst>
                                        <p:tav tm="0">
                                          <p:val>
                                            <p:strVal val="#ppt_x"/>
                                          </p:val>
                                        </p:tav>
                                        <p:tav tm="100000">
                                          <p:val>
                                            <p:strVal val="#ppt_x"/>
                                          </p:val>
                                        </p:tav>
                                      </p:tavLst>
                                    </p:anim>
                                    <p:anim calcmode="lin" valueType="num">
                                      <p:cBhvr>
                                        <p:cTn id="16" dur="1000" fill="hold"/>
                                        <p:tgtEl>
                                          <p:spTgt spid="1040">
                                            <p:graphicEl>
                                              <a:dgm id="{F84E5C84-2894-48D5-A091-06E73A12CBB5}"/>
                                            </p:graphic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040">
                                            <p:graphicEl>
                                              <a:dgm id="{26B737C5-2F95-40F1-A632-7FCE0FFB9087}"/>
                                            </p:graphicEl>
                                          </p:spTgt>
                                        </p:tgtEl>
                                        <p:attrNameLst>
                                          <p:attrName>style.visibility</p:attrName>
                                        </p:attrNameLst>
                                      </p:cBhvr>
                                      <p:to>
                                        <p:strVal val="visible"/>
                                      </p:to>
                                    </p:set>
                                    <p:animEffect transition="in" filter="fade">
                                      <p:cBhvr>
                                        <p:cTn id="19" dur="1000"/>
                                        <p:tgtEl>
                                          <p:spTgt spid="1040">
                                            <p:graphicEl>
                                              <a:dgm id="{26B737C5-2F95-40F1-A632-7FCE0FFB9087}"/>
                                            </p:graphicEl>
                                          </p:spTgt>
                                        </p:tgtEl>
                                      </p:cBhvr>
                                    </p:animEffect>
                                    <p:anim calcmode="lin" valueType="num">
                                      <p:cBhvr>
                                        <p:cTn id="20" dur="1000" fill="hold"/>
                                        <p:tgtEl>
                                          <p:spTgt spid="1040">
                                            <p:graphicEl>
                                              <a:dgm id="{26B737C5-2F95-40F1-A632-7FCE0FFB9087}"/>
                                            </p:graphicEl>
                                          </p:spTgt>
                                        </p:tgtEl>
                                        <p:attrNameLst>
                                          <p:attrName>ppt_x</p:attrName>
                                        </p:attrNameLst>
                                      </p:cBhvr>
                                      <p:tavLst>
                                        <p:tav tm="0">
                                          <p:val>
                                            <p:strVal val="#ppt_x"/>
                                          </p:val>
                                        </p:tav>
                                        <p:tav tm="100000">
                                          <p:val>
                                            <p:strVal val="#ppt_x"/>
                                          </p:val>
                                        </p:tav>
                                      </p:tavLst>
                                    </p:anim>
                                    <p:anim calcmode="lin" valueType="num">
                                      <p:cBhvr>
                                        <p:cTn id="21" dur="1000" fill="hold"/>
                                        <p:tgtEl>
                                          <p:spTgt spid="1040">
                                            <p:graphicEl>
                                              <a:dgm id="{26B737C5-2F95-40F1-A632-7FCE0FFB9087}"/>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40"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9F64649-0A95-74BE-A537-94CB7DD47DE8}"/>
              </a:ext>
            </a:extLst>
          </p:cNvPr>
          <p:cNvPicPr>
            <a:picLocks noChangeAspect="1"/>
          </p:cNvPicPr>
          <p:nvPr/>
        </p:nvPicPr>
        <p:blipFill>
          <a:blip r:embed="rId3"/>
          <a:stretch>
            <a:fillRect/>
          </a:stretch>
        </p:blipFill>
        <p:spPr>
          <a:xfrm>
            <a:off x="764988" y="1672065"/>
            <a:ext cx="3368969" cy="3513870"/>
          </a:xfrm>
          <a:prstGeom prst="rect">
            <a:avLst/>
          </a:prstGeom>
        </p:spPr>
      </p:pic>
      <p:sp>
        <p:nvSpPr>
          <p:cNvPr id="11" name="Freeform: Shape 10">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13"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C2A4F5-81A5-1952-D8AA-FC85514CDD3E}"/>
              </a:ext>
            </a:extLst>
          </p:cNvPr>
          <p:cNvSpPr>
            <a:spLocks noGrp="1"/>
          </p:cNvSpPr>
          <p:nvPr>
            <p:ph idx="1"/>
          </p:nvPr>
        </p:nvSpPr>
        <p:spPr>
          <a:xfrm>
            <a:off x="5859994" y="262553"/>
            <a:ext cx="5461095" cy="2827214"/>
          </a:xfrm>
        </p:spPr>
        <p:txBody>
          <a:bodyPr anchor="t">
            <a:normAutofit/>
          </a:bodyPr>
          <a:lstStyle/>
          <a:p>
            <a:pPr marL="0" indent="0">
              <a:buNone/>
            </a:pPr>
            <a:r>
              <a:rPr lang="en-GB" sz="2200" dirty="0">
                <a:solidFill>
                  <a:srgbClr val="FFFFFF"/>
                </a:solidFill>
                <a:latin typeface="Arial"/>
                <a:ea typeface="Calibri" panose="020F0502020204030204" pitchFamily="34" charset="0"/>
                <a:cs typeface="Arial"/>
              </a:rPr>
              <a:t>Helps</a:t>
            </a:r>
            <a:r>
              <a:rPr lang="en-GB" sz="2200" dirty="0">
                <a:solidFill>
                  <a:srgbClr val="FFFFFF"/>
                </a:solidFill>
                <a:effectLst/>
                <a:latin typeface="Arial"/>
                <a:ea typeface="Calibri" panose="020F0502020204030204" pitchFamily="34" charset="0"/>
                <a:cs typeface="Arial"/>
              </a:rPr>
              <a:t> those in need who are</a:t>
            </a:r>
            <a:r>
              <a:rPr lang="en-GB" sz="2200" dirty="0">
                <a:solidFill>
                  <a:srgbClr val="FFFFFF"/>
                </a:solidFill>
                <a:latin typeface="Arial"/>
                <a:ea typeface="Calibri" panose="020F0502020204030204" pitchFamily="34" charset="0"/>
                <a:cs typeface="Arial"/>
              </a:rPr>
              <a:t>: </a:t>
            </a:r>
            <a:endParaRPr lang="en-US" dirty="0"/>
          </a:p>
          <a:p>
            <a:r>
              <a:rPr lang="en-GB" sz="2200" dirty="0">
                <a:solidFill>
                  <a:srgbClr val="FFFFFF"/>
                </a:solidFill>
                <a:effectLst/>
                <a:latin typeface="Arial"/>
                <a:ea typeface="Calibri" panose="020F0502020204030204" pitchFamily="34" charset="0"/>
                <a:cs typeface="Arial"/>
              </a:rPr>
              <a:t>young age,</a:t>
            </a:r>
            <a:r>
              <a:rPr lang="en-GB" sz="2200" dirty="0">
                <a:solidFill>
                  <a:srgbClr val="FFFFFF"/>
                </a:solidFill>
                <a:latin typeface="Arial"/>
                <a:ea typeface="Calibri" panose="020F0502020204030204" pitchFamily="34" charset="0"/>
                <a:cs typeface="Arial"/>
              </a:rPr>
              <a:t> </a:t>
            </a:r>
          </a:p>
          <a:p>
            <a:r>
              <a:rPr lang="en-GB" sz="2200" dirty="0">
                <a:solidFill>
                  <a:srgbClr val="FFFFFF"/>
                </a:solidFill>
                <a:effectLst/>
                <a:latin typeface="Arial"/>
                <a:ea typeface="Calibri" panose="020F0502020204030204" pitchFamily="34" charset="0"/>
                <a:cs typeface="Arial"/>
              </a:rPr>
              <a:t>especially individuals who suffer from poor health,</a:t>
            </a:r>
            <a:r>
              <a:rPr lang="en-GB" sz="2200" dirty="0">
                <a:solidFill>
                  <a:srgbClr val="FFFFFF"/>
                </a:solidFill>
                <a:latin typeface="Arial"/>
                <a:ea typeface="Calibri" panose="020F0502020204030204" pitchFamily="34" charset="0"/>
                <a:cs typeface="Arial"/>
              </a:rPr>
              <a:t> </a:t>
            </a:r>
          </a:p>
          <a:p>
            <a:r>
              <a:rPr lang="en-GB" sz="2200" dirty="0">
                <a:solidFill>
                  <a:srgbClr val="FFFFFF"/>
                </a:solidFill>
                <a:effectLst/>
                <a:latin typeface="Arial"/>
                <a:ea typeface="Calibri" panose="020F0502020204030204" pitchFamily="34" charset="0"/>
                <a:cs typeface="Arial"/>
              </a:rPr>
              <a:t>or have a disability, if the person is struggling financially or</a:t>
            </a:r>
            <a:r>
              <a:rPr lang="en-GB" sz="2200" dirty="0">
                <a:solidFill>
                  <a:srgbClr val="FFFFFF"/>
                </a:solidFill>
                <a:latin typeface="Arial"/>
                <a:ea typeface="Calibri" panose="020F0502020204030204" pitchFamily="34" charset="0"/>
                <a:cs typeface="Arial"/>
              </a:rPr>
              <a:t> </a:t>
            </a:r>
          </a:p>
          <a:p>
            <a:r>
              <a:rPr lang="en-GB" sz="2200" dirty="0">
                <a:solidFill>
                  <a:srgbClr val="FFFFFF"/>
                </a:solidFill>
                <a:effectLst/>
                <a:latin typeface="Arial"/>
                <a:ea typeface="Calibri" panose="020F0502020204030204" pitchFamily="34" charset="0"/>
                <a:cs typeface="Arial"/>
              </a:rPr>
              <a:t>other disadvantages.</a:t>
            </a:r>
            <a:endParaRPr lang="en-GB" sz="2200" dirty="0">
              <a:solidFill>
                <a:srgbClr val="FFFFFF"/>
              </a:solidFill>
              <a:latin typeface="Arial"/>
              <a:cs typeface="Arial"/>
            </a:endParaRPr>
          </a:p>
        </p:txBody>
      </p:sp>
      <p:sp>
        <p:nvSpPr>
          <p:cNvPr id="2" name="TextBox 1">
            <a:extLst>
              <a:ext uri="{FF2B5EF4-FFF2-40B4-BE49-F238E27FC236}">
                <a16:creationId xmlns:a16="http://schemas.microsoft.com/office/drawing/2014/main" id="{9274299E-E61A-6A76-71C1-67D4670713DD}"/>
              </a:ext>
            </a:extLst>
          </p:cNvPr>
          <p:cNvSpPr txBox="1"/>
          <p:nvPr/>
        </p:nvSpPr>
        <p:spPr>
          <a:xfrm>
            <a:off x="5859994" y="3089767"/>
            <a:ext cx="5567018" cy="3508653"/>
          </a:xfrm>
          <a:prstGeom prst="rect">
            <a:avLst/>
          </a:prstGeom>
          <a:noFill/>
        </p:spPr>
        <p:txBody>
          <a:bodyPr wrap="square" rtlCol="0">
            <a:spAutoFit/>
          </a:bodyPr>
          <a:lstStyle/>
          <a:p>
            <a:r>
              <a:rPr lang="en-GB" sz="2200" dirty="0">
                <a:solidFill>
                  <a:schemeClr val="bg1"/>
                </a:solidFill>
                <a:latin typeface="Arial" panose="020B0604020202020204" pitchFamily="34" charset="0"/>
                <a:cs typeface="Arial" panose="020B0604020202020204" pitchFamily="34" charset="0"/>
              </a:rPr>
              <a:t>Barnardo’s runs a Home Office department called the Independent Child Trafficking Guardianship Service (</a:t>
            </a:r>
            <a:r>
              <a:rPr lang="en-GB" sz="2200" dirty="0" err="1">
                <a:solidFill>
                  <a:schemeClr val="bg1"/>
                </a:solidFill>
                <a:latin typeface="Arial" panose="020B0604020202020204" pitchFamily="34" charset="0"/>
                <a:cs typeface="Arial" panose="020B0604020202020204" pitchFamily="34" charset="0"/>
              </a:rPr>
              <a:t>ICTGS</a:t>
            </a:r>
            <a:r>
              <a:rPr lang="en-GB" sz="2200" dirty="0">
                <a:solidFill>
                  <a:schemeClr val="bg1"/>
                </a:solidFill>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Building relationships with trafficked children</a:t>
            </a:r>
          </a:p>
          <a:p>
            <a:pPr marL="342900" indent="-342900">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Build a positive future </a:t>
            </a:r>
          </a:p>
          <a:p>
            <a:pPr marL="342900" indent="-342900">
              <a:buFont typeface="Arial" panose="020B0604020202020204" pitchFamily="34" charset="0"/>
              <a:buChar char="•"/>
            </a:pPr>
            <a:r>
              <a:rPr lang="en-GB" sz="2200" dirty="0">
                <a:solidFill>
                  <a:schemeClr val="bg1"/>
                </a:solidFill>
                <a:latin typeface="Arial" panose="020B0604020202020204" pitchFamily="34" charset="0"/>
                <a:cs typeface="Arial" panose="020B0604020202020204" pitchFamily="34" charset="0"/>
              </a:rPr>
              <a:t>Helping the victims through the Criminal justice, immigration and social care systems</a:t>
            </a:r>
          </a:p>
          <a:p>
            <a:pPr marL="342900" indent="-342900">
              <a:buFont typeface="Arial" panose="020B0604020202020204" pitchFamily="34" charset="0"/>
              <a:buChar char="•"/>
            </a:pPr>
            <a:endParaRPr lang="en-GB" sz="2400" dirty="0">
              <a:solidFill>
                <a:schemeClr val="bg1"/>
              </a:solidFill>
            </a:endParaRPr>
          </a:p>
        </p:txBody>
      </p:sp>
      <p:sp>
        <p:nvSpPr>
          <p:cNvPr id="5" name="TextBox 4">
            <a:extLst>
              <a:ext uri="{FF2B5EF4-FFF2-40B4-BE49-F238E27FC236}">
                <a16:creationId xmlns:a16="http://schemas.microsoft.com/office/drawing/2014/main" id="{51267823-89E6-A5C0-CAF7-B53840D1EF0A}"/>
              </a:ext>
            </a:extLst>
          </p:cNvPr>
          <p:cNvSpPr txBox="1"/>
          <p:nvPr/>
        </p:nvSpPr>
        <p:spPr>
          <a:xfrm>
            <a:off x="479685" y="6160957"/>
            <a:ext cx="4317167" cy="369332"/>
          </a:xfrm>
          <a:prstGeom prst="rect">
            <a:avLst/>
          </a:prstGeom>
          <a:noFill/>
        </p:spPr>
        <p:txBody>
          <a:bodyPr wrap="square" rtlCol="0">
            <a:spAutoFit/>
          </a:bodyPr>
          <a:lstStyle/>
          <a:p>
            <a:r>
              <a:rPr lang="en-GB" dirty="0"/>
              <a:t>(Barnardo’s, 2023) </a:t>
            </a:r>
          </a:p>
        </p:txBody>
      </p:sp>
    </p:spTree>
    <p:custDataLst>
      <p:tags r:id="rId1"/>
    </p:custDataLst>
    <p:extLst>
      <p:ext uri="{BB962C8B-B14F-4D97-AF65-F5344CB8AC3E}">
        <p14:creationId xmlns:p14="http://schemas.microsoft.com/office/powerpoint/2010/main" val="2559581292"/>
      </p:ext>
    </p:extLst>
  </p:cSld>
  <p:clrMapOvr>
    <a:masterClrMapping/>
  </p:clrMapOvr>
  <mc:AlternateContent xmlns:mc="http://schemas.openxmlformats.org/markup-compatibility/2006" xmlns:p14="http://schemas.microsoft.com/office/powerpoint/2010/main">
    <mc:Choice Requires="p14">
      <p:transition spd="slow" p14:dur="2000" advTm="13453"/>
    </mc:Choice>
    <mc:Fallback xmlns="">
      <p:transition spd="slow" advTm="134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2">
                                            <p:txEl>
                                              <p:pRg st="0" end="0"/>
                                            </p:txEl>
                                          </p:spTgt>
                                        </p:tgtEl>
                                        <p:attrNameLst>
                                          <p:attrName>style.visibility</p:attrName>
                                        </p:attrNameLst>
                                      </p:cBhvr>
                                      <p:to>
                                        <p:strVal val="visible"/>
                                      </p:to>
                                    </p:set>
                                    <p:animEffect transition="in" filter="fade">
                                      <p:cBhvr>
                                        <p:cTn id="32" dur="1000"/>
                                        <p:tgtEl>
                                          <p:spTgt spid="2">
                                            <p:txEl>
                                              <p:pRg st="0" end="0"/>
                                            </p:txEl>
                                          </p:spTgt>
                                        </p:tgtEl>
                                      </p:cBhvr>
                                    </p:animEffect>
                                    <p:anim calcmode="lin" valueType="num">
                                      <p:cBhvr>
                                        <p:cTn id="33"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2">
                                            <p:txEl>
                                              <p:pRg st="1" end="1"/>
                                            </p:txEl>
                                          </p:spTgt>
                                        </p:tgtEl>
                                        <p:attrNameLst>
                                          <p:attrName>style.visibility</p:attrName>
                                        </p:attrNameLst>
                                      </p:cBhvr>
                                      <p:to>
                                        <p:strVal val="visible"/>
                                      </p:to>
                                    </p:set>
                                    <p:animEffect transition="in" filter="fade">
                                      <p:cBhvr>
                                        <p:cTn id="39" dur="1000"/>
                                        <p:tgtEl>
                                          <p:spTgt spid="2">
                                            <p:txEl>
                                              <p:pRg st="1" end="1"/>
                                            </p:txEl>
                                          </p:spTgt>
                                        </p:tgtEl>
                                      </p:cBhvr>
                                    </p:animEffect>
                                    <p:anim calcmode="lin" valueType="num">
                                      <p:cBhvr>
                                        <p:cTn id="40"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2" presetClass="entr" presetSubtype="0" fill="hold" nodeType="clickEffect">
                                  <p:stCondLst>
                                    <p:cond delay="0"/>
                                  </p:stCondLst>
                                  <p:childTnLst>
                                    <p:set>
                                      <p:cBhvr>
                                        <p:cTn id="45" dur="1" fill="hold">
                                          <p:stCondLst>
                                            <p:cond delay="0"/>
                                          </p:stCondLst>
                                        </p:cTn>
                                        <p:tgtEl>
                                          <p:spTgt spid="2">
                                            <p:txEl>
                                              <p:pRg st="2" end="2"/>
                                            </p:txEl>
                                          </p:spTgt>
                                        </p:tgtEl>
                                        <p:attrNameLst>
                                          <p:attrName>style.visibility</p:attrName>
                                        </p:attrNameLst>
                                      </p:cBhvr>
                                      <p:to>
                                        <p:strVal val="visible"/>
                                      </p:to>
                                    </p:set>
                                    <p:animEffect transition="in" filter="fade">
                                      <p:cBhvr>
                                        <p:cTn id="46" dur="1000"/>
                                        <p:tgtEl>
                                          <p:spTgt spid="2">
                                            <p:txEl>
                                              <p:pRg st="2" end="2"/>
                                            </p:txEl>
                                          </p:spTgt>
                                        </p:tgtEl>
                                      </p:cBhvr>
                                    </p:animEffect>
                                    <p:anim calcmode="lin" valueType="num">
                                      <p:cBhvr>
                                        <p:cTn id="47"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48"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42" presetClass="entr" presetSubtype="0" fill="hold" nodeType="clickEffect">
                                  <p:stCondLst>
                                    <p:cond delay="0"/>
                                  </p:stCondLst>
                                  <p:childTnLst>
                                    <p:set>
                                      <p:cBhvr>
                                        <p:cTn id="52" dur="1" fill="hold">
                                          <p:stCondLst>
                                            <p:cond delay="0"/>
                                          </p:stCondLst>
                                        </p:cTn>
                                        <p:tgtEl>
                                          <p:spTgt spid="2">
                                            <p:txEl>
                                              <p:pRg st="3" end="3"/>
                                            </p:txEl>
                                          </p:spTgt>
                                        </p:tgtEl>
                                        <p:attrNameLst>
                                          <p:attrName>style.visibility</p:attrName>
                                        </p:attrNameLst>
                                      </p:cBhvr>
                                      <p:to>
                                        <p:strVal val="visible"/>
                                      </p:to>
                                    </p:set>
                                    <p:animEffect transition="in" filter="fade">
                                      <p:cBhvr>
                                        <p:cTn id="53" dur="1000"/>
                                        <p:tgtEl>
                                          <p:spTgt spid="2">
                                            <p:txEl>
                                              <p:pRg st="3" end="3"/>
                                            </p:txEl>
                                          </p:spTgt>
                                        </p:tgtEl>
                                      </p:cBhvr>
                                    </p:animEffect>
                                    <p:anim calcmode="lin" valueType="num">
                                      <p:cBhvr>
                                        <p:cTn id="54"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55"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puzzle with one red piece">
            <a:extLst>
              <a:ext uri="{FF2B5EF4-FFF2-40B4-BE49-F238E27FC236}">
                <a16:creationId xmlns:a16="http://schemas.microsoft.com/office/drawing/2014/main" id="{A7814F38-4FA9-5251-8064-BB9F5ED4F673}"/>
              </a:ext>
            </a:extLst>
          </p:cNvPr>
          <p:cNvPicPr>
            <a:picLocks noChangeAspect="1"/>
          </p:cNvPicPr>
          <p:nvPr/>
        </p:nvPicPr>
        <p:blipFill rotWithShape="1">
          <a:blip r:embed="rId2">
            <a:alphaModFix amt="50000"/>
            <a:duotone>
              <a:prstClr val="black"/>
              <a:schemeClr val="accent1">
                <a:tint val="45000"/>
                <a:satMod val="400000"/>
              </a:schemeClr>
            </a:duotone>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0125BE69-0767-FFE2-F743-0E1BCB43663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Challenges and Gaps</a:t>
            </a:r>
          </a:p>
        </p:txBody>
      </p:sp>
    </p:spTree>
    <p:extLst>
      <p:ext uri="{BB962C8B-B14F-4D97-AF65-F5344CB8AC3E}">
        <p14:creationId xmlns:p14="http://schemas.microsoft.com/office/powerpoint/2010/main" val="150174488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88949"/>
    </mc:Choice>
    <mc:Fallback xmlns="">
      <p:transition spd="slow" advTm="88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3E0BA-6532-F038-33E3-EBF46FC281D1}"/>
              </a:ext>
            </a:extLst>
          </p:cNvPr>
          <p:cNvSpPr>
            <a:spLocks noGrp="1"/>
          </p:cNvSpPr>
          <p:nvPr>
            <p:ph type="title"/>
          </p:nvPr>
        </p:nvSpPr>
        <p:spPr/>
        <p:txBody>
          <a:bodyPr/>
          <a:lstStyle/>
          <a:p>
            <a:r>
              <a:rPr lang="en-GB"/>
              <a:t>Conclusion </a:t>
            </a:r>
          </a:p>
        </p:txBody>
      </p:sp>
      <p:graphicFrame>
        <p:nvGraphicFramePr>
          <p:cNvPr id="5" name="Content Placeholder 2">
            <a:extLst>
              <a:ext uri="{FF2B5EF4-FFF2-40B4-BE49-F238E27FC236}">
                <a16:creationId xmlns:a16="http://schemas.microsoft.com/office/drawing/2014/main" id="{D5FB5589-6822-2F94-EB48-67BE51097EEC}"/>
              </a:ext>
            </a:extLst>
          </p:cNvPr>
          <p:cNvGraphicFramePr>
            <a:graphicFrameLocks noGrp="1"/>
          </p:cNvGraphicFramePr>
          <p:nvPr>
            <p:ph idx="1"/>
            <p:extLst>
              <p:ext uri="{D42A27DB-BD31-4B8C-83A1-F6EECF244321}">
                <p14:modId xmlns:p14="http://schemas.microsoft.com/office/powerpoint/2010/main" val="12980051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291948171"/>
      </p:ext>
    </p:extLst>
  </p:cSld>
  <p:clrMapOvr>
    <a:masterClrMapping/>
  </p:clrMapOvr>
  <mc:AlternateContent xmlns:mc="http://schemas.openxmlformats.org/markup-compatibility/2006" xmlns:p14="http://schemas.microsoft.com/office/powerpoint/2010/main">
    <mc:Choice Requires="p14">
      <p:transition spd="slow" p14:dur="2000" advTm="59017"/>
    </mc:Choice>
    <mc:Fallback xmlns="">
      <p:transition spd="slow" advTm="59017"/>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graphicEl>
                                              <a:dgm id="{21C48F95-50C8-4AA3-9192-365DB0C787DD}"/>
                                            </p:graphicEl>
                                          </p:spTgt>
                                        </p:tgtEl>
                                        <p:attrNameLst>
                                          <p:attrName>style.visibility</p:attrName>
                                        </p:attrNameLst>
                                      </p:cBhvr>
                                      <p:to>
                                        <p:strVal val="visible"/>
                                      </p:to>
                                    </p:set>
                                    <p:animEffect transition="in" filter="fade">
                                      <p:cBhvr>
                                        <p:cTn id="7" dur="1000"/>
                                        <p:tgtEl>
                                          <p:spTgt spid="5">
                                            <p:graphicEl>
                                              <a:dgm id="{21C48F95-50C8-4AA3-9192-365DB0C787DD}"/>
                                            </p:graphicEl>
                                          </p:spTgt>
                                        </p:tgtEl>
                                      </p:cBhvr>
                                    </p:animEffect>
                                    <p:anim calcmode="lin" valueType="num">
                                      <p:cBhvr>
                                        <p:cTn id="8" dur="1000" fill="hold"/>
                                        <p:tgtEl>
                                          <p:spTgt spid="5">
                                            <p:graphicEl>
                                              <a:dgm id="{21C48F95-50C8-4AA3-9192-365DB0C787DD}"/>
                                            </p:graphicEl>
                                          </p:spTgt>
                                        </p:tgtEl>
                                        <p:attrNameLst>
                                          <p:attrName>ppt_x</p:attrName>
                                        </p:attrNameLst>
                                      </p:cBhvr>
                                      <p:tavLst>
                                        <p:tav tm="0">
                                          <p:val>
                                            <p:strVal val="#ppt_x"/>
                                          </p:val>
                                        </p:tav>
                                        <p:tav tm="100000">
                                          <p:val>
                                            <p:strVal val="#ppt_x"/>
                                          </p:val>
                                        </p:tav>
                                      </p:tavLst>
                                    </p:anim>
                                    <p:anim calcmode="lin" valueType="num">
                                      <p:cBhvr>
                                        <p:cTn id="9" dur="1000" fill="hold"/>
                                        <p:tgtEl>
                                          <p:spTgt spid="5">
                                            <p:graphicEl>
                                              <a:dgm id="{21C48F95-50C8-4AA3-9192-365DB0C787DD}"/>
                                            </p:graphic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graphicEl>
                                              <a:dgm id="{C5369F23-0B5C-49A9-80FB-36AB243A178E}"/>
                                            </p:graphicEl>
                                          </p:spTgt>
                                        </p:tgtEl>
                                        <p:attrNameLst>
                                          <p:attrName>style.visibility</p:attrName>
                                        </p:attrNameLst>
                                      </p:cBhvr>
                                      <p:to>
                                        <p:strVal val="visible"/>
                                      </p:to>
                                    </p:set>
                                    <p:animEffect transition="in" filter="fade">
                                      <p:cBhvr>
                                        <p:cTn id="14" dur="1000"/>
                                        <p:tgtEl>
                                          <p:spTgt spid="5">
                                            <p:graphicEl>
                                              <a:dgm id="{C5369F23-0B5C-49A9-80FB-36AB243A178E}"/>
                                            </p:graphicEl>
                                          </p:spTgt>
                                        </p:tgtEl>
                                      </p:cBhvr>
                                    </p:animEffect>
                                    <p:anim calcmode="lin" valueType="num">
                                      <p:cBhvr>
                                        <p:cTn id="15" dur="1000" fill="hold"/>
                                        <p:tgtEl>
                                          <p:spTgt spid="5">
                                            <p:graphicEl>
                                              <a:dgm id="{C5369F23-0B5C-49A9-80FB-36AB243A178E}"/>
                                            </p:graphicEl>
                                          </p:spTgt>
                                        </p:tgtEl>
                                        <p:attrNameLst>
                                          <p:attrName>ppt_x</p:attrName>
                                        </p:attrNameLst>
                                      </p:cBhvr>
                                      <p:tavLst>
                                        <p:tav tm="0">
                                          <p:val>
                                            <p:strVal val="#ppt_x"/>
                                          </p:val>
                                        </p:tav>
                                        <p:tav tm="100000">
                                          <p:val>
                                            <p:strVal val="#ppt_x"/>
                                          </p:val>
                                        </p:tav>
                                      </p:tavLst>
                                    </p:anim>
                                    <p:anim calcmode="lin" valueType="num">
                                      <p:cBhvr>
                                        <p:cTn id="16" dur="1000" fill="hold"/>
                                        <p:tgtEl>
                                          <p:spTgt spid="5">
                                            <p:graphicEl>
                                              <a:dgm id="{C5369F23-0B5C-49A9-80FB-36AB243A178E}"/>
                                            </p:graphic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graphicEl>
                                              <a:dgm id="{6BA962B4-6C65-476E-A3BF-D61C36C83DFA}"/>
                                            </p:graphicEl>
                                          </p:spTgt>
                                        </p:tgtEl>
                                        <p:attrNameLst>
                                          <p:attrName>style.visibility</p:attrName>
                                        </p:attrNameLst>
                                      </p:cBhvr>
                                      <p:to>
                                        <p:strVal val="visible"/>
                                      </p:to>
                                    </p:set>
                                    <p:animEffect transition="in" filter="fade">
                                      <p:cBhvr>
                                        <p:cTn id="21" dur="1000"/>
                                        <p:tgtEl>
                                          <p:spTgt spid="5">
                                            <p:graphicEl>
                                              <a:dgm id="{6BA962B4-6C65-476E-A3BF-D61C36C83DFA}"/>
                                            </p:graphicEl>
                                          </p:spTgt>
                                        </p:tgtEl>
                                      </p:cBhvr>
                                    </p:animEffect>
                                    <p:anim calcmode="lin" valueType="num">
                                      <p:cBhvr>
                                        <p:cTn id="22" dur="1000" fill="hold"/>
                                        <p:tgtEl>
                                          <p:spTgt spid="5">
                                            <p:graphicEl>
                                              <a:dgm id="{6BA962B4-6C65-476E-A3BF-D61C36C83DFA}"/>
                                            </p:graphicEl>
                                          </p:spTgt>
                                        </p:tgtEl>
                                        <p:attrNameLst>
                                          <p:attrName>ppt_x</p:attrName>
                                        </p:attrNameLst>
                                      </p:cBhvr>
                                      <p:tavLst>
                                        <p:tav tm="0">
                                          <p:val>
                                            <p:strVal val="#ppt_x"/>
                                          </p:val>
                                        </p:tav>
                                        <p:tav tm="100000">
                                          <p:val>
                                            <p:strVal val="#ppt_x"/>
                                          </p:val>
                                        </p:tav>
                                      </p:tavLst>
                                    </p:anim>
                                    <p:anim calcmode="lin" valueType="num">
                                      <p:cBhvr>
                                        <p:cTn id="23" dur="1000" fill="hold"/>
                                        <p:tgtEl>
                                          <p:spTgt spid="5">
                                            <p:graphicEl>
                                              <a:dgm id="{6BA962B4-6C65-476E-A3BF-D61C36C83DFA}"/>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loseup of a telephone on top of a table">
            <a:extLst>
              <a:ext uri="{FF2B5EF4-FFF2-40B4-BE49-F238E27FC236}">
                <a16:creationId xmlns:a16="http://schemas.microsoft.com/office/drawing/2014/main" id="{EF2964B3-D349-1AF8-ABEB-A80E34FDE030}"/>
              </a:ext>
            </a:extLst>
          </p:cNvPr>
          <p:cNvPicPr>
            <a:picLocks noChangeAspect="1"/>
          </p:cNvPicPr>
          <p:nvPr/>
        </p:nvPicPr>
        <p:blipFill rotWithShape="1">
          <a:blip r:embed="rId2"/>
          <a:srcRect t="14392" b="1339"/>
          <a:stretch/>
        </p:blipFill>
        <p:spPr>
          <a:xfrm>
            <a:off x="-3057991" y="-599465"/>
            <a:ext cx="12191997" cy="6857988"/>
          </a:xfrm>
          <a:prstGeom prst="rect">
            <a:avLst/>
          </a:prstGeom>
        </p:spPr>
      </p:pic>
      <p:sp>
        <p:nvSpPr>
          <p:cNvPr id="9" name="Rectangle 8">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35031" y="2213145"/>
            <a:ext cx="6864098" cy="2425614"/>
          </a:xfrm>
          <a:prstGeom prst="rect">
            <a:avLst/>
          </a:prstGeom>
          <a:gradFill>
            <a:gsLst>
              <a:gs pos="0">
                <a:schemeClr val="accent5">
                  <a:lumMod val="60000"/>
                  <a:lumOff val="40000"/>
                </a:schemeClr>
              </a:gs>
              <a:gs pos="43000">
                <a:schemeClr val="accent2">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162550" y="0"/>
            <a:ext cx="7048678" cy="6858000"/>
          </a:xfrm>
          <a:prstGeom prst="rect">
            <a:avLst/>
          </a:prstGeom>
          <a:gradFill flip="none" rotWithShape="1">
            <a:gsLst>
              <a:gs pos="19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286455" y="-60677"/>
            <a:ext cx="6864096" cy="6985449"/>
          </a:xfrm>
          <a:prstGeom prst="rect">
            <a:avLst/>
          </a:prstGeom>
          <a:gradFill flip="none" rotWithShape="1">
            <a:gsLst>
              <a:gs pos="0">
                <a:schemeClr val="accent5"/>
              </a:gs>
              <a:gs pos="64000">
                <a:schemeClr val="accent2">
                  <a:alpha val="0"/>
                </a:schemeClr>
              </a:gs>
            </a:gsLst>
            <a:lin ang="7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01EB5855-8EB7-1AE5-9030-5D0AA3C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695591" y="-647892"/>
            <a:ext cx="2839273" cy="12192001"/>
          </a:xfrm>
          <a:prstGeom prst="rect">
            <a:avLst/>
          </a:prstGeom>
          <a:gradFill>
            <a:gsLst>
              <a:gs pos="0">
                <a:schemeClr val="accent2"/>
              </a:gs>
              <a:gs pos="53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D2B82-3840-A6BF-1F87-F677E5D02777}"/>
              </a:ext>
            </a:extLst>
          </p:cNvPr>
          <p:cNvSpPr>
            <a:spLocks noGrp="1"/>
          </p:cNvSpPr>
          <p:nvPr>
            <p:ph type="title"/>
          </p:nvPr>
        </p:nvSpPr>
        <p:spPr>
          <a:xfrm>
            <a:off x="7731468" y="2138209"/>
            <a:ext cx="3712820" cy="2839273"/>
          </a:xfrm>
        </p:spPr>
        <p:txBody>
          <a:bodyPr vert="horz" lIns="91440" tIns="45720" rIns="91440" bIns="45720" rtlCol="0" anchor="b">
            <a:normAutofit/>
          </a:bodyPr>
          <a:lstStyle/>
          <a:p>
            <a:r>
              <a:rPr lang="en-US" sz="3600">
                <a:solidFill>
                  <a:srgbClr val="FFFFFF"/>
                </a:solidFill>
              </a:rPr>
              <a:t>Call to Action</a:t>
            </a:r>
          </a:p>
        </p:txBody>
      </p:sp>
    </p:spTree>
    <p:extLst>
      <p:ext uri="{BB962C8B-B14F-4D97-AF65-F5344CB8AC3E}">
        <p14:creationId xmlns:p14="http://schemas.microsoft.com/office/powerpoint/2010/main" val="2162762907"/>
      </p:ext>
    </p:extLst>
  </p:cSld>
  <p:clrMapOvr>
    <a:masterClrMapping/>
  </p:clrMapOvr>
  <mc:AlternateContent xmlns:mc="http://schemas.openxmlformats.org/markup-compatibility/2006" xmlns:p14="http://schemas.microsoft.com/office/powerpoint/2010/main">
    <mc:Choice Requires="p14">
      <p:transition spd="slow" p14:dur="2000" advTm="8183"/>
    </mc:Choice>
    <mc:Fallback xmlns="">
      <p:transition spd="slow" advTm="8183"/>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06E22-DB2C-D95F-495A-50805C8091E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86D3362-5BE2-F0A2-CB8C-CAE50569E2E8}"/>
              </a:ext>
            </a:extLst>
          </p:cNvPr>
          <p:cNvSpPr>
            <a:spLocks noGrp="1"/>
          </p:cNvSpPr>
          <p:nvPr>
            <p:ph idx="1"/>
          </p:nvPr>
        </p:nvSpPr>
        <p:spPr>
          <a:xfrm>
            <a:off x="0" y="1510831"/>
            <a:ext cx="12192000" cy="5189772"/>
          </a:xfrm>
        </p:spPr>
        <p:txBody>
          <a:bodyPr>
            <a:normAutofit/>
          </a:bodyPr>
          <a:lstStyle/>
          <a:p>
            <a:r>
              <a:rPr lang="en-US" sz="1600" dirty="0"/>
              <a:t>Anna Freud Mentally Healthy School, 2023. Child criminal exploitation. [Online] Available at: </a:t>
            </a:r>
            <a:r>
              <a:rPr lang="en-US" sz="1600" dirty="0">
                <a:hlinkClick r:id="rId2"/>
              </a:rPr>
              <a:t>https://mentallyhealthyschools.org.uk/factors-that-impact-mental-health/vulnerable-children/child-criminal-exploitation/#:~:text=Vulnerable%20young%20people%2C%20including%20those,and%20trauma%2C%20among%20other%20things</a:t>
            </a:r>
            <a:r>
              <a:rPr lang="en-US" sz="1600" dirty="0"/>
              <a:t>. [Accessed 12th December 2023].</a:t>
            </a:r>
          </a:p>
          <a:p>
            <a:r>
              <a:rPr lang="en-US" sz="1600" dirty="0" err="1"/>
              <a:t>Arnez</a:t>
            </a:r>
            <a:r>
              <a:rPr lang="en-US" sz="1600" dirty="0"/>
              <a:t>, J. &amp; </a:t>
            </a:r>
            <a:r>
              <a:rPr lang="en-US" sz="1600" dirty="0" err="1"/>
              <a:t>Condry</a:t>
            </a:r>
            <a:r>
              <a:rPr lang="en-US" sz="1600" dirty="0"/>
              <a:t>, R., 2021. Criminological perspectives on school exclusion and youth offending. Emotional and </a:t>
            </a:r>
            <a:r>
              <a:rPr lang="en-US" sz="1600" dirty="0" err="1"/>
              <a:t>Behavioural</a:t>
            </a:r>
            <a:r>
              <a:rPr lang="en-US" sz="1600" dirty="0"/>
              <a:t> Difficulties, 26(1), pp. 87-100.</a:t>
            </a:r>
          </a:p>
          <a:p>
            <a:r>
              <a:rPr lang="en-US" sz="1600" dirty="0"/>
              <a:t>Barnardo's, 2023. Modern slavery and human trafficking statement. [Online] Available at: </a:t>
            </a:r>
            <a:r>
              <a:rPr lang="en-US" sz="1600" dirty="0">
                <a:hlinkClick r:id="rId3"/>
              </a:rPr>
              <a:t>https://www.barnardos.org.uk/modern-slavery-and-human-trafficking-statement</a:t>
            </a:r>
            <a:r>
              <a:rPr lang="en-US" sz="1600" dirty="0"/>
              <a:t> [Accessed 5th December 2023].</a:t>
            </a:r>
          </a:p>
          <a:p>
            <a:r>
              <a:rPr lang="en-US" sz="1600" dirty="0"/>
              <a:t>BBC, 2023. Albanian migrants: Why are they coming to the UK and how many </a:t>
            </a:r>
            <a:r>
              <a:rPr lang="en-US" sz="1600" dirty="0" err="1"/>
              <a:t>hav</a:t>
            </a:r>
            <a:r>
              <a:rPr lang="en-US" sz="1600" dirty="0"/>
              <a:t> arrived?. [Online] Available at: </a:t>
            </a:r>
            <a:r>
              <a:rPr lang="en-US" sz="1600" dirty="0">
                <a:hlinkClick r:id="rId4"/>
              </a:rPr>
              <a:t>https://www.bbc.co.uk/news/explainers-63473022</a:t>
            </a:r>
            <a:r>
              <a:rPr lang="en-US" sz="1600" dirty="0"/>
              <a:t> [Accessed 10th December 2023].</a:t>
            </a:r>
          </a:p>
          <a:p>
            <a:r>
              <a:rPr lang="en-US" sz="1600" dirty="0" err="1"/>
              <a:t>Broadie</a:t>
            </a:r>
            <a:r>
              <a:rPr lang="en-US" sz="1600" dirty="0"/>
              <a:t>, I. et al., 2018. '</a:t>
            </a:r>
            <a:r>
              <a:rPr lang="en-US" sz="1600" dirty="0" err="1"/>
              <a:t>Vulnerabilty</a:t>
            </a:r>
            <a:r>
              <a:rPr lang="en-US" sz="1600" dirty="0"/>
              <a:t>' to Human Trafficking: A study of Viet Nam, Albania, Nigeria and the UK, Bedfordshire: </a:t>
            </a:r>
            <a:r>
              <a:rPr lang="en-US" sz="1600" dirty="0" err="1"/>
              <a:t>Institue</a:t>
            </a:r>
            <a:r>
              <a:rPr lang="en-US" sz="1600" dirty="0"/>
              <a:t> of Applied Social Research.</a:t>
            </a:r>
          </a:p>
          <a:p>
            <a:r>
              <a:rPr lang="en-US" sz="1600" dirty="0"/>
              <a:t>College of Policing, 2023. First response and the national referral mechanism. [Online]  Available at: </a:t>
            </a:r>
            <a:r>
              <a:rPr lang="en-US" sz="1600" dirty="0">
                <a:hlinkClick r:id="rId5"/>
              </a:rPr>
              <a:t>https://www.college.police.uk/app/major-investigation-and-public-protection/modern-slavery/first-response-and-national-referral-mechanism</a:t>
            </a:r>
            <a:r>
              <a:rPr lang="en-US" sz="1600" dirty="0"/>
              <a:t> [Accessed 7th December 2023].</a:t>
            </a:r>
          </a:p>
          <a:p>
            <a:r>
              <a:rPr lang="en-US" sz="1600" dirty="0"/>
              <a:t>Dawson, J., Sturge, G., Jap, B. &amp; Holland, S., 2020. The Modern Slavery Act 2015 five years on. [Online] Available at: </a:t>
            </a:r>
            <a:r>
              <a:rPr lang="en-US" sz="1600" dirty="0">
                <a:hlinkClick r:id="rId6"/>
              </a:rPr>
              <a:t>https://researchbriefings.files.parliament.uk/documents/CDP-2020-0068/CDP-2020-0068.pdf</a:t>
            </a:r>
            <a:r>
              <a:rPr lang="en-US" sz="1600" dirty="0"/>
              <a:t> [Accessed 7th December 2023].</a:t>
            </a:r>
          </a:p>
          <a:p>
            <a:r>
              <a:rPr lang="en-US" sz="1600" dirty="0" err="1"/>
              <a:t>Goard</a:t>
            </a:r>
            <a:r>
              <a:rPr lang="en-US" sz="1600" dirty="0"/>
              <a:t>, C. J., 2021. Are Victims of Modern Slavery Falling Through the Gaps in the Criminal Justice System in England and Wales? Enhanced Victim Identification, Interviewing and Evidence Collection in the criminal justice system, Portsmouth: Institute of Criminal Justice Studies, University of Portsmouth.</a:t>
            </a:r>
          </a:p>
        </p:txBody>
      </p:sp>
    </p:spTree>
    <p:extLst>
      <p:ext uri="{BB962C8B-B14F-4D97-AF65-F5344CB8AC3E}">
        <p14:creationId xmlns:p14="http://schemas.microsoft.com/office/powerpoint/2010/main" val="10297375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208A6-D268-E3A9-760C-2ED514666D8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1CF51D-921B-9F02-346C-073777C9A11D}"/>
              </a:ext>
            </a:extLst>
          </p:cNvPr>
          <p:cNvSpPr>
            <a:spLocks noGrp="1"/>
          </p:cNvSpPr>
          <p:nvPr>
            <p:ph idx="1"/>
          </p:nvPr>
        </p:nvSpPr>
        <p:spPr>
          <a:xfrm>
            <a:off x="0" y="1439056"/>
            <a:ext cx="12082072" cy="5418943"/>
          </a:xfrm>
        </p:spPr>
        <p:txBody>
          <a:bodyPr>
            <a:normAutofit fontScale="40000" lnSpcReduction="20000"/>
          </a:bodyPr>
          <a:lstStyle/>
          <a:p>
            <a:r>
              <a:rPr lang="en-US" sz="3400" dirty="0" err="1"/>
              <a:t>Heys</a:t>
            </a:r>
            <a:r>
              <a:rPr lang="en-US" sz="3400" dirty="0"/>
              <a:t>, A., Barlow, C., Murphy, C. &amp; McKee, A., 2022. A Review of Modern Slavery in Britain: Understanding the Unique Experience of British </a:t>
            </a:r>
            <a:r>
              <a:rPr lang="en-US" sz="3400" dirty="0" err="1"/>
              <a:t>Victis</a:t>
            </a:r>
            <a:r>
              <a:rPr lang="en-US" sz="3400" dirty="0"/>
              <a:t> and Why it Matters. Journal of Victimology and Victim Justice, 5(1), pp. 54-70.</a:t>
            </a:r>
          </a:p>
          <a:p>
            <a:r>
              <a:rPr lang="en-US" sz="3400" dirty="0" err="1"/>
              <a:t>HMICRS</a:t>
            </a:r>
            <a:r>
              <a:rPr lang="en-US" sz="3400" dirty="0"/>
              <a:t>, 2020. Both sides of the coin: The police and National Crime Agency response to vulnerable people in 'county lines' drug offending. [Online]  Available at: </a:t>
            </a:r>
            <a:r>
              <a:rPr lang="en-US" sz="3400" dirty="0">
                <a:hlinkClick r:id="rId2"/>
              </a:rPr>
              <a:t>https://assets-hmicfrs.justiceinspectorates.gov.uk/uploads/both-sides-of-the-coin-police-nca-response-vulnerable-people-county-lines-drug-offending.pdf</a:t>
            </a:r>
            <a:r>
              <a:rPr lang="en-US" sz="3400" dirty="0"/>
              <a:t> [Accessed 10th December 2023].</a:t>
            </a:r>
          </a:p>
          <a:p>
            <a:r>
              <a:rPr lang="en-US" sz="3400" dirty="0"/>
              <a:t>Home Office , 2020. National Referral Mechanism Statistics: UK, End of Year Summary, 2019. [Online]  Available at: </a:t>
            </a:r>
            <a:r>
              <a:rPr lang="en-US" sz="3400" dirty="0">
                <a:hlinkClick r:id="rId3"/>
              </a:rPr>
              <a:t>https://assets.publishing.service.gov.uk/media/5e81c863e90e0706f4cfcc7a/national-referral-mechanism-statistics-uk-end-of-year-summary-2019.pdf</a:t>
            </a:r>
            <a:r>
              <a:rPr lang="en-US" sz="3400" dirty="0"/>
              <a:t> [Accessed 9th December 2023].</a:t>
            </a:r>
          </a:p>
          <a:p>
            <a:r>
              <a:rPr lang="en-US" sz="3400" dirty="0"/>
              <a:t>Home Office, 2014. Modern Slavery Act 2015. [Online]  Available at: </a:t>
            </a:r>
            <a:r>
              <a:rPr lang="en-US" sz="3400" dirty="0">
                <a:hlinkClick r:id="rId4"/>
              </a:rPr>
              <a:t>https://www.gov.uk/government/collections/modern-slavery-bill#:~:text=Contents&amp;text=The%20Modern%20Slavery%20Act%20will,on%20Thursday%2026%20March%202015</a:t>
            </a:r>
            <a:r>
              <a:rPr lang="en-US" sz="3400" dirty="0"/>
              <a:t>. [Accessed 10th December 2023].</a:t>
            </a:r>
          </a:p>
          <a:p>
            <a:r>
              <a:rPr lang="en-US" sz="3400" dirty="0"/>
              <a:t>Home Office, 2018. The economic and social costs of modern slavery: Research Report 100. [Online] Available at: </a:t>
            </a:r>
            <a:r>
              <a:rPr lang="en-US" sz="3400" dirty="0">
                <a:hlinkClick r:id="rId5"/>
              </a:rPr>
              <a:t>https://www.antislaverycommissioner.co.uk/media/1258/the-economic-and-social-costs-of-modern-slavery.pdf</a:t>
            </a:r>
            <a:r>
              <a:rPr lang="en-US" sz="3400" dirty="0"/>
              <a:t> [Accessed 10th December 2023].</a:t>
            </a:r>
          </a:p>
          <a:p>
            <a:r>
              <a:rPr lang="en-US" sz="3400" dirty="0"/>
              <a:t>Home Office, </a:t>
            </a:r>
            <a:r>
              <a:rPr lang="en-US" sz="3400" dirty="0" err="1"/>
              <a:t>2021a</a:t>
            </a:r>
            <a:r>
              <a:rPr lang="en-US" sz="3400" dirty="0"/>
              <a:t>. Modern slavery training: resource page. [Online] Available at: </a:t>
            </a:r>
            <a:r>
              <a:rPr lang="en-US" sz="3400" dirty="0">
                <a:hlinkClick r:id="rId6"/>
              </a:rPr>
              <a:t>https://www.gov.uk/government/publications/modern-slavery-training-resource-page/modern-slavery-training-resource-page</a:t>
            </a:r>
            <a:r>
              <a:rPr lang="en-US" sz="3400" dirty="0"/>
              <a:t> [Accessed 11 November 2023].</a:t>
            </a:r>
          </a:p>
          <a:p>
            <a:r>
              <a:rPr lang="en-US" sz="3400" dirty="0"/>
              <a:t>Home Office, </a:t>
            </a:r>
            <a:r>
              <a:rPr lang="en-US" sz="3400" dirty="0" err="1"/>
              <a:t>2021b</a:t>
            </a:r>
            <a:r>
              <a:rPr lang="en-US" sz="3400" dirty="0"/>
              <a:t>. Modern Slavery: National Referral Mechanism and Duty to Notify Statistics. UK, End of Year Summary, 2020. [Online] Available at: </a:t>
            </a:r>
            <a:r>
              <a:rPr lang="en-US" sz="3400" dirty="0">
                <a:hlinkClick r:id="rId7"/>
              </a:rPr>
              <a:t>https://assets.publishing.service.gov.uk/media/60537f28d3bf7f03336c2746/modern-slavery-national-referral-mechanism-statistics-end-year-summary-2020-hosb0821.pdf</a:t>
            </a:r>
            <a:r>
              <a:rPr lang="en-US" sz="3400" dirty="0"/>
              <a:t> [Accessed 7th December 2023].</a:t>
            </a:r>
          </a:p>
          <a:p>
            <a:r>
              <a:rPr lang="en-US" sz="3400" dirty="0"/>
              <a:t>Home Office, 2022. Modern Slavery: National Referral Mechanism and Duty to Notify statistics UK, end of year summary, 2021. [Online]  Available at: </a:t>
            </a:r>
            <a:r>
              <a:rPr lang="en-US" sz="3400" dirty="0">
                <a:hlinkClick r:id="rId8"/>
              </a:rPr>
              <a:t>https://www.gov.uk/government/statistics/modern-slavery-national-referral-mechanism-and-duty-to-notify-statistics-uk-end-of-year-summary-2021/modern-slavery-national-referral-mechanism-and-duty-to-notify-statistics-uk-end-of-year-summary-2021</a:t>
            </a:r>
            <a:r>
              <a:rPr lang="en-US" sz="3400" dirty="0"/>
              <a:t> [Accessed 10th December 2023].</a:t>
            </a:r>
          </a:p>
          <a:p>
            <a:r>
              <a:rPr lang="en-US" sz="3400" dirty="0"/>
              <a:t>Home Office, </a:t>
            </a:r>
            <a:r>
              <a:rPr lang="en-US" sz="3400" dirty="0" err="1"/>
              <a:t>2023a</a:t>
            </a:r>
            <a:r>
              <a:rPr lang="en-US" sz="3400" dirty="0"/>
              <a:t>. National referral mechanism guidance: adult (England and Wales). [Online] Available at: </a:t>
            </a:r>
            <a:r>
              <a:rPr lang="en-US" sz="3400" dirty="0">
                <a:hlinkClick r:id="rId9"/>
              </a:rPr>
              <a:t>https://www.gov.uk/government/publications/human-trafficking-victims-referral-and-assessment-forms/guidance-on-the-national-referral-mechanism-for-potential-adult-victims-of-modern-slavery-england-and-wales</a:t>
            </a:r>
            <a:r>
              <a:rPr lang="en-US" sz="3400" dirty="0"/>
              <a:t> [Accessed 4th December 2023].</a:t>
            </a:r>
          </a:p>
          <a:p>
            <a:r>
              <a:rPr lang="en-US" sz="3400" dirty="0"/>
              <a:t>Home Office, </a:t>
            </a:r>
            <a:r>
              <a:rPr lang="en-US" sz="3400" dirty="0" err="1"/>
              <a:t>2023b</a:t>
            </a:r>
            <a:r>
              <a:rPr lang="en-US" sz="3400" dirty="0"/>
              <a:t>. Modern Slavery: National Referral Mechanism and Duty to Notify statistics UK, end of year summary 2022. [Online] Available at: https://www.gov.uk/government/statistics/modern-slavery-national-referral-mechanism-and-duty-to-notify-statistics-uk-end-of-year-summary-2022/modern-slavery-national-referral-mechanism-and-duty-to-notify-statistics-uk-end-of-year-summary-2022#:~:text=2022 [Accessed 8th December 2023].</a:t>
            </a:r>
          </a:p>
          <a:p>
            <a:endParaRPr lang="en-GB" dirty="0"/>
          </a:p>
        </p:txBody>
      </p:sp>
    </p:spTree>
    <p:extLst>
      <p:ext uri="{BB962C8B-B14F-4D97-AF65-F5344CB8AC3E}">
        <p14:creationId xmlns:p14="http://schemas.microsoft.com/office/powerpoint/2010/main" val="14624448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0329D-9AEC-9749-E86B-602A00A908E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5374464-8661-C3E3-3EC9-1A5D47B2A17F}"/>
              </a:ext>
            </a:extLst>
          </p:cNvPr>
          <p:cNvSpPr>
            <a:spLocks noGrp="1"/>
          </p:cNvSpPr>
          <p:nvPr>
            <p:ph idx="1"/>
          </p:nvPr>
        </p:nvSpPr>
        <p:spPr>
          <a:xfrm>
            <a:off x="-101496" y="1435881"/>
            <a:ext cx="12394992" cy="5249732"/>
          </a:xfrm>
        </p:spPr>
        <p:txBody>
          <a:bodyPr>
            <a:normAutofit fontScale="40000" lnSpcReduction="20000"/>
          </a:bodyPr>
          <a:lstStyle/>
          <a:p>
            <a:r>
              <a:rPr lang="en-US" sz="4000" dirty="0"/>
              <a:t>International </a:t>
            </a:r>
            <a:r>
              <a:rPr lang="en-US" sz="4000" dirty="0" err="1"/>
              <a:t>Labour</a:t>
            </a:r>
            <a:r>
              <a:rPr lang="en-US" sz="4000" dirty="0"/>
              <a:t> Organization, 2023. Forced </a:t>
            </a:r>
            <a:r>
              <a:rPr lang="en-US" sz="4000" dirty="0" err="1"/>
              <a:t>labour</a:t>
            </a:r>
            <a:r>
              <a:rPr lang="en-US" sz="4000" dirty="0"/>
              <a:t>, modern slavery and human trafficking. [Online]  Available at: </a:t>
            </a:r>
            <a:r>
              <a:rPr lang="en-US" sz="4000" dirty="0">
                <a:hlinkClick r:id="rId2"/>
              </a:rPr>
              <a:t>https://www.ilo.org/global/topics/forced-labour/lang--en/index.htm#:~:text=Facts%20and%20figures,22%20million%20in%20forced%20marriage</a:t>
            </a:r>
            <a:r>
              <a:rPr lang="en-US" sz="4000" dirty="0"/>
              <a:t>. [Accessed 12th November 2023].</a:t>
            </a:r>
          </a:p>
          <a:p>
            <a:r>
              <a:rPr lang="en-US" sz="4000" dirty="0"/>
              <a:t>James, E., 2021. Exploited and </a:t>
            </a:r>
            <a:r>
              <a:rPr lang="en-US" sz="4000" dirty="0" err="1"/>
              <a:t>Criminalised</a:t>
            </a:r>
            <a:r>
              <a:rPr lang="en-US" sz="4000" dirty="0"/>
              <a:t>: What can the Police, Crime , Sentencing and Courts Bill do to </a:t>
            </a:r>
            <a:r>
              <a:rPr lang="en-US" sz="4000" dirty="0" err="1"/>
              <a:t>enure</a:t>
            </a:r>
            <a:r>
              <a:rPr lang="en-US" sz="4000" dirty="0"/>
              <a:t> that children who are criminally exploited receive the care and support they need?. [Online] Available at: </a:t>
            </a:r>
            <a:r>
              <a:rPr lang="en-US" sz="4000" dirty="0">
                <a:hlinkClick r:id="rId3"/>
              </a:rPr>
              <a:t>https://www.barnardos.org.uk/sites/default/files/2021-10/Exploited%20and%20Criminalised%20report.pdf</a:t>
            </a:r>
            <a:r>
              <a:rPr lang="en-US" sz="4000" dirty="0"/>
              <a:t> [Accessed 3rd December 2023].</a:t>
            </a:r>
          </a:p>
          <a:p>
            <a:r>
              <a:rPr lang="en-US" sz="4000" dirty="0" err="1"/>
              <a:t>Kudryl</a:t>
            </a:r>
            <a:r>
              <a:rPr lang="en-US" sz="4000" dirty="0"/>
              <a:t>, A., 2023. Modern Slavery: what 2023 legislation updates might mean for you. [Online] Available at: </a:t>
            </a:r>
            <a:r>
              <a:rPr lang="en-US" sz="4000" dirty="0">
                <a:hlinkClick r:id="rId4"/>
              </a:rPr>
              <a:t>https://harperjames.co.uk/news/modern-slavery-2023-legislation-update/#:~:text=The%20Queen%27s%20Speech%202022%20proposed,introduce%20civil%20penalties%20for%20non%2D</a:t>
            </a:r>
            <a:r>
              <a:rPr lang="en-US" sz="4000" dirty="0"/>
              <a:t> [Accessed 5th December 2023].</a:t>
            </a:r>
          </a:p>
          <a:p>
            <a:r>
              <a:rPr lang="en-US" sz="4000" dirty="0"/>
              <a:t>Modern Slavery Act 2015, </a:t>
            </a:r>
            <a:r>
              <a:rPr lang="en-US" sz="4000" dirty="0" err="1"/>
              <a:t>c.30</a:t>
            </a:r>
            <a:r>
              <a:rPr lang="en-US" sz="4000" dirty="0"/>
              <a:t>, </a:t>
            </a:r>
            <a:r>
              <a:rPr lang="en-US" sz="4000" dirty="0" err="1"/>
              <a:t>s.1</a:t>
            </a:r>
            <a:r>
              <a:rPr lang="en-US" sz="4000" dirty="0"/>
              <a:t>,. [Online] Available at: </a:t>
            </a:r>
            <a:r>
              <a:rPr lang="en-US" sz="4000" dirty="0">
                <a:hlinkClick r:id="rId5"/>
              </a:rPr>
              <a:t>https://www.legislation.gov.uk/ukpga/2015/30/section/1/enacted</a:t>
            </a:r>
            <a:r>
              <a:rPr lang="en-US" sz="4000" dirty="0"/>
              <a:t> [Accessed 12th November 2023].</a:t>
            </a:r>
          </a:p>
          <a:p>
            <a:r>
              <a:rPr lang="en-US" sz="4000" dirty="0"/>
              <a:t>Modern Slavery Act 2015, </a:t>
            </a:r>
            <a:r>
              <a:rPr lang="en-US" sz="4000" dirty="0" err="1"/>
              <a:t>c.30</a:t>
            </a:r>
            <a:r>
              <a:rPr lang="en-US" sz="4000" dirty="0"/>
              <a:t>, </a:t>
            </a:r>
            <a:r>
              <a:rPr lang="en-US" sz="4000" dirty="0" err="1"/>
              <a:t>s.2</a:t>
            </a:r>
            <a:r>
              <a:rPr lang="en-US" sz="4000" dirty="0"/>
              <a:t>,. [Online] Available at: </a:t>
            </a:r>
            <a:r>
              <a:rPr lang="en-US" sz="4000" dirty="0">
                <a:hlinkClick r:id="rId6"/>
              </a:rPr>
              <a:t>https://www.legislation.gov.uk/ukpga/2015/30/section/2/enacted</a:t>
            </a:r>
            <a:r>
              <a:rPr lang="en-US" sz="4000" dirty="0"/>
              <a:t> [Accessed 12th November 2023].</a:t>
            </a:r>
          </a:p>
          <a:p>
            <a:r>
              <a:rPr lang="en-US" sz="4000" dirty="0"/>
              <a:t>Modern Slavery and Human Rights Policy and Evidence Centre, 2023. Explainer: Modern slavery clauses in Illegal Migration Bill. [Online] Available at: </a:t>
            </a:r>
            <a:r>
              <a:rPr lang="en-US" sz="4000" dirty="0">
                <a:hlinkClick r:id="rId7"/>
              </a:rPr>
              <a:t>https://modernslaverypec.org/resources/migration-bill-explainer#:~:text=Receiving%20Royal%20Assent%20on%2020,by%20unsafe%20and%20illegal%20routes%E2%80%9D</a:t>
            </a:r>
            <a:r>
              <a:rPr lang="en-US" sz="4000" dirty="0"/>
              <a:t>. [Accessed 6th December 2023].</a:t>
            </a:r>
          </a:p>
          <a:p>
            <a:r>
              <a:rPr lang="en-US" sz="4000" dirty="0"/>
              <a:t>O'Brien, F., Palmer , S. &amp; </a:t>
            </a:r>
            <a:r>
              <a:rPr lang="en-US" sz="4000" dirty="0" err="1"/>
              <a:t>Blinkhorn</a:t>
            </a:r>
            <a:r>
              <a:rPr lang="en-US" sz="4000" dirty="0"/>
              <a:t>, V., 2022. Factors that predict the referral </a:t>
            </a:r>
            <a:r>
              <a:rPr lang="en-US" sz="4000" dirty="0" err="1"/>
              <a:t>ofadult</a:t>
            </a:r>
            <a:r>
              <a:rPr lang="en-US" sz="4000" dirty="0"/>
              <a:t> Modern Day Slavery cases to the UK's National Referral Mechanism. </a:t>
            </a:r>
            <a:r>
              <a:rPr lang="en-US" sz="4000" dirty="0" err="1"/>
              <a:t>Internation</a:t>
            </a:r>
            <a:r>
              <a:rPr lang="en-US" sz="4000" dirty="0"/>
              <a:t> Journal of Police Science and Management, 24(3), pp. 273-284.</a:t>
            </a:r>
          </a:p>
          <a:p>
            <a:r>
              <a:rPr lang="en-US" sz="4000" dirty="0"/>
              <a:t>Oram, S., 2023. Modern slavery in the United Kingdom: The illegal migration act risks undermining efforts to combat exploitation. </a:t>
            </a:r>
            <a:r>
              <a:rPr lang="en-US" sz="4000" dirty="0" err="1"/>
              <a:t>PLoS</a:t>
            </a:r>
            <a:r>
              <a:rPr lang="en-US" sz="4000" dirty="0"/>
              <a:t> Medicine, 20(9).</a:t>
            </a:r>
          </a:p>
          <a:p>
            <a:r>
              <a:rPr lang="en-US" sz="4000" dirty="0"/>
              <a:t>Police Scotland, 2023. What is </a:t>
            </a:r>
            <a:r>
              <a:rPr lang="en-US" sz="4000" dirty="0" err="1"/>
              <a:t>labour</a:t>
            </a:r>
            <a:r>
              <a:rPr lang="en-US" sz="4000" dirty="0"/>
              <a:t> exploitation. [Online] Available at: </a:t>
            </a:r>
            <a:r>
              <a:rPr lang="en-US" sz="4000" dirty="0">
                <a:hlinkClick r:id="rId8"/>
              </a:rPr>
              <a:t>https://endlabourexploitation.co.uk/about/</a:t>
            </a:r>
            <a:r>
              <a:rPr lang="en-US" sz="4000" dirty="0"/>
              <a:t> [Accessed 11th December 2023].</a:t>
            </a:r>
          </a:p>
          <a:p>
            <a:endParaRPr lang="en-GB" dirty="0"/>
          </a:p>
        </p:txBody>
      </p:sp>
    </p:spTree>
    <p:extLst>
      <p:ext uri="{BB962C8B-B14F-4D97-AF65-F5344CB8AC3E}">
        <p14:creationId xmlns:p14="http://schemas.microsoft.com/office/powerpoint/2010/main" val="26009098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AE61D-F67E-8D04-0E24-FF1C0120BEA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F797B50-FE47-D1D4-26F2-9550802F4964}"/>
              </a:ext>
            </a:extLst>
          </p:cNvPr>
          <p:cNvSpPr>
            <a:spLocks noGrp="1"/>
          </p:cNvSpPr>
          <p:nvPr>
            <p:ph idx="1"/>
          </p:nvPr>
        </p:nvSpPr>
        <p:spPr>
          <a:xfrm>
            <a:off x="0" y="1375919"/>
            <a:ext cx="12067082" cy="5264723"/>
          </a:xfrm>
        </p:spPr>
        <p:txBody>
          <a:bodyPr>
            <a:normAutofit fontScale="92500" lnSpcReduction="10000"/>
          </a:bodyPr>
          <a:lstStyle/>
          <a:p>
            <a:r>
              <a:rPr lang="en-US" sz="1800" dirty="0"/>
              <a:t>Stop the </a:t>
            </a:r>
            <a:r>
              <a:rPr lang="en-US" sz="1800" dirty="0" err="1"/>
              <a:t>Traffik</a:t>
            </a:r>
            <a:r>
              <a:rPr lang="en-US" sz="1800" dirty="0"/>
              <a:t>, 2022. Types of Exploitation. [Online]  Available at: </a:t>
            </a:r>
            <a:r>
              <a:rPr lang="en-US" sz="1800" dirty="0">
                <a:hlinkClick r:id="rId2"/>
              </a:rPr>
              <a:t>https://www.stopthetraffik.org/what-is-human-trafficking/types-of-exploitation/</a:t>
            </a:r>
            <a:r>
              <a:rPr lang="en-US" sz="1800" dirty="0"/>
              <a:t> [Accessed 1 November 2023].</a:t>
            </a:r>
          </a:p>
          <a:p>
            <a:r>
              <a:rPr lang="en-US" sz="1800" dirty="0"/>
              <a:t>The Centre for Social Justice, 2020. It still happens here: Fighting UK Slavery in the </a:t>
            </a:r>
            <a:r>
              <a:rPr lang="en-US" sz="1800" dirty="0" err="1"/>
              <a:t>2020s</a:t>
            </a:r>
            <a:r>
              <a:rPr lang="en-US" sz="1800" dirty="0"/>
              <a:t>, London: Justice and Care.</a:t>
            </a:r>
          </a:p>
          <a:p>
            <a:r>
              <a:rPr lang="en-US" sz="1800" dirty="0"/>
              <a:t>The Children's Society, 2019. Counting Lives: Responding to children who are criminally exploited. [Online]  Available at: </a:t>
            </a:r>
            <a:r>
              <a:rPr lang="en-US" sz="1800" dirty="0">
                <a:hlinkClick r:id="rId3"/>
              </a:rPr>
              <a:t>https://www.childrenssociety.org.uk/sites/default/files/2020-10/counting-lives-report.pdf</a:t>
            </a:r>
            <a:r>
              <a:rPr lang="en-US" sz="1800" dirty="0"/>
              <a:t> [Accessed 1st December 2023].</a:t>
            </a:r>
          </a:p>
          <a:p>
            <a:r>
              <a:rPr lang="en-US" sz="1800" dirty="0"/>
              <a:t>The Children's Society, 2021. Child Criminal Exploitation - </a:t>
            </a:r>
            <a:r>
              <a:rPr lang="en-US" sz="1800" dirty="0" err="1"/>
              <a:t>PCSC</a:t>
            </a:r>
            <a:r>
              <a:rPr lang="en-US" sz="1800" dirty="0"/>
              <a:t> Bill. [Online] Available at: </a:t>
            </a:r>
            <a:r>
              <a:rPr lang="en-US" sz="1800" dirty="0">
                <a:hlinkClick r:id="rId4"/>
              </a:rPr>
              <a:t>https://www.childrenssociety.org.uk/sites/default/files/2021-04/child-criminal-exploitation-definition-briefing.pdf</a:t>
            </a:r>
            <a:r>
              <a:rPr lang="en-US" sz="1800" dirty="0"/>
              <a:t> [Accessed 10th December 2023].</a:t>
            </a:r>
          </a:p>
          <a:p>
            <a:r>
              <a:rPr lang="en-US" sz="1800" dirty="0"/>
              <a:t>Toybox, 2018. Slavery and the streets: Exploring the links between modern slavery and children in street situations. [Online]  Available at: </a:t>
            </a:r>
            <a:r>
              <a:rPr lang="en-US" sz="1800" dirty="0">
                <a:hlinkClick r:id="rId5"/>
              </a:rPr>
              <a:t>https://toybox.org.uk/assets/downloads/slavery-and-the-streets.pdf</a:t>
            </a:r>
            <a:r>
              <a:rPr lang="en-US" sz="1800" dirty="0"/>
              <a:t> [Accessed 11th December 2023].</a:t>
            </a:r>
          </a:p>
          <a:p>
            <a:r>
              <a:rPr lang="en-US" sz="1800" dirty="0"/>
              <a:t>UK Parliament, 2019. Independent </a:t>
            </a:r>
            <a:r>
              <a:rPr lang="en-US" sz="1800" dirty="0" err="1"/>
              <a:t>Reviewn</a:t>
            </a:r>
            <a:r>
              <a:rPr lang="en-US" sz="1800" dirty="0"/>
              <a:t> of the Modern Slavery Act 2015: Final Report. [Online] Available at: </a:t>
            </a:r>
            <a:r>
              <a:rPr lang="en-US" sz="1800" dirty="0">
                <a:hlinkClick r:id="rId6"/>
              </a:rPr>
              <a:t>https://assets.publishing.service.gov.uk/media/5ce5116e40f0b627de48663d/Independent_review_of_the_Modern_Slavery_Act_-_final_report.pdf</a:t>
            </a:r>
            <a:r>
              <a:rPr lang="en-US" sz="1800" dirty="0"/>
              <a:t> [Accessed 4th December 2023].</a:t>
            </a:r>
          </a:p>
          <a:p>
            <a:r>
              <a:rPr lang="en-US" sz="1800" dirty="0"/>
              <a:t>UK Parliament, 2021. UK Parliament Modern Slavery and Human Trafficking Policy. [Online] Available at: </a:t>
            </a:r>
            <a:r>
              <a:rPr lang="en-US" sz="1800" dirty="0">
                <a:hlinkClick r:id="rId7"/>
              </a:rPr>
              <a:t>https://www.parliament.uk/globalassets/documents/modern-slavery/modern-slavery-and-human-trafficking-policy-july-2021.pdf</a:t>
            </a:r>
            <a:r>
              <a:rPr lang="en-US" sz="1800" dirty="0"/>
              <a:t> [Accessed 12th November 2023].</a:t>
            </a:r>
          </a:p>
          <a:p>
            <a:r>
              <a:rPr lang="en-US" sz="1800" dirty="0"/>
              <a:t>Walsh, C., 2022. From Contextual to Criminal Harm: Young People's Perceptions and Experiences of Child Criminal Exploitation (CCE) in Northern Ireland. [Online] Available at: https://www.endingtheharm.com/wp-content/uploads/2023/03/Criminal-harms-report-final.pdf[Accessed 10th December 2023].</a:t>
            </a:r>
          </a:p>
        </p:txBody>
      </p:sp>
    </p:spTree>
    <p:extLst>
      <p:ext uri="{BB962C8B-B14F-4D97-AF65-F5344CB8AC3E}">
        <p14:creationId xmlns:p14="http://schemas.microsoft.com/office/powerpoint/2010/main" val="18935789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6.3"/>
</p:tagLst>
</file>

<file path=ppt/tags/tag2.xml><?xml version="1.0" encoding="utf-8"?>
<p:tagLst xmlns:a="http://schemas.openxmlformats.org/drawingml/2006/main" xmlns:r="http://schemas.openxmlformats.org/officeDocument/2006/relationships" xmlns:p="http://schemas.openxmlformats.org/presentationml/2006/main">
  <p:tag name="TIMING" val="|0.8"/>
</p:tagLst>
</file>

<file path=ppt/tags/tag3.xml><?xml version="1.0" encoding="utf-8"?>
<p:tagLst xmlns:a="http://schemas.openxmlformats.org/drawingml/2006/main" xmlns:r="http://schemas.openxmlformats.org/officeDocument/2006/relationships" xmlns:p="http://schemas.openxmlformats.org/presentationml/2006/main">
  <p:tag name="TIMING" val="|21.9|5.8|3.4|5.8|5.7|6.2|5.1"/>
</p:tagLst>
</file>

<file path=ppt/tags/tag4.xml><?xml version="1.0" encoding="utf-8"?>
<p:tagLst xmlns:a="http://schemas.openxmlformats.org/drawingml/2006/main" xmlns:r="http://schemas.openxmlformats.org/officeDocument/2006/relationships" xmlns:p="http://schemas.openxmlformats.org/presentationml/2006/main">
  <p:tag name="TIMING" val="|1.7|1.5|4.2|10.5|1.3|3"/>
</p:tagLst>
</file>

<file path=ppt/tags/tag5.xml><?xml version="1.0" encoding="utf-8"?>
<p:tagLst xmlns:a="http://schemas.openxmlformats.org/drawingml/2006/main" xmlns:r="http://schemas.openxmlformats.org/officeDocument/2006/relationships" xmlns:p="http://schemas.openxmlformats.org/presentationml/2006/main">
  <p:tag name="TIMING" val="|4|10|6.1|3"/>
</p:tagLst>
</file>

<file path=ppt/tags/tag6.xml><?xml version="1.0" encoding="utf-8"?>
<p:tagLst xmlns:a="http://schemas.openxmlformats.org/drawingml/2006/main" xmlns:r="http://schemas.openxmlformats.org/officeDocument/2006/relationships" xmlns:p="http://schemas.openxmlformats.org/presentationml/2006/main">
  <p:tag name="TIMING" val="|1.3"/>
</p:tagLst>
</file>

<file path=ppt/tags/tag7.xml><?xml version="1.0" encoding="utf-8"?>
<p:tagLst xmlns:a="http://schemas.openxmlformats.org/drawingml/2006/main" xmlns:r="http://schemas.openxmlformats.org/officeDocument/2006/relationships" xmlns:p="http://schemas.openxmlformats.org/presentationml/2006/main">
  <p:tag name="TIMING" val="|1.3|11.6|7.8"/>
</p:tagLst>
</file>

<file path=ppt/tags/tag8.xml><?xml version="1.0" encoding="utf-8"?>
<p:tagLst xmlns:a="http://schemas.openxmlformats.org/drawingml/2006/main" xmlns:r="http://schemas.openxmlformats.org/officeDocument/2006/relationships" xmlns:p="http://schemas.openxmlformats.org/presentationml/2006/main">
  <p:tag name="TIMING" val="|2.3|15.4|12.3"/>
</p:tagLst>
</file>

<file path=ppt/tags/tag9.xml><?xml version="1.0" encoding="utf-8"?>
<p:tagLst xmlns:a="http://schemas.openxmlformats.org/drawingml/2006/main" xmlns:r="http://schemas.openxmlformats.org/officeDocument/2006/relationships" xmlns:p="http://schemas.openxmlformats.org/presentationml/2006/main">
  <p:tag name="TIMING" val="|1.8|19.3"/>
</p:tagLst>
</file>

<file path=ppt/tags/tag10.xml><?xml version="1.0" encoding="utf-8"?>
<p:tagLst xmlns:a="http://schemas.openxmlformats.org/drawingml/2006/main" xmlns:r="http://schemas.openxmlformats.org/officeDocument/2006/relationships" xmlns:p="http://schemas.openxmlformats.org/presentationml/2006/main">
  <p:tag name="TIMING" val="|3.6|62.8|18.1"/>
</p:tagLst>
</file>

<file path=ppt/tags/tag11.xml><?xml version="1.0" encoding="utf-8"?>
<p:tagLst xmlns:a="http://schemas.openxmlformats.org/drawingml/2006/main" xmlns:r="http://schemas.openxmlformats.org/officeDocument/2006/relationships" xmlns:p="http://schemas.openxmlformats.org/presentationml/2006/main">
  <p:tag name="TIMING" val="|3.3|0.6|1.7|1.3|3.1|1.4"/>
</p:tagLst>
</file>

<file path=ppt/tags/tag12.xml><?xml version="1.0" encoding="utf-8"?>
<p:tagLst xmlns:a="http://schemas.openxmlformats.org/drawingml/2006/main" xmlns:r="http://schemas.openxmlformats.org/officeDocument/2006/relationships" xmlns:p="http://schemas.openxmlformats.org/presentationml/2006/main">
  <p:tag name="TIMING" val="|12.2|9.9|9.6|7.9"/>
</p:tagLst>
</file>

<file path=ppt/tags/tag13.xml><?xml version="1.0" encoding="utf-8"?>
<p:tagLst xmlns:a="http://schemas.openxmlformats.org/drawingml/2006/main" xmlns:r="http://schemas.openxmlformats.org/officeDocument/2006/relationships" xmlns:p="http://schemas.openxmlformats.org/presentationml/2006/main">
  <p:tag name="TIMING" val="|9.6|3.5|7.4|3.3|1.3|2.5|1.7|1.2|1"/>
</p:tagLst>
</file>

<file path=ppt/tags/tag14.xml><?xml version="1.0" encoding="utf-8"?>
<p:tagLst xmlns:a="http://schemas.openxmlformats.org/drawingml/2006/main" xmlns:r="http://schemas.openxmlformats.org/officeDocument/2006/relationships" xmlns:p="http://schemas.openxmlformats.org/presentationml/2006/main">
  <p:tag name="TIMING" val="|1.4|13.9"/>
</p:tagLst>
</file>

<file path=ppt/tags/tag15.xml><?xml version="1.0" encoding="utf-8"?>
<p:tagLst xmlns:a="http://schemas.openxmlformats.org/drawingml/2006/main" xmlns:r="http://schemas.openxmlformats.org/officeDocument/2006/relationships" xmlns:p="http://schemas.openxmlformats.org/presentationml/2006/main">
  <p:tag name="TIMING" val="|2.5|3.1|0.9|2|1.9"/>
</p:tagLst>
</file>

<file path=ppt/tags/tag16.xml><?xml version="1.0" encoding="utf-8"?>
<p:tagLst xmlns:a="http://schemas.openxmlformats.org/drawingml/2006/main" xmlns:r="http://schemas.openxmlformats.org/officeDocument/2006/relationships" xmlns:p="http://schemas.openxmlformats.org/presentationml/2006/main">
  <p:tag name="TIMING" val="|2|7.4|14.4"/>
</p:tagLst>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181AF36A088648B94A0D3D5D8ABD3B" ma:contentTypeVersion="6" ma:contentTypeDescription="Create a new document." ma:contentTypeScope="" ma:versionID="f6058fef8d7eadcbd5c25e7c47638638">
  <xsd:schema xmlns:xsd="http://www.w3.org/2001/XMLSchema" xmlns:xs="http://www.w3.org/2001/XMLSchema" xmlns:p="http://schemas.microsoft.com/office/2006/metadata/properties" xmlns:ns2="4c9d9f85-2581-457a-b162-7e5491a2c746" targetNamespace="http://schemas.microsoft.com/office/2006/metadata/properties" ma:root="true" ma:fieldsID="0512a1689511533e13024446716e93bb" ns2:_="">
    <xsd:import namespace="4c9d9f85-2581-457a-b162-7e5491a2c746"/>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c9d9f85-2581-457a-b162-7e5491a2c74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EA21A38-3746-4D88-8F16-43C49BBB7C56}">
  <ds:schemaRefs>
    <ds:schemaRef ds:uri="http://schemas.microsoft.com/sharepoint/v3/contenttype/forms"/>
  </ds:schemaRefs>
</ds:datastoreItem>
</file>

<file path=customXml/itemProps2.xml><?xml version="1.0" encoding="utf-8"?>
<ds:datastoreItem xmlns:ds="http://schemas.openxmlformats.org/officeDocument/2006/customXml" ds:itemID="{671F47DE-AAC8-4267-8962-E7872C14B4DA}">
  <ds:schemaRefs>
    <ds:schemaRef ds:uri="http://schemas.microsoft.com/office/2006/metadata/properties"/>
    <ds:schemaRef ds:uri="http://purl.org/dc/elements/1.1/"/>
    <ds:schemaRef ds:uri="http://purl.org/dc/dcmitype/"/>
    <ds:schemaRef ds:uri="http://www.w3.org/XML/1998/namespace"/>
    <ds:schemaRef ds:uri="http://schemas.microsoft.com/office/infopath/2007/PartnerControls"/>
    <ds:schemaRef ds:uri="http://schemas.openxmlformats.org/package/2006/metadata/core-properties"/>
    <ds:schemaRef ds:uri="http://schemas.microsoft.com/office/2006/documentManagement/types"/>
    <ds:schemaRef ds:uri="4c9d9f85-2581-457a-b162-7e5491a2c746"/>
    <ds:schemaRef ds:uri="http://purl.org/dc/terms/"/>
  </ds:schemaRefs>
</ds:datastoreItem>
</file>

<file path=customXml/itemProps3.xml><?xml version="1.0" encoding="utf-8"?>
<ds:datastoreItem xmlns:ds="http://schemas.openxmlformats.org/officeDocument/2006/customXml" ds:itemID="{E79DEF65-5150-4357-8243-79C959F8E992}">
  <ds:schemaRefs>
    <ds:schemaRef ds:uri="4c9d9f85-2581-457a-b162-7e5491a2c74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81</TotalTime>
  <Words>3488</Words>
  <Application>Microsoft Office PowerPoint</Application>
  <PresentationFormat>Widescreen</PresentationFormat>
  <Paragraphs>182</Paragraphs>
  <Slides>34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Office Theme</vt:lpstr>
      <vt:lpstr>Modern Slavery &amp; Human Trafficking</vt:lpstr>
      <vt:lpstr>Definition of Modern Slavery</vt:lpstr>
      <vt:lpstr>Introduction to modern slavery and human trafficking</vt:lpstr>
      <vt:lpstr>The UK Governments views on modern slavery</vt:lpstr>
      <vt:lpstr>The UK Governments views on modern slavery</vt:lpstr>
      <vt:lpstr>The UK Governments views on modern slavery</vt:lpstr>
      <vt:lpstr>Public Awareness to modern slavery and human trafficking </vt:lpstr>
      <vt:lpstr>Overall cost of modern slavery </vt:lpstr>
      <vt:lpstr>The Legal Framework</vt:lpstr>
      <vt:lpstr>The Modern Slavery Act 2015 c.30</vt:lpstr>
      <vt:lpstr>The effect of the Modern Slavery Act 2015</vt:lpstr>
      <vt:lpstr>The purpose of the Act</vt:lpstr>
      <vt:lpstr>The National Referral Mechanism (NRM)</vt:lpstr>
      <vt:lpstr>Statistics on UK modern slavery and human trafficking referrals from 2022-2019</vt:lpstr>
      <vt:lpstr>Why have the statistics risen?</vt:lpstr>
      <vt:lpstr>Statistics on UK modern slavery and human trafficking referrals from 2019-2022</vt:lpstr>
      <vt:lpstr>The rise of the Albanian nationals</vt:lpstr>
      <vt:lpstr>The rise of UK/British victims</vt:lpstr>
      <vt:lpstr>Statistics on UK modern slavery and human trafficking referrals from 2021-2022</vt:lpstr>
      <vt:lpstr>Causes and Risk Factors of Modern Slavery and Human trafficking</vt:lpstr>
      <vt:lpstr>PowerPoint Presentation</vt:lpstr>
      <vt:lpstr>Child Criminal Exploitation (CCE)</vt:lpstr>
      <vt:lpstr>Labour Exploitation </vt:lpstr>
      <vt:lpstr>The Impact on Victims</vt:lpstr>
      <vt:lpstr>Organisations for responding and supporting victims of UK modern slavery</vt:lpstr>
      <vt:lpstr>First responder organisations</vt:lpstr>
      <vt:lpstr>PowerPoint Presentation</vt:lpstr>
      <vt:lpstr>Challenges and Gaps</vt:lpstr>
      <vt:lpstr>Conclusion </vt:lpstr>
      <vt:lpstr>Call to Action</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Modern Slavery &amp; Human Trafficking</dc:title>
  <dc:creator>Jamie Dick (2103999)</dc:creator>
  <cp:lastModifiedBy>Jamie Dick (2103999)</cp:lastModifiedBy>
  <cp:revision>3</cp:revision>
  <dcterms:created xsi:type="dcterms:W3CDTF">2023-12-03T21:21:07Z</dcterms:created>
  <dcterms:modified xsi:type="dcterms:W3CDTF">2023-12-14T00:23:41Z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0x010100AD181AF36A088648B94A0D3D5D8ABD3B</vt:lpwstr>
  </property>
</Properties>
</file>