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handoutMasterIdLst>
    <p:handoutMasterId r:id="rId28"/>
  </p:handoutMasterIdLst>
  <p:sldIdLst>
    <p:sldId id="256" r:id="rId2"/>
    <p:sldId id="258" r:id="rId3"/>
    <p:sldId id="259" r:id="rId4"/>
    <p:sldId id="280" r:id="rId5"/>
    <p:sldId id="281" r:id="rId6"/>
    <p:sldId id="282" r:id="rId7"/>
    <p:sldId id="283" r:id="rId8"/>
    <p:sldId id="285" r:id="rId9"/>
    <p:sldId id="286" r:id="rId10"/>
    <p:sldId id="264" r:id="rId11"/>
    <p:sldId id="295" r:id="rId12"/>
    <p:sldId id="287" r:id="rId13"/>
    <p:sldId id="289" r:id="rId14"/>
    <p:sldId id="292" r:id="rId15"/>
    <p:sldId id="269" r:id="rId16"/>
    <p:sldId id="271" r:id="rId17"/>
    <p:sldId id="270" r:id="rId18"/>
    <p:sldId id="263" r:id="rId19"/>
    <p:sldId id="272" r:id="rId20"/>
    <p:sldId id="284" r:id="rId21"/>
    <p:sldId id="293" r:id="rId22"/>
    <p:sldId id="294" r:id="rId23"/>
    <p:sldId id="274" r:id="rId24"/>
    <p:sldId id="273" r:id="rId25"/>
    <p:sldId id="291" r:id="rId26"/>
    <p:sldId id="290" r:id="rId27"/>
  </p:sldIdLst>
  <p:sldSz cx="9144000" cy="6858000" type="screen4x3"/>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622"/>
    <p:restoredTop sz="94720"/>
  </p:normalViewPr>
  <p:slideViewPr>
    <p:cSldViewPr>
      <p:cViewPr varScale="1">
        <p:scale>
          <a:sx n="215" d="100"/>
          <a:sy n="215" d="100"/>
        </p:scale>
        <p:origin x="3064" y="19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E0DD5D-424A-4DFC-8403-3C0AE774F95B}" type="doc">
      <dgm:prSet loTypeId="urn:microsoft.com/office/officeart/2005/8/layout/vList2" loCatId="list" qsTypeId="urn:microsoft.com/office/officeart/2005/8/quickstyle/simple2" qsCatId="simple" csTypeId="urn:microsoft.com/office/officeart/2005/8/colors/accent0_3" csCatId="mainScheme" phldr="1"/>
      <dgm:spPr/>
      <dgm:t>
        <a:bodyPr/>
        <a:lstStyle/>
        <a:p>
          <a:endParaRPr lang="en-GB"/>
        </a:p>
      </dgm:t>
    </dgm:pt>
    <dgm:pt modelId="{921201EF-8C4B-4A8D-A5FF-B19DBA87A3FD}">
      <dgm:prSet phldrT="[Text]"/>
      <dgm:spPr/>
      <dgm:t>
        <a:bodyPr/>
        <a:lstStyle/>
        <a:p>
          <a:r>
            <a:rPr lang="en-GB" dirty="0"/>
            <a:t>Behaviourism</a:t>
          </a:r>
        </a:p>
      </dgm:t>
    </dgm:pt>
    <dgm:pt modelId="{5DA36D52-3287-48D8-9054-AD936A94F9AB}" type="parTrans" cxnId="{6656D753-F7AD-4B49-9A23-7A9CCAC20B03}">
      <dgm:prSet/>
      <dgm:spPr/>
      <dgm:t>
        <a:bodyPr/>
        <a:lstStyle/>
        <a:p>
          <a:endParaRPr lang="en-GB"/>
        </a:p>
      </dgm:t>
    </dgm:pt>
    <dgm:pt modelId="{F2E83AD7-015E-4C74-B316-15C05DF2985D}" type="sibTrans" cxnId="{6656D753-F7AD-4B49-9A23-7A9CCAC20B03}">
      <dgm:prSet/>
      <dgm:spPr/>
      <dgm:t>
        <a:bodyPr/>
        <a:lstStyle/>
        <a:p>
          <a:endParaRPr lang="en-GB"/>
        </a:p>
      </dgm:t>
    </dgm:pt>
    <dgm:pt modelId="{3550369F-B28C-4CDE-A513-52796715814D}">
      <dgm:prSet phldrT="[Text]"/>
      <dgm:spPr/>
      <dgm:t>
        <a:bodyPr/>
        <a:lstStyle/>
        <a:p>
          <a:r>
            <a:rPr lang="en-GB" dirty="0"/>
            <a:t>Humanistic</a:t>
          </a:r>
        </a:p>
      </dgm:t>
    </dgm:pt>
    <dgm:pt modelId="{6268AC86-AE04-41CC-AF55-8B6963CA7938}" type="parTrans" cxnId="{305CAE92-07B8-4C45-99F6-D918B8675060}">
      <dgm:prSet/>
      <dgm:spPr/>
      <dgm:t>
        <a:bodyPr/>
        <a:lstStyle/>
        <a:p>
          <a:endParaRPr lang="en-GB"/>
        </a:p>
      </dgm:t>
    </dgm:pt>
    <dgm:pt modelId="{EAF1CF2E-099A-4217-BBCD-C62ED33A0433}" type="sibTrans" cxnId="{305CAE92-07B8-4C45-99F6-D918B8675060}">
      <dgm:prSet/>
      <dgm:spPr/>
      <dgm:t>
        <a:bodyPr/>
        <a:lstStyle/>
        <a:p>
          <a:endParaRPr lang="en-GB"/>
        </a:p>
      </dgm:t>
    </dgm:pt>
    <dgm:pt modelId="{658D6A3F-8F4E-45F5-903B-9ED88FF5EF13}">
      <dgm:prSet phldrT="[Text]"/>
      <dgm:spPr/>
      <dgm:t>
        <a:bodyPr/>
        <a:lstStyle/>
        <a:p>
          <a:r>
            <a:rPr lang="en-GB" dirty="0"/>
            <a:t>Cognitivism</a:t>
          </a:r>
        </a:p>
      </dgm:t>
    </dgm:pt>
    <dgm:pt modelId="{FBA71305-35E1-4A42-9CCD-4C2B3D1243B1}" type="parTrans" cxnId="{E3279DD4-77B1-46EA-98EB-1EC3D6C3E96C}">
      <dgm:prSet/>
      <dgm:spPr/>
      <dgm:t>
        <a:bodyPr/>
        <a:lstStyle/>
        <a:p>
          <a:endParaRPr lang="en-GB"/>
        </a:p>
      </dgm:t>
    </dgm:pt>
    <dgm:pt modelId="{17B68286-C371-4A9C-8F17-C9D5FE75845C}" type="sibTrans" cxnId="{E3279DD4-77B1-46EA-98EB-1EC3D6C3E96C}">
      <dgm:prSet/>
      <dgm:spPr/>
      <dgm:t>
        <a:bodyPr/>
        <a:lstStyle/>
        <a:p>
          <a:endParaRPr lang="en-GB"/>
        </a:p>
      </dgm:t>
    </dgm:pt>
    <dgm:pt modelId="{E21F9AB2-204F-4CE1-84A2-40CD6AE4E46C}">
      <dgm:prSet phldrT="[Text]"/>
      <dgm:spPr/>
      <dgm:t>
        <a:bodyPr/>
        <a:lstStyle/>
        <a:p>
          <a:r>
            <a:rPr lang="en-GB" dirty="0"/>
            <a:t>Constructivism</a:t>
          </a:r>
        </a:p>
      </dgm:t>
    </dgm:pt>
    <dgm:pt modelId="{7327AB1A-12DE-4C61-B630-8D155757B119}" type="parTrans" cxnId="{DE2AEB41-2144-44C2-9EDD-CE6E2BC74BA8}">
      <dgm:prSet/>
      <dgm:spPr/>
      <dgm:t>
        <a:bodyPr/>
        <a:lstStyle/>
        <a:p>
          <a:endParaRPr lang="en-GB"/>
        </a:p>
      </dgm:t>
    </dgm:pt>
    <dgm:pt modelId="{704A7329-1FAD-4C61-8B06-BAFB0047FEFE}" type="sibTrans" cxnId="{DE2AEB41-2144-44C2-9EDD-CE6E2BC74BA8}">
      <dgm:prSet/>
      <dgm:spPr/>
      <dgm:t>
        <a:bodyPr/>
        <a:lstStyle/>
        <a:p>
          <a:endParaRPr lang="en-GB"/>
        </a:p>
      </dgm:t>
    </dgm:pt>
    <dgm:pt modelId="{59EEF832-2EC7-934B-BC64-E97C06A6AA78}" type="pres">
      <dgm:prSet presAssocID="{0CE0DD5D-424A-4DFC-8403-3C0AE774F95B}" presName="linear" presStyleCnt="0">
        <dgm:presLayoutVars>
          <dgm:animLvl val="lvl"/>
          <dgm:resizeHandles val="exact"/>
        </dgm:presLayoutVars>
      </dgm:prSet>
      <dgm:spPr/>
    </dgm:pt>
    <dgm:pt modelId="{748D4A94-6192-7E4E-918F-BDBDA12C8BBE}" type="pres">
      <dgm:prSet presAssocID="{921201EF-8C4B-4A8D-A5FF-B19DBA87A3FD}" presName="parentText" presStyleLbl="node1" presStyleIdx="0" presStyleCnt="4">
        <dgm:presLayoutVars>
          <dgm:chMax val="0"/>
          <dgm:bulletEnabled val="1"/>
        </dgm:presLayoutVars>
      </dgm:prSet>
      <dgm:spPr/>
    </dgm:pt>
    <dgm:pt modelId="{1B471D70-F4D0-0A46-9039-C5D49D07E57C}" type="pres">
      <dgm:prSet presAssocID="{F2E83AD7-015E-4C74-B316-15C05DF2985D}" presName="spacer" presStyleCnt="0"/>
      <dgm:spPr/>
    </dgm:pt>
    <dgm:pt modelId="{5A17AB24-8AEB-BD42-B77A-5763D11A28DB}" type="pres">
      <dgm:prSet presAssocID="{3550369F-B28C-4CDE-A513-52796715814D}" presName="parentText" presStyleLbl="node1" presStyleIdx="1" presStyleCnt="4">
        <dgm:presLayoutVars>
          <dgm:chMax val="0"/>
          <dgm:bulletEnabled val="1"/>
        </dgm:presLayoutVars>
      </dgm:prSet>
      <dgm:spPr/>
    </dgm:pt>
    <dgm:pt modelId="{6D9AF6D0-0D02-4F4D-BE1C-735223864396}" type="pres">
      <dgm:prSet presAssocID="{EAF1CF2E-099A-4217-BBCD-C62ED33A0433}" presName="spacer" presStyleCnt="0"/>
      <dgm:spPr/>
    </dgm:pt>
    <dgm:pt modelId="{E5C15B50-4E37-8046-A5F0-E259B15CD3E6}" type="pres">
      <dgm:prSet presAssocID="{658D6A3F-8F4E-45F5-903B-9ED88FF5EF13}" presName="parentText" presStyleLbl="node1" presStyleIdx="2" presStyleCnt="4">
        <dgm:presLayoutVars>
          <dgm:chMax val="0"/>
          <dgm:bulletEnabled val="1"/>
        </dgm:presLayoutVars>
      </dgm:prSet>
      <dgm:spPr/>
    </dgm:pt>
    <dgm:pt modelId="{F4074B79-FB09-D34C-96AB-5D643F3079C8}" type="pres">
      <dgm:prSet presAssocID="{17B68286-C371-4A9C-8F17-C9D5FE75845C}" presName="spacer" presStyleCnt="0"/>
      <dgm:spPr/>
    </dgm:pt>
    <dgm:pt modelId="{FD2F8400-13E8-444A-925D-531662360528}" type="pres">
      <dgm:prSet presAssocID="{E21F9AB2-204F-4CE1-84A2-40CD6AE4E46C}" presName="parentText" presStyleLbl="node1" presStyleIdx="3" presStyleCnt="4">
        <dgm:presLayoutVars>
          <dgm:chMax val="0"/>
          <dgm:bulletEnabled val="1"/>
        </dgm:presLayoutVars>
      </dgm:prSet>
      <dgm:spPr/>
    </dgm:pt>
  </dgm:ptLst>
  <dgm:cxnLst>
    <dgm:cxn modelId="{DE2AEB41-2144-44C2-9EDD-CE6E2BC74BA8}" srcId="{0CE0DD5D-424A-4DFC-8403-3C0AE774F95B}" destId="{E21F9AB2-204F-4CE1-84A2-40CD6AE4E46C}" srcOrd="3" destOrd="0" parTransId="{7327AB1A-12DE-4C61-B630-8D155757B119}" sibTransId="{704A7329-1FAD-4C61-8B06-BAFB0047FEFE}"/>
    <dgm:cxn modelId="{96EE524F-3BFD-6840-B688-E87EA99D2963}" type="presOf" srcId="{3550369F-B28C-4CDE-A513-52796715814D}" destId="{5A17AB24-8AEB-BD42-B77A-5763D11A28DB}" srcOrd="0" destOrd="0" presId="urn:microsoft.com/office/officeart/2005/8/layout/vList2"/>
    <dgm:cxn modelId="{6656D753-F7AD-4B49-9A23-7A9CCAC20B03}" srcId="{0CE0DD5D-424A-4DFC-8403-3C0AE774F95B}" destId="{921201EF-8C4B-4A8D-A5FF-B19DBA87A3FD}" srcOrd="0" destOrd="0" parTransId="{5DA36D52-3287-48D8-9054-AD936A94F9AB}" sibTransId="{F2E83AD7-015E-4C74-B316-15C05DF2985D}"/>
    <dgm:cxn modelId="{876C5F68-17C2-7D4F-B606-251DB1EC16B3}" type="presOf" srcId="{E21F9AB2-204F-4CE1-84A2-40CD6AE4E46C}" destId="{FD2F8400-13E8-444A-925D-531662360528}" srcOrd="0" destOrd="0" presId="urn:microsoft.com/office/officeart/2005/8/layout/vList2"/>
    <dgm:cxn modelId="{0FEC108A-2280-7B44-B3EC-4C56A2F3312F}" type="presOf" srcId="{921201EF-8C4B-4A8D-A5FF-B19DBA87A3FD}" destId="{748D4A94-6192-7E4E-918F-BDBDA12C8BBE}" srcOrd="0" destOrd="0" presId="urn:microsoft.com/office/officeart/2005/8/layout/vList2"/>
    <dgm:cxn modelId="{305CAE92-07B8-4C45-99F6-D918B8675060}" srcId="{0CE0DD5D-424A-4DFC-8403-3C0AE774F95B}" destId="{3550369F-B28C-4CDE-A513-52796715814D}" srcOrd="1" destOrd="0" parTransId="{6268AC86-AE04-41CC-AF55-8B6963CA7938}" sibTransId="{EAF1CF2E-099A-4217-BBCD-C62ED33A0433}"/>
    <dgm:cxn modelId="{A9EA2B96-A9DF-FB43-AECF-18AA287A5B57}" type="presOf" srcId="{0CE0DD5D-424A-4DFC-8403-3C0AE774F95B}" destId="{59EEF832-2EC7-934B-BC64-E97C06A6AA78}" srcOrd="0" destOrd="0" presId="urn:microsoft.com/office/officeart/2005/8/layout/vList2"/>
    <dgm:cxn modelId="{EE94DFBB-CC18-C94E-A109-33ACEBC107D0}" type="presOf" srcId="{658D6A3F-8F4E-45F5-903B-9ED88FF5EF13}" destId="{E5C15B50-4E37-8046-A5F0-E259B15CD3E6}" srcOrd="0" destOrd="0" presId="urn:microsoft.com/office/officeart/2005/8/layout/vList2"/>
    <dgm:cxn modelId="{E3279DD4-77B1-46EA-98EB-1EC3D6C3E96C}" srcId="{0CE0DD5D-424A-4DFC-8403-3C0AE774F95B}" destId="{658D6A3F-8F4E-45F5-903B-9ED88FF5EF13}" srcOrd="2" destOrd="0" parTransId="{FBA71305-35E1-4A42-9CCD-4C2B3D1243B1}" sibTransId="{17B68286-C371-4A9C-8F17-C9D5FE75845C}"/>
    <dgm:cxn modelId="{8FD5FC39-343F-704F-A9A7-EA8237EE0953}" type="presParOf" srcId="{59EEF832-2EC7-934B-BC64-E97C06A6AA78}" destId="{748D4A94-6192-7E4E-918F-BDBDA12C8BBE}" srcOrd="0" destOrd="0" presId="urn:microsoft.com/office/officeart/2005/8/layout/vList2"/>
    <dgm:cxn modelId="{8D306509-0FC4-844C-B549-74D5ED57DE89}" type="presParOf" srcId="{59EEF832-2EC7-934B-BC64-E97C06A6AA78}" destId="{1B471D70-F4D0-0A46-9039-C5D49D07E57C}" srcOrd="1" destOrd="0" presId="urn:microsoft.com/office/officeart/2005/8/layout/vList2"/>
    <dgm:cxn modelId="{34A5108C-C58F-184E-B4BD-06586B709257}" type="presParOf" srcId="{59EEF832-2EC7-934B-BC64-E97C06A6AA78}" destId="{5A17AB24-8AEB-BD42-B77A-5763D11A28DB}" srcOrd="2" destOrd="0" presId="urn:microsoft.com/office/officeart/2005/8/layout/vList2"/>
    <dgm:cxn modelId="{284CCAA8-3598-504A-BB67-5E68994C20F6}" type="presParOf" srcId="{59EEF832-2EC7-934B-BC64-E97C06A6AA78}" destId="{6D9AF6D0-0D02-4F4D-BE1C-735223864396}" srcOrd="3" destOrd="0" presId="urn:microsoft.com/office/officeart/2005/8/layout/vList2"/>
    <dgm:cxn modelId="{1121377E-398A-444D-9BE9-3B98933C07EB}" type="presParOf" srcId="{59EEF832-2EC7-934B-BC64-E97C06A6AA78}" destId="{E5C15B50-4E37-8046-A5F0-E259B15CD3E6}" srcOrd="4" destOrd="0" presId="urn:microsoft.com/office/officeart/2005/8/layout/vList2"/>
    <dgm:cxn modelId="{65729B8B-16D9-B445-BE61-4BCBFA76B525}" type="presParOf" srcId="{59EEF832-2EC7-934B-BC64-E97C06A6AA78}" destId="{F4074B79-FB09-D34C-96AB-5D643F3079C8}" srcOrd="5" destOrd="0" presId="urn:microsoft.com/office/officeart/2005/8/layout/vList2"/>
    <dgm:cxn modelId="{E686C3FD-4B24-2649-A747-F3A4E4338C76}" type="presParOf" srcId="{59EEF832-2EC7-934B-BC64-E97C06A6AA78}" destId="{FD2F8400-13E8-444A-925D-531662360528}"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8D4A94-6192-7E4E-918F-BDBDA12C8BBE}">
      <dsp:nvSpPr>
        <dsp:cNvPr id="0" name=""/>
        <dsp:cNvSpPr/>
      </dsp:nvSpPr>
      <dsp:spPr>
        <a:xfrm>
          <a:off x="0" y="32656"/>
          <a:ext cx="7543800" cy="839474"/>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dirty="0"/>
            <a:t>Behaviourism</a:t>
          </a:r>
        </a:p>
      </dsp:txBody>
      <dsp:txXfrm>
        <a:off x="40980" y="73636"/>
        <a:ext cx="7461840" cy="757514"/>
      </dsp:txXfrm>
    </dsp:sp>
    <dsp:sp modelId="{5A17AB24-8AEB-BD42-B77A-5763D11A28DB}">
      <dsp:nvSpPr>
        <dsp:cNvPr id="0" name=""/>
        <dsp:cNvSpPr/>
      </dsp:nvSpPr>
      <dsp:spPr>
        <a:xfrm>
          <a:off x="0" y="972931"/>
          <a:ext cx="7543800" cy="839474"/>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dirty="0"/>
            <a:t>Humanistic</a:t>
          </a:r>
        </a:p>
      </dsp:txBody>
      <dsp:txXfrm>
        <a:off x="40980" y="1013911"/>
        <a:ext cx="7461840" cy="757514"/>
      </dsp:txXfrm>
    </dsp:sp>
    <dsp:sp modelId="{E5C15B50-4E37-8046-A5F0-E259B15CD3E6}">
      <dsp:nvSpPr>
        <dsp:cNvPr id="0" name=""/>
        <dsp:cNvSpPr/>
      </dsp:nvSpPr>
      <dsp:spPr>
        <a:xfrm>
          <a:off x="0" y="1913206"/>
          <a:ext cx="7543800" cy="839474"/>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dirty="0"/>
            <a:t>Cognitivism</a:t>
          </a:r>
        </a:p>
      </dsp:txBody>
      <dsp:txXfrm>
        <a:off x="40980" y="1954186"/>
        <a:ext cx="7461840" cy="757514"/>
      </dsp:txXfrm>
    </dsp:sp>
    <dsp:sp modelId="{FD2F8400-13E8-444A-925D-531662360528}">
      <dsp:nvSpPr>
        <dsp:cNvPr id="0" name=""/>
        <dsp:cNvSpPr/>
      </dsp:nvSpPr>
      <dsp:spPr>
        <a:xfrm>
          <a:off x="0" y="2853480"/>
          <a:ext cx="7543800" cy="839474"/>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dirty="0"/>
            <a:t>Constructivism</a:t>
          </a:r>
        </a:p>
      </dsp:txBody>
      <dsp:txXfrm>
        <a:off x="40980" y="2894460"/>
        <a:ext cx="7461840" cy="75751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03E60767-DC66-48F4-A9A3-FD0EC5B504DC}" type="datetimeFigureOut">
              <a:rPr lang="en-GB" smtClean="0"/>
              <a:t>22/09/2020</a:t>
            </a:fld>
            <a:endParaRPr lang="en-GB"/>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F1C5CB6A-CE60-4ED8-95C7-6D7CEB9BDA4B}" type="slidenum">
              <a:rPr lang="en-GB" smtClean="0"/>
              <a:t>‹#›</a:t>
            </a:fld>
            <a:endParaRPr lang="en-GB"/>
          </a:p>
        </p:txBody>
      </p:sp>
    </p:spTree>
    <p:extLst>
      <p:ext uri="{BB962C8B-B14F-4D97-AF65-F5344CB8AC3E}">
        <p14:creationId xmlns:p14="http://schemas.microsoft.com/office/powerpoint/2010/main" val="170320819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9144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80902" y="1275025"/>
            <a:ext cx="7182197"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088136" y="1385316"/>
            <a:ext cx="6967728" cy="4087368"/>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3794760" y="1267730"/>
            <a:ext cx="1554480" cy="64008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3886200" y="1267731"/>
            <a:ext cx="1371600" cy="548640"/>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71281" y="2091263"/>
            <a:ext cx="6801440" cy="2590800"/>
          </a:xfrm>
        </p:spPr>
        <p:txBody>
          <a:bodyPr tIns="45720" bIns="45720" anchor="ctr">
            <a:noAutofit/>
          </a:bodyPr>
          <a:lstStyle>
            <a:lvl1pPr algn="ctr">
              <a:lnSpc>
                <a:spcPct val="83000"/>
              </a:lnSpc>
              <a:defRPr lang="en-US" sz="6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171575" y="4682062"/>
            <a:ext cx="6803136" cy="502920"/>
          </a:xfrm>
        </p:spPr>
        <p:txBody>
          <a:bodyPr>
            <a:normAutofit/>
          </a:bodyPr>
          <a:lstStyle>
            <a:lvl1pPr marL="0" indent="0" algn="ctr">
              <a:spcBef>
                <a:spcPts val="0"/>
              </a:spcBef>
              <a:buNone/>
              <a:defRPr sz="1400" spc="80" baseline="0">
                <a:solidFill>
                  <a:schemeClr val="tx1"/>
                </a:solidFill>
              </a:defRPr>
            </a:lvl1pPr>
            <a:lvl2pPr marL="457200" indent="0" algn="ctr">
              <a:buNone/>
              <a:defRPr sz="1400"/>
            </a:lvl2pPr>
            <a:lvl3pPr marL="914400" indent="0" algn="ctr">
              <a:buNone/>
              <a:defRPr sz="1400"/>
            </a:lvl3pPr>
            <a:lvl4pPr marL="1371600" indent="0" algn="ctr">
              <a:buNone/>
              <a:defRPr sz="1400"/>
            </a:lvl4pPr>
            <a:lvl5pPr marL="1828800" indent="0" algn="ctr">
              <a:buNone/>
              <a:defRPr sz="1400"/>
            </a:lvl5pPr>
            <a:lvl6pPr marL="2286000" indent="0" algn="ctr">
              <a:buNone/>
              <a:defRPr sz="1400"/>
            </a:lvl6pPr>
            <a:lvl7pPr marL="2743200" indent="0" algn="ctr">
              <a:buNone/>
              <a:defRPr sz="1400"/>
            </a:lvl7pPr>
            <a:lvl8pPr marL="3200400" indent="0" algn="ctr">
              <a:buNone/>
              <a:defRPr sz="1400"/>
            </a:lvl8pPr>
            <a:lvl9pPr marL="3657600" indent="0" algn="ctr">
              <a:buNone/>
              <a:defRPr sz="1400"/>
            </a:lvl9pPr>
          </a:lstStyle>
          <a:p>
            <a:r>
              <a:rPr lang="en-US"/>
              <a:t>Click to edit Master subtitle style</a:t>
            </a:r>
            <a:endParaRPr lang="en-US" dirty="0"/>
          </a:p>
        </p:txBody>
      </p:sp>
      <p:sp>
        <p:nvSpPr>
          <p:cNvPr id="20" name="Date Placeholder 19"/>
          <p:cNvSpPr>
            <a:spLocks noGrp="1"/>
          </p:cNvSpPr>
          <p:nvPr>
            <p:ph type="dt" sz="half" idx="10"/>
          </p:nvPr>
        </p:nvSpPr>
        <p:spPr>
          <a:xfrm>
            <a:off x="3931920" y="1327188"/>
            <a:ext cx="1280160" cy="457200"/>
          </a:xfrm>
        </p:spPr>
        <p:txBody>
          <a:bodyPr/>
          <a:lstStyle>
            <a:lvl1pPr algn="ctr">
              <a:defRPr sz="1100" spc="0" baseline="0">
                <a:solidFill>
                  <a:schemeClr val="tx1"/>
                </a:solidFill>
                <a:latin typeface="+mn-lt"/>
              </a:defRPr>
            </a:lvl1pPr>
          </a:lstStyle>
          <a:p>
            <a:fld id="{3AFBCFA2-8BDD-4D9E-B9D6-36076CF4B753}" type="datetimeFigureOut">
              <a:rPr lang="en-GB" smtClean="0"/>
              <a:t>22/09/2020</a:t>
            </a:fld>
            <a:endParaRPr lang="en-GB"/>
          </a:p>
        </p:txBody>
      </p:sp>
      <p:sp>
        <p:nvSpPr>
          <p:cNvPr id="21" name="Footer Placeholder 20"/>
          <p:cNvSpPr>
            <a:spLocks noGrp="1"/>
          </p:cNvSpPr>
          <p:nvPr>
            <p:ph type="ftr" sz="quarter" idx="11"/>
          </p:nvPr>
        </p:nvSpPr>
        <p:spPr>
          <a:xfrm>
            <a:off x="1104936" y="5211060"/>
            <a:ext cx="4429125" cy="228600"/>
          </a:xfrm>
        </p:spPr>
        <p:txBody>
          <a:bodyPr/>
          <a:lstStyle>
            <a:lvl1pPr algn="l">
              <a:defRPr sz="900">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6455190" y="5212080"/>
            <a:ext cx="1583911" cy="228600"/>
          </a:xfrm>
        </p:spPr>
        <p:txBody>
          <a:bodyPr/>
          <a:lstStyle>
            <a:lvl1pPr>
              <a:defRPr>
                <a:solidFill>
                  <a:schemeClr val="tx1">
                    <a:lumMod val="75000"/>
                    <a:lumOff val="25000"/>
                  </a:schemeClr>
                </a:solidFill>
              </a:defRPr>
            </a:lvl1pPr>
          </a:lstStyle>
          <a:p>
            <a:fld id="{7995D355-8B06-4FFF-99A0-58404BEEADBC}" type="slidenum">
              <a:rPr lang="en-GB" smtClean="0"/>
              <a:t>‹#›</a:t>
            </a:fld>
            <a:endParaRPr lang="en-GB"/>
          </a:p>
        </p:txBody>
      </p:sp>
    </p:spTree>
    <p:extLst>
      <p:ext uri="{BB962C8B-B14F-4D97-AF65-F5344CB8AC3E}">
        <p14:creationId xmlns:p14="http://schemas.microsoft.com/office/powerpoint/2010/main" val="2802802569"/>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AFBCFA2-8BDD-4D9E-B9D6-36076CF4B753}" type="datetimeFigureOut">
              <a:rPr lang="en-GB" smtClean="0"/>
              <a:t>22/09/2020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95D355-8B06-4FFF-99A0-58404BEEADBC}" type="slidenum">
              <a:rPr lang="en-GB" smtClean="0"/>
              <a:t>‹#›</a:t>
            </a:fld>
            <a:endParaRPr lang="en-GB"/>
          </a:p>
        </p:txBody>
      </p:sp>
    </p:spTree>
    <p:extLst>
      <p:ext uri="{BB962C8B-B14F-4D97-AF65-F5344CB8AC3E}">
        <p14:creationId xmlns:p14="http://schemas.microsoft.com/office/powerpoint/2010/main" val="32001206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9144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980902" y="1275025"/>
            <a:ext cx="7182197"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088136" y="1385316"/>
            <a:ext cx="6967728" cy="4087368"/>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3794760" y="1267730"/>
            <a:ext cx="1554480" cy="64008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3886200" y="1267731"/>
            <a:ext cx="1371600" cy="548640"/>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172717" y="2094309"/>
            <a:ext cx="6803136" cy="2587752"/>
          </a:xfrm>
        </p:spPr>
        <p:txBody>
          <a:bodyPr anchor="ctr">
            <a:noAutofit/>
          </a:bodyPr>
          <a:lstStyle>
            <a:lvl1pPr algn="ctr">
              <a:lnSpc>
                <a:spcPct val="83000"/>
              </a:lnSpc>
              <a:defRPr lang="en-US" sz="6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172718" y="4682062"/>
            <a:ext cx="6803136" cy="502920"/>
          </a:xfrm>
        </p:spPr>
        <p:txBody>
          <a:bodyPr anchor="t">
            <a:normAutofit/>
          </a:bodyPr>
          <a:lstStyle>
            <a:lvl1pPr marL="0" indent="0" algn="ctr">
              <a:buNone/>
              <a:defRPr sz="1400">
                <a:solidFill>
                  <a:schemeClr val="tx1"/>
                </a:solidFill>
                <a:effectLst/>
              </a:defRPr>
            </a:lvl1pPr>
            <a:lvl2pPr marL="457200" indent="0">
              <a:buNone/>
              <a:defRPr sz="1400">
                <a:solidFill>
                  <a:schemeClr val="tx1">
                    <a:tint val="75000"/>
                  </a:schemeClr>
                </a:solidFill>
              </a:defRPr>
            </a:lvl2pPr>
            <a:lvl3pPr marL="914400" indent="0">
              <a:buNone/>
              <a:defRPr sz="14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931920" y="1325880"/>
            <a:ext cx="1280160" cy="457200"/>
          </a:xfrm>
        </p:spPr>
        <p:txBody>
          <a:bodyPr/>
          <a:lstStyle>
            <a:lvl1pPr algn="ctr">
              <a:defRPr lang="en-US" sz="1100" kern="1200" spc="0" baseline="0">
                <a:solidFill>
                  <a:schemeClr val="tx1"/>
                </a:solidFill>
                <a:latin typeface="+mn-lt"/>
                <a:ea typeface="+mn-ea"/>
                <a:cs typeface="+mn-cs"/>
              </a:defRPr>
            </a:lvl1pPr>
          </a:lstStyle>
          <a:p>
            <a:fld id="{3AFBCFA2-8BDD-4D9E-B9D6-36076CF4B753}" type="datetimeFigureOut">
              <a:rPr lang="en-GB" smtClean="0"/>
              <a:t>22/09/2020</a:t>
            </a:fld>
            <a:endParaRPr lang="en-GB"/>
          </a:p>
        </p:txBody>
      </p:sp>
      <p:sp>
        <p:nvSpPr>
          <p:cNvPr id="5" name="Footer Placeholder 4"/>
          <p:cNvSpPr>
            <a:spLocks noGrp="1"/>
          </p:cNvSpPr>
          <p:nvPr>
            <p:ph type="ftr" sz="quarter" idx="11"/>
          </p:nvPr>
        </p:nvSpPr>
        <p:spPr>
          <a:xfrm>
            <a:off x="1104679" y="5211060"/>
            <a:ext cx="4430268"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6453378" y="5211060"/>
            <a:ext cx="1584198" cy="228600"/>
          </a:xfrm>
        </p:spPr>
        <p:txBody>
          <a:bodyPr/>
          <a:lstStyle/>
          <a:p>
            <a:fld id="{7995D355-8B06-4FFF-99A0-58404BEEADBC}" type="slidenum">
              <a:rPr lang="en-GB" smtClean="0"/>
              <a:t>‹#›</a:t>
            </a:fld>
            <a:endParaRPr lang="en-GB"/>
          </a:p>
        </p:txBody>
      </p:sp>
    </p:spTree>
    <p:extLst>
      <p:ext uri="{BB962C8B-B14F-4D97-AF65-F5344CB8AC3E}">
        <p14:creationId xmlns:p14="http://schemas.microsoft.com/office/powerpoint/2010/main" val="2694024767"/>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152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4880" y="2103120"/>
            <a:ext cx="3657600" cy="393192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AFBCFA2-8BDD-4D9E-B9D6-36076CF4B753}" type="datetimeFigureOut">
              <a:rPr lang="en-GB" smtClean="0"/>
              <a:t>22/09/2020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95D355-8B06-4FFF-99A0-58404BEEADBC}" type="slidenum">
              <a:rPr lang="en-GB" smtClean="0"/>
              <a:t>‹#›</a:t>
            </a:fld>
            <a:endParaRPr lang="en-GB"/>
          </a:p>
        </p:txBody>
      </p:sp>
    </p:spTree>
    <p:extLst>
      <p:ext uri="{BB962C8B-B14F-4D97-AF65-F5344CB8AC3E}">
        <p14:creationId xmlns:p14="http://schemas.microsoft.com/office/powerpoint/2010/main" val="8935783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731520" y="2074334"/>
            <a:ext cx="365760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31520" y="2755898"/>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54880" y="2074334"/>
            <a:ext cx="365760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54880" y="2756581"/>
            <a:ext cx="365760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AFBCFA2-8BDD-4D9E-B9D6-36076CF4B753}" type="datetimeFigureOut">
              <a:rPr lang="en-GB" smtClean="0"/>
              <a:t>22/09/2020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95D355-8B06-4FFF-99A0-58404BEEADBC}" type="slidenum">
              <a:rPr lang="en-GB" smtClean="0"/>
              <a:t>‹#›</a:t>
            </a:fld>
            <a:endParaRPr lang="en-GB"/>
          </a:p>
        </p:txBody>
      </p:sp>
    </p:spTree>
    <p:extLst>
      <p:ext uri="{BB962C8B-B14F-4D97-AF65-F5344CB8AC3E}">
        <p14:creationId xmlns:p14="http://schemas.microsoft.com/office/powerpoint/2010/main" val="2743814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AFBCFA2-8BDD-4D9E-B9D6-36076CF4B753}" type="datetimeFigureOut">
              <a:rPr lang="en-GB" smtClean="0"/>
              <a:t>22/09/2020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95D355-8B06-4FFF-99A0-58404BEEADBC}" type="slidenum">
              <a:rPr lang="en-GB" smtClean="0"/>
              <a:t>‹#›</a:t>
            </a:fld>
            <a:endParaRPr lang="en-GB"/>
          </a:p>
        </p:txBody>
      </p:sp>
    </p:spTree>
    <p:extLst>
      <p:ext uri="{BB962C8B-B14F-4D97-AF65-F5344CB8AC3E}">
        <p14:creationId xmlns:p14="http://schemas.microsoft.com/office/powerpoint/2010/main" val="4353569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FBCFA2-8BDD-4D9E-B9D6-36076CF4B753}" type="datetimeFigureOut">
              <a:rPr lang="en-GB" smtClean="0"/>
              <a:t>22/09/2020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95D355-8B06-4FFF-99A0-58404BEEADBC}" type="slidenum">
              <a:rPr lang="en-GB" smtClean="0"/>
              <a:t>‹#›</a:t>
            </a:fld>
            <a:endParaRPr lang="en-GB"/>
          </a:p>
        </p:txBody>
      </p:sp>
    </p:spTree>
    <p:extLst>
      <p:ext uri="{BB962C8B-B14F-4D97-AF65-F5344CB8AC3E}">
        <p14:creationId xmlns:p14="http://schemas.microsoft.com/office/powerpoint/2010/main" val="213649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184147" y="173736"/>
            <a:ext cx="6398514" cy="65105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6765290" y="173736"/>
            <a:ext cx="2194560" cy="65105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7392"/>
            <a:ext cx="1823085" cy="1645920"/>
          </a:xfrm>
        </p:spPr>
        <p:txBody>
          <a:bodyPr anchor="b">
            <a:normAutofit/>
          </a:bodyPr>
          <a:lstStyle>
            <a:lvl1pPr algn="l" defTabSz="914400" rtl="0" eaLnBrk="1" latinLnBrk="0" hangingPunct="1">
              <a:lnSpc>
                <a:spcPct val="90000"/>
              </a:lnSpc>
              <a:spcBef>
                <a:spcPct val="0"/>
              </a:spcBef>
              <a:buNone/>
              <a:defRPr lang="en-US" sz="24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68976" y="907143"/>
            <a:ext cx="5428856" cy="5043714"/>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72300" y="2286000"/>
            <a:ext cx="1823085" cy="3505200"/>
          </a:xfrm>
        </p:spPr>
        <p:txBody>
          <a:bodyPr>
            <a:normAutofit/>
          </a:bodyPr>
          <a:lstStyle>
            <a:lvl1pPr marL="0" indent="0">
              <a:lnSpc>
                <a:spcPct val="110000"/>
              </a:lnSpc>
              <a:spcBef>
                <a:spcPts val="800"/>
              </a:spcBef>
              <a:buNone/>
              <a:defRPr sz="13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3AFBCFA2-8BDD-4D9E-B9D6-36076CF4B753}" type="datetimeFigureOut">
              <a:rPr lang="en-GB" smtClean="0"/>
              <a:t>22/09/2020</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7795258" y="6310086"/>
            <a:ext cx="1097280" cy="274320"/>
          </a:xfrm>
        </p:spPr>
        <p:txBody>
          <a:bodyPr/>
          <a:lstStyle>
            <a:lvl1pPr>
              <a:defRPr>
                <a:solidFill>
                  <a:srgbClr val="FFFFFF"/>
                </a:solidFill>
              </a:defRPr>
            </a:lvl1pPr>
          </a:lstStyle>
          <a:p>
            <a:fld id="{7995D355-8B06-4FFF-99A0-58404BEEADBC}" type="slidenum">
              <a:rPr lang="en-GB" smtClean="0"/>
              <a:t>‹#›</a:t>
            </a:fld>
            <a:endParaRPr lang="en-GB"/>
          </a:p>
        </p:txBody>
      </p:sp>
      <p:sp>
        <p:nvSpPr>
          <p:cNvPr id="12" name="Rectangle 11"/>
          <p:cNvSpPr/>
          <p:nvPr/>
        </p:nvSpPr>
        <p:spPr>
          <a:xfrm>
            <a:off x="6868160" y="274320"/>
            <a:ext cx="1988820" cy="630936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0531587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6765290" y="173736"/>
            <a:ext cx="2194560" cy="65105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72300" y="603504"/>
            <a:ext cx="1824228" cy="1645920"/>
          </a:xfrm>
        </p:spPr>
        <p:txBody>
          <a:bodyPr anchor="b">
            <a:noAutofit/>
          </a:bodyPr>
          <a:lstStyle>
            <a:lvl1pPr algn="l">
              <a:defRPr sz="24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71449" y="173736"/>
            <a:ext cx="6398514" cy="6510528"/>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972300" y="2286000"/>
            <a:ext cx="1824228" cy="3502152"/>
          </a:xfrm>
        </p:spPr>
        <p:txBody>
          <a:bodyPr>
            <a:normAutofit/>
          </a:bodyPr>
          <a:lstStyle>
            <a:lvl1pPr marL="0" indent="0" algn="l">
              <a:lnSpc>
                <a:spcPct val="110000"/>
              </a:lnSpc>
              <a:spcBef>
                <a:spcPts val="800"/>
              </a:spcBef>
              <a:buNone/>
              <a:defRPr sz="13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3AFBCFA2-8BDD-4D9E-B9D6-36076CF4B753}" type="datetimeFigureOut">
              <a:rPr lang="en-GB" smtClean="0"/>
              <a:t>22/09/2020</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9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7797546" y="6309360"/>
            <a:ext cx="1097280" cy="274320"/>
          </a:xfrm>
        </p:spPr>
        <p:txBody>
          <a:bodyPr/>
          <a:lstStyle>
            <a:lvl1pPr>
              <a:defRPr>
                <a:solidFill>
                  <a:srgbClr val="FFFFFF"/>
                </a:solidFill>
              </a:defRPr>
            </a:lvl1pPr>
          </a:lstStyle>
          <a:p>
            <a:fld id="{7995D355-8B06-4FFF-99A0-58404BEEADBC}" type="slidenum">
              <a:rPr lang="en-GB" smtClean="0"/>
              <a:t>‹#›</a:t>
            </a:fld>
            <a:endParaRPr lang="en-GB"/>
          </a:p>
        </p:txBody>
      </p:sp>
      <p:sp>
        <p:nvSpPr>
          <p:cNvPr id="11" name="Rectangle 10"/>
          <p:cNvSpPr/>
          <p:nvPr/>
        </p:nvSpPr>
        <p:spPr>
          <a:xfrm>
            <a:off x="6868160" y="274320"/>
            <a:ext cx="1988820" cy="630936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024360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FBCFA2-8BDD-4D9E-B9D6-36076CF4B753}" type="datetimeFigureOut">
              <a:rPr lang="en-GB" smtClean="0"/>
              <a:t>22/09/2020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95D355-8B06-4FFF-99A0-58404BEEADBC}" type="slidenum">
              <a:rPr lang="en-GB" smtClean="0"/>
              <a:t>‹#›</a:t>
            </a:fld>
            <a:endParaRPr lang="en-GB"/>
          </a:p>
        </p:txBody>
      </p:sp>
    </p:spTree>
    <p:extLst>
      <p:ext uri="{BB962C8B-B14F-4D97-AF65-F5344CB8AC3E}">
        <p14:creationId xmlns:p14="http://schemas.microsoft.com/office/powerpoint/2010/main" val="38076378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762000"/>
            <a:ext cx="177165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762000"/>
            <a:ext cx="60579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FBCFA2-8BDD-4D9E-B9D6-36076CF4B753}" type="datetimeFigureOut">
              <a:rPr lang="en-GB" smtClean="0"/>
              <a:t>22/09/2020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95D355-8B06-4FFF-99A0-58404BEEADBC}" type="slidenum">
              <a:rPr lang="en-GB" smtClean="0"/>
              <a:t>‹#›</a:t>
            </a:fld>
            <a:endParaRPr lang="en-GB"/>
          </a:p>
        </p:txBody>
      </p:sp>
    </p:spTree>
    <p:extLst>
      <p:ext uri="{BB962C8B-B14F-4D97-AF65-F5344CB8AC3E}">
        <p14:creationId xmlns:p14="http://schemas.microsoft.com/office/powerpoint/2010/main" val="13467724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176022" y="173736"/>
            <a:ext cx="8791956" cy="6510528"/>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731520" y="642594"/>
            <a:ext cx="768096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1520" y="2103120"/>
            <a:ext cx="768096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34768" y="6309360"/>
            <a:ext cx="2057400" cy="274320"/>
          </a:xfrm>
          <a:prstGeom prst="rect">
            <a:avLst/>
          </a:prstGeom>
        </p:spPr>
        <p:txBody>
          <a:bodyPr vert="horz" lIns="91440" tIns="45720" rIns="91440" bIns="45720" rtlCol="0" anchor="b"/>
          <a:lstStyle>
            <a:lvl1pPr algn="l">
              <a:defRPr sz="900">
                <a:solidFill>
                  <a:schemeClr val="tx1">
                    <a:lumMod val="75000"/>
                    <a:lumOff val="25000"/>
                  </a:schemeClr>
                </a:solidFill>
              </a:defRPr>
            </a:lvl1pPr>
          </a:lstStyle>
          <a:p>
            <a:fld id="{3AFBCFA2-8BDD-4D9E-B9D6-36076CF4B753}" type="datetimeFigureOut">
              <a:rPr lang="en-GB" smtClean="0"/>
              <a:t>22/09/2020</a:t>
            </a:fld>
            <a:endParaRPr lang="en-GB"/>
          </a:p>
        </p:txBody>
      </p:sp>
      <p:sp>
        <p:nvSpPr>
          <p:cNvPr id="5" name="Footer Placeholder 4"/>
          <p:cNvSpPr>
            <a:spLocks noGrp="1"/>
          </p:cNvSpPr>
          <p:nvPr>
            <p:ph type="ftr" sz="quarter" idx="3"/>
          </p:nvPr>
        </p:nvSpPr>
        <p:spPr>
          <a:xfrm>
            <a:off x="2596896" y="6309360"/>
            <a:ext cx="3950208" cy="274320"/>
          </a:xfrm>
          <a:prstGeom prst="rect">
            <a:avLst/>
          </a:prstGeom>
        </p:spPr>
        <p:txBody>
          <a:bodyPr vert="horz" lIns="91440" tIns="45720" rIns="91440" bIns="45720" rtlCol="0" anchor="b"/>
          <a:lstStyle>
            <a:lvl1pPr algn="ctr">
              <a:defRPr sz="9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7823382" y="6309360"/>
            <a:ext cx="1097280" cy="274320"/>
          </a:xfrm>
          <a:prstGeom prst="rect">
            <a:avLst/>
          </a:prstGeom>
        </p:spPr>
        <p:txBody>
          <a:bodyPr vert="horz" lIns="91440" tIns="45720" rIns="91440" bIns="45720" rtlCol="0" anchor="b"/>
          <a:lstStyle>
            <a:lvl1pPr algn="r">
              <a:defRPr sz="900">
                <a:solidFill>
                  <a:schemeClr val="tx1">
                    <a:lumMod val="75000"/>
                    <a:lumOff val="25000"/>
                  </a:schemeClr>
                </a:solidFill>
              </a:defRPr>
            </a:lvl1pPr>
          </a:lstStyle>
          <a:p>
            <a:fld id="{7995D355-8B06-4FFF-99A0-58404BEEADBC}" type="slidenum">
              <a:rPr lang="en-GB" smtClean="0"/>
              <a:t>‹#›</a:t>
            </a:fld>
            <a:endParaRPr lang="en-GB"/>
          </a:p>
        </p:txBody>
      </p:sp>
    </p:spTree>
    <p:extLst>
      <p:ext uri="{BB962C8B-B14F-4D97-AF65-F5344CB8AC3E}">
        <p14:creationId xmlns:p14="http://schemas.microsoft.com/office/powerpoint/2010/main" val="213737538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lang="en-US" sz="40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aliem.com/2014/behaviorism-punishment-or-reward/"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commons.wikimedia.org/wiki/File:Ivan_Pavlov_by_M.Nesterov_(1930).jpg" TargetMode="External"/><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s://commons.wikimedia.org/wiki/File:Pavlov%27s_dog_conditioning.svg" TargetMode="External"/><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hyperlink" Target="https://creativecommons.org/licenses/by-sa/3.0/"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youtube.com/watch?v=asmXyJaXBC8"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hyperlink" Target="http://ociointeligente.wordpress.com/tag/john-b-watson" TargetMode="External"/><Relationship Id="rId2" Type="http://schemas.openxmlformats.org/officeDocument/2006/relationships/image" Target="../media/image10.jpg"/><Relationship Id="rId1" Type="http://schemas.openxmlformats.org/officeDocument/2006/relationships/slideLayout" Target="../slideLayouts/slideLayout4.xml"/><Relationship Id="rId5" Type="http://schemas.openxmlformats.org/officeDocument/2006/relationships/hyperlink" Target="https://creativecommons.org/licenses/by-nc-sa/3.0/" TargetMode="External"/><Relationship Id="rId4" Type="http://schemas.openxmlformats.org/officeDocument/2006/relationships/hyperlink" Target="https://mindhacks.com/2009/10/22/little-albert-lost-and-found/"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it.wikipedia.org/wiki/John_Watson_(psicologo)" TargetMode="External"/><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hyperlink" Target="http://www.youtube.com/watch?v=eZO7TwS-sGw" TargetMode="Externa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en.wikipedia.org/wiki/John_B._Watson" TargetMode="External"/><Relationship Id="rId2" Type="http://schemas.openxmlformats.org/officeDocument/2006/relationships/image" Target="../media/image13.JPG"/><Relationship Id="rId1" Type="http://schemas.openxmlformats.org/officeDocument/2006/relationships/slideLayout" Target="../slideLayouts/slideLayout4.xml"/><Relationship Id="rId4" Type="http://schemas.openxmlformats.org/officeDocument/2006/relationships/hyperlink" Target="https://creativecommons.org/licenses/by-sa/3.0/"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henspark.com/health/top-10-weird-phobias-world-20140701.html" TargetMode="External"/><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hyperlink" Target="https://nl.wikipedia.org/wiki/Edward_Lee_Thorndike" TargetMode="External"/><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en.wikipedia.org/wiki/Law_of_effect" TargetMode="External"/><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071C0CD-5EFD-45A1-AAFD-61C3D4A651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1"/>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A03302C-20A2-4C4F-9760-E85AE1041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502" y="643464"/>
            <a:ext cx="8184254" cy="5571072"/>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2" name="Rectangle 11">
            <a:extLst>
              <a:ext uri="{FF2B5EF4-FFF2-40B4-BE49-F238E27FC236}">
                <a16:creationId xmlns:a16="http://schemas.microsoft.com/office/drawing/2014/main" id="{D00F093B-0739-4429-B30D-D72924D088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7276" y="809244"/>
            <a:ext cx="7934706" cy="5239512"/>
          </a:xfrm>
          <a:prstGeom prst="rect">
            <a:avLst/>
          </a:prstGeom>
          <a:noFill/>
          <a:ln w="6350" cap="sq" cmpd="sng" algn="ctr">
            <a:solidFill>
              <a:schemeClr val="tx1">
                <a:lumMod val="75000"/>
                <a:lumOff val="25000"/>
              </a:schemeClr>
            </a:solidFill>
            <a:prstDash val="solid"/>
            <a:miter lim="800000"/>
          </a:ln>
          <a:effectLst/>
        </p:spPr>
      </p:sp>
      <p:sp>
        <p:nvSpPr>
          <p:cNvPr id="2" name="Title 1"/>
          <p:cNvSpPr>
            <a:spLocks noGrp="1"/>
          </p:cNvSpPr>
          <p:nvPr>
            <p:ph type="ctrTitle"/>
          </p:nvPr>
        </p:nvSpPr>
        <p:spPr>
          <a:xfrm>
            <a:off x="932724" y="1559768"/>
            <a:ext cx="7258776" cy="3135379"/>
          </a:xfrm>
        </p:spPr>
        <p:txBody>
          <a:bodyPr>
            <a:normAutofit/>
          </a:bodyPr>
          <a:lstStyle/>
          <a:p>
            <a:r>
              <a:rPr lang="en-GB" sz="5700" dirty="0"/>
              <a:t>Introduction to Learning Theory </a:t>
            </a:r>
          </a:p>
        </p:txBody>
      </p:sp>
      <p:sp>
        <p:nvSpPr>
          <p:cNvPr id="3" name="Subtitle 2"/>
          <p:cNvSpPr>
            <a:spLocks noGrp="1"/>
          </p:cNvSpPr>
          <p:nvPr>
            <p:ph type="subTitle" idx="1"/>
          </p:nvPr>
        </p:nvSpPr>
        <p:spPr>
          <a:xfrm>
            <a:off x="932724" y="4817251"/>
            <a:ext cx="7258776" cy="688024"/>
          </a:xfrm>
        </p:spPr>
        <p:txBody>
          <a:bodyPr>
            <a:normAutofit/>
          </a:bodyPr>
          <a:lstStyle/>
          <a:p>
            <a:pPr>
              <a:spcAft>
                <a:spcPts val="600"/>
              </a:spcAft>
            </a:pPr>
            <a:r>
              <a:rPr lang="en-GB" dirty="0"/>
              <a:t>Behaviourism </a:t>
            </a:r>
          </a:p>
        </p:txBody>
      </p:sp>
      <p:sp>
        <p:nvSpPr>
          <p:cNvPr id="14" name="Rectangle 13">
            <a:extLst>
              <a:ext uri="{FF2B5EF4-FFF2-40B4-BE49-F238E27FC236}">
                <a16:creationId xmlns:a16="http://schemas.microsoft.com/office/drawing/2014/main" id="{1BB92999-6A40-480A-8965-2F20DFB032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51910" y="640856"/>
            <a:ext cx="144018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6" name="Straight Connector 15">
            <a:extLst>
              <a:ext uri="{FF2B5EF4-FFF2-40B4-BE49-F238E27FC236}">
                <a16:creationId xmlns:a16="http://schemas.microsoft.com/office/drawing/2014/main" id="{15573B87-7D61-460C-9ADA-EF63674E3A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37635" y="640855"/>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0AAF6B7C-985D-4351-9564-8DBDF5BB03E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06365" y="640855"/>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F88433F4-33AB-4CE1-9DE3-72A8403654F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37635" y="1286150"/>
            <a:ext cx="1268730"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0100" y="642594"/>
            <a:ext cx="7543800" cy="1371600"/>
          </a:xfrm>
        </p:spPr>
        <p:txBody>
          <a:bodyPr>
            <a:normAutofit/>
          </a:bodyPr>
          <a:lstStyle/>
          <a:p>
            <a:pPr algn="ctr"/>
            <a:r>
              <a:rPr lang="en-GB" dirty="0"/>
              <a:t>Schools of Learning Theory </a:t>
            </a:r>
            <a:r>
              <a:rPr lang="en-GB" sz="1800" dirty="0"/>
              <a:t>(Merriam and Caffarella, 1991 )</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02529267"/>
              </p:ext>
            </p:extLst>
          </p:nvPr>
        </p:nvGraphicFramePr>
        <p:xfrm>
          <a:off x="800100" y="2310063"/>
          <a:ext cx="75438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400" dirty="0">
                <a:solidFill>
                  <a:schemeClr val="tx1"/>
                </a:solidFill>
              </a:rPr>
              <a:t>Matrix of perspectives</a:t>
            </a:r>
          </a:p>
        </p:txBody>
      </p:sp>
      <p:sp>
        <p:nvSpPr>
          <p:cNvPr id="4" name="Rectangle 3">
            <a:extLst>
              <a:ext uri="{FF2B5EF4-FFF2-40B4-BE49-F238E27FC236}">
                <a16:creationId xmlns:a16="http://schemas.microsoft.com/office/drawing/2014/main" id="{BB5D13CD-2494-D74D-A983-9DB37B3A0E4A}"/>
              </a:ext>
            </a:extLst>
          </p:cNvPr>
          <p:cNvSpPr/>
          <p:nvPr/>
        </p:nvSpPr>
        <p:spPr>
          <a:xfrm>
            <a:off x="6948264" y="5589240"/>
            <a:ext cx="1383712" cy="253916"/>
          </a:xfrm>
          <a:prstGeom prst="rect">
            <a:avLst/>
          </a:prstGeom>
        </p:spPr>
        <p:txBody>
          <a:bodyPr wrap="none">
            <a:spAutoFit/>
          </a:bodyPr>
          <a:lstStyle/>
          <a:p>
            <a:r>
              <a:rPr lang="en-GB" sz="1050" dirty="0"/>
              <a:t>Annan et al (2011)</a:t>
            </a:r>
            <a:endParaRPr lang="en-US" sz="1050" dirty="0"/>
          </a:p>
        </p:txBody>
      </p:sp>
      <p:pic>
        <p:nvPicPr>
          <p:cNvPr id="12" name="Picture 2">
            <a:extLst>
              <a:ext uri="{FF2B5EF4-FFF2-40B4-BE49-F238E27FC236}">
                <a16:creationId xmlns:a16="http://schemas.microsoft.com/office/drawing/2014/main" id="{CD0A1D7D-8436-2843-8D30-7C9BCECF5C0C}"/>
              </a:ext>
            </a:extLst>
          </p:cNvPr>
          <p:cNvPicPr>
            <a:picLocks noGrp="1" noChangeAspect="1" noChangeArrowheads="1"/>
          </p:cNvPicPr>
          <p:nvPr>
            <p:ph idx="1"/>
          </p:nvPr>
        </p:nvPicPr>
        <p:blipFill>
          <a:blip r:embed="rId2" cstate="print"/>
          <a:stretch>
            <a:fillRect/>
          </a:stretch>
        </p:blipFill>
        <p:spPr bwMode="auto">
          <a:xfrm>
            <a:off x="1331640" y="1514443"/>
            <a:ext cx="5877945" cy="3932237"/>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35" name="Rectangle 34">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7734" y="226665"/>
            <a:ext cx="8791956" cy="6382512"/>
          </a:xfrm>
          <a:prstGeom prst="rect">
            <a:avLst/>
          </a:prstGeom>
          <a:ln w="6350" cap="flat" cmpd="sng" algn="ctr">
            <a:noFill/>
            <a:prstDash val="solid"/>
          </a:ln>
          <a:effectLst>
            <a:softEdge rad="0"/>
          </a:effectLst>
        </p:spPr>
      </p:sp>
      <p:sp>
        <p:nvSpPr>
          <p:cNvPr id="2" name="Title 1">
            <a:extLst>
              <a:ext uri="{FF2B5EF4-FFF2-40B4-BE49-F238E27FC236}">
                <a16:creationId xmlns:a16="http://schemas.microsoft.com/office/drawing/2014/main" id="{A7A35927-4034-D24F-8682-A12FEDD4AB4C}"/>
              </a:ext>
            </a:extLst>
          </p:cNvPr>
          <p:cNvSpPr>
            <a:spLocks noGrp="1"/>
          </p:cNvSpPr>
          <p:nvPr>
            <p:ph type="title"/>
          </p:nvPr>
        </p:nvSpPr>
        <p:spPr>
          <a:xfrm>
            <a:off x="881634" y="870132"/>
            <a:ext cx="7344156" cy="1527078"/>
          </a:xfrm>
        </p:spPr>
        <p:txBody>
          <a:bodyPr>
            <a:normAutofit/>
          </a:bodyPr>
          <a:lstStyle/>
          <a:p>
            <a:r>
              <a:rPr lang="en-US"/>
              <a:t>Behaviourism </a:t>
            </a:r>
          </a:p>
        </p:txBody>
      </p:sp>
      <p:sp>
        <p:nvSpPr>
          <p:cNvPr id="3" name="Content Placeholder 2">
            <a:extLst>
              <a:ext uri="{FF2B5EF4-FFF2-40B4-BE49-F238E27FC236}">
                <a16:creationId xmlns:a16="http://schemas.microsoft.com/office/drawing/2014/main" id="{AC546BA6-57C9-0F42-983A-1710C6A8998F}"/>
              </a:ext>
            </a:extLst>
          </p:cNvPr>
          <p:cNvSpPr>
            <a:spLocks noGrp="1"/>
          </p:cNvSpPr>
          <p:nvPr>
            <p:ph idx="1"/>
          </p:nvPr>
        </p:nvSpPr>
        <p:spPr>
          <a:xfrm>
            <a:off x="881634" y="2557849"/>
            <a:ext cx="7344156" cy="3407862"/>
          </a:xfrm>
        </p:spPr>
        <p:txBody>
          <a:bodyPr>
            <a:normAutofit lnSpcReduction="10000"/>
          </a:bodyPr>
          <a:lstStyle/>
          <a:p>
            <a:pPr lvl="0"/>
            <a:r>
              <a:rPr lang="en-GB" b="1" dirty="0"/>
              <a:t>Founders and proponents</a:t>
            </a:r>
            <a:r>
              <a:rPr lang="en-GB" dirty="0"/>
              <a:t>:  Classical -Pavlov, Thorndike &amp; Watson in the early 20</a:t>
            </a:r>
            <a:r>
              <a:rPr lang="en-GB" baseline="30000" dirty="0"/>
              <a:t>th</a:t>
            </a:r>
            <a:r>
              <a:rPr lang="en-GB" dirty="0"/>
              <a:t> Century and Neo- Skinner later 20</a:t>
            </a:r>
            <a:r>
              <a:rPr lang="en-GB" baseline="30000" dirty="0"/>
              <a:t>th</a:t>
            </a:r>
            <a:r>
              <a:rPr lang="en-GB" dirty="0"/>
              <a:t> Century </a:t>
            </a:r>
          </a:p>
          <a:p>
            <a:pPr lvl="0"/>
            <a:r>
              <a:rPr lang="en-GB" b="1" dirty="0"/>
              <a:t>Basic idea</a:t>
            </a:r>
            <a:r>
              <a:rPr lang="en-GB" dirty="0"/>
              <a:t>: Stimulus response </a:t>
            </a:r>
            <a:r>
              <a:rPr lang="en-GB" b="1" dirty="0"/>
              <a:t>S=R</a:t>
            </a:r>
          </a:p>
          <a:p>
            <a:pPr lvl="0"/>
            <a:r>
              <a:rPr lang="en-GB" dirty="0"/>
              <a:t>All behaviour is effected by external stimuli -</a:t>
            </a:r>
            <a:r>
              <a:rPr lang="en-GB" b="1" dirty="0"/>
              <a:t>operant conditioning </a:t>
            </a:r>
          </a:p>
          <a:p>
            <a:pPr lvl="0"/>
            <a:r>
              <a:rPr lang="en-GB" dirty="0"/>
              <a:t>Behaviours  can be explained </a:t>
            </a:r>
            <a:r>
              <a:rPr lang="en-GB" b="1" i="1" dirty="0"/>
              <a:t>without</a:t>
            </a:r>
            <a:r>
              <a:rPr lang="en-GB" dirty="0"/>
              <a:t> consideration of internal mind states</a:t>
            </a:r>
          </a:p>
          <a:p>
            <a:pPr lvl="0"/>
            <a:r>
              <a:rPr lang="en-GB" dirty="0"/>
              <a:t>Learner is Passive, responds to environmental active stimulus</a:t>
            </a:r>
          </a:p>
          <a:p>
            <a:r>
              <a:rPr lang="en-GB" dirty="0"/>
              <a:t>Behaviour may result in </a:t>
            </a:r>
            <a:r>
              <a:rPr lang="en-GB" b="1" dirty="0"/>
              <a:t>reinforcement </a:t>
            </a:r>
            <a:r>
              <a:rPr lang="en-GB" dirty="0"/>
              <a:t> and the increased likely hood that </a:t>
            </a:r>
            <a:r>
              <a:rPr lang="en-GB" dirty="0" err="1"/>
              <a:t>behavior</a:t>
            </a:r>
            <a:r>
              <a:rPr lang="en-GB" dirty="0"/>
              <a:t> will occur in the future , or in punishment</a:t>
            </a:r>
          </a:p>
          <a:p>
            <a:pPr lvl="0"/>
            <a:endParaRPr lang="en-GB" dirty="0"/>
          </a:p>
          <a:p>
            <a:endParaRPr lang="en-US" dirty="0"/>
          </a:p>
        </p:txBody>
      </p:sp>
    </p:spTree>
    <p:extLst>
      <p:ext uri="{BB962C8B-B14F-4D97-AF65-F5344CB8AC3E}">
        <p14:creationId xmlns:p14="http://schemas.microsoft.com/office/powerpoint/2010/main" val="35259123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28" name="Rectangle 27">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7734" y="226665"/>
            <a:ext cx="8791956" cy="6382512"/>
          </a:xfrm>
          <a:prstGeom prst="rect">
            <a:avLst/>
          </a:prstGeom>
          <a:ln w="6350" cap="flat" cmpd="sng" algn="ctr">
            <a:noFill/>
            <a:prstDash val="solid"/>
          </a:ln>
          <a:effectLst>
            <a:softEdge rad="0"/>
          </a:effectLst>
        </p:spPr>
      </p:sp>
      <p:sp>
        <p:nvSpPr>
          <p:cNvPr id="2" name="Title 1">
            <a:extLst>
              <a:ext uri="{FF2B5EF4-FFF2-40B4-BE49-F238E27FC236}">
                <a16:creationId xmlns:a16="http://schemas.microsoft.com/office/drawing/2014/main" id="{86C1F5E6-41C8-834C-B8DB-4E242F2D9742}"/>
              </a:ext>
            </a:extLst>
          </p:cNvPr>
          <p:cNvSpPr>
            <a:spLocks noGrp="1"/>
          </p:cNvSpPr>
          <p:nvPr>
            <p:ph type="title"/>
          </p:nvPr>
        </p:nvSpPr>
        <p:spPr>
          <a:xfrm>
            <a:off x="881634" y="870132"/>
            <a:ext cx="7344156" cy="1527078"/>
          </a:xfrm>
        </p:spPr>
        <p:txBody>
          <a:bodyPr>
            <a:normAutofit/>
          </a:bodyPr>
          <a:lstStyle/>
          <a:p>
            <a:r>
              <a:rPr lang="en-GB" cap="small"/>
              <a:t>Humanistic</a:t>
            </a:r>
            <a:br>
              <a:rPr lang="en-GB" cap="small"/>
            </a:br>
            <a:endParaRPr lang="en-US"/>
          </a:p>
        </p:txBody>
      </p:sp>
      <p:sp>
        <p:nvSpPr>
          <p:cNvPr id="3" name="Content Placeholder 2">
            <a:extLst>
              <a:ext uri="{FF2B5EF4-FFF2-40B4-BE49-F238E27FC236}">
                <a16:creationId xmlns:a16="http://schemas.microsoft.com/office/drawing/2014/main" id="{9BDD3BA4-CD58-B947-A384-2B02497EA881}"/>
              </a:ext>
            </a:extLst>
          </p:cNvPr>
          <p:cNvSpPr>
            <a:spLocks noGrp="1"/>
          </p:cNvSpPr>
          <p:nvPr>
            <p:ph idx="1"/>
          </p:nvPr>
        </p:nvSpPr>
        <p:spPr>
          <a:xfrm>
            <a:off x="881634" y="2557849"/>
            <a:ext cx="7344156" cy="3407862"/>
          </a:xfrm>
        </p:spPr>
        <p:txBody>
          <a:bodyPr>
            <a:normAutofit/>
          </a:bodyPr>
          <a:lstStyle/>
          <a:p>
            <a:pPr lvl="0"/>
            <a:r>
              <a:rPr lang="en-GB" dirty="0"/>
              <a:t>Founders and proponents: Maslow, Rogers and others </a:t>
            </a:r>
          </a:p>
          <a:p>
            <a:pPr lvl="0"/>
            <a:r>
              <a:rPr lang="en-GB" dirty="0"/>
              <a:t>Basic idea: Learning is a personal act to which the learner is motivated to fulfil one’s potential</a:t>
            </a:r>
          </a:p>
          <a:p>
            <a:pPr lvl="0"/>
            <a:r>
              <a:rPr lang="en-GB" dirty="0"/>
              <a:t>Learner viewed holistically engaging the affective and cognitive domains to meet own needs</a:t>
            </a:r>
          </a:p>
          <a:p>
            <a:pPr lvl="0"/>
            <a:r>
              <a:rPr lang="en-GB" dirty="0"/>
              <a:t>Emphasis on freedom, dignity and potential of humans, this Learner active , environment passive </a:t>
            </a:r>
          </a:p>
          <a:p>
            <a:endParaRPr lang="en-US" dirty="0"/>
          </a:p>
        </p:txBody>
      </p:sp>
    </p:spTree>
    <p:extLst>
      <p:ext uri="{BB962C8B-B14F-4D97-AF65-F5344CB8AC3E}">
        <p14:creationId xmlns:p14="http://schemas.microsoft.com/office/powerpoint/2010/main" val="22355747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0" name="Rectangle 9">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7734" y="226665"/>
            <a:ext cx="8791956" cy="6382512"/>
          </a:xfrm>
          <a:prstGeom prst="rect">
            <a:avLst/>
          </a:prstGeom>
          <a:ln w="6350" cap="flat" cmpd="sng" algn="ctr">
            <a:noFill/>
            <a:prstDash val="solid"/>
          </a:ln>
          <a:effectLst>
            <a:softEdge rad="0"/>
          </a:effectLst>
        </p:spPr>
      </p:sp>
      <p:sp>
        <p:nvSpPr>
          <p:cNvPr id="2" name="Title 1">
            <a:extLst>
              <a:ext uri="{FF2B5EF4-FFF2-40B4-BE49-F238E27FC236}">
                <a16:creationId xmlns:a16="http://schemas.microsoft.com/office/drawing/2014/main" id="{885EBC0A-F2E2-574D-94B6-DCAFCD3355D1}"/>
              </a:ext>
            </a:extLst>
          </p:cNvPr>
          <p:cNvSpPr>
            <a:spLocks noGrp="1"/>
          </p:cNvSpPr>
          <p:nvPr>
            <p:ph type="title"/>
          </p:nvPr>
        </p:nvSpPr>
        <p:spPr>
          <a:xfrm>
            <a:off x="881634" y="870132"/>
            <a:ext cx="7344156" cy="1527078"/>
          </a:xfrm>
        </p:spPr>
        <p:txBody>
          <a:bodyPr>
            <a:normAutofit/>
          </a:bodyPr>
          <a:lstStyle/>
          <a:p>
            <a:r>
              <a:rPr lang="en-GB" cap="small" dirty="0"/>
              <a:t>Cognitivism</a:t>
            </a:r>
            <a:endParaRPr lang="en-US" dirty="0"/>
          </a:p>
        </p:txBody>
      </p:sp>
      <p:sp>
        <p:nvSpPr>
          <p:cNvPr id="3" name="Content Placeholder 2">
            <a:extLst>
              <a:ext uri="{FF2B5EF4-FFF2-40B4-BE49-F238E27FC236}">
                <a16:creationId xmlns:a16="http://schemas.microsoft.com/office/drawing/2014/main" id="{877AFBB5-41E8-DD46-B05A-17FF62A3BD87}"/>
              </a:ext>
            </a:extLst>
          </p:cNvPr>
          <p:cNvSpPr>
            <a:spLocks noGrp="1"/>
          </p:cNvSpPr>
          <p:nvPr>
            <p:ph idx="1"/>
          </p:nvPr>
        </p:nvSpPr>
        <p:spPr>
          <a:xfrm>
            <a:off x="881634" y="2557849"/>
            <a:ext cx="7344156" cy="3407862"/>
          </a:xfrm>
        </p:spPr>
        <p:txBody>
          <a:bodyPr>
            <a:normAutofit fontScale="92500" lnSpcReduction="10000"/>
          </a:bodyPr>
          <a:lstStyle/>
          <a:p>
            <a:pPr lvl="0">
              <a:lnSpc>
                <a:spcPct val="90000"/>
              </a:lnSpc>
            </a:pPr>
            <a:r>
              <a:rPr lang="en-GB" sz="1700" dirty="0"/>
              <a:t>Founders and proponents: Challenged behaviourism in 1960’s as dominant paradigm</a:t>
            </a:r>
          </a:p>
          <a:p>
            <a:pPr lvl="0">
              <a:lnSpc>
                <a:spcPct val="90000"/>
              </a:lnSpc>
            </a:pPr>
            <a:r>
              <a:rPr lang="en-GB" sz="1700" dirty="0"/>
              <a:t>Basic idea : Mental function can be understood</a:t>
            </a:r>
          </a:p>
          <a:p>
            <a:pPr lvl="0">
              <a:lnSpc>
                <a:spcPct val="90000"/>
              </a:lnSpc>
            </a:pPr>
            <a:r>
              <a:rPr lang="en-GB" sz="1700" dirty="0"/>
              <a:t>Cognitivism focuses on the learner's inner mental activities –the ‘black box’ of the human mind. </a:t>
            </a:r>
          </a:p>
          <a:p>
            <a:pPr lvl="0">
              <a:lnSpc>
                <a:spcPct val="90000"/>
              </a:lnSpc>
            </a:pPr>
            <a:r>
              <a:rPr lang="en-GB" sz="1700" dirty="0"/>
              <a:t>Processes such as thinking, memory , knowing , problem solving.</a:t>
            </a:r>
          </a:p>
          <a:p>
            <a:pPr lvl="0">
              <a:lnSpc>
                <a:spcPct val="90000"/>
              </a:lnSpc>
            </a:pPr>
            <a:r>
              <a:rPr lang="en-GB" sz="1700" dirty="0"/>
              <a:t>People are not ‘programmed animals’ that merely respond to environmental stimuli; people are rational beings whose actions are a consequence of thinking.</a:t>
            </a:r>
          </a:p>
          <a:p>
            <a:pPr>
              <a:lnSpc>
                <a:spcPct val="90000"/>
              </a:lnSpc>
            </a:pPr>
            <a:r>
              <a:rPr lang="en-GB" sz="1700" dirty="0"/>
              <a:t>Learner viewed as Information processor , learner active and environment also active </a:t>
            </a:r>
          </a:p>
          <a:p>
            <a:pPr lvl="0">
              <a:lnSpc>
                <a:spcPct val="90000"/>
              </a:lnSpc>
            </a:pPr>
            <a:r>
              <a:rPr lang="en-GB" sz="1700" dirty="0"/>
              <a:t>Metaphor is the mind as a computer: information comes in, is being processes and leads to certain outcomes</a:t>
            </a:r>
          </a:p>
          <a:p>
            <a:pPr>
              <a:lnSpc>
                <a:spcPct val="90000"/>
              </a:lnSpc>
            </a:pPr>
            <a:endParaRPr lang="en-US" sz="1700" dirty="0"/>
          </a:p>
        </p:txBody>
      </p:sp>
    </p:spTree>
    <p:extLst>
      <p:ext uri="{BB962C8B-B14F-4D97-AF65-F5344CB8AC3E}">
        <p14:creationId xmlns:p14="http://schemas.microsoft.com/office/powerpoint/2010/main" val="2228325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0" name="Rectangle 9">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7734" y="226665"/>
            <a:ext cx="8791956" cy="6382512"/>
          </a:xfrm>
          <a:prstGeom prst="rect">
            <a:avLst/>
          </a:prstGeom>
          <a:ln w="6350" cap="flat" cmpd="sng" algn="ctr">
            <a:noFill/>
            <a:prstDash val="solid"/>
          </a:ln>
          <a:effectLst>
            <a:softEdge rad="0"/>
          </a:effectLst>
        </p:spPr>
      </p:sp>
      <p:sp>
        <p:nvSpPr>
          <p:cNvPr id="2" name="Title 1">
            <a:extLst>
              <a:ext uri="{FF2B5EF4-FFF2-40B4-BE49-F238E27FC236}">
                <a16:creationId xmlns:a16="http://schemas.microsoft.com/office/drawing/2014/main" id="{B2F0E20E-AAA0-3A44-935E-B79BF3ADE079}"/>
              </a:ext>
            </a:extLst>
          </p:cNvPr>
          <p:cNvSpPr>
            <a:spLocks noGrp="1"/>
          </p:cNvSpPr>
          <p:nvPr>
            <p:ph type="title"/>
          </p:nvPr>
        </p:nvSpPr>
        <p:spPr>
          <a:xfrm>
            <a:off x="881634" y="870132"/>
            <a:ext cx="7344156" cy="1527078"/>
          </a:xfrm>
        </p:spPr>
        <p:txBody>
          <a:bodyPr>
            <a:normAutofit/>
          </a:bodyPr>
          <a:lstStyle/>
          <a:p>
            <a:r>
              <a:rPr lang="en-GB" cap="small" dirty="0"/>
              <a:t>Constructivism </a:t>
            </a:r>
            <a:br>
              <a:rPr lang="en-GB" cap="small" dirty="0"/>
            </a:br>
            <a:endParaRPr lang="en-US" dirty="0"/>
          </a:p>
        </p:txBody>
      </p:sp>
      <p:sp>
        <p:nvSpPr>
          <p:cNvPr id="3" name="Content Placeholder 2">
            <a:extLst>
              <a:ext uri="{FF2B5EF4-FFF2-40B4-BE49-F238E27FC236}">
                <a16:creationId xmlns:a16="http://schemas.microsoft.com/office/drawing/2014/main" id="{94BB712A-A862-A649-9CC1-B2F5EA88878E}"/>
              </a:ext>
            </a:extLst>
          </p:cNvPr>
          <p:cNvSpPr>
            <a:spLocks noGrp="1"/>
          </p:cNvSpPr>
          <p:nvPr>
            <p:ph idx="1"/>
          </p:nvPr>
        </p:nvSpPr>
        <p:spPr>
          <a:xfrm>
            <a:off x="881634" y="2557849"/>
            <a:ext cx="7344156" cy="3407862"/>
          </a:xfrm>
        </p:spPr>
        <p:txBody>
          <a:bodyPr>
            <a:normAutofit/>
          </a:bodyPr>
          <a:lstStyle/>
          <a:p>
            <a:pPr lvl="0"/>
            <a:r>
              <a:rPr lang="en-GB" dirty="0"/>
              <a:t>Founders and proponents : John Dewey, Jean Piaget, Bruner, Vygotsky</a:t>
            </a:r>
          </a:p>
          <a:p>
            <a:pPr lvl="0"/>
            <a:r>
              <a:rPr lang="en-GB" dirty="0"/>
              <a:t>Basic idea : Learning as an active process</a:t>
            </a:r>
          </a:p>
          <a:p>
            <a:pPr lvl="0"/>
            <a:r>
              <a:rPr lang="en-GB" dirty="0"/>
              <a:t>Learner viewed as an information constructor</a:t>
            </a:r>
          </a:p>
          <a:p>
            <a:pPr lvl="0"/>
            <a:r>
              <a:rPr lang="en-GB" dirty="0"/>
              <a:t>People actively construct their own subjective representations of objective reality. New information is linked to prior knowledge , thus mental representations are subjective</a:t>
            </a:r>
          </a:p>
          <a:p>
            <a:endParaRPr lang="en-US" dirty="0"/>
          </a:p>
        </p:txBody>
      </p:sp>
    </p:spTree>
    <p:extLst>
      <p:ext uri="{BB962C8B-B14F-4D97-AF65-F5344CB8AC3E}">
        <p14:creationId xmlns:p14="http://schemas.microsoft.com/office/powerpoint/2010/main" val="17017819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0" name="Rectangle 9">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7734" y="226665"/>
            <a:ext cx="8791956" cy="6382512"/>
          </a:xfrm>
          <a:prstGeom prst="rect">
            <a:avLst/>
          </a:prstGeom>
          <a:ln w="6350" cap="flat" cmpd="sng" algn="ctr">
            <a:noFill/>
            <a:prstDash val="solid"/>
          </a:ln>
          <a:effectLst>
            <a:softEdge rad="0"/>
          </a:effectLst>
        </p:spPr>
      </p:sp>
      <p:sp>
        <p:nvSpPr>
          <p:cNvPr id="2" name="Title 1">
            <a:extLst>
              <a:ext uri="{FF2B5EF4-FFF2-40B4-BE49-F238E27FC236}">
                <a16:creationId xmlns:a16="http://schemas.microsoft.com/office/drawing/2014/main" id="{67182537-00DC-9342-ACAD-834A640DA96E}"/>
              </a:ext>
            </a:extLst>
          </p:cNvPr>
          <p:cNvSpPr>
            <a:spLocks noGrp="1"/>
          </p:cNvSpPr>
          <p:nvPr>
            <p:ph type="title"/>
          </p:nvPr>
        </p:nvSpPr>
        <p:spPr>
          <a:xfrm>
            <a:off x="881634" y="870132"/>
            <a:ext cx="7344156" cy="1527078"/>
          </a:xfrm>
        </p:spPr>
        <p:txBody>
          <a:bodyPr>
            <a:normAutofit/>
          </a:bodyPr>
          <a:lstStyle/>
          <a:p>
            <a:r>
              <a:rPr lang="en-US" dirty="0" err="1"/>
              <a:t>Behaviourism</a:t>
            </a:r>
            <a:r>
              <a:rPr lang="en-US" dirty="0"/>
              <a:t> </a:t>
            </a:r>
          </a:p>
        </p:txBody>
      </p:sp>
      <p:pic>
        <p:nvPicPr>
          <p:cNvPr id="5" name="Content Placeholder 4">
            <a:extLst>
              <a:ext uri="{FF2B5EF4-FFF2-40B4-BE49-F238E27FC236}">
                <a16:creationId xmlns:a16="http://schemas.microsoft.com/office/drawing/2014/main" id="{629C35B0-870C-804A-8579-1C10FF925CFE}"/>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112291" y="2557463"/>
            <a:ext cx="2882906" cy="3408362"/>
          </a:xfrm>
        </p:spPr>
      </p:pic>
    </p:spTree>
    <p:extLst>
      <p:ext uri="{BB962C8B-B14F-4D97-AF65-F5344CB8AC3E}">
        <p14:creationId xmlns:p14="http://schemas.microsoft.com/office/powerpoint/2010/main" val="35625185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B4E3C025-1190-490D-A7E8-FBB16A2CAA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3106E57-42AD-4803-8DA8-AA87F53BC7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2047" y="311577"/>
            <a:ext cx="6398514" cy="6382512"/>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8" name="Rectangle 17">
            <a:extLst>
              <a:ext uri="{FF2B5EF4-FFF2-40B4-BE49-F238E27FC236}">
                <a16:creationId xmlns:a16="http://schemas.microsoft.com/office/drawing/2014/main" id="{A668FB66-7DA2-4943-B38E-6DE102F091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65289" y="237744"/>
            <a:ext cx="219456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3F789878-A036-3F41-857B-2BB2CFCDE9DA}"/>
              </a:ext>
            </a:extLst>
          </p:cNvPr>
          <p:cNvSpPr>
            <a:spLocks noGrp="1"/>
          </p:cNvSpPr>
          <p:nvPr>
            <p:ph type="title"/>
          </p:nvPr>
        </p:nvSpPr>
        <p:spPr>
          <a:xfrm>
            <a:off x="7040391" y="612843"/>
            <a:ext cx="1685319" cy="1499738"/>
          </a:xfrm>
        </p:spPr>
        <p:txBody>
          <a:bodyPr anchor="b">
            <a:normAutofit/>
          </a:bodyPr>
          <a:lstStyle/>
          <a:p>
            <a:r>
              <a:rPr lang="en-US" sz="2400">
                <a:solidFill>
                  <a:srgbClr val="FFFFFF"/>
                </a:solidFill>
              </a:rPr>
              <a:t>Pavlov ‘Stimulus response learning’</a:t>
            </a:r>
          </a:p>
        </p:txBody>
      </p:sp>
      <p:pic>
        <p:nvPicPr>
          <p:cNvPr id="6" name="Content Placeholder 5">
            <a:extLst>
              <a:ext uri="{FF2B5EF4-FFF2-40B4-BE49-F238E27FC236}">
                <a16:creationId xmlns:a16="http://schemas.microsoft.com/office/drawing/2014/main" id="{66769990-0740-D54C-8E08-C3B0D9D2DCB8}"/>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6518" r="-3" b="-3"/>
          <a:stretch/>
        </p:blipFill>
        <p:spPr>
          <a:xfrm>
            <a:off x="365490" y="476169"/>
            <a:ext cx="6151626" cy="6053328"/>
          </a:xfrm>
          <a:prstGeom prst="rect">
            <a:avLst/>
          </a:prstGeom>
        </p:spPr>
      </p:pic>
      <p:sp>
        <p:nvSpPr>
          <p:cNvPr id="11" name="Content Placeholder 10">
            <a:extLst>
              <a:ext uri="{FF2B5EF4-FFF2-40B4-BE49-F238E27FC236}">
                <a16:creationId xmlns:a16="http://schemas.microsoft.com/office/drawing/2014/main" id="{213733ED-D6A4-40DA-8C87-7D85FA549D2A}"/>
              </a:ext>
            </a:extLst>
          </p:cNvPr>
          <p:cNvSpPr>
            <a:spLocks noGrp="1"/>
          </p:cNvSpPr>
          <p:nvPr>
            <p:ph idx="1"/>
          </p:nvPr>
        </p:nvSpPr>
        <p:spPr>
          <a:xfrm>
            <a:off x="7040392" y="2149813"/>
            <a:ext cx="1685318" cy="4046706"/>
          </a:xfrm>
        </p:spPr>
        <p:txBody>
          <a:bodyPr>
            <a:normAutofit/>
          </a:bodyPr>
          <a:lstStyle/>
          <a:p>
            <a:endParaRPr lang="en-US" sz="1200">
              <a:solidFill>
                <a:srgbClr val="FFFFFF"/>
              </a:solidFill>
            </a:endParaRPr>
          </a:p>
        </p:txBody>
      </p:sp>
      <p:sp>
        <p:nvSpPr>
          <p:cNvPr id="7" name="TextBox 6">
            <a:extLst>
              <a:ext uri="{FF2B5EF4-FFF2-40B4-BE49-F238E27FC236}">
                <a16:creationId xmlns:a16="http://schemas.microsoft.com/office/drawing/2014/main" id="{7E5BFC78-C18D-1D4F-929B-236BC01BA6C6}"/>
              </a:ext>
            </a:extLst>
          </p:cNvPr>
          <p:cNvSpPr txBox="1"/>
          <p:nvPr/>
        </p:nvSpPr>
        <p:spPr>
          <a:xfrm>
            <a:off x="3836574" y="6329442"/>
            <a:ext cx="2680542"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3" tooltip="https://commons.wikimedia.org/wiki/File:Ivan_Pavlov_by_M.Nesterov_(1930).jpg">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US" sz="700">
              <a:solidFill>
                <a:srgbClr val="FFFFFF"/>
              </a:solidFill>
            </a:endParaRPr>
          </a:p>
        </p:txBody>
      </p:sp>
    </p:spTree>
    <p:extLst>
      <p:ext uri="{BB962C8B-B14F-4D97-AF65-F5344CB8AC3E}">
        <p14:creationId xmlns:p14="http://schemas.microsoft.com/office/powerpoint/2010/main" val="28706163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4999FE9C-D8F9-4F9B-B95B-608C3EF6B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8791956" cy="6382512"/>
          </a:xfrm>
          <a:prstGeom prst="rect">
            <a:avLst/>
          </a:prstGeom>
          <a:solidFill>
            <a:schemeClr val="bg2"/>
          </a:solidFill>
          <a:ln w="6350" cap="flat" cmpd="sng" algn="ctr">
            <a:noFill/>
            <a:prstDash val="solid"/>
          </a:ln>
          <a:effectLst>
            <a:softEdge rad="0"/>
          </a:effectLst>
        </p:spPr>
      </p:sp>
      <p:sp>
        <p:nvSpPr>
          <p:cNvPr id="36" name="Rectangle 35">
            <a:extLst>
              <a:ext uri="{FF2B5EF4-FFF2-40B4-BE49-F238E27FC236}">
                <a16:creationId xmlns:a16="http://schemas.microsoft.com/office/drawing/2014/main" id="{0E9B969E-CD96-4162-BA90-449BBDA95E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17371" cy="6858000"/>
          </a:xfrm>
          <a:prstGeom prst="rect">
            <a:avLst/>
          </a:prstGeom>
          <a:solidFill>
            <a:schemeClr val="accent1"/>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useBgFill="1">
        <p:nvSpPr>
          <p:cNvPr id="38" name="Rectangle 37">
            <a:extLst>
              <a:ext uri="{FF2B5EF4-FFF2-40B4-BE49-F238E27FC236}">
                <a16:creationId xmlns:a16="http://schemas.microsoft.com/office/drawing/2014/main" id="{6B6401A4-FEE5-4976-857C-1FD0CDB2E2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17371" y="0"/>
            <a:ext cx="612655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047AF1DF-6993-45FB-92A5-C36B1A680F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18771" cy="6858000"/>
          </a:xfrm>
          <a:prstGeom prst="rect">
            <a:avLst/>
          </a:prstGeom>
          <a:blipFill dpi="0" rotWithShape="1">
            <a:blip r:embed="rId2">
              <a:alphaModFix amt="6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82574" y="643464"/>
            <a:ext cx="2166258" cy="1428737"/>
          </a:xfrm>
        </p:spPr>
        <p:txBody>
          <a:bodyPr vert="horz" lIns="91440" tIns="45720" rIns="91440" bIns="45720" rtlCol="0" anchor="ctr">
            <a:normAutofit/>
          </a:bodyPr>
          <a:lstStyle/>
          <a:p>
            <a:r>
              <a:rPr lang="en-US" sz="2400" dirty="0">
                <a:solidFill>
                  <a:srgbClr val="FFFFFF"/>
                </a:solidFill>
              </a:rPr>
              <a:t>Pavlov’s dog experiment </a:t>
            </a:r>
          </a:p>
        </p:txBody>
      </p:sp>
      <p:sp>
        <p:nvSpPr>
          <p:cNvPr id="3" name="Content Placeholder 2"/>
          <p:cNvSpPr>
            <a:spLocks noGrp="1"/>
          </p:cNvSpPr>
          <p:nvPr>
            <p:ph sz="half" idx="1"/>
          </p:nvPr>
        </p:nvSpPr>
        <p:spPr>
          <a:xfrm>
            <a:off x="3357282" y="4581128"/>
            <a:ext cx="5376218" cy="1172956"/>
          </a:xfrm>
        </p:spPr>
        <p:txBody>
          <a:bodyPr vert="horz" lIns="91440" tIns="45720" rIns="91440" bIns="45720" rtlCol="0">
            <a:normAutofit/>
          </a:bodyPr>
          <a:lstStyle/>
          <a:p>
            <a:pPr marL="0" indent="0">
              <a:buNone/>
            </a:pPr>
            <a:r>
              <a:rPr lang="en-GB" dirty="0"/>
              <a:t>The experiment involved Pavlov’s assistant giving the dog food and the dog learnt to associate food with the assistant.</a:t>
            </a:r>
          </a:p>
        </p:txBody>
      </p:sp>
      <p:pic>
        <p:nvPicPr>
          <p:cNvPr id="21" name="Content Placeholder 4" descr="PAVLOV%20DOGS.jpg">
            <a:extLst>
              <a:ext uri="{FF2B5EF4-FFF2-40B4-BE49-F238E27FC236}">
                <a16:creationId xmlns:a16="http://schemas.microsoft.com/office/drawing/2014/main" id="{4FDE3C28-525E-9D4C-9CCD-E2223E94EAFB}"/>
              </a:ext>
            </a:extLst>
          </p:cNvPr>
          <p:cNvPicPr>
            <a:picLocks noGrp="1" noChangeAspect="1"/>
          </p:cNvPicPr>
          <p:nvPr>
            <p:ph sz="half" idx="2"/>
          </p:nvPr>
        </p:nvPicPr>
        <p:blipFill>
          <a:blip r:embed="rId3" cstate="print"/>
          <a:stretch>
            <a:fillRect/>
          </a:stretch>
        </p:blipFill>
        <p:spPr>
          <a:xfrm>
            <a:off x="3569552" y="613248"/>
            <a:ext cx="4815167" cy="3391815"/>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4999FE9C-D8F9-4F9B-B95B-608C3EF6B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8791956" cy="6382512"/>
          </a:xfrm>
          <a:prstGeom prst="rect">
            <a:avLst/>
          </a:prstGeom>
          <a:solidFill>
            <a:schemeClr val="bg2"/>
          </a:solidFill>
          <a:ln w="6350" cap="flat" cmpd="sng" algn="ctr">
            <a:noFill/>
            <a:prstDash val="solid"/>
          </a:ln>
          <a:effectLst>
            <a:softEdge rad="0"/>
          </a:effectLst>
        </p:spPr>
      </p:sp>
      <p:sp>
        <p:nvSpPr>
          <p:cNvPr id="5" name="Title 4">
            <a:extLst>
              <a:ext uri="{FF2B5EF4-FFF2-40B4-BE49-F238E27FC236}">
                <a16:creationId xmlns:a16="http://schemas.microsoft.com/office/drawing/2014/main" id="{297DEE09-D7D0-9143-8F9F-D7C6AFE6C657}"/>
              </a:ext>
            </a:extLst>
          </p:cNvPr>
          <p:cNvSpPr>
            <a:spLocks noGrp="1"/>
          </p:cNvSpPr>
          <p:nvPr>
            <p:ph type="title" idx="4294967295"/>
          </p:nvPr>
        </p:nvSpPr>
        <p:spPr>
          <a:xfrm>
            <a:off x="4934587" y="727627"/>
            <a:ext cx="3718165" cy="1645920"/>
          </a:xfrm>
        </p:spPr>
        <p:txBody>
          <a:bodyPr vert="horz" lIns="91440" tIns="45720" rIns="91440" bIns="45720" rtlCol="0" anchor="ctr">
            <a:normAutofit/>
          </a:bodyPr>
          <a:lstStyle/>
          <a:p>
            <a:r>
              <a:rPr lang="en-US" sz="4400"/>
              <a:t>Pavlov’s dog experiment </a:t>
            </a:r>
          </a:p>
        </p:txBody>
      </p:sp>
      <p:sp>
        <p:nvSpPr>
          <p:cNvPr id="31" name="Rectangle 30">
            <a:extLst>
              <a:ext uri="{FF2B5EF4-FFF2-40B4-BE49-F238E27FC236}">
                <a16:creationId xmlns:a16="http://schemas.microsoft.com/office/drawing/2014/main" id="{CD000060-D06D-4A48-BD8E-978966CC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740" y="727628"/>
            <a:ext cx="4025373" cy="5415552"/>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33" name="Rectangle 32">
            <a:extLst>
              <a:ext uri="{FF2B5EF4-FFF2-40B4-BE49-F238E27FC236}">
                <a16:creationId xmlns:a16="http://schemas.microsoft.com/office/drawing/2014/main" id="{DE4E5113-B3D0-40F8-9F39-B2C2BF92AE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983" y="886862"/>
            <a:ext cx="3790888" cy="5097085"/>
          </a:xfrm>
          <a:prstGeom prst="rect">
            <a:avLst/>
          </a:prstGeom>
          <a:noFill/>
          <a:ln w="6350" cap="sq" cmpd="sng" algn="ctr">
            <a:solidFill>
              <a:schemeClr val="tx1">
                <a:lumMod val="75000"/>
                <a:lumOff val="25000"/>
              </a:schemeClr>
            </a:solidFill>
            <a:prstDash val="solid"/>
            <a:miter lim="800000"/>
          </a:ln>
          <a:effectLst/>
        </p:spPr>
      </p:sp>
      <p:pic>
        <p:nvPicPr>
          <p:cNvPr id="18" name="Content Placeholder 7">
            <a:extLst>
              <a:ext uri="{FF2B5EF4-FFF2-40B4-BE49-F238E27FC236}">
                <a16:creationId xmlns:a16="http://schemas.microsoft.com/office/drawing/2014/main" id="{50FC02F8-9E8F-1F42-A060-B11EAAEC219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03012" y="2462848"/>
            <a:ext cx="3310829" cy="1945112"/>
          </a:xfrm>
          <a:prstGeom prst="rect">
            <a:avLst/>
          </a:prstGeom>
        </p:spPr>
      </p:pic>
      <p:sp>
        <p:nvSpPr>
          <p:cNvPr id="6" name="Content Placeholder 5">
            <a:extLst>
              <a:ext uri="{FF2B5EF4-FFF2-40B4-BE49-F238E27FC236}">
                <a16:creationId xmlns:a16="http://schemas.microsoft.com/office/drawing/2014/main" id="{2273857C-D6FA-1D4F-9760-75858C9EF589}"/>
              </a:ext>
            </a:extLst>
          </p:cNvPr>
          <p:cNvSpPr>
            <a:spLocks noGrp="1"/>
          </p:cNvSpPr>
          <p:nvPr>
            <p:ph idx="4294967295"/>
          </p:nvPr>
        </p:nvSpPr>
        <p:spPr>
          <a:xfrm>
            <a:off x="4934587" y="2538919"/>
            <a:ext cx="3718166" cy="3496120"/>
          </a:xfrm>
        </p:spPr>
        <p:txBody>
          <a:bodyPr vert="horz" lIns="91440" tIns="45720" rIns="91440" bIns="45720" rtlCol="0">
            <a:normAutofit fontScale="92500"/>
          </a:bodyPr>
          <a:lstStyle/>
          <a:p>
            <a:pPr marL="342900" indent="-342900">
              <a:lnSpc>
                <a:spcPct val="90000"/>
              </a:lnSpc>
              <a:buFont typeface="+mj-lt"/>
              <a:buAutoNum type="arabicPeriod"/>
            </a:pPr>
            <a:r>
              <a:rPr lang="en-US" sz="1400" dirty="0"/>
              <a:t>The experiment involved Pavlov’s assistant giving the dog food and the dog learnt to associate food with the assistant.</a:t>
            </a:r>
          </a:p>
          <a:p>
            <a:pPr marL="342900" indent="-342900">
              <a:lnSpc>
                <a:spcPct val="90000"/>
              </a:lnSpc>
              <a:buFont typeface="+mj-lt"/>
              <a:buAutoNum type="arabicPeriod"/>
            </a:pPr>
            <a:r>
              <a:rPr lang="en-US" sz="1400" dirty="0"/>
              <a:t>Once this association was established in the dog to the stimuli so as to produce a reflex, Pavlov rang a bell every time he gave the dogs food. Therefore the  dogs began to associate the bell with food.</a:t>
            </a:r>
          </a:p>
          <a:p>
            <a:pPr marL="342900" indent="-342900">
              <a:lnSpc>
                <a:spcPct val="90000"/>
              </a:lnSpc>
              <a:buFont typeface="+mj-lt"/>
              <a:buAutoNum type="arabicPeriod"/>
            </a:pPr>
            <a:r>
              <a:rPr lang="en-US" sz="1400" dirty="0"/>
              <a:t>When Pavlov removed the food and just rang the bell, the dogs carried on salivating. </a:t>
            </a:r>
          </a:p>
          <a:p>
            <a:pPr marL="342900" indent="-342900">
              <a:lnSpc>
                <a:spcPct val="90000"/>
              </a:lnSpc>
              <a:buFont typeface="+mj-lt"/>
              <a:buAutoNum type="arabicPeriod"/>
            </a:pPr>
            <a:r>
              <a:rPr lang="en-US" sz="1400" dirty="0"/>
              <a:t>So the neutral stimulus (the bell) had become a conditioned stimulus producing a conditioned response (salivation).</a:t>
            </a:r>
          </a:p>
          <a:p>
            <a:pPr>
              <a:lnSpc>
                <a:spcPct val="90000"/>
              </a:lnSpc>
            </a:pPr>
            <a:endParaRPr lang="en-US" sz="1400" dirty="0"/>
          </a:p>
        </p:txBody>
      </p:sp>
      <p:sp>
        <p:nvSpPr>
          <p:cNvPr id="24" name="Content Placeholder 2">
            <a:extLst>
              <a:ext uri="{FF2B5EF4-FFF2-40B4-BE49-F238E27FC236}">
                <a16:creationId xmlns:a16="http://schemas.microsoft.com/office/drawing/2014/main" id="{D601D94A-1287-9545-B702-5C656A06E057}"/>
              </a:ext>
            </a:extLst>
          </p:cNvPr>
          <p:cNvSpPr txBox="1">
            <a:spLocks/>
          </p:cNvSpPr>
          <p:nvPr/>
        </p:nvSpPr>
        <p:spPr>
          <a:xfrm>
            <a:off x="3357282" y="4581128"/>
            <a:ext cx="5376218" cy="1172956"/>
          </a:xfrm>
          <a:prstGeom prst="rect">
            <a:avLst/>
          </a:prstGeom>
        </p:spPr>
        <p:txBody>
          <a:bodyPr vert="horz" lIns="91440" tIns="45720" rIns="91440" bIns="45720" rtlCol="0">
            <a:norm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buFont typeface="Garamond" pitchFamily="18" charset="0"/>
              <a:buNone/>
            </a:pPr>
            <a:endParaRPr lang="en-GB" dirty="0"/>
          </a:p>
        </p:txBody>
      </p:sp>
      <p:sp>
        <p:nvSpPr>
          <p:cNvPr id="20" name="TextBox 19">
            <a:extLst>
              <a:ext uri="{FF2B5EF4-FFF2-40B4-BE49-F238E27FC236}">
                <a16:creationId xmlns:a16="http://schemas.microsoft.com/office/drawing/2014/main" id="{8B049EC8-2C72-0B45-A00E-016824460EB8}"/>
              </a:ext>
            </a:extLst>
          </p:cNvPr>
          <p:cNvSpPr txBox="1"/>
          <p:nvPr/>
        </p:nvSpPr>
        <p:spPr>
          <a:xfrm>
            <a:off x="1533299" y="4207905"/>
            <a:ext cx="2680542"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3" tooltip="https://commons.wikimedia.org/wiki/File:Pavlov%27s_dog_conditioning.svg">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US" sz="700">
              <a:solidFill>
                <a:srgbClr val="FFFFFF"/>
              </a:solidFill>
            </a:endParaRPr>
          </a:p>
        </p:txBody>
      </p:sp>
    </p:spTree>
    <p:extLst>
      <p:ext uri="{BB962C8B-B14F-4D97-AF65-F5344CB8AC3E}">
        <p14:creationId xmlns:p14="http://schemas.microsoft.com/office/powerpoint/2010/main" val="18171198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3C3ACF5C-294F-8D45-9FC8-8486870AFAF7}"/>
              </a:ext>
            </a:extLst>
          </p:cNvPr>
          <p:cNvSpPr>
            <a:spLocks noGrp="1"/>
          </p:cNvSpPr>
          <p:nvPr>
            <p:ph type="title"/>
          </p:nvPr>
        </p:nvSpPr>
        <p:spPr/>
        <p:txBody>
          <a:bodyPr vert="horz" lIns="91440" tIns="45720" rIns="91440" bIns="45720" rtlCol="0" anchor="ctr">
            <a:normAutofit/>
          </a:bodyPr>
          <a:lstStyle/>
          <a:p>
            <a:r>
              <a:rPr lang="en-US" sz="2400" dirty="0">
                <a:solidFill>
                  <a:srgbClr val="FFFFFF"/>
                </a:solidFill>
              </a:rPr>
              <a:t>Pavlov Concludes</a:t>
            </a:r>
          </a:p>
        </p:txBody>
      </p:sp>
      <p:sp>
        <p:nvSpPr>
          <p:cNvPr id="5" name="Content Placeholder 4">
            <a:extLst>
              <a:ext uri="{FF2B5EF4-FFF2-40B4-BE49-F238E27FC236}">
                <a16:creationId xmlns:a16="http://schemas.microsoft.com/office/drawing/2014/main" id="{FFDDD39C-DF21-9E45-8B33-6751F9914E74}"/>
              </a:ext>
            </a:extLst>
          </p:cNvPr>
          <p:cNvSpPr>
            <a:spLocks noGrp="1"/>
          </p:cNvSpPr>
          <p:nvPr>
            <p:ph idx="1"/>
          </p:nvPr>
        </p:nvSpPr>
        <p:spPr/>
        <p:txBody>
          <a:bodyPr>
            <a:normAutofit/>
          </a:bodyPr>
          <a:lstStyle/>
          <a:p>
            <a:r>
              <a:rPr lang="en-GB" dirty="0"/>
              <a:t>The neutral stimulus (Bell) had become associated with the unconditioned stimulus (the food), so triggering a reflex  (salivating)</a:t>
            </a:r>
          </a:p>
          <a:p>
            <a:pPr>
              <a:lnSpc>
                <a:spcPct val="90000"/>
              </a:lnSpc>
            </a:pPr>
            <a:r>
              <a:rPr lang="en-US" dirty="0">
                <a:solidFill>
                  <a:schemeClr val="tx1">
                    <a:lumMod val="75000"/>
                    <a:lumOff val="25000"/>
                  </a:schemeClr>
                </a:solidFill>
              </a:rPr>
              <a:t>Behaviours are learnt or conditioned according to associations in our environment </a:t>
            </a:r>
          </a:p>
          <a:p>
            <a:pPr>
              <a:lnSpc>
                <a:spcPct val="90000"/>
              </a:lnSpc>
            </a:pPr>
            <a:r>
              <a:rPr lang="en-US" dirty="0">
                <a:solidFill>
                  <a:schemeClr val="tx1">
                    <a:lumMod val="75000"/>
                    <a:lumOff val="25000"/>
                  </a:schemeClr>
                </a:solidFill>
              </a:rPr>
              <a:t>Human beings can widen their associations using their imaginations.</a:t>
            </a:r>
          </a:p>
          <a:p>
            <a:pPr>
              <a:lnSpc>
                <a:spcPct val="90000"/>
              </a:lnSpc>
            </a:pPr>
            <a:r>
              <a:rPr lang="en-US" dirty="0">
                <a:solidFill>
                  <a:schemeClr val="tx1">
                    <a:lumMod val="75000"/>
                    <a:lumOff val="25000"/>
                  </a:schemeClr>
                </a:solidFill>
              </a:rPr>
              <a:t>Pavlov also concludes that conditioning and phobias were such that if a child is bitten by a dog, the normally neutral stimulus (dogs) has produced an association of pain and fear. This can be </a:t>
            </a:r>
            <a:r>
              <a:rPr lang="en-US" dirty="0" err="1">
                <a:solidFill>
                  <a:schemeClr val="tx1">
                    <a:lumMod val="75000"/>
                    <a:lumOff val="25000"/>
                  </a:schemeClr>
                </a:solidFill>
              </a:rPr>
              <a:t>generalised</a:t>
            </a:r>
            <a:r>
              <a:rPr lang="en-US" dirty="0">
                <a:solidFill>
                  <a:schemeClr val="tx1">
                    <a:lumMod val="75000"/>
                    <a:lumOff val="25000"/>
                  </a:schemeClr>
                </a:solidFill>
              </a:rPr>
              <a:t> to every dog, so the sight of any dog produces anxiety and fear. The neutral stimulus has become a conditioned stimulus to a conditioned reflex, fear.</a:t>
            </a:r>
          </a:p>
          <a:p>
            <a:endParaRPr lang="en-US" dirty="0"/>
          </a:p>
          <a:p>
            <a:endParaRPr lang="en-US" dirty="0"/>
          </a:p>
        </p:txBody>
      </p:sp>
      <p:pic>
        <p:nvPicPr>
          <p:cNvPr id="14" name="Picture 13" descr="stivers_pavlovs_dog">
            <a:extLst>
              <a:ext uri="{FF2B5EF4-FFF2-40B4-BE49-F238E27FC236}">
                <a16:creationId xmlns:a16="http://schemas.microsoft.com/office/drawing/2014/main" id="{3086898A-66C2-D74D-86CC-8B984E8E565F}"/>
              </a:ext>
            </a:extLst>
          </p:cNvPr>
          <p:cNvPicPr>
            <a:picLocks noChangeAspect="1" noChangeArrowheads="1"/>
          </p:cNvPicPr>
          <p:nvPr/>
        </p:nvPicPr>
        <p:blipFill>
          <a:blip r:embed="rId2" cstate="print"/>
          <a:stretch>
            <a:fillRect/>
          </a:stretch>
        </p:blipFill>
        <p:spPr>
          <a:xfrm>
            <a:off x="6372200" y="170270"/>
            <a:ext cx="2360484" cy="1888387"/>
          </a:xfrm>
          <a:prstGeom prst="rect">
            <a:avLst/>
          </a:prstGeom>
        </p:spPr>
      </p:pic>
    </p:spTree>
    <p:extLst>
      <p:ext uri="{BB962C8B-B14F-4D97-AF65-F5344CB8AC3E}">
        <p14:creationId xmlns:p14="http://schemas.microsoft.com/office/powerpoint/2010/main" val="3265426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24" name="Rectangle 23">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7734" y="226665"/>
            <a:ext cx="8791956" cy="6382512"/>
          </a:xfrm>
          <a:prstGeom prst="rect">
            <a:avLst/>
          </a:prstGeom>
          <a:ln w="6350" cap="flat" cmpd="sng" algn="ctr">
            <a:noFill/>
            <a:prstDash val="solid"/>
          </a:ln>
          <a:effectLst>
            <a:softEdge rad="0"/>
          </a:effectLst>
        </p:spPr>
      </p:sp>
      <p:sp>
        <p:nvSpPr>
          <p:cNvPr id="2" name="Title 1">
            <a:extLst>
              <a:ext uri="{FF2B5EF4-FFF2-40B4-BE49-F238E27FC236}">
                <a16:creationId xmlns:a16="http://schemas.microsoft.com/office/drawing/2014/main" id="{911430AA-6058-354B-8A55-5AB38863970E}"/>
              </a:ext>
            </a:extLst>
          </p:cNvPr>
          <p:cNvSpPr>
            <a:spLocks noGrp="1"/>
          </p:cNvSpPr>
          <p:nvPr>
            <p:ph type="title"/>
          </p:nvPr>
        </p:nvSpPr>
        <p:spPr>
          <a:xfrm>
            <a:off x="881634" y="870132"/>
            <a:ext cx="7344156" cy="1527078"/>
          </a:xfrm>
        </p:spPr>
        <p:txBody>
          <a:bodyPr>
            <a:normAutofit/>
          </a:bodyPr>
          <a:lstStyle/>
          <a:p>
            <a:r>
              <a:rPr lang="en-US" dirty="0"/>
              <a:t>YouTube video</a:t>
            </a:r>
          </a:p>
        </p:txBody>
      </p:sp>
      <p:sp>
        <p:nvSpPr>
          <p:cNvPr id="3" name="Content Placeholder 2">
            <a:extLst>
              <a:ext uri="{FF2B5EF4-FFF2-40B4-BE49-F238E27FC236}">
                <a16:creationId xmlns:a16="http://schemas.microsoft.com/office/drawing/2014/main" id="{92F1721D-3901-2B42-9B75-4E2132D2A300}"/>
              </a:ext>
            </a:extLst>
          </p:cNvPr>
          <p:cNvSpPr>
            <a:spLocks noGrp="1"/>
          </p:cNvSpPr>
          <p:nvPr>
            <p:ph idx="1"/>
          </p:nvPr>
        </p:nvSpPr>
        <p:spPr>
          <a:xfrm>
            <a:off x="881634" y="2557849"/>
            <a:ext cx="7344156" cy="3407862"/>
          </a:xfrm>
        </p:spPr>
        <p:txBody>
          <a:bodyPr>
            <a:normAutofit/>
          </a:bodyPr>
          <a:lstStyle/>
          <a:p>
            <a:pPr marL="0" indent="0">
              <a:buNone/>
            </a:pPr>
            <a:r>
              <a:rPr lang="en-GB" cap="small" dirty="0"/>
              <a:t>A documentary segment describing Pavlov’s Experiments  on YouTube . This is the link to that video : </a:t>
            </a:r>
            <a:r>
              <a:rPr lang="en-GB" u="sng" cap="small" dirty="0">
                <a:hlinkClick r:id="rId2"/>
              </a:rPr>
              <a:t>https://www.youtube.com/watch?v=asmXyJaXBC8</a:t>
            </a:r>
            <a:endParaRPr lang="en-GB" cap="small" dirty="0"/>
          </a:p>
          <a:p>
            <a:endParaRPr lang="en-US" dirty="0"/>
          </a:p>
        </p:txBody>
      </p:sp>
    </p:spTree>
    <p:extLst>
      <p:ext uri="{BB962C8B-B14F-4D97-AF65-F5344CB8AC3E}">
        <p14:creationId xmlns:p14="http://schemas.microsoft.com/office/powerpoint/2010/main" val="26286309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4967F423-D21C-4F37-A0B7-750026A171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8791956" cy="6382512"/>
          </a:xfrm>
          <a:prstGeom prst="rect">
            <a:avLst/>
          </a:prstGeom>
          <a:solidFill>
            <a:schemeClr val="bg2"/>
          </a:solidFill>
          <a:ln w="6350" cap="flat" cmpd="sng" algn="ctr">
            <a:noFill/>
            <a:prstDash val="solid"/>
          </a:ln>
          <a:effectLst>
            <a:softEdge rad="0"/>
          </a:effectLst>
        </p:spPr>
      </p:sp>
      <p:pic>
        <p:nvPicPr>
          <p:cNvPr id="7" name="Picture 5" descr="watson">
            <a:extLst>
              <a:ext uri="{FF2B5EF4-FFF2-40B4-BE49-F238E27FC236}">
                <a16:creationId xmlns:a16="http://schemas.microsoft.com/office/drawing/2014/main" id="{1C810E0D-A669-9E40-9AFB-AE06BA83A8AF}"/>
              </a:ext>
            </a:extLst>
          </p:cNvPr>
          <p:cNvPicPr>
            <a:picLocks noGrp="1" noChangeAspect="1" noChangeArrowheads="1"/>
          </p:cNvPicPr>
          <p:nvPr>
            <p:ph sz="half" idx="2"/>
          </p:nvPr>
        </p:nvPicPr>
        <p:blipFill rotWithShape="1">
          <a:blip r:embed="rId2" cstate="print"/>
          <a:srcRect l="10754" r="24087"/>
          <a:stretch/>
        </p:blipFill>
        <p:spPr>
          <a:xfrm>
            <a:off x="6050688" y="188639"/>
            <a:ext cx="3093312" cy="6223323"/>
          </a:xfrm>
          <a:prstGeom prst="rect">
            <a:avLst/>
          </a:prstGeom>
        </p:spPr>
      </p:pic>
      <p:sp>
        <p:nvSpPr>
          <p:cNvPr id="21" name="Rectangle 20">
            <a:extLst>
              <a:ext uri="{FF2B5EF4-FFF2-40B4-BE49-F238E27FC236}">
                <a16:creationId xmlns:a16="http://schemas.microsoft.com/office/drawing/2014/main" id="{891D1FF4-7F97-4936-9A4C-9FB71D8FB4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8308" y="237744"/>
            <a:ext cx="573973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itle 3">
            <a:extLst>
              <a:ext uri="{FF2B5EF4-FFF2-40B4-BE49-F238E27FC236}">
                <a16:creationId xmlns:a16="http://schemas.microsoft.com/office/drawing/2014/main" id="{35BE0133-CB09-A44B-9461-210535766EDE}"/>
              </a:ext>
            </a:extLst>
          </p:cNvPr>
          <p:cNvSpPr>
            <a:spLocks noGrp="1"/>
          </p:cNvSpPr>
          <p:nvPr>
            <p:ph type="title"/>
          </p:nvPr>
        </p:nvSpPr>
        <p:spPr>
          <a:xfrm>
            <a:off x="651510" y="642593"/>
            <a:ext cx="4711446" cy="1744183"/>
          </a:xfrm>
        </p:spPr>
        <p:txBody>
          <a:bodyPr vert="horz" lIns="91440" tIns="45720" rIns="91440" bIns="45720" rtlCol="0" anchor="ctr">
            <a:normAutofit/>
          </a:bodyPr>
          <a:lstStyle/>
          <a:p>
            <a:r>
              <a:rPr lang="en-US" sz="3700" dirty="0"/>
              <a:t>Watson </a:t>
            </a:r>
            <a:br>
              <a:rPr lang="en-US" sz="3700" dirty="0"/>
            </a:br>
            <a:r>
              <a:rPr lang="en-US" sz="2400" i="1" dirty="0"/>
              <a:t>‘</a:t>
            </a:r>
            <a:r>
              <a:rPr lang="en-US" sz="2400" i="1" dirty="0" err="1"/>
              <a:t>Behaviour</a:t>
            </a:r>
            <a:r>
              <a:rPr lang="en-US" sz="2400" i="1" dirty="0"/>
              <a:t> shaped by environment’</a:t>
            </a:r>
            <a:endParaRPr lang="en-US" sz="3700" i="1" dirty="0"/>
          </a:p>
        </p:txBody>
      </p:sp>
      <p:sp>
        <p:nvSpPr>
          <p:cNvPr id="5" name="Content Placeholder 4">
            <a:extLst>
              <a:ext uri="{FF2B5EF4-FFF2-40B4-BE49-F238E27FC236}">
                <a16:creationId xmlns:a16="http://schemas.microsoft.com/office/drawing/2014/main" id="{E7825EE3-301E-C349-86EE-43F4B213FA44}"/>
              </a:ext>
            </a:extLst>
          </p:cNvPr>
          <p:cNvSpPr>
            <a:spLocks noGrp="1"/>
          </p:cNvSpPr>
          <p:nvPr>
            <p:ph sz="half" idx="1"/>
          </p:nvPr>
        </p:nvSpPr>
        <p:spPr>
          <a:xfrm>
            <a:off x="651510" y="2386584"/>
            <a:ext cx="4711446" cy="3648456"/>
          </a:xfrm>
        </p:spPr>
        <p:txBody>
          <a:bodyPr vert="horz" lIns="91440" tIns="45720" rIns="91440" bIns="45720" rtlCol="0">
            <a:normAutofit/>
          </a:bodyPr>
          <a:lstStyle/>
          <a:p>
            <a:pPr marL="0"/>
            <a:r>
              <a:rPr lang="en-US" sz="2000" dirty="0"/>
              <a:t>We enter the world as a blank slate.</a:t>
            </a:r>
          </a:p>
          <a:p>
            <a:pPr marL="0"/>
            <a:r>
              <a:rPr lang="en-US" sz="2000" dirty="0"/>
              <a:t>Our unique ways of behaving are a result of our environment and experiences.</a:t>
            </a:r>
          </a:p>
          <a:p>
            <a:pPr marL="0"/>
            <a:r>
              <a:rPr lang="en-US" sz="2000" dirty="0"/>
              <a:t>Rejected Freud’s concept of the unconscious as unscientific.</a:t>
            </a:r>
          </a:p>
          <a:p>
            <a:pPr marL="0"/>
            <a:r>
              <a:rPr lang="en-US" sz="2000" dirty="0"/>
              <a:t>Based his theories on observation alone.</a:t>
            </a:r>
          </a:p>
          <a:p>
            <a:endParaRPr lang="en-US" dirty="0"/>
          </a:p>
        </p:txBody>
      </p:sp>
      <p:sp>
        <p:nvSpPr>
          <p:cNvPr id="8" name="Rectangle 7">
            <a:extLst>
              <a:ext uri="{FF2B5EF4-FFF2-40B4-BE49-F238E27FC236}">
                <a16:creationId xmlns:a16="http://schemas.microsoft.com/office/drawing/2014/main" id="{4E45D14B-9707-6B4C-8911-D8F03410CB7A}"/>
              </a:ext>
            </a:extLst>
          </p:cNvPr>
          <p:cNvSpPr/>
          <p:nvPr/>
        </p:nvSpPr>
        <p:spPr>
          <a:xfrm>
            <a:off x="6012970" y="6011757"/>
            <a:ext cx="2860078" cy="369332"/>
          </a:xfrm>
          <a:prstGeom prst="rect">
            <a:avLst/>
          </a:prstGeom>
        </p:spPr>
        <p:txBody>
          <a:bodyPr wrap="none">
            <a:spAutoFit/>
          </a:bodyPr>
          <a:lstStyle/>
          <a:p>
            <a:pPr>
              <a:spcAft>
                <a:spcPts val="600"/>
              </a:spcAft>
            </a:pPr>
            <a:r>
              <a:rPr lang="en-GB" dirty="0" err="1">
                <a:solidFill>
                  <a:schemeClr val="bg1"/>
                </a:solidFill>
              </a:rPr>
              <a:t>J.B.Watson</a:t>
            </a:r>
            <a:r>
              <a:rPr lang="en-GB" dirty="0">
                <a:solidFill>
                  <a:schemeClr val="bg1"/>
                </a:solidFill>
              </a:rPr>
              <a:t>  (1878-1958) </a:t>
            </a:r>
            <a:endParaRPr lang="en-US">
              <a:solidFill>
                <a:schemeClr val="bg1"/>
              </a:solidFill>
            </a:endParaRPr>
          </a:p>
        </p:txBody>
      </p:sp>
    </p:spTree>
    <p:extLst>
      <p:ext uri="{BB962C8B-B14F-4D97-AF65-F5344CB8AC3E}">
        <p14:creationId xmlns:p14="http://schemas.microsoft.com/office/powerpoint/2010/main" val="3716397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4967F423-D21C-4F37-A0B7-750026A171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8791956" cy="6382512"/>
          </a:xfrm>
          <a:prstGeom prst="rect">
            <a:avLst/>
          </a:prstGeom>
          <a:solidFill>
            <a:schemeClr val="bg2"/>
          </a:solidFill>
          <a:ln w="6350" cap="flat" cmpd="sng" algn="ctr">
            <a:noFill/>
            <a:prstDash val="solid"/>
          </a:ln>
          <a:effectLst>
            <a:softEdge rad="0"/>
          </a:effectLst>
        </p:spPr>
      </p:sp>
      <p:pic>
        <p:nvPicPr>
          <p:cNvPr id="14" name="Content Placeholder 13">
            <a:extLst>
              <a:ext uri="{FF2B5EF4-FFF2-40B4-BE49-F238E27FC236}">
                <a16:creationId xmlns:a16="http://schemas.microsoft.com/office/drawing/2014/main" id="{DD89BCFD-4D50-7245-BC8F-877A4554E1BE}"/>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0689" r="13704" b="1"/>
          <a:stretch/>
        </p:blipFill>
        <p:spPr>
          <a:xfrm>
            <a:off x="5878028" y="237744"/>
            <a:ext cx="3093312" cy="6382512"/>
          </a:xfrm>
          <a:prstGeom prst="rect">
            <a:avLst/>
          </a:prstGeom>
        </p:spPr>
      </p:pic>
      <p:sp>
        <p:nvSpPr>
          <p:cNvPr id="21" name="Rectangle 20">
            <a:extLst>
              <a:ext uri="{FF2B5EF4-FFF2-40B4-BE49-F238E27FC236}">
                <a16:creationId xmlns:a16="http://schemas.microsoft.com/office/drawing/2014/main" id="{891D1FF4-7F97-4936-9A4C-9FB71D8FB4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8308" y="237744"/>
            <a:ext cx="573973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51510" y="642593"/>
            <a:ext cx="4711446" cy="1744183"/>
          </a:xfrm>
        </p:spPr>
        <p:txBody>
          <a:bodyPr vert="horz" lIns="91440" tIns="45720" rIns="91440" bIns="45720" rtlCol="0" anchor="ctr">
            <a:normAutofit/>
          </a:bodyPr>
          <a:lstStyle/>
          <a:p>
            <a:r>
              <a:rPr lang="en-US" sz="4800" dirty="0"/>
              <a:t>Little Albert Experiment</a:t>
            </a:r>
          </a:p>
        </p:txBody>
      </p:sp>
      <p:sp>
        <p:nvSpPr>
          <p:cNvPr id="3" name="Content Placeholder 2"/>
          <p:cNvSpPr>
            <a:spLocks noGrp="1"/>
          </p:cNvSpPr>
          <p:nvPr>
            <p:ph sz="half" idx="1"/>
          </p:nvPr>
        </p:nvSpPr>
        <p:spPr>
          <a:xfrm>
            <a:off x="651510" y="2386584"/>
            <a:ext cx="4711446" cy="3648456"/>
          </a:xfrm>
        </p:spPr>
        <p:txBody>
          <a:bodyPr vert="horz" lIns="91440" tIns="45720" rIns="91440" bIns="45720" rtlCol="0">
            <a:normAutofit/>
          </a:bodyPr>
          <a:lstStyle/>
          <a:p>
            <a:r>
              <a:rPr lang="en-US"/>
              <a:t>Watson attempted to show how humans could be conditioned.</a:t>
            </a:r>
          </a:p>
          <a:p>
            <a:r>
              <a:rPr lang="en-US"/>
              <a:t>He took an 8 month old baby, little Albert, who previously had no fear of rats.</a:t>
            </a:r>
          </a:p>
          <a:p>
            <a:r>
              <a:rPr lang="en-US"/>
              <a:t>His neutral stimulus was a loud sound just behind Albert’s head, which upset him.</a:t>
            </a:r>
          </a:p>
          <a:p>
            <a:r>
              <a:rPr lang="en-US"/>
              <a:t>Every time the rat appeared, Watson made the loud sound.</a:t>
            </a:r>
          </a:p>
          <a:p>
            <a:endParaRPr lang="en-US"/>
          </a:p>
        </p:txBody>
      </p:sp>
      <p:sp>
        <p:nvSpPr>
          <p:cNvPr id="8" name="TextBox 7">
            <a:extLst>
              <a:ext uri="{FF2B5EF4-FFF2-40B4-BE49-F238E27FC236}">
                <a16:creationId xmlns:a16="http://schemas.microsoft.com/office/drawing/2014/main" id="{91CD6F78-A522-8A47-B6D3-D4B2585F4E45}"/>
              </a:ext>
            </a:extLst>
          </p:cNvPr>
          <p:cNvSpPr txBox="1"/>
          <p:nvPr/>
        </p:nvSpPr>
        <p:spPr>
          <a:xfrm>
            <a:off x="6293540" y="6870700"/>
            <a:ext cx="2850460"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4" tooltip="https://mindhacks.com/2009/10/22/little-albert-lost-and-found/">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tooltip="https://creativecommons.org/licenses/by-nc-sa/3.0/">
                  <a:extLst>
                    <a:ext uri="{A12FA001-AC4F-418D-AE19-62706E023703}">
                      <ahyp:hlinkClr xmlns:ahyp="http://schemas.microsoft.com/office/drawing/2018/hyperlinkcolor" val="tx"/>
                    </a:ext>
                  </a:extLst>
                </a:hlinkClick>
              </a:rPr>
              <a:t>CC BY-SA-NC</a:t>
            </a:r>
            <a:endParaRPr lang="en-US" sz="700">
              <a:solidFill>
                <a:srgbClr val="FFFFFF"/>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4999FE9C-D8F9-4F9B-B95B-608C3EF6B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8791956" cy="6382512"/>
          </a:xfrm>
          <a:prstGeom prst="rect">
            <a:avLst/>
          </a:prstGeom>
          <a:solidFill>
            <a:schemeClr val="bg2"/>
          </a:solidFill>
          <a:ln w="6350" cap="flat" cmpd="sng" algn="ctr">
            <a:noFill/>
            <a:prstDash val="solid"/>
          </a:ln>
          <a:effectLst>
            <a:softEdge rad="0"/>
          </a:effectLst>
        </p:spPr>
      </p:sp>
      <p:sp>
        <p:nvSpPr>
          <p:cNvPr id="21" name="Rectangle 20">
            <a:extLst>
              <a:ext uri="{FF2B5EF4-FFF2-40B4-BE49-F238E27FC236}">
                <a16:creationId xmlns:a16="http://schemas.microsoft.com/office/drawing/2014/main" id="{565B2778-6678-45B6-9A79-C0910CFCA0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8294" y="237744"/>
            <a:ext cx="5739733"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itle 3">
            <a:extLst>
              <a:ext uri="{FF2B5EF4-FFF2-40B4-BE49-F238E27FC236}">
                <a16:creationId xmlns:a16="http://schemas.microsoft.com/office/drawing/2014/main" id="{BDC40527-AF9F-C344-94B8-144F11D7B365}"/>
              </a:ext>
            </a:extLst>
          </p:cNvPr>
          <p:cNvSpPr>
            <a:spLocks noGrp="1"/>
          </p:cNvSpPr>
          <p:nvPr>
            <p:ph type="title"/>
          </p:nvPr>
        </p:nvSpPr>
        <p:spPr>
          <a:xfrm>
            <a:off x="651510" y="642593"/>
            <a:ext cx="4711446" cy="1744183"/>
          </a:xfrm>
        </p:spPr>
        <p:txBody>
          <a:bodyPr vert="horz" lIns="91440" tIns="45720" rIns="91440" bIns="45720" rtlCol="0" anchor="ctr">
            <a:normAutofit/>
          </a:bodyPr>
          <a:lstStyle/>
          <a:p>
            <a:r>
              <a:rPr lang="en-US" sz="4800" dirty="0"/>
              <a:t>Little Albert Experiment</a:t>
            </a:r>
          </a:p>
        </p:txBody>
      </p:sp>
      <p:sp>
        <p:nvSpPr>
          <p:cNvPr id="3" name="Content Placeholder 2"/>
          <p:cNvSpPr>
            <a:spLocks noGrp="1"/>
          </p:cNvSpPr>
          <p:nvPr>
            <p:ph sz="half" idx="1"/>
          </p:nvPr>
        </p:nvSpPr>
        <p:spPr>
          <a:xfrm>
            <a:off x="651510" y="2386584"/>
            <a:ext cx="4711446" cy="3648456"/>
          </a:xfrm>
        </p:spPr>
        <p:txBody>
          <a:bodyPr vert="horz" lIns="91440" tIns="45720" rIns="91440" bIns="45720" rtlCol="0">
            <a:normAutofit/>
          </a:bodyPr>
          <a:lstStyle/>
          <a:p>
            <a:r>
              <a:rPr lang="en-US"/>
              <a:t>Watson presented Albert with the rat on his own, with no noise of a metal bar, and Albert started crying.</a:t>
            </a:r>
          </a:p>
          <a:p>
            <a:r>
              <a:rPr lang="en-US"/>
              <a:t>Albert had learnt to associate the rat with the upsetting noise, producing a </a:t>
            </a:r>
            <a:r>
              <a:rPr lang="en-US" i="1"/>
              <a:t>conditioned reflex </a:t>
            </a:r>
            <a:r>
              <a:rPr lang="en-US"/>
              <a:t>(crying).</a:t>
            </a:r>
          </a:p>
          <a:p>
            <a:r>
              <a:rPr lang="en-US"/>
              <a:t>He also found that Albert </a:t>
            </a:r>
            <a:r>
              <a:rPr lang="en-US" i="1"/>
              <a:t>generalised </a:t>
            </a:r>
            <a:r>
              <a:rPr lang="en-US"/>
              <a:t> his fear to all white furry objects. </a:t>
            </a:r>
          </a:p>
          <a:p>
            <a:endParaRPr lang="en-US"/>
          </a:p>
        </p:txBody>
      </p:sp>
      <p:sp useBgFill="1">
        <p:nvSpPr>
          <p:cNvPr id="23" name="Rectangle 22">
            <a:extLst>
              <a:ext uri="{FF2B5EF4-FFF2-40B4-BE49-F238E27FC236}">
                <a16:creationId xmlns:a16="http://schemas.microsoft.com/office/drawing/2014/main" id="{82C57F61-3F6E-4BE5-B964-003AA9B355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78027" y="0"/>
            <a:ext cx="326597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Content Placeholder 12">
            <a:extLst>
              <a:ext uri="{FF2B5EF4-FFF2-40B4-BE49-F238E27FC236}">
                <a16:creationId xmlns:a16="http://schemas.microsoft.com/office/drawing/2014/main" id="{7A5CA34E-9B2C-BA4D-9472-4C4B9EC9F52E}"/>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239646" y="2496172"/>
            <a:ext cx="2489127" cy="1866845"/>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9B1821C-2E7E-4A0F-9DEE-DA1242BD41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5" descr="littlealbert">
            <a:extLst>
              <a:ext uri="{FF2B5EF4-FFF2-40B4-BE49-F238E27FC236}">
                <a16:creationId xmlns:a16="http://schemas.microsoft.com/office/drawing/2014/main" id="{726A9E5E-3B87-EC4B-8DDC-11A3383DB2C1}"/>
              </a:ext>
            </a:extLst>
          </p:cNvPr>
          <p:cNvPicPr>
            <a:picLocks noChangeAspect="1" noChangeArrowheads="1"/>
          </p:cNvPicPr>
          <p:nvPr/>
        </p:nvPicPr>
        <p:blipFill rotWithShape="1">
          <a:blip r:embed="rId2" cstate="print">
            <a:duotone>
              <a:schemeClr val="accent1">
                <a:shade val="45000"/>
                <a:satMod val="135000"/>
              </a:schemeClr>
              <a:prstClr val="white"/>
            </a:duotone>
            <a:alphaModFix amt="75000"/>
          </a:blip>
          <a:srcRect/>
          <a:stretch/>
        </p:blipFill>
        <p:spPr>
          <a:xfrm>
            <a:off x="20" y="10"/>
            <a:ext cx="9143979" cy="6857989"/>
          </a:xfrm>
          <a:prstGeom prst="rect">
            <a:avLst/>
          </a:prstGeom>
        </p:spPr>
      </p:pic>
      <p:sp>
        <p:nvSpPr>
          <p:cNvPr id="11" name="Rectangle 10">
            <a:extLst>
              <a:ext uri="{FF2B5EF4-FFF2-40B4-BE49-F238E27FC236}">
                <a16:creationId xmlns:a16="http://schemas.microsoft.com/office/drawing/2014/main" id="{52BB9502-B4F7-4349-B66A-B68DEAAA83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09957" y="237744"/>
            <a:ext cx="5739733" cy="6382512"/>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555563" y="642594"/>
            <a:ext cx="5038825" cy="1746504"/>
          </a:xfrm>
        </p:spPr>
        <p:txBody>
          <a:bodyPr>
            <a:normAutofit/>
          </a:bodyPr>
          <a:lstStyle/>
          <a:p>
            <a:r>
              <a:rPr lang="en-GB" dirty="0">
                <a:solidFill>
                  <a:schemeClr val="tx1">
                    <a:lumMod val="75000"/>
                    <a:lumOff val="25000"/>
                  </a:schemeClr>
                </a:solidFill>
              </a:rPr>
              <a:t>YouTube Video </a:t>
            </a:r>
          </a:p>
        </p:txBody>
      </p:sp>
      <p:sp>
        <p:nvSpPr>
          <p:cNvPr id="3" name="Content Placeholder 2"/>
          <p:cNvSpPr>
            <a:spLocks noGrp="1"/>
          </p:cNvSpPr>
          <p:nvPr>
            <p:ph idx="1"/>
          </p:nvPr>
        </p:nvSpPr>
        <p:spPr>
          <a:xfrm>
            <a:off x="3555564" y="2389098"/>
            <a:ext cx="5038825" cy="3645942"/>
          </a:xfrm>
        </p:spPr>
        <p:txBody>
          <a:bodyPr>
            <a:normAutofit/>
          </a:bodyPr>
          <a:lstStyle/>
          <a:p>
            <a:pPr marL="0" indent="0">
              <a:buNone/>
            </a:pPr>
            <a:r>
              <a:rPr lang="en-GB" cap="small" dirty="0">
                <a:solidFill>
                  <a:schemeClr val="tx1">
                    <a:lumMod val="75000"/>
                    <a:lumOff val="25000"/>
                  </a:schemeClr>
                </a:solidFill>
              </a:rPr>
              <a:t>There is some original footage of the Little Albert Experiment on YouTube . </a:t>
            </a:r>
          </a:p>
          <a:p>
            <a:pPr marL="0" indent="0">
              <a:buNone/>
            </a:pPr>
            <a:endParaRPr lang="en-GB" cap="small" dirty="0">
              <a:solidFill>
                <a:schemeClr val="tx1">
                  <a:lumMod val="75000"/>
                  <a:lumOff val="25000"/>
                </a:schemeClr>
              </a:solidFill>
            </a:endParaRPr>
          </a:p>
          <a:p>
            <a:pPr marL="0" indent="0">
              <a:buNone/>
            </a:pPr>
            <a:r>
              <a:rPr lang="en-GB" cap="small" dirty="0">
                <a:solidFill>
                  <a:schemeClr val="tx1">
                    <a:lumMod val="75000"/>
                    <a:lumOff val="25000"/>
                  </a:schemeClr>
                </a:solidFill>
              </a:rPr>
              <a:t>This is the link to that video : </a:t>
            </a:r>
            <a:r>
              <a:rPr lang="en-GB" u="sng" cap="small" dirty="0">
                <a:solidFill>
                  <a:schemeClr val="tx1">
                    <a:lumMod val="75000"/>
                    <a:lumOff val="25000"/>
                  </a:schemeClr>
                </a:solidFill>
                <a:hlinkClick r:id="rId3"/>
              </a:rPr>
              <a:t>http://www.youtube.com/watch?v=eZO7TwS-sGw</a:t>
            </a:r>
            <a:endParaRPr lang="en-GB" cap="small" dirty="0">
              <a:solidFill>
                <a:schemeClr val="tx1">
                  <a:lumMod val="75000"/>
                  <a:lumOff val="25000"/>
                </a:schemeClr>
              </a:solidFill>
            </a:endParaRPr>
          </a:p>
          <a:p>
            <a:endParaRPr lang="en-GB" dirty="0">
              <a:solidFill>
                <a:schemeClr val="tx1">
                  <a:lumMod val="75000"/>
                  <a:lumOff val="2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4967F423-D21C-4F37-A0B7-750026A171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8791956" cy="6382512"/>
          </a:xfrm>
          <a:prstGeom prst="rect">
            <a:avLst/>
          </a:prstGeom>
          <a:solidFill>
            <a:schemeClr val="bg2"/>
          </a:solidFill>
          <a:ln w="6350" cap="flat" cmpd="sng" algn="ctr">
            <a:noFill/>
            <a:prstDash val="solid"/>
          </a:ln>
          <a:effectLst>
            <a:softEdge rad="0"/>
          </a:effectLst>
        </p:spPr>
      </p:sp>
      <p:pic>
        <p:nvPicPr>
          <p:cNvPr id="16" name="Content Placeholder 15">
            <a:extLst>
              <a:ext uri="{FF2B5EF4-FFF2-40B4-BE49-F238E27FC236}">
                <a16:creationId xmlns:a16="http://schemas.microsoft.com/office/drawing/2014/main" id="{13A517B2-3746-1847-A8BB-DA171882DF27}"/>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291" r="12973" b="-2"/>
          <a:stretch/>
        </p:blipFill>
        <p:spPr>
          <a:xfrm>
            <a:off x="5878028" y="237744"/>
            <a:ext cx="3093312" cy="6382512"/>
          </a:xfrm>
          <a:prstGeom prst="rect">
            <a:avLst/>
          </a:prstGeom>
        </p:spPr>
      </p:pic>
      <p:sp>
        <p:nvSpPr>
          <p:cNvPr id="24" name="Rectangle 23">
            <a:extLst>
              <a:ext uri="{FF2B5EF4-FFF2-40B4-BE49-F238E27FC236}">
                <a16:creationId xmlns:a16="http://schemas.microsoft.com/office/drawing/2014/main" id="{891D1FF4-7F97-4936-9A4C-9FB71D8FB4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8308" y="237744"/>
            <a:ext cx="573973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51510" y="642593"/>
            <a:ext cx="4711446" cy="1744183"/>
          </a:xfrm>
        </p:spPr>
        <p:txBody>
          <a:bodyPr vert="horz" lIns="91440" tIns="45720" rIns="91440" bIns="45720" rtlCol="0" anchor="ctr">
            <a:normAutofit/>
          </a:bodyPr>
          <a:lstStyle/>
          <a:p>
            <a:r>
              <a:rPr lang="en-US" sz="4800"/>
              <a:t>What Watson concluded..</a:t>
            </a:r>
          </a:p>
        </p:txBody>
      </p:sp>
      <p:sp>
        <p:nvSpPr>
          <p:cNvPr id="3" name="Content Placeholder 2"/>
          <p:cNvSpPr>
            <a:spLocks noGrp="1"/>
          </p:cNvSpPr>
          <p:nvPr>
            <p:ph sz="half" idx="1"/>
          </p:nvPr>
        </p:nvSpPr>
        <p:spPr>
          <a:xfrm>
            <a:off x="651510" y="2386584"/>
            <a:ext cx="4711446" cy="3648456"/>
          </a:xfrm>
        </p:spPr>
        <p:txBody>
          <a:bodyPr vert="horz" lIns="91440" tIns="45720" rIns="91440" bIns="45720" rtlCol="0">
            <a:normAutofit/>
          </a:bodyPr>
          <a:lstStyle/>
          <a:p>
            <a:r>
              <a:rPr lang="en-US"/>
              <a:t>Humans learn by a process of conditioning.</a:t>
            </a:r>
          </a:p>
          <a:p>
            <a:r>
              <a:rPr lang="en-US"/>
              <a:t>He believed you could take any child and turn them into whoever you wanted. </a:t>
            </a:r>
          </a:p>
          <a:p>
            <a:pPr marL="0"/>
            <a:r>
              <a:rPr lang="en-US"/>
              <a:t>He stated ….</a:t>
            </a:r>
          </a:p>
          <a:p>
            <a:r>
              <a:rPr lang="en-US" i="1"/>
              <a:t>    “I’ll guarantee to take anyone at random and turn them into the specialist which I select”.</a:t>
            </a:r>
          </a:p>
          <a:p>
            <a:endParaRPr lang="en-US"/>
          </a:p>
        </p:txBody>
      </p:sp>
      <p:sp>
        <p:nvSpPr>
          <p:cNvPr id="17" name="TextBox 16">
            <a:extLst>
              <a:ext uri="{FF2B5EF4-FFF2-40B4-BE49-F238E27FC236}">
                <a16:creationId xmlns:a16="http://schemas.microsoft.com/office/drawing/2014/main" id="{6C2FE613-0E40-5841-A108-1A2710173699}"/>
              </a:ext>
            </a:extLst>
          </p:cNvPr>
          <p:cNvSpPr txBox="1"/>
          <p:nvPr/>
        </p:nvSpPr>
        <p:spPr>
          <a:xfrm>
            <a:off x="6290798" y="6420201"/>
            <a:ext cx="2680542" cy="200055"/>
          </a:xfrm>
          <a:prstGeom prst="rect">
            <a:avLst/>
          </a:prstGeom>
          <a:solidFill>
            <a:srgbClr val="000000"/>
          </a:solidFill>
        </p:spPr>
        <p:txBody>
          <a:bodyPr wrap="none" rtlCol="0">
            <a:spAutoFit/>
          </a:bodyPr>
          <a:lstStyle/>
          <a:p>
            <a:pPr algn="r">
              <a:spcAft>
                <a:spcPts val="600"/>
              </a:spcAft>
            </a:pPr>
            <a:r>
              <a:rPr lang="en-US" sz="700">
                <a:solidFill>
                  <a:srgbClr val="FFFFFF"/>
                </a:solidFill>
                <a:hlinkClick r:id="rId3" tooltip="https://en.wikipedia.org/wiki/John_B._Watson">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US" sz="700">
              <a:solidFill>
                <a:srgbClr val="FFFFFF"/>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967F423-D21C-4F37-A0B7-750026A171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8791956" cy="6382512"/>
          </a:xfrm>
          <a:prstGeom prst="rect">
            <a:avLst/>
          </a:prstGeom>
          <a:solidFill>
            <a:schemeClr val="bg2"/>
          </a:solidFill>
          <a:ln w="6350" cap="flat" cmpd="sng" algn="ctr">
            <a:noFill/>
            <a:prstDash val="solid"/>
          </a:ln>
          <a:effectLst>
            <a:softEdge rad="0"/>
          </a:effectLst>
        </p:spPr>
      </p:sp>
      <p:sp>
        <p:nvSpPr>
          <p:cNvPr id="12" name="Rectangle 11">
            <a:extLst>
              <a:ext uri="{FF2B5EF4-FFF2-40B4-BE49-F238E27FC236}">
                <a16:creationId xmlns:a16="http://schemas.microsoft.com/office/drawing/2014/main" id="{3FFDD6D7-E15E-45B2-8E57-B524DCCF88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a:extLst>
              <a:ext uri="{FF2B5EF4-FFF2-40B4-BE49-F238E27FC236}">
                <a16:creationId xmlns:a16="http://schemas.microsoft.com/office/drawing/2014/main" id="{448A5487-2722-A945-A24F-5408996BD8B3}"/>
              </a:ext>
            </a:extLst>
          </p:cNvPr>
          <p:cNvPicPr>
            <a:picLocks noGrp="1" noChangeAspect="1"/>
          </p:cNvPicPr>
          <p:nvPr>
            <p:ph sz="half" idx="2"/>
          </p:nvPr>
        </p:nvPicPr>
        <p:blipFill rotWithShape="1">
          <a:blip r:embed="rId2">
            <a:duotone>
              <a:schemeClr val="bg2">
                <a:shade val="45000"/>
                <a:satMod val="135000"/>
              </a:schemeClr>
              <a:prstClr val="white"/>
            </a:duotone>
            <a:alphaModFix amt="85000"/>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1552" r="12781"/>
          <a:stretch/>
        </p:blipFill>
        <p:spPr>
          <a:xfrm>
            <a:off x="20" y="10"/>
            <a:ext cx="9143980" cy="6857989"/>
          </a:xfrm>
          <a:prstGeom prst="rect">
            <a:avLst/>
          </a:prstGeom>
        </p:spPr>
      </p:pic>
      <p:sp>
        <p:nvSpPr>
          <p:cNvPr id="14" name="Rectangle 13">
            <a:extLst>
              <a:ext uri="{FF2B5EF4-FFF2-40B4-BE49-F238E27FC236}">
                <a16:creationId xmlns:a16="http://schemas.microsoft.com/office/drawing/2014/main" id="{BEEE183A-3885-48A5-9148-CD66C3258C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8294" y="237744"/>
            <a:ext cx="5739733" cy="6382512"/>
          </a:xfrm>
          <a:prstGeom prst="rect">
            <a:avLst/>
          </a:prstGeom>
          <a:solidFill>
            <a:schemeClr val="bg1">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51510" y="642594"/>
            <a:ext cx="4711446" cy="1746504"/>
          </a:xfrm>
        </p:spPr>
        <p:txBody>
          <a:bodyPr vert="horz" lIns="91440" tIns="45720" rIns="91440" bIns="45720" rtlCol="0" anchor="ctr">
            <a:normAutofit/>
          </a:bodyPr>
          <a:lstStyle/>
          <a:p>
            <a:r>
              <a:rPr lang="en-US" sz="4800">
                <a:solidFill>
                  <a:schemeClr val="tx1">
                    <a:lumMod val="75000"/>
                    <a:lumOff val="25000"/>
                  </a:schemeClr>
                </a:solidFill>
              </a:rPr>
              <a:t>Conditioning and phobias</a:t>
            </a:r>
          </a:p>
        </p:txBody>
      </p:sp>
      <p:sp>
        <p:nvSpPr>
          <p:cNvPr id="3" name="Content Placeholder 2"/>
          <p:cNvSpPr>
            <a:spLocks noGrp="1"/>
          </p:cNvSpPr>
          <p:nvPr>
            <p:ph sz="half" idx="1"/>
          </p:nvPr>
        </p:nvSpPr>
        <p:spPr>
          <a:xfrm>
            <a:off x="651510" y="2389098"/>
            <a:ext cx="4711446" cy="3645942"/>
          </a:xfrm>
        </p:spPr>
        <p:txBody>
          <a:bodyPr vert="horz" lIns="91440" tIns="45720" rIns="91440" bIns="45720" rtlCol="0">
            <a:normAutofit/>
          </a:bodyPr>
          <a:lstStyle/>
          <a:p>
            <a:pPr marL="0">
              <a:lnSpc>
                <a:spcPct val="90000"/>
              </a:lnSpc>
            </a:pPr>
            <a:r>
              <a:rPr lang="en-US">
                <a:solidFill>
                  <a:schemeClr val="tx1">
                    <a:lumMod val="75000"/>
                    <a:lumOff val="25000"/>
                  </a:schemeClr>
                </a:solidFill>
              </a:rPr>
              <a:t>Watson explained fear and phobia with conditioning</a:t>
            </a:r>
          </a:p>
          <a:p>
            <a:pPr>
              <a:lnSpc>
                <a:spcPct val="90000"/>
              </a:lnSpc>
            </a:pPr>
            <a:r>
              <a:rPr lang="en-US">
                <a:solidFill>
                  <a:schemeClr val="tx1">
                    <a:lumMod val="75000"/>
                    <a:lumOff val="25000"/>
                  </a:schemeClr>
                </a:solidFill>
              </a:rPr>
              <a:t>If a child is bitten by a dog, the normally neutral stimulus (dogs) has produced an association of pain and fear.</a:t>
            </a:r>
          </a:p>
          <a:p>
            <a:pPr>
              <a:lnSpc>
                <a:spcPct val="90000"/>
              </a:lnSpc>
            </a:pPr>
            <a:r>
              <a:rPr lang="en-US">
                <a:solidFill>
                  <a:schemeClr val="tx1">
                    <a:lumMod val="75000"/>
                    <a:lumOff val="25000"/>
                  </a:schemeClr>
                </a:solidFill>
              </a:rPr>
              <a:t>This can be generalised to every dog, so the sight of any dog produces anxiety and fear.</a:t>
            </a:r>
          </a:p>
          <a:p>
            <a:pPr>
              <a:lnSpc>
                <a:spcPct val="90000"/>
              </a:lnSpc>
            </a:pPr>
            <a:r>
              <a:rPr lang="en-US">
                <a:solidFill>
                  <a:schemeClr val="tx1">
                    <a:lumMod val="75000"/>
                    <a:lumOff val="25000"/>
                  </a:schemeClr>
                </a:solidFill>
              </a:rPr>
              <a:t>The neutral stimulus has become a conditioned stimulus to a conditioned reflex, fear.</a:t>
            </a:r>
          </a:p>
          <a:p>
            <a:pPr>
              <a:lnSpc>
                <a:spcPct val="90000"/>
              </a:lnSpc>
            </a:pPr>
            <a:endParaRPr lang="en-US">
              <a:solidFill>
                <a:schemeClr val="tx1">
                  <a:lumMod val="75000"/>
                  <a:lumOff val="25000"/>
                </a:schemeClr>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DB1A7-A4FE-074B-9FD7-AB99C0A7C31D}"/>
              </a:ext>
            </a:extLst>
          </p:cNvPr>
          <p:cNvSpPr>
            <a:spLocks noGrp="1"/>
          </p:cNvSpPr>
          <p:nvPr>
            <p:ph type="title"/>
          </p:nvPr>
        </p:nvSpPr>
        <p:spPr>
          <a:xfrm>
            <a:off x="4934587" y="727627"/>
            <a:ext cx="3718165" cy="1645920"/>
          </a:xfrm>
        </p:spPr>
        <p:txBody>
          <a:bodyPr>
            <a:normAutofit/>
          </a:bodyPr>
          <a:lstStyle/>
          <a:p>
            <a:r>
              <a:rPr lang="en-US" dirty="0"/>
              <a:t>Thorndike </a:t>
            </a:r>
          </a:p>
        </p:txBody>
      </p:sp>
      <p:sp>
        <p:nvSpPr>
          <p:cNvPr id="14" name="Rectangle 13">
            <a:extLst>
              <a:ext uri="{FF2B5EF4-FFF2-40B4-BE49-F238E27FC236}">
                <a16:creationId xmlns:a16="http://schemas.microsoft.com/office/drawing/2014/main" id="{CD000060-D06D-4A48-BD8E-978966CC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740" y="727628"/>
            <a:ext cx="4025373" cy="5415552"/>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6" name="Rectangle 15">
            <a:extLst>
              <a:ext uri="{FF2B5EF4-FFF2-40B4-BE49-F238E27FC236}">
                <a16:creationId xmlns:a16="http://schemas.microsoft.com/office/drawing/2014/main" id="{DE4E5113-B3D0-40F8-9F39-B2C2BF92AE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983" y="886862"/>
            <a:ext cx="3790888" cy="5097085"/>
          </a:xfrm>
          <a:prstGeom prst="rect">
            <a:avLst/>
          </a:prstGeom>
          <a:noFill/>
          <a:ln w="6350" cap="sq" cmpd="sng" algn="ctr">
            <a:solidFill>
              <a:schemeClr val="tx1">
                <a:lumMod val="75000"/>
                <a:lumOff val="25000"/>
              </a:schemeClr>
            </a:solidFill>
            <a:prstDash val="solid"/>
            <a:miter lim="800000"/>
          </a:ln>
          <a:effectLst/>
        </p:spPr>
      </p:sp>
      <p:sp>
        <p:nvSpPr>
          <p:cNvPr id="11" name="Content Placeholder 10">
            <a:extLst>
              <a:ext uri="{FF2B5EF4-FFF2-40B4-BE49-F238E27FC236}">
                <a16:creationId xmlns:a16="http://schemas.microsoft.com/office/drawing/2014/main" id="{CF14D661-9297-4CA5-90B8-E92BFC14DBB8}"/>
              </a:ext>
            </a:extLst>
          </p:cNvPr>
          <p:cNvSpPr>
            <a:spLocks noGrp="1"/>
          </p:cNvSpPr>
          <p:nvPr>
            <p:ph idx="1"/>
          </p:nvPr>
        </p:nvSpPr>
        <p:spPr>
          <a:xfrm>
            <a:off x="4934587" y="2538919"/>
            <a:ext cx="3718166" cy="3496120"/>
          </a:xfrm>
        </p:spPr>
        <p:txBody>
          <a:bodyPr>
            <a:normAutofit/>
          </a:bodyPr>
          <a:lstStyle/>
          <a:p>
            <a:endParaRPr lang="en-US" dirty="0"/>
          </a:p>
        </p:txBody>
      </p:sp>
      <p:graphicFrame>
        <p:nvGraphicFramePr>
          <p:cNvPr id="9" name="Content Placeholder 5">
            <a:extLst>
              <a:ext uri="{FF2B5EF4-FFF2-40B4-BE49-F238E27FC236}">
                <a16:creationId xmlns:a16="http://schemas.microsoft.com/office/drawing/2014/main" id="{13F2F1E5-9E1C-5E49-8B84-853A35289C7D}"/>
              </a:ext>
            </a:extLst>
          </p:cNvPr>
          <p:cNvGraphicFramePr>
            <a:graphicFrameLocks/>
          </p:cNvGraphicFramePr>
          <p:nvPr>
            <p:extLst>
              <p:ext uri="{D42A27DB-BD31-4B8C-83A1-F6EECF244321}">
                <p14:modId xmlns:p14="http://schemas.microsoft.com/office/powerpoint/2010/main" val="4127583758"/>
              </p:ext>
            </p:extLst>
          </p:nvPr>
        </p:nvGraphicFramePr>
        <p:xfrm>
          <a:off x="1006217" y="1206902"/>
          <a:ext cx="3104419" cy="4457005"/>
        </p:xfrm>
        <a:graphic>
          <a:graphicData uri="http://schemas.openxmlformats.org/drawingml/2006/table">
            <a:tbl>
              <a:tblPr firstRow="1" firstCol="1" bandRow="1"/>
              <a:tblGrid>
                <a:gridCol w="3104419">
                  <a:extLst>
                    <a:ext uri="{9D8B030D-6E8A-4147-A177-3AD203B41FA5}">
                      <a16:colId xmlns:a16="http://schemas.microsoft.com/office/drawing/2014/main" val="460014892"/>
                    </a:ext>
                  </a:extLst>
                </a:gridCol>
              </a:tblGrid>
              <a:tr h="4457005">
                <a:tc>
                  <a:txBody>
                    <a:bodyPr/>
                    <a:lstStyle/>
                    <a:p>
                      <a:pPr indent="228600" algn="l" fontAlgn="t">
                        <a:spcBef>
                          <a:spcPts val="0"/>
                        </a:spcBef>
                        <a:spcAft>
                          <a:spcPts val="0"/>
                        </a:spcAft>
                      </a:pPr>
                      <a:r>
                        <a:rPr lang="en-US" sz="1400" b="0" i="0" u="none" strike="noStrike" dirty="0">
                          <a:effectLst/>
                          <a:latin typeface="Calibri" panose="020F0502020204030204" pitchFamily="34" charset="0"/>
                          <a:ea typeface="Times New Roman" panose="02020603050405020304" pitchFamily="18" charset="0"/>
                        </a:rPr>
                        <a:t> </a:t>
                      </a:r>
                      <a:endParaRPr lang="en-US" sz="2100" b="0" i="0" u="none" strike="noStrike" dirty="0">
                        <a:effectLst/>
                        <a:latin typeface="Arial" panose="020B0604020202020204" pitchFamily="34" charset="0"/>
                      </a:endParaRPr>
                    </a:p>
                    <a:p>
                      <a:pPr indent="228600" algn="l" fontAlgn="t">
                        <a:spcBef>
                          <a:spcPts val="0"/>
                        </a:spcBef>
                        <a:spcAft>
                          <a:spcPts val="0"/>
                        </a:spcAft>
                      </a:pPr>
                      <a:r>
                        <a:rPr lang="en-US" sz="1400" b="0" i="0" u="none" strike="noStrike" dirty="0">
                          <a:effectLst/>
                          <a:latin typeface="Calibri" panose="020F0502020204030204" pitchFamily="34" charset="0"/>
                          <a:ea typeface="Times New Roman" panose="02020603050405020304" pitchFamily="18" charset="0"/>
                        </a:rPr>
                        <a:t>The law of effect principle developed by Edward Thorndike suggested that:</a:t>
                      </a:r>
                      <a:endParaRPr lang="en-US" sz="2100" b="0" i="0" u="none" strike="noStrike" dirty="0">
                        <a:effectLst/>
                        <a:latin typeface="Arial" panose="020B0604020202020204" pitchFamily="34" charset="0"/>
                      </a:endParaRPr>
                    </a:p>
                    <a:p>
                      <a:pPr indent="228600" algn="l" fontAlgn="t">
                        <a:spcBef>
                          <a:spcPts val="0"/>
                        </a:spcBef>
                        <a:spcAft>
                          <a:spcPts val="0"/>
                        </a:spcAft>
                      </a:pPr>
                      <a:r>
                        <a:rPr lang="en-US" sz="1400" b="0" i="0" u="none" strike="noStrike" dirty="0">
                          <a:effectLst/>
                          <a:latin typeface="Calibri" panose="020F0502020204030204" pitchFamily="34" charset="0"/>
                          <a:ea typeface="Times New Roman" panose="02020603050405020304" pitchFamily="18" charset="0"/>
                        </a:rPr>
                        <a:t> </a:t>
                      </a:r>
                      <a:endParaRPr lang="en-US" sz="2100" b="0" i="0" u="none" strike="noStrike" dirty="0">
                        <a:solidFill>
                          <a:schemeClr val="tx1"/>
                        </a:solidFill>
                        <a:effectLst/>
                        <a:latin typeface="Arial" panose="020B0604020202020204" pitchFamily="34" charset="0"/>
                        <a:ea typeface="+mn-ea"/>
                        <a:cs typeface="+mn-cs"/>
                      </a:endParaRPr>
                    </a:p>
                    <a:p>
                      <a:pPr indent="228600" algn="l" fontAlgn="t">
                        <a:spcBef>
                          <a:spcPts val="0"/>
                        </a:spcBef>
                        <a:spcAft>
                          <a:spcPts val="0"/>
                        </a:spcAft>
                      </a:pPr>
                      <a:r>
                        <a:rPr lang="en-US" sz="1800" b="0" i="1" u="none" strike="noStrike" dirty="0">
                          <a:solidFill>
                            <a:srgbClr val="5A5A5A"/>
                          </a:solidFill>
                          <a:effectLst/>
                          <a:latin typeface="Calibri" panose="020F0502020204030204" pitchFamily="34" charset="0"/>
                          <a:ea typeface="Times New Roman" panose="02020603050405020304" pitchFamily="18" charset="0"/>
                          <a:cs typeface="Times New Roman" panose="02020603050405020304" pitchFamily="18" charset="0"/>
                        </a:rPr>
                        <a:t> "responses that produce a satisfying effect in a particular situation become more likely to occur again in that situation, and responses that produce a discomforting effect become less likely to occur again in that situation </a:t>
                      </a:r>
                    </a:p>
                    <a:p>
                      <a:pPr indent="228600" algn="l" fontAlgn="t">
                        <a:spcBef>
                          <a:spcPts val="0"/>
                        </a:spcBef>
                        <a:spcAft>
                          <a:spcPts val="0"/>
                        </a:spcAft>
                      </a:pPr>
                      <a:r>
                        <a:rPr lang="en-US" sz="1800" b="0" i="1" u="none" strike="noStrike" dirty="0">
                          <a:solidFill>
                            <a:srgbClr val="5A5A5A"/>
                          </a:solidFill>
                          <a:effectLst/>
                          <a:latin typeface="Calibri" panose="020F0502020204030204" pitchFamily="34" charset="0"/>
                          <a:ea typeface="Times New Roman" panose="02020603050405020304" pitchFamily="18" charset="0"/>
                          <a:cs typeface="Times New Roman" panose="02020603050405020304" pitchFamily="18" charset="0"/>
                        </a:rPr>
                        <a:t>(Gray, 2011, pp 108–109)." </a:t>
                      </a:r>
                      <a:endParaRPr lang="en-US" sz="3200" b="0" i="0" u="none" strike="noStrike" dirty="0">
                        <a:effectLst/>
                        <a:latin typeface="Arial" panose="020B0604020202020204" pitchFamily="34" charset="0"/>
                      </a:endParaRPr>
                    </a:p>
                    <a:p>
                      <a:pPr indent="228600" algn="l" fontAlgn="t">
                        <a:spcBef>
                          <a:spcPts val="0"/>
                        </a:spcBef>
                        <a:spcAft>
                          <a:spcPts val="0"/>
                        </a:spcAft>
                      </a:pPr>
                      <a:r>
                        <a:rPr lang="en-US" sz="1400" b="0" i="0" u="none" strike="noStrike" dirty="0">
                          <a:effectLst/>
                          <a:latin typeface="Times New Roman" panose="02020603050405020304" pitchFamily="18" charset="0"/>
                          <a:ea typeface="Times New Roman" panose="02020603050405020304" pitchFamily="18" charset="0"/>
                        </a:rPr>
                        <a:t> </a:t>
                      </a:r>
                      <a:endParaRPr lang="en-US" sz="2100" b="0" i="0" u="none" strike="noStrike" dirty="0">
                        <a:effectLst/>
                        <a:latin typeface="Arial" panose="020B0604020202020204" pitchFamily="34" charset="0"/>
                      </a:endParaRPr>
                    </a:p>
                  </a:txBody>
                  <a:tcPr marL="80325" marR="80325" marT="11156" marB="0">
                    <a:lnL>
                      <a:noFill/>
                    </a:lnL>
                    <a:lnR>
                      <a:noFill/>
                    </a:lnR>
                    <a:lnT>
                      <a:noFill/>
                    </a:lnT>
                    <a:lnB>
                      <a:noFill/>
                    </a:lnB>
                  </a:tcPr>
                </a:tc>
                <a:extLst>
                  <a:ext uri="{0D108BD9-81ED-4DB2-BD59-A6C34878D82A}">
                    <a16:rowId xmlns:a16="http://schemas.microsoft.com/office/drawing/2014/main" val="3366392174"/>
                  </a:ext>
                </a:extLst>
              </a:tr>
            </a:tbl>
          </a:graphicData>
        </a:graphic>
      </p:graphicFrame>
      <p:pic>
        <p:nvPicPr>
          <p:cNvPr id="13" name="Picture 12" descr="Edward Thorndike - Wikipedia">
            <a:extLst>
              <a:ext uri="{FF2B5EF4-FFF2-40B4-BE49-F238E27FC236}">
                <a16:creationId xmlns:a16="http://schemas.microsoft.com/office/drawing/2014/main" id="{2471DDE7-9E99-BB49-8A9D-FF0C63369B40}"/>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004047" y="2609390"/>
            <a:ext cx="3476969" cy="3355178"/>
          </a:xfrm>
          <a:prstGeom prst="rect">
            <a:avLst/>
          </a:prstGeom>
        </p:spPr>
      </p:pic>
      <p:sp>
        <p:nvSpPr>
          <p:cNvPr id="7" name="Rectangle 6">
            <a:extLst>
              <a:ext uri="{FF2B5EF4-FFF2-40B4-BE49-F238E27FC236}">
                <a16:creationId xmlns:a16="http://schemas.microsoft.com/office/drawing/2014/main" id="{1CEFDCC8-FF65-3A47-8BA1-313148B10BB4}"/>
              </a:ext>
            </a:extLst>
          </p:cNvPr>
          <p:cNvSpPr/>
          <p:nvPr/>
        </p:nvSpPr>
        <p:spPr>
          <a:xfrm>
            <a:off x="5004048" y="6035039"/>
            <a:ext cx="3008644" cy="369332"/>
          </a:xfrm>
          <a:prstGeom prst="rect">
            <a:avLst/>
          </a:prstGeom>
        </p:spPr>
        <p:txBody>
          <a:bodyPr wrap="none">
            <a:spAutoFit/>
          </a:bodyPr>
          <a:lstStyle/>
          <a:p>
            <a:r>
              <a:rPr lang="en-GB" dirty="0">
                <a:latin typeface="Calibri" panose="020F0502020204030204" pitchFamily="34" charset="0"/>
                <a:ea typeface="Times New Roman" panose="02020603050405020304" pitchFamily="18" charset="0"/>
                <a:cs typeface="Times New Roman" panose="02020603050405020304" pitchFamily="18" charset="0"/>
              </a:rPr>
              <a:t>Edward Thorndike 1874-1949</a:t>
            </a:r>
            <a:r>
              <a:rPr lang="en-GB" dirty="0"/>
              <a:t> </a:t>
            </a:r>
            <a:endParaRPr lang="en-US" dirty="0"/>
          </a:p>
        </p:txBody>
      </p:sp>
    </p:spTree>
    <p:extLst>
      <p:ext uri="{BB962C8B-B14F-4D97-AF65-F5344CB8AC3E}">
        <p14:creationId xmlns:p14="http://schemas.microsoft.com/office/powerpoint/2010/main" val="12545381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5CCE808-B498-6943-94D5-565FBD65D1EF}"/>
              </a:ext>
            </a:extLst>
          </p:cNvPr>
          <p:cNvSpPr>
            <a:spLocks noGrp="1"/>
          </p:cNvSpPr>
          <p:nvPr>
            <p:ph type="title"/>
          </p:nvPr>
        </p:nvSpPr>
        <p:spPr/>
        <p:txBody>
          <a:bodyPr/>
          <a:lstStyle/>
          <a:p>
            <a:r>
              <a:rPr lang="en-US" dirty="0"/>
              <a:t>Experiments </a:t>
            </a:r>
          </a:p>
        </p:txBody>
      </p:sp>
      <p:sp>
        <p:nvSpPr>
          <p:cNvPr id="5" name="Content Placeholder 4">
            <a:extLst>
              <a:ext uri="{FF2B5EF4-FFF2-40B4-BE49-F238E27FC236}">
                <a16:creationId xmlns:a16="http://schemas.microsoft.com/office/drawing/2014/main" id="{656E0C9C-A7F5-8A44-8138-CE34BE1D93FF}"/>
              </a:ext>
            </a:extLst>
          </p:cNvPr>
          <p:cNvSpPr>
            <a:spLocks noGrp="1"/>
          </p:cNvSpPr>
          <p:nvPr>
            <p:ph sz="half" idx="1"/>
          </p:nvPr>
        </p:nvSpPr>
        <p:spPr/>
        <p:txBody>
          <a:bodyPr>
            <a:normAutofit fontScale="92500" lnSpcReduction="20000"/>
          </a:bodyPr>
          <a:lstStyle/>
          <a:p>
            <a:endParaRPr lang="en-US" dirty="0"/>
          </a:p>
        </p:txBody>
      </p:sp>
      <p:sp>
        <p:nvSpPr>
          <p:cNvPr id="6" name="Content Placeholder 5">
            <a:extLst>
              <a:ext uri="{FF2B5EF4-FFF2-40B4-BE49-F238E27FC236}">
                <a16:creationId xmlns:a16="http://schemas.microsoft.com/office/drawing/2014/main" id="{FCFCE898-6C9D-DE46-8904-B3B91E599E66}"/>
              </a:ext>
            </a:extLst>
          </p:cNvPr>
          <p:cNvSpPr>
            <a:spLocks noGrp="1"/>
          </p:cNvSpPr>
          <p:nvPr>
            <p:ph sz="half" idx="2"/>
          </p:nvPr>
        </p:nvSpPr>
        <p:spPr/>
        <p:txBody>
          <a:bodyPr>
            <a:normAutofit fontScale="92500" lnSpcReduction="20000"/>
          </a:bodyPr>
          <a:lstStyle/>
          <a:p>
            <a:r>
              <a:rPr lang="en-GB" dirty="0"/>
              <a:t>Thorndike studied learning in animals (usually cats). He devised a classic experiment in which he used a puzzle box (see fig. 1) to empirically test the laws of learning. </a:t>
            </a:r>
          </a:p>
          <a:p>
            <a:r>
              <a:rPr lang="en-GB" dirty="0"/>
              <a:t>He placed a cat in the puzzle box, which was encourage to escape to reach a scrap of fish placed outside. </a:t>
            </a:r>
          </a:p>
          <a:p>
            <a:r>
              <a:rPr lang="en-GB" dirty="0"/>
              <a:t>Thorndike would put a cat into the box and time how long it took to escape. </a:t>
            </a:r>
          </a:p>
          <a:p>
            <a:r>
              <a:rPr lang="en-GB" dirty="0"/>
              <a:t>The cats experimented with different ways to escape the puzzle box and reach the fish </a:t>
            </a:r>
            <a:endParaRPr lang="en-US" dirty="0"/>
          </a:p>
        </p:txBody>
      </p:sp>
      <p:grpSp>
        <p:nvGrpSpPr>
          <p:cNvPr id="7" name="Group 6">
            <a:extLst>
              <a:ext uri="{FF2B5EF4-FFF2-40B4-BE49-F238E27FC236}">
                <a16:creationId xmlns:a16="http://schemas.microsoft.com/office/drawing/2014/main" id="{5D5939C3-1B0C-6542-8067-D5AD3B4EAF11}"/>
              </a:ext>
            </a:extLst>
          </p:cNvPr>
          <p:cNvGrpSpPr/>
          <p:nvPr/>
        </p:nvGrpSpPr>
        <p:grpSpPr>
          <a:xfrm>
            <a:off x="731520" y="2103120"/>
            <a:ext cx="3624456" cy="3168352"/>
            <a:chOff x="0" y="0"/>
            <a:chExt cx="2794000" cy="2503805"/>
          </a:xfrm>
        </p:grpSpPr>
        <p:pic>
          <p:nvPicPr>
            <p:cNvPr id="8" name="Picture 7" descr="Law of effect - Wikipedia">
              <a:extLst>
                <a:ext uri="{FF2B5EF4-FFF2-40B4-BE49-F238E27FC236}">
                  <a16:creationId xmlns:a16="http://schemas.microsoft.com/office/drawing/2014/main" id="{75C3FEEA-D181-654B-9C93-3F81F20DC8A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0"/>
              <a:ext cx="2794000" cy="2286000"/>
            </a:xfrm>
            <a:prstGeom prst="rect">
              <a:avLst/>
            </a:prstGeom>
          </p:spPr>
        </p:pic>
        <p:sp>
          <p:nvSpPr>
            <p:cNvPr id="9" name="Text Box 4103">
              <a:extLst>
                <a:ext uri="{FF2B5EF4-FFF2-40B4-BE49-F238E27FC236}">
                  <a16:creationId xmlns:a16="http://schemas.microsoft.com/office/drawing/2014/main" id="{10AB4580-65C4-7349-8168-1275B8C41BA5}"/>
                </a:ext>
              </a:extLst>
            </p:cNvPr>
            <p:cNvSpPr txBox="1"/>
            <p:nvPr/>
          </p:nvSpPr>
          <p:spPr>
            <a:xfrm>
              <a:off x="0" y="2286000"/>
              <a:ext cx="2794000" cy="217805"/>
            </a:xfrm>
            <a:prstGeom prst="rect">
              <a:avLst/>
            </a:prstGeom>
            <a:solidFill>
              <a:prstClr val="white"/>
            </a:solidFill>
            <a:ln>
              <a:noFill/>
            </a:ln>
          </p:spPr>
          <p:txBody>
            <a:bodyPr rot="0" spcFirstLastPara="0" vert="horz" wrap="square" lIns="91440" tIns="45720" rIns="91440" bIns="45720" numCol="1" spcCol="0" rtlCol="0" fromWordArt="0" anchor="t" anchorCtr="0" forceAA="0" compatLnSpc="1">
              <a:prstTxWarp prst="textNoShape">
                <a:avLst/>
              </a:prstTxWarp>
              <a:spAutoFit/>
            </a:bodyPr>
            <a:lstStyle/>
            <a:p>
              <a:pPr indent="228600">
                <a:spcAft>
                  <a:spcPts val="0"/>
                </a:spcAft>
              </a:pPr>
              <a:r>
                <a:rPr lang="en-GB" sz="9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6037123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731BF28-8841-EB46-83BB-D4BADD6CFFAF}"/>
              </a:ext>
            </a:extLst>
          </p:cNvPr>
          <p:cNvSpPr>
            <a:spLocks noGrp="1"/>
          </p:cNvSpPr>
          <p:nvPr>
            <p:ph type="title"/>
          </p:nvPr>
        </p:nvSpPr>
        <p:spPr/>
        <p:txBody>
          <a:bodyPr/>
          <a:lstStyle/>
          <a:p>
            <a:r>
              <a:rPr lang="en-US" dirty="0"/>
              <a:t>Thorndike concludes , the law of effect</a:t>
            </a:r>
          </a:p>
        </p:txBody>
      </p:sp>
      <p:sp>
        <p:nvSpPr>
          <p:cNvPr id="3" name="Content Placeholder 2">
            <a:extLst>
              <a:ext uri="{FF2B5EF4-FFF2-40B4-BE49-F238E27FC236}">
                <a16:creationId xmlns:a16="http://schemas.microsoft.com/office/drawing/2014/main" id="{BB54E3BF-78B9-5648-AA1C-3E0E2170E88C}"/>
              </a:ext>
            </a:extLst>
          </p:cNvPr>
          <p:cNvSpPr>
            <a:spLocks noGrp="1"/>
          </p:cNvSpPr>
          <p:nvPr>
            <p:ph idx="1"/>
          </p:nvPr>
        </p:nvSpPr>
        <p:spPr/>
        <p:txBody>
          <a:bodyPr/>
          <a:lstStyle/>
          <a:p>
            <a:r>
              <a:rPr lang="en-GB" dirty="0"/>
              <a:t>Edward Thorndike put forward a “ Law of effect” which states that any </a:t>
            </a:r>
            <a:r>
              <a:rPr lang="en-GB" dirty="0" err="1"/>
              <a:t>behavior</a:t>
            </a:r>
            <a:r>
              <a:rPr lang="en-GB" dirty="0"/>
              <a:t> that is followed by pleasant consequences is likely to be repeated, and any </a:t>
            </a:r>
            <a:r>
              <a:rPr lang="en-GB" dirty="0" err="1"/>
              <a:t>behavior</a:t>
            </a:r>
            <a:r>
              <a:rPr lang="en-GB" dirty="0"/>
              <a:t> followed by an unpleasant consequence is likely to cease.</a:t>
            </a:r>
          </a:p>
          <a:p>
            <a:endParaRPr lang="en-US" dirty="0"/>
          </a:p>
        </p:txBody>
      </p:sp>
    </p:spTree>
    <p:extLst>
      <p:ext uri="{BB962C8B-B14F-4D97-AF65-F5344CB8AC3E}">
        <p14:creationId xmlns:p14="http://schemas.microsoft.com/office/powerpoint/2010/main" val="29506414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967F423-D21C-4F37-A0B7-750026A171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8791956" cy="6382512"/>
          </a:xfrm>
          <a:prstGeom prst="rect">
            <a:avLst/>
          </a:prstGeom>
          <a:solidFill>
            <a:schemeClr val="bg2"/>
          </a:solidFill>
          <a:ln w="6350" cap="flat" cmpd="sng" algn="ctr">
            <a:noFill/>
            <a:prstDash val="solid"/>
          </a:ln>
          <a:effectLst>
            <a:softEdge rad="0"/>
          </a:effectLst>
        </p:spPr>
      </p:sp>
      <p:pic>
        <p:nvPicPr>
          <p:cNvPr id="5" name="Content Placeholder 4" descr="skinnerbox.jpg"/>
          <p:cNvPicPr>
            <a:picLocks noGrp="1" noChangeAspect="1"/>
          </p:cNvPicPr>
          <p:nvPr>
            <p:ph sz="half" idx="2"/>
          </p:nvPr>
        </p:nvPicPr>
        <p:blipFill rotWithShape="1">
          <a:blip r:embed="rId2" cstate="print"/>
          <a:srcRect l="21174" r="14204" b="-2"/>
          <a:stretch/>
        </p:blipFill>
        <p:spPr>
          <a:xfrm>
            <a:off x="5878028" y="237744"/>
            <a:ext cx="3093312" cy="6382512"/>
          </a:xfrm>
          <a:prstGeom prst="rect">
            <a:avLst/>
          </a:prstGeom>
        </p:spPr>
      </p:pic>
      <p:sp>
        <p:nvSpPr>
          <p:cNvPr id="12" name="Rectangle 11">
            <a:extLst>
              <a:ext uri="{FF2B5EF4-FFF2-40B4-BE49-F238E27FC236}">
                <a16:creationId xmlns:a16="http://schemas.microsoft.com/office/drawing/2014/main" id="{891D1FF4-7F97-4936-9A4C-9FB71D8FB4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8308" y="237744"/>
            <a:ext cx="573973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51510" y="642593"/>
            <a:ext cx="4711446" cy="1744183"/>
          </a:xfrm>
        </p:spPr>
        <p:txBody>
          <a:bodyPr vert="horz" lIns="91440" tIns="45720" rIns="91440" bIns="45720" rtlCol="0" anchor="ctr">
            <a:normAutofit/>
          </a:bodyPr>
          <a:lstStyle/>
          <a:p>
            <a:r>
              <a:rPr lang="en-US" sz="4800" dirty="0"/>
              <a:t>Skinner’s Experiments </a:t>
            </a:r>
          </a:p>
        </p:txBody>
      </p:sp>
      <p:sp>
        <p:nvSpPr>
          <p:cNvPr id="3" name="Content Placeholder 2"/>
          <p:cNvSpPr>
            <a:spLocks noGrp="1"/>
          </p:cNvSpPr>
          <p:nvPr>
            <p:ph sz="half" idx="1"/>
          </p:nvPr>
        </p:nvSpPr>
        <p:spPr>
          <a:xfrm>
            <a:off x="651510" y="2386584"/>
            <a:ext cx="4711446" cy="3648456"/>
          </a:xfrm>
        </p:spPr>
        <p:txBody>
          <a:bodyPr vert="horz" lIns="91440" tIns="45720" rIns="91440" bIns="45720" rtlCol="0">
            <a:normAutofit/>
          </a:bodyPr>
          <a:lstStyle/>
          <a:p>
            <a:pPr>
              <a:lnSpc>
                <a:spcPct val="90000"/>
              </a:lnSpc>
            </a:pPr>
            <a:r>
              <a:rPr lang="en-US"/>
              <a:t>Skinner put rats in a cage</a:t>
            </a:r>
          </a:p>
          <a:p>
            <a:pPr>
              <a:lnSpc>
                <a:spcPct val="90000"/>
              </a:lnSpc>
            </a:pPr>
            <a:r>
              <a:rPr lang="en-US"/>
              <a:t>When the rat accidentally pressed a bar on the wall, a food pellet (the </a:t>
            </a:r>
            <a:r>
              <a:rPr lang="en-US" i="1"/>
              <a:t>reinforcer</a:t>
            </a:r>
            <a:r>
              <a:rPr lang="en-US"/>
              <a:t>) was released</a:t>
            </a:r>
          </a:p>
          <a:p>
            <a:pPr>
              <a:lnSpc>
                <a:spcPct val="90000"/>
              </a:lnSpc>
            </a:pPr>
            <a:r>
              <a:rPr lang="en-US"/>
              <a:t>In no time the rat was furiously tapping away at the bar</a:t>
            </a:r>
          </a:p>
          <a:p>
            <a:pPr>
              <a:lnSpc>
                <a:spcPct val="90000"/>
              </a:lnSpc>
            </a:pPr>
            <a:r>
              <a:rPr lang="en-US"/>
              <a:t>If you stop giving pellets the rat quickly stops pushing the bar</a:t>
            </a:r>
          </a:p>
          <a:p>
            <a:pPr>
              <a:lnSpc>
                <a:spcPct val="90000"/>
              </a:lnSpc>
            </a:pPr>
            <a:r>
              <a:rPr lang="en-US"/>
              <a:t>The rat resumes its behaviour much more quickly when the pellets are reintroduced.  It has learned by experience.</a:t>
            </a:r>
          </a:p>
          <a:p>
            <a:pPr>
              <a:lnSpc>
                <a:spcPct val="90000"/>
              </a:lnSpc>
            </a:pPr>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967F423-D21C-4F37-A0B7-750026A171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022" y="237744"/>
            <a:ext cx="8791956" cy="6382512"/>
          </a:xfrm>
          <a:prstGeom prst="rect">
            <a:avLst/>
          </a:prstGeom>
          <a:solidFill>
            <a:schemeClr val="bg2"/>
          </a:solidFill>
          <a:ln w="6350" cap="flat" cmpd="sng" algn="ctr">
            <a:noFill/>
            <a:prstDash val="solid"/>
          </a:ln>
          <a:effectLst>
            <a:softEdge rad="0"/>
          </a:effectLst>
        </p:spPr>
      </p:sp>
      <p:pic>
        <p:nvPicPr>
          <p:cNvPr id="6" name="Content Placeholder 5" descr="skinner_Smiling"/>
          <p:cNvPicPr>
            <a:picLocks noGrp="1" noChangeAspect="1" noChangeArrowheads="1"/>
          </p:cNvPicPr>
          <p:nvPr>
            <p:ph sz="half" idx="2"/>
          </p:nvPr>
        </p:nvPicPr>
        <p:blipFill rotWithShape="1">
          <a:blip r:embed="rId2" cstate="print"/>
          <a:srcRect l="18935" r="10569" b="-2"/>
          <a:stretch/>
        </p:blipFill>
        <p:spPr>
          <a:xfrm>
            <a:off x="5878028" y="237744"/>
            <a:ext cx="3093312" cy="6382512"/>
          </a:xfrm>
          <a:prstGeom prst="rect">
            <a:avLst/>
          </a:prstGeom>
        </p:spPr>
      </p:pic>
      <p:sp>
        <p:nvSpPr>
          <p:cNvPr id="13" name="Rectangle 12">
            <a:extLst>
              <a:ext uri="{FF2B5EF4-FFF2-40B4-BE49-F238E27FC236}">
                <a16:creationId xmlns:a16="http://schemas.microsoft.com/office/drawing/2014/main" id="{891D1FF4-7F97-4936-9A4C-9FB71D8FB4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8308" y="237744"/>
            <a:ext cx="573973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51510" y="642401"/>
            <a:ext cx="4711446" cy="1744183"/>
          </a:xfrm>
        </p:spPr>
        <p:txBody>
          <a:bodyPr vert="horz" lIns="91440" tIns="45720" rIns="91440" bIns="45720" rtlCol="0" anchor="ctr">
            <a:normAutofit/>
          </a:bodyPr>
          <a:lstStyle/>
          <a:p>
            <a:r>
              <a:rPr lang="en-US" sz="3700" dirty="0"/>
              <a:t>Skinner </a:t>
            </a:r>
            <a:br>
              <a:rPr lang="en-US" sz="3700" dirty="0"/>
            </a:br>
            <a:r>
              <a:rPr lang="en-US" sz="2400" i="1" dirty="0"/>
              <a:t>Operant Conditioning </a:t>
            </a:r>
            <a:endParaRPr lang="en-US" sz="3700" i="1" dirty="0"/>
          </a:p>
        </p:txBody>
      </p:sp>
      <p:sp>
        <p:nvSpPr>
          <p:cNvPr id="4" name="Content Placeholder 3"/>
          <p:cNvSpPr>
            <a:spLocks noGrp="1"/>
          </p:cNvSpPr>
          <p:nvPr>
            <p:ph sz="half" idx="1"/>
          </p:nvPr>
        </p:nvSpPr>
        <p:spPr>
          <a:xfrm>
            <a:off x="651510" y="2386584"/>
            <a:ext cx="4711446" cy="3648456"/>
          </a:xfrm>
        </p:spPr>
        <p:txBody>
          <a:bodyPr vert="horz" lIns="91440" tIns="45720" rIns="91440" bIns="45720" rtlCol="0">
            <a:normAutofit/>
          </a:bodyPr>
          <a:lstStyle/>
          <a:p>
            <a:pPr>
              <a:lnSpc>
                <a:spcPct val="90000"/>
              </a:lnSpc>
            </a:pPr>
            <a:r>
              <a:rPr lang="en-US" sz="1700"/>
              <a:t>We learn by positive and negative feedback.</a:t>
            </a:r>
          </a:p>
          <a:p>
            <a:pPr>
              <a:lnSpc>
                <a:spcPct val="90000"/>
              </a:lnSpc>
            </a:pPr>
            <a:r>
              <a:rPr lang="en-US" sz="1700"/>
              <a:t>These feedbacks are called </a:t>
            </a:r>
            <a:r>
              <a:rPr lang="en-US" sz="1700" i="1"/>
              <a:t>reinforcements.</a:t>
            </a:r>
          </a:p>
          <a:p>
            <a:pPr>
              <a:lnSpc>
                <a:spcPct val="90000"/>
              </a:lnSpc>
            </a:pPr>
            <a:r>
              <a:rPr lang="en-US" sz="1700"/>
              <a:t>The more </a:t>
            </a:r>
            <a:r>
              <a:rPr lang="en-US" sz="1700" i="1"/>
              <a:t>positive </a:t>
            </a:r>
            <a:r>
              <a:rPr lang="en-US" sz="1700"/>
              <a:t> reinforcement we receive, the more we will voluntarily repeat that behaviour (praise, prizes, rewards, satisfaction).</a:t>
            </a:r>
          </a:p>
          <a:p>
            <a:pPr>
              <a:lnSpc>
                <a:spcPct val="90000"/>
              </a:lnSpc>
            </a:pPr>
            <a:r>
              <a:rPr lang="en-US" sz="1700"/>
              <a:t>By </a:t>
            </a:r>
            <a:r>
              <a:rPr lang="en-US" sz="1700" i="1"/>
              <a:t>operant </a:t>
            </a:r>
            <a:r>
              <a:rPr lang="en-US" sz="1700"/>
              <a:t> Skinner means “behaviour occurring just before the stimulus”.</a:t>
            </a:r>
          </a:p>
          <a:p>
            <a:pPr>
              <a:lnSpc>
                <a:spcPct val="90000"/>
              </a:lnSpc>
            </a:pPr>
            <a:r>
              <a:rPr lang="en-US" sz="1700"/>
              <a:t>So…</a:t>
            </a:r>
            <a:r>
              <a:rPr lang="en-US" sz="1700" i="1"/>
              <a:t>operant conditioning </a:t>
            </a:r>
            <a:r>
              <a:rPr lang="en-US" sz="1700"/>
              <a:t> means causing repeat behaviour patterns just before a stimulus occurs.</a:t>
            </a:r>
          </a:p>
          <a:p>
            <a:pPr>
              <a:lnSpc>
                <a:spcPct val="90000"/>
              </a:lnSpc>
            </a:pPr>
            <a:endParaRPr lang="en-US" sz="1700"/>
          </a:p>
        </p:txBody>
      </p:sp>
      <p:sp>
        <p:nvSpPr>
          <p:cNvPr id="3" name="Rectangle 2">
            <a:extLst>
              <a:ext uri="{FF2B5EF4-FFF2-40B4-BE49-F238E27FC236}">
                <a16:creationId xmlns:a16="http://schemas.microsoft.com/office/drawing/2014/main" id="{50EECBB0-CE61-8340-AE17-D7AF56D43067}"/>
              </a:ext>
            </a:extLst>
          </p:cNvPr>
          <p:cNvSpPr/>
          <p:nvPr/>
        </p:nvSpPr>
        <p:spPr>
          <a:xfrm>
            <a:off x="6598110" y="5850374"/>
            <a:ext cx="2545890" cy="369332"/>
          </a:xfrm>
          <a:prstGeom prst="rect">
            <a:avLst/>
          </a:prstGeom>
        </p:spPr>
        <p:txBody>
          <a:bodyPr wrap="none">
            <a:spAutoFit/>
          </a:bodyPr>
          <a:lstStyle/>
          <a:p>
            <a:r>
              <a:rPr lang="en-US" dirty="0">
                <a:solidFill>
                  <a:schemeClr val="bg1"/>
                </a:solidFill>
              </a:rPr>
              <a:t>B.F. Skinner (1904-90)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3" name="Rectangle 12">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7734" y="226665"/>
            <a:ext cx="8791956" cy="6382512"/>
          </a:xfrm>
          <a:prstGeom prst="rect">
            <a:avLst/>
          </a:prstGeom>
          <a:ln w="6350" cap="flat" cmpd="sng" algn="ctr">
            <a:noFill/>
            <a:prstDash val="solid"/>
          </a:ln>
          <a:effectLst>
            <a:softEdge rad="0"/>
          </a:effectLst>
        </p:spPr>
      </p:sp>
      <p:sp>
        <p:nvSpPr>
          <p:cNvPr id="5" name="Title 4">
            <a:extLst>
              <a:ext uri="{FF2B5EF4-FFF2-40B4-BE49-F238E27FC236}">
                <a16:creationId xmlns:a16="http://schemas.microsoft.com/office/drawing/2014/main" id="{D091DD1F-30B3-6242-84BC-B76787B70AAE}"/>
              </a:ext>
            </a:extLst>
          </p:cNvPr>
          <p:cNvSpPr>
            <a:spLocks noGrp="1"/>
          </p:cNvSpPr>
          <p:nvPr>
            <p:ph type="title"/>
          </p:nvPr>
        </p:nvSpPr>
        <p:spPr>
          <a:xfrm>
            <a:off x="881634" y="870132"/>
            <a:ext cx="7344156" cy="1527078"/>
          </a:xfrm>
        </p:spPr>
        <p:txBody>
          <a:bodyPr>
            <a:normAutofit/>
          </a:bodyPr>
          <a:lstStyle/>
          <a:p>
            <a:r>
              <a:rPr lang="en-US" dirty="0"/>
              <a:t>Skinner’s conclusions</a:t>
            </a:r>
          </a:p>
        </p:txBody>
      </p:sp>
      <p:sp>
        <p:nvSpPr>
          <p:cNvPr id="6" name="Content Placeholder 5">
            <a:extLst>
              <a:ext uri="{FF2B5EF4-FFF2-40B4-BE49-F238E27FC236}">
                <a16:creationId xmlns:a16="http://schemas.microsoft.com/office/drawing/2014/main" id="{C51ACD61-2EAC-A846-80BE-943200C237CE}"/>
              </a:ext>
            </a:extLst>
          </p:cNvPr>
          <p:cNvSpPr>
            <a:spLocks noGrp="1"/>
          </p:cNvSpPr>
          <p:nvPr>
            <p:ph idx="1"/>
          </p:nvPr>
        </p:nvSpPr>
        <p:spPr>
          <a:xfrm>
            <a:off x="881634" y="2557849"/>
            <a:ext cx="7344156" cy="3407862"/>
          </a:xfrm>
        </p:spPr>
        <p:txBody>
          <a:bodyPr>
            <a:normAutofit/>
          </a:bodyPr>
          <a:lstStyle/>
          <a:p>
            <a:pPr>
              <a:lnSpc>
                <a:spcPct val="90000"/>
              </a:lnSpc>
              <a:spcAft>
                <a:spcPts val="600"/>
              </a:spcAft>
            </a:pPr>
            <a:r>
              <a:rPr lang="en-US" sz="1600" dirty="0"/>
              <a:t>Skinner thought free will, consciousness, the unconscious were “mentalist constructs”, unobservable and so useless for scientific enquiry.</a:t>
            </a:r>
          </a:p>
          <a:p>
            <a:pPr>
              <a:lnSpc>
                <a:spcPct val="90000"/>
              </a:lnSpc>
              <a:spcAft>
                <a:spcPts val="600"/>
              </a:spcAft>
            </a:pPr>
            <a:r>
              <a:rPr lang="en-US" sz="1600" dirty="0"/>
              <a:t>The problem with society, he argued, is that our positive and negative reinforcers are out of control. Governments need to take control of society so good is rewarded and bad punished, so we can “design our culture” by operant conditioning.</a:t>
            </a:r>
          </a:p>
          <a:p>
            <a:pPr>
              <a:lnSpc>
                <a:spcPct val="90000"/>
              </a:lnSpc>
            </a:pPr>
            <a:r>
              <a:rPr lang="en-GB" sz="1600" dirty="0"/>
              <a:t>A behaviour followed by reinforcement causes the behaviour to be repeated</a:t>
            </a:r>
          </a:p>
          <a:p>
            <a:pPr>
              <a:lnSpc>
                <a:spcPct val="90000"/>
              </a:lnSpc>
            </a:pPr>
            <a:r>
              <a:rPr lang="en-GB" sz="1600" dirty="0"/>
              <a:t>If the reinforcement is withdrawn, the behaviour diminishes</a:t>
            </a:r>
          </a:p>
          <a:p>
            <a:pPr>
              <a:lnSpc>
                <a:spcPct val="90000"/>
              </a:lnSpc>
            </a:pPr>
            <a:r>
              <a:rPr lang="en-GB" sz="1600" dirty="0"/>
              <a:t>So frequency and nature of reinforcements are vital to sustain a desired behaviour</a:t>
            </a:r>
          </a:p>
          <a:p>
            <a:pPr marL="0" indent="0">
              <a:lnSpc>
                <a:spcPct val="90000"/>
              </a:lnSpc>
              <a:buNone/>
            </a:pPr>
            <a:endParaRPr lang="en-US" sz="1400" dirty="0"/>
          </a:p>
        </p:txBody>
      </p:sp>
    </p:spTree>
    <p:extLst>
      <p:ext uri="{BB962C8B-B14F-4D97-AF65-F5344CB8AC3E}">
        <p14:creationId xmlns:p14="http://schemas.microsoft.com/office/powerpoint/2010/main" val="38540859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40F40-9B51-A841-9CB4-164B2F136E15}"/>
              </a:ext>
            </a:extLst>
          </p:cNvPr>
          <p:cNvSpPr>
            <a:spLocks noGrp="1"/>
          </p:cNvSpPr>
          <p:nvPr>
            <p:ph type="title"/>
          </p:nvPr>
        </p:nvSpPr>
        <p:spPr/>
        <p:txBody>
          <a:bodyPr/>
          <a:lstStyle/>
          <a:p>
            <a:r>
              <a:rPr lang="en-US"/>
              <a:t>End of part one </a:t>
            </a:r>
          </a:p>
        </p:txBody>
      </p:sp>
    </p:spTree>
    <p:extLst>
      <p:ext uri="{BB962C8B-B14F-4D97-AF65-F5344CB8AC3E}">
        <p14:creationId xmlns:p14="http://schemas.microsoft.com/office/powerpoint/2010/main" val="33595607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1438</Words>
  <Application>Microsoft Macintosh PowerPoint</Application>
  <PresentationFormat>On-screen Show (4:3)</PresentationFormat>
  <Paragraphs>119</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Century Gothic</vt:lpstr>
      <vt:lpstr>Garamond</vt:lpstr>
      <vt:lpstr>Times New Roman</vt:lpstr>
      <vt:lpstr>Savon</vt:lpstr>
      <vt:lpstr>Introduction to Learning Theory </vt:lpstr>
      <vt:lpstr>Schools of Learning Theory (Merriam and Caffarella, 1991 )</vt:lpstr>
      <vt:lpstr>Matrix of perspectives</vt:lpstr>
      <vt:lpstr>Behaviourism </vt:lpstr>
      <vt:lpstr>Humanistic </vt:lpstr>
      <vt:lpstr>Cognitivism</vt:lpstr>
      <vt:lpstr>Constructivism  </vt:lpstr>
      <vt:lpstr>Behaviourism </vt:lpstr>
      <vt:lpstr>Pavlov ‘Stimulus response learning’</vt:lpstr>
      <vt:lpstr>Pavlov’s dog experiment </vt:lpstr>
      <vt:lpstr>Pavlov’s dog experiment </vt:lpstr>
      <vt:lpstr>Pavlov Concludes</vt:lpstr>
      <vt:lpstr>YouTube video</vt:lpstr>
      <vt:lpstr>Watson  ‘Behaviour shaped by environment’</vt:lpstr>
      <vt:lpstr>Little Albert Experiment</vt:lpstr>
      <vt:lpstr>Little Albert Experiment</vt:lpstr>
      <vt:lpstr>YouTube Video </vt:lpstr>
      <vt:lpstr>What Watson concluded..</vt:lpstr>
      <vt:lpstr>Conditioning and phobias</vt:lpstr>
      <vt:lpstr>Thorndike </vt:lpstr>
      <vt:lpstr>Experiments </vt:lpstr>
      <vt:lpstr>Thorndike concludes , the law of effect</vt:lpstr>
      <vt:lpstr>Skinner’s Experiments </vt:lpstr>
      <vt:lpstr>Skinner  Operant Conditioning </vt:lpstr>
      <vt:lpstr>Skinner’s conclusions</vt:lpstr>
      <vt:lpstr>End of part one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Learning Theory </dc:title>
  <dc:creator>Mark Flagg</dc:creator>
  <cp:lastModifiedBy>Mark Flagg</cp:lastModifiedBy>
  <cp:revision>1</cp:revision>
  <dcterms:created xsi:type="dcterms:W3CDTF">2020-09-22T08:39:31Z</dcterms:created>
  <dcterms:modified xsi:type="dcterms:W3CDTF">2020-09-22T08:48:18Z</dcterms:modified>
</cp:coreProperties>
</file>