
<file path=[Content_Types].xml><?xml version="1.0" encoding="utf-8"?>
<Types xmlns="http://schemas.openxmlformats.org/package/2006/content-types">
  <Default Extension="xml" ContentType="application/xml"/>
  <Default Extension="png" ContentType="image/png"/>
  <Default Extension="jpeg" ContentType="image/jpeg"/>
  <Default Extension="rels" ContentType="application/vnd.openxmlformats-package.relationships+xml"/>
  <Override PartName="/ppt/slides/slide2.xml" ContentType="application/vnd.openxmlformats-officedocument.presentationml.slide+xml"/>
  <Override PartName="/ppt/presentation.xml" ContentType="application/vnd.openxmlformats-officedocument.presentationml.presentation.main+xml"/>
  <Override PartName="/ppt/slides/slide5.xml" ContentType="application/vnd.openxmlformats-officedocument.presentationml.slide+xml"/>
  <Override PartName="/ppt/slideMasters/slideMaster1.xml" ContentType="application/vnd.openxmlformats-officedocument.presentationml.slideMaster+xml"/>
  <Override PartName="/ppt/slides/slide1.xml" ContentType="application/vnd.openxmlformats-officedocument.presentationml.slide+xml"/>
  <Override PartName="/docProps/core.xml" ContentType="application/vnd.openxmlformats-package.core-properties+xml"/>
  <Override PartName="/ppt/slides/slide3.xml" ContentType="application/vnd.openxmlformats-officedocument.presentationml.slide+xml"/>
  <Override PartName="/ppt/slides/slide4.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notesSlides/notesSlide2.xml" ContentType="application/vnd.openxmlformats-officedocument.presentationml.notes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4.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16.xml" ContentType="application/vnd.openxmlformats-officedocument.presentationml.slideLayout+xml"/>
  <Override PartName="/ppt/slideLayouts/slideLayout3.xml" ContentType="application/vnd.openxmlformats-officedocument.presentationml.slideLayout+xml"/>
  <Override PartName="/ppt/slideLayouts/slideLayout11.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13.xml" ContentType="application/vnd.openxmlformats-officedocument.presentationml.slideLayout+xml"/>
  <Override PartName="/ppt/slideLayouts/slideLayout6.xml" ContentType="application/vnd.openxmlformats-officedocument.presentationml.slideLayout+xml"/>
  <Override PartName="/ppt/slideLayouts/slideLayout12.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
  </p:notesMasterIdLst>
  <p:sldIdLst>
    <p:sldId id="256" r:id="rId3"/>
    <p:sldId id="257" r:id="rId4"/>
    <p:sldId id="258" r:id="rId5"/>
    <p:sldId id="259" r:id="rId6"/>
    <p:sldId id="260" r:id="rId7"/>
    <p:sldId id="262" r:id="rId8"/>
    <p:sldId id="264"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43" autoAdjust="0"/>
    <p:restoredTop sz="94611"/>
  </p:normalViewPr>
  <p:slideViewPr>
    <p:cSldViewPr snapToGrid="0">
      <p:cViewPr varScale="1">
        <p:scale>
          <a:sx n="66" d="100"/>
          <a:sy n="66" d="100"/>
        </p:scale>
        <p:origin x="588" y="44"/>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tableStyles" Target="tableStyles.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noEditPoints="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73B5D8-3C62-4DDC-BFB9-34CBB7A28F6D}" type="datetimeFigureOut">
              <a:rPr lang="en-US" smtClean="0"/>
              <a:t>11/27/2023</a:t>
            </a:fld>
            <a:endParaRPr lang="en-US"/>
          </a:p>
        </p:txBody>
      </p:sp>
      <p:sp>
        <p:nvSpPr>
          <p:cNvPr id="4" name="Slide Image Placeholder 3"/>
          <p:cNvSpPr>
            <a:spLocks noGrp="1" noRot="1" noChangeAspect="1" noEditPoints="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noEditPoints="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noEditPoints="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noEditPoints="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A3B083-96C4-49FD-ACB6-B36DE1C35BC2}" type="slidenum">
              <a:rPr lang="en-US" smtClean="0"/>
              <a:t>‹#›</a:t>
            </a:fld>
            <a:endParaRPr lang="en-US"/>
          </a:p>
        </p:txBody>
      </p:sp>
    </p:spTree>
  </p:cSld>
  <p:clrMap bg1="lt1" tx1="dk1" bg2="lt2" tx2="dk2" accent1="accent1" accent2="accent2" accent3="accent3" accent4="accent4" accent5="accent5" accent6="accent6" hlink="hlink" folHlink="folHlink"/>
  <p:hf dt="0" sldNum="0"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4DCE25F2-D90C-4DA8-B0A9-F181C3173C73}" type="slidenum">
              <a:rPr lang="en-US" smtClean="0"/>
              <a:t>‹#›</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p:txBody>
      </p:sp>
      <p:sp>
        <p:nvSpPr>
          <p:cNvPr id="3" name="Notes Placeholder 2"/>
          <p:cNvSpPr>
            <a:spLocks noGrp="1" noEditPoints="1"/>
          </p:cNvSpPr>
          <p:nvPr>
            <p:ph type="body" idx="1"/>
          </p:nvPr>
        </p:nvSpPr>
        <p:spPr/>
        <p:txBody>
          <a:bodyPr/>
          <a:lstStyle/>
          <a:p>
            <a:endParaRPr lang="en-US" dirty="0"/>
          </a:p>
        </p:txBody>
      </p:sp>
      <p:sp>
        <p:nvSpPr>
          <p:cNvPr id="4" name="Slide Number Placeholder 3"/>
          <p:cNvSpPr>
            <a:spLocks noGrp="1" noEditPoints="1"/>
          </p:cNvSpPr>
          <p:nvPr>
            <p:ph type="sldNum" sz="quarter" idx="10"/>
          </p:nvPr>
        </p:nvSpPr>
        <p:spPr/>
        <p:txBody>
          <a:bodyPr/>
          <a:lstStyle/>
          <a:p>
            <a:fld id="{CEA3B083-96C4-49FD-ACB6-B36DE1C35BC2}" type="slidenum">
              <a:rPr lang="en-US" smtClean="0"/>
              <a:t>‹#›</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noEditPoints="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Master subtitle style</a:t>
            </a:r>
            <a:endParaRPr lang="en-US" dirty="0"/>
          </a:p>
        </p:txBody>
      </p:sp>
      <p:sp>
        <p:nvSpPr>
          <p:cNvPr id="4" name="Date Placeholder 3"/>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7" name="Freeform 6"/>
          <p:cNvSpPr/>
          <p:nvPr/>
        </p:nvSpPr>
        <p:spPr bwMode="auto">
          <a:xfrm>
            <a:off x="0" y="4323810"/>
            <a:ext cx="1744652" cy="778589"/>
          </a:xfrm>
          <a:custGeom>
            <a:avLst/>
            <a:rect l="l" t="t"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p:txBody>
      </p:sp>
      <p:sp>
        <p:nvSpPr>
          <p:cNvPr id="6" name="Slide Number Placeholder 5"/>
          <p:cNvSpPr>
            <a:spLocks noGrp="1" noEditPoints="1"/>
          </p:cNvSpPr>
          <p:nvPr>
            <p:ph type="sldNum" sz="quarter" idx="12"/>
          </p:nvPr>
        </p:nvSpPr>
        <p:spPr>
          <a:xfrm>
            <a:off x="531812" y="4529540"/>
            <a:ext cx="779767" cy="365125"/>
          </a:xfrm>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noEditPoints="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6" name="Slide Number Placeholder 5"/>
          <p:cNvSpPr>
            <a:spLocks noGrp="1" noEditPoints="1"/>
          </p:cNvSpPr>
          <p:nvPr>
            <p:ph type="sldNum" sz="quarter" idx="12"/>
          </p:nvPr>
        </p:nvSpPr>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noEditPoints="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6" name="Slide Number Placeholder 5"/>
          <p:cNvSpPr>
            <a:spLocks noGrp="1" noEditPoints="1"/>
          </p:cNvSpPr>
          <p:nvPr>
            <p:ph type="sldNum" sz="quarter" idx="12"/>
          </p:nvPr>
        </p:nvSpPr>
        <p:spPr>
          <a:xfrm>
            <a:off x="531812" y="3244139"/>
            <a:ext cx="779767" cy="365125"/>
          </a:xfrm>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noEditPoints="1"/>
          </p:cNvSpPr>
          <p:nvPr>
            <p:ph type="title"/>
          </p:nvPr>
        </p:nvSpPr>
        <p:spPr/>
        <p:txBody>
          <a:bodyPr/>
          <a:lstStyle/>
          <a:p>
            <a:r>
              <a:rPr lang="en-US"/>
              <a:t>Click to edit Master title style</a:t>
            </a:r>
            <a:endParaRPr lang="en-US" dirty="0"/>
          </a:p>
        </p:txBody>
      </p:sp>
      <p:sp>
        <p:nvSpPr>
          <p:cNvPr id="3" name="Content Placeholder 2"/>
          <p:cNvSpPr>
            <a:spLocks noGrp="1" noEditPoints="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noEditPoints="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13" name="Slide Number Placeholder 5"/>
          <p:cNvSpPr>
            <a:spLocks noGrp="1" noEditPoints="1"/>
          </p:cNvSpPr>
          <p:nvPr>
            <p:ph type="sldNum" sz="quarter" idx="12"/>
          </p:nvPr>
        </p:nvSpPr>
        <p:spPr>
          <a:xfrm>
            <a:off x="531812" y="787782"/>
            <a:ext cx="779767" cy="365125"/>
          </a:xfrm>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noEditPoints="1"/>
          </p:cNvSpPr>
          <p:nvPr>
            <p:ph type="title"/>
          </p:nvPr>
        </p:nvSpPr>
        <p:spPr/>
        <p:txBody>
          <a:bodyPr/>
          <a:lstStyle/>
          <a:p>
            <a:r>
              <a:rPr lang="en-US"/>
              <a:t>Click to edit Master title style</a:t>
            </a:r>
            <a:endParaRPr lang="en-US" dirty="0"/>
          </a:p>
        </p:txBody>
      </p:sp>
      <p:sp>
        <p:nvSpPr>
          <p:cNvPr id="3" name="Text Placeholder 2"/>
          <p:cNvSpPr>
            <a:spLocks noGrp="1" noEditPoints="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noEditPoints="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noEditPoints="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noEditPoints="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8" name="Footer Placeholder 7"/>
          <p:cNvSpPr>
            <a:spLocks noGrp="1" noEditPoints="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13" name="Slide Number Placeholder 5"/>
          <p:cNvSpPr>
            <a:spLocks noGrp="1" noEditPoints="1"/>
          </p:cNvSpPr>
          <p:nvPr>
            <p:ph type="sldNum" sz="quarter" idx="12"/>
          </p:nvPr>
        </p:nvSpPr>
        <p:spPr>
          <a:xfrm>
            <a:off x="531812" y="787782"/>
            <a:ext cx="779767" cy="365125"/>
          </a:xfrm>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US" dirty="0"/>
          </a:p>
        </p:txBody>
      </p:sp>
      <p:sp>
        <p:nvSpPr>
          <p:cNvPr id="3" name="Date Placeholder 2"/>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4" name="Footer Placeholder 3"/>
          <p:cNvSpPr>
            <a:spLocks noGrp="1" noEditPoints="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5" name="Slide Number Placeholder 4"/>
          <p:cNvSpPr>
            <a:spLocks noGrp="1" noEditPoints="1"/>
          </p:cNvSpPr>
          <p:nvPr>
            <p:ph type="sldNum" sz="quarter" idx="12"/>
          </p:nvPr>
        </p:nvSpPr>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3" name="Footer Placeholder 2"/>
          <p:cNvSpPr>
            <a:spLocks noGrp="1" noEditPoints="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4" name="Slide Number Placeholder 3"/>
          <p:cNvSpPr>
            <a:spLocks noGrp="1" noEditPoints="1"/>
          </p:cNvSpPr>
          <p:nvPr>
            <p:ph type="sldNum" sz="quarter" idx="12"/>
          </p:nvPr>
        </p:nvSpPr>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noEditPoints="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noEditPoints="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7" name="Slide Number Placeholder 6"/>
          <p:cNvSpPr>
            <a:spLocks noGrp="1" noEditPoints="1"/>
          </p:cNvSpPr>
          <p:nvPr>
            <p:ph type="sldNum" sz="quarter" idx="12"/>
          </p:nvPr>
        </p:nvSpPr>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noEditPoints="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icon to add picture</a:t>
            </a:r>
            <a:endParaRPr lang="en-US" dirty="0"/>
          </a:p>
        </p:txBody>
      </p:sp>
      <p:sp>
        <p:nvSpPr>
          <p:cNvPr id="4" name="Text Placeholder 3"/>
          <p:cNvSpPr>
            <a:spLocks noGrp="1" noEditPoints="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7" name="Slide Number Placeholder 6"/>
          <p:cNvSpPr>
            <a:spLocks noGrp="1" noEditPoints="1"/>
          </p:cNvSpPr>
          <p:nvPr>
            <p:ph type="sldNum" sz="quarter" idx="12"/>
          </p:nvPr>
        </p:nvSpPr>
        <p:spPr>
          <a:xfrm>
            <a:off x="531812" y="4983087"/>
            <a:ext cx="779767" cy="365125"/>
          </a:xfrm>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noEditPoints="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6" name="Slide Number Placeholder 5"/>
          <p:cNvSpPr>
            <a:spLocks noGrp="1" noEditPoints="1"/>
          </p:cNvSpPr>
          <p:nvPr>
            <p:ph type="sldNum" sz="quarter" idx="12"/>
          </p:nvPr>
        </p:nvSpPr>
        <p:spPr>
          <a:xfrm>
            <a:off x="531812" y="3244139"/>
            <a:ext cx="779767" cy="365125"/>
          </a:xfrm>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noEditPoints="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lvl2pPr>
            <a:lvl3pPr marL="914400" indent="0">
              <a:buFontTx/>
              <a:buNone/>
            </a:lvl3pPr>
            <a:lvl4pPr marL="1371600" indent="0">
              <a:buFontTx/>
              <a:buNone/>
            </a:lvl4pPr>
            <a:lvl5pPr marL="1828800" indent="0">
              <a:buFontTx/>
              <a:buNone/>
            </a:lvl5pPr>
          </a:lstStyle>
          <a:p>
            <a:pPr lvl="0"/>
            <a:r>
              <a:rPr lang="en-US"/>
              <a:t>Edit Master text styles</a:t>
            </a:r>
          </a:p>
        </p:txBody>
      </p:sp>
      <p:sp>
        <p:nvSpPr>
          <p:cNvPr id="3" name="Text Placeholder 2"/>
          <p:cNvSpPr>
            <a:spLocks noGrp="1" noEditPoints="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6" name="Slide Number Placeholder 5"/>
          <p:cNvSpPr>
            <a:spLocks noGrp="1" noEditPoints="1"/>
          </p:cNvSpPr>
          <p:nvPr>
            <p:ph type="sldNum" sz="quarter" idx="12"/>
          </p:nvPr>
        </p:nvSpPr>
        <p:spPr>
          <a:xfrm>
            <a:off x="531812" y="3244139"/>
            <a:ext cx="779767" cy="365125"/>
          </a:xfrm>
        </p:spPr>
        <p:txBody>
          <a:bodyPr/>
          <a:lstStyle/>
          <a:p>
            <a:fld id="{15848168-1EDE-45B1-9483-044FD61EFA3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hf dt="0" sldNum="0"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noEditPoints="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7" name="Slide Number Placeholder 6"/>
          <p:cNvSpPr>
            <a:spLocks noGrp="1" noEditPoints="1"/>
          </p:cNvSpPr>
          <p:nvPr>
            <p:ph type="sldNum" sz="quarter" idx="12"/>
          </p:nvPr>
        </p:nvSpPr>
        <p:spPr>
          <a:xfrm>
            <a:off x="531812" y="4983087"/>
            <a:ext cx="779767" cy="365125"/>
          </a:xfrm>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noEditPoints="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noEditPoints="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lvl2pPr>
            <a:lvl3pPr marL="914400" indent="0">
              <a:buFontTx/>
              <a:buNone/>
            </a:lvl3pPr>
            <a:lvl4pPr marL="1371600" indent="0">
              <a:buFontTx/>
              <a:buNone/>
            </a:lvl4pPr>
            <a:lvl5pPr marL="1828800" indent="0">
              <a:buFontTx/>
              <a:buNone/>
            </a:lvl5pPr>
          </a:lstStyle>
          <a:p>
            <a:pPr lvl="0"/>
            <a:r>
              <a:rPr lang="en-US"/>
              <a:t>Edit Master text styles</a:t>
            </a:r>
          </a:p>
        </p:txBody>
      </p:sp>
      <p:sp>
        <p:nvSpPr>
          <p:cNvPr id="4" name="Text Placeholder 3"/>
          <p:cNvSpPr>
            <a:spLocks noGrp="1" noEditPoints="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7" name="Slide Number Placeholder 6"/>
          <p:cNvSpPr>
            <a:spLocks noGrp="1" noEditPoints="1"/>
          </p:cNvSpPr>
          <p:nvPr>
            <p:ph type="sldNum" sz="quarter" idx="12"/>
          </p:nvPr>
        </p:nvSpPr>
        <p:spPr>
          <a:xfrm>
            <a:off x="531812" y="4983087"/>
            <a:ext cx="779767" cy="365125"/>
          </a:xfrm>
        </p:spPr>
        <p:txBody>
          <a:bodyPr/>
          <a:lstStyle/>
          <a:p>
            <a:fld id="{15848168-1EDE-45B1-9483-044FD61EFA3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hf dt="0" sldNum="0"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noEditPoints="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lvl2pPr>
            <a:lvl3pPr marL="914400" indent="0">
              <a:buFontTx/>
              <a:buNone/>
            </a:lvl3pPr>
            <a:lvl4pPr marL="1371600" indent="0">
              <a:buFontTx/>
              <a:buNone/>
            </a:lvl4pPr>
            <a:lvl5pPr marL="1828800" indent="0">
              <a:buFontTx/>
              <a:buNone/>
            </a:lvl5pPr>
          </a:lstStyle>
          <a:p>
            <a:pPr lvl="0"/>
            <a:r>
              <a:rPr lang="en-US"/>
              <a:t>Edit Master text styles</a:t>
            </a:r>
          </a:p>
        </p:txBody>
      </p:sp>
      <p:sp>
        <p:nvSpPr>
          <p:cNvPr id="4" name="Text Placeholder 3"/>
          <p:cNvSpPr>
            <a:spLocks noGrp="1" noEditPoints="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7" name="Slide Number Placeholder 6"/>
          <p:cNvSpPr>
            <a:spLocks noGrp="1" noEditPoints="1"/>
          </p:cNvSpPr>
          <p:nvPr>
            <p:ph type="sldNum" sz="quarter" idx="12"/>
          </p:nvPr>
        </p:nvSpPr>
        <p:spPr>
          <a:xfrm>
            <a:off x="531812" y="4983087"/>
            <a:ext cx="779767" cy="365125"/>
          </a:xfrm>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US" dirty="0"/>
          </a:p>
        </p:txBody>
      </p:sp>
      <p:sp>
        <p:nvSpPr>
          <p:cNvPr id="3" name="Vertical Text Placeholder 2"/>
          <p:cNvSpPr>
            <a:spLocks noGrp="1" noEditPoints="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6" name="Slide Number Placeholder 5"/>
          <p:cNvSpPr>
            <a:spLocks noGrp="1" noEditPoints="1"/>
          </p:cNvSpPr>
          <p:nvPr>
            <p:ph type="sldNum" sz="quarter" idx="12"/>
          </p:nvPr>
        </p:nvSpPr>
        <p:spPr/>
        <p:txBody>
          <a:bodyPr/>
          <a:lstStyle/>
          <a:p>
            <a:fld id="{15848168-1EDE-45B1-9483-044FD61EFA34}" type="slidenum">
              <a:rPr lang="en-US" smtClean="0"/>
              <a:t>‹#›</a:t>
            </a:fld>
            <a:endParaRPr lang="en-US"/>
          </a:p>
        </p:txBody>
      </p:sp>
    </p:spTree>
  </p:cSld>
  <p:clrMapOvr>
    <a:masterClrMapping/>
  </p:clrMapOvr>
  <p:hf dt="0" sldNum="0"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noEditPoints="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noEditPoints="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noEditPoints="1"/>
          </p:cNvSpPr>
          <p:nvPr>
            <p:ph type="dt" sz="half" idx="10"/>
          </p:nvPr>
        </p:nvSpPr>
        <p:spPr/>
        <p:txBody>
          <a:bodyPr/>
          <a:lstStyle/>
          <a:p>
            <a:fld id="{C4FE7907-73C0-4A46-BECC-63D7AE829462}" type="datetimeFigureOut">
              <a:rPr lang="en-US" smtClean="0"/>
              <a:t>11/27/2023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p:txBody>
      </p:sp>
      <p:sp>
        <p:nvSpPr>
          <p:cNvPr id="6" name="Slide Number Placeholder 5"/>
          <p:cNvSpPr>
            <a:spLocks noGrp="1" noEditPoints="1"/>
          </p:cNvSpPr>
          <p:nvPr>
            <p:ph type="sldNum" sz="quarter" idx="12"/>
          </p:nvPr>
        </p:nvSpPr>
        <p:spPr/>
        <p:txBody>
          <a:bodyPr/>
          <a:lstStyle/>
          <a:p>
            <a:fld id="{15848168-1EDE-45B1-9483-044FD61EFA34}" type="slidenum">
              <a:rPr lang="en-US" smtClean="0"/>
              <a:t>‹#›</a:t>
            </a:fld>
            <a:endParaRPr lang="en-US"/>
          </a:p>
        </p:txBody>
      </p:sp>
    </p:spTree>
  </p:cSld>
  <p:clrMapOvr>
    <a:masterClrMapping/>
  </p:clrMapOvr>
  <p:hf dt="0" sldNum="0" hdr="0" ftr="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rect l="l" t="t"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p:txBody>
        </p:sp>
        <p:sp>
          <p:nvSpPr>
            <p:cNvPr id="25" name="Freeform 12"/>
            <p:cNvSpPr/>
            <p:nvPr/>
          </p:nvSpPr>
          <p:spPr bwMode="auto">
            <a:xfrm>
              <a:off x="2597151" y="2779713"/>
              <a:ext cx="550863" cy="1978025"/>
            </a:xfrm>
            <a:custGeom>
              <a:avLst/>
              <a:rect l="l" t="t"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p:txBody>
        </p:sp>
        <p:sp>
          <p:nvSpPr>
            <p:cNvPr id="26" name="Freeform 13"/>
            <p:cNvSpPr/>
            <p:nvPr/>
          </p:nvSpPr>
          <p:spPr bwMode="auto">
            <a:xfrm>
              <a:off x="3175001" y="4730750"/>
              <a:ext cx="519113" cy="1209675"/>
            </a:xfrm>
            <a:custGeom>
              <a:avLst/>
              <a:rect l="l" t="t"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p:txBody>
        </p:sp>
        <p:sp>
          <p:nvSpPr>
            <p:cNvPr id="27" name="Freeform 14"/>
            <p:cNvSpPr/>
            <p:nvPr/>
          </p:nvSpPr>
          <p:spPr bwMode="auto">
            <a:xfrm>
              <a:off x="3305176" y="5630863"/>
              <a:ext cx="146050" cy="309563"/>
            </a:xfrm>
            <a:custGeom>
              <a:avLst/>
              <a:rect l="l" t="t"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p:txBody>
        </p:sp>
        <p:sp>
          <p:nvSpPr>
            <p:cNvPr id="28" name="Freeform 15"/>
            <p:cNvSpPr/>
            <p:nvPr/>
          </p:nvSpPr>
          <p:spPr bwMode="auto">
            <a:xfrm>
              <a:off x="2573338" y="2817813"/>
              <a:ext cx="700088" cy="2835275"/>
            </a:xfrm>
            <a:custGeom>
              <a:avLst/>
              <a:rect l="l" t="t"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p:txBody>
        </p:sp>
        <p:sp>
          <p:nvSpPr>
            <p:cNvPr id="29" name="Freeform 16"/>
            <p:cNvSpPr/>
            <p:nvPr/>
          </p:nvSpPr>
          <p:spPr bwMode="auto">
            <a:xfrm>
              <a:off x="2506663" y="285750"/>
              <a:ext cx="90488" cy="2493963"/>
            </a:xfrm>
            <a:custGeom>
              <a:avLst/>
              <a:rect l="l" t="t"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p:txBody>
        </p:sp>
        <p:sp>
          <p:nvSpPr>
            <p:cNvPr id="30" name="Freeform 17"/>
            <p:cNvSpPr/>
            <p:nvPr/>
          </p:nvSpPr>
          <p:spPr bwMode="auto">
            <a:xfrm>
              <a:off x="2554288" y="2598738"/>
              <a:ext cx="66675" cy="420688"/>
            </a:xfrm>
            <a:custGeom>
              <a:avLst/>
              <a:rect l="l" t="t"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p:txBody>
        </p:sp>
        <p:sp>
          <p:nvSpPr>
            <p:cNvPr id="31" name="Freeform 18"/>
            <p:cNvSpPr/>
            <p:nvPr/>
          </p:nvSpPr>
          <p:spPr bwMode="auto">
            <a:xfrm>
              <a:off x="3143251" y="4757738"/>
              <a:ext cx="161925" cy="873125"/>
            </a:xfrm>
            <a:custGeom>
              <a:avLst/>
              <a:rect l="l" t="t"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p:txBody>
        </p:sp>
        <p:sp>
          <p:nvSpPr>
            <p:cNvPr id="32" name="Freeform 19"/>
            <p:cNvSpPr/>
            <p:nvPr/>
          </p:nvSpPr>
          <p:spPr bwMode="auto">
            <a:xfrm>
              <a:off x="3148013" y="1282700"/>
              <a:ext cx="1768475" cy="3448050"/>
            </a:xfrm>
            <a:custGeom>
              <a:avLst/>
              <a:rect l="l" t="t"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p:txBody>
        </p:sp>
        <p:sp>
          <p:nvSpPr>
            <p:cNvPr id="33" name="Freeform 20"/>
            <p:cNvSpPr/>
            <p:nvPr/>
          </p:nvSpPr>
          <p:spPr bwMode="auto">
            <a:xfrm>
              <a:off x="3273426" y="5653088"/>
              <a:ext cx="138113" cy="287338"/>
            </a:xfrm>
            <a:custGeom>
              <a:avLst/>
              <a:rect l="l" t="t"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p:txBody>
        </p:sp>
        <p:sp>
          <p:nvSpPr>
            <p:cNvPr id="34" name="Freeform 21"/>
            <p:cNvSpPr/>
            <p:nvPr/>
          </p:nvSpPr>
          <p:spPr bwMode="auto">
            <a:xfrm>
              <a:off x="3143251" y="4656138"/>
              <a:ext cx="31750" cy="188913"/>
            </a:xfrm>
            <a:custGeom>
              <a:avLst/>
              <a:rect l="l" t="t"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p:txBody>
        </p:sp>
        <p:sp>
          <p:nvSpPr>
            <p:cNvPr id="35" name="Freeform 22"/>
            <p:cNvSpPr/>
            <p:nvPr/>
          </p:nvSpPr>
          <p:spPr bwMode="auto">
            <a:xfrm>
              <a:off x="3211513" y="5410200"/>
              <a:ext cx="203200" cy="530225"/>
            </a:xfrm>
            <a:custGeom>
              <a:avLst/>
              <a:rect l="l" t="t"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rect l="l" t="t"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p:txBody>
        </p:sp>
        <p:sp>
          <p:nvSpPr>
            <p:cNvPr id="12" name="Freeform 28"/>
            <p:cNvSpPr/>
            <p:nvPr/>
          </p:nvSpPr>
          <p:spPr bwMode="auto">
            <a:xfrm>
              <a:off x="7061201" y="3771900"/>
              <a:ext cx="350838" cy="1309688"/>
            </a:xfrm>
            <a:custGeom>
              <a:avLst/>
              <a:rect l="l" t="t"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p:txBody>
        </p:sp>
        <p:sp>
          <p:nvSpPr>
            <p:cNvPr id="13" name="Freeform 29"/>
            <p:cNvSpPr/>
            <p:nvPr/>
          </p:nvSpPr>
          <p:spPr bwMode="auto">
            <a:xfrm>
              <a:off x="7439026" y="5053013"/>
              <a:ext cx="357188" cy="820738"/>
            </a:xfrm>
            <a:custGeom>
              <a:avLst/>
              <a:rect l="l" t="t"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p:txBody>
        </p:sp>
        <p:sp>
          <p:nvSpPr>
            <p:cNvPr id="14" name="Freeform 30"/>
            <p:cNvSpPr/>
            <p:nvPr/>
          </p:nvSpPr>
          <p:spPr bwMode="auto">
            <a:xfrm>
              <a:off x="7037388" y="3811588"/>
              <a:ext cx="457200" cy="1852613"/>
            </a:xfrm>
            <a:custGeom>
              <a:avLst/>
              <a:rect l="l" t="t"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p:txBody>
        </p:sp>
        <p:sp>
          <p:nvSpPr>
            <p:cNvPr id="15" name="Freeform 31"/>
            <p:cNvSpPr/>
            <p:nvPr/>
          </p:nvSpPr>
          <p:spPr bwMode="auto">
            <a:xfrm>
              <a:off x="6992938" y="1263650"/>
              <a:ext cx="144463" cy="2508250"/>
            </a:xfrm>
            <a:custGeom>
              <a:avLst/>
              <a:rect l="l" t="t"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p:txBody>
        </p:sp>
        <p:sp>
          <p:nvSpPr>
            <p:cNvPr id="16" name="Freeform 32"/>
            <p:cNvSpPr/>
            <p:nvPr/>
          </p:nvSpPr>
          <p:spPr bwMode="auto">
            <a:xfrm>
              <a:off x="7526338" y="5640388"/>
              <a:ext cx="111125" cy="233363"/>
            </a:xfrm>
            <a:custGeom>
              <a:avLst/>
              <a:rect l="l" t="t"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p:txBody>
        </p:sp>
        <p:sp>
          <p:nvSpPr>
            <p:cNvPr id="17" name="Freeform 33"/>
            <p:cNvSpPr/>
            <p:nvPr/>
          </p:nvSpPr>
          <p:spPr bwMode="auto">
            <a:xfrm>
              <a:off x="7021513" y="3598863"/>
              <a:ext cx="68263" cy="423863"/>
            </a:xfrm>
            <a:custGeom>
              <a:avLst/>
              <a:rect l="l" t="t"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p:txBody>
        </p:sp>
        <p:sp>
          <p:nvSpPr>
            <p:cNvPr id="18" name="Freeform 34"/>
            <p:cNvSpPr/>
            <p:nvPr/>
          </p:nvSpPr>
          <p:spPr bwMode="auto">
            <a:xfrm>
              <a:off x="7412038" y="2801938"/>
              <a:ext cx="1168400" cy="2251075"/>
            </a:xfrm>
            <a:custGeom>
              <a:avLst/>
              <a:rect l="l" t="t"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p:txBody>
        </p:sp>
        <p:sp>
          <p:nvSpPr>
            <p:cNvPr id="19" name="Freeform 35"/>
            <p:cNvSpPr/>
            <p:nvPr/>
          </p:nvSpPr>
          <p:spPr bwMode="auto">
            <a:xfrm>
              <a:off x="7494588" y="5664200"/>
              <a:ext cx="100013" cy="209550"/>
            </a:xfrm>
            <a:custGeom>
              <a:avLst/>
              <a:rect l="l" t="t"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p:txBody>
        </p:sp>
        <p:sp>
          <p:nvSpPr>
            <p:cNvPr id="20" name="Freeform 36"/>
            <p:cNvSpPr/>
            <p:nvPr/>
          </p:nvSpPr>
          <p:spPr bwMode="auto">
            <a:xfrm>
              <a:off x="7412038" y="5081588"/>
              <a:ext cx="114300" cy="558800"/>
            </a:xfrm>
            <a:custGeom>
              <a:avLst/>
              <a:rect l="l" t="t"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p:txBody>
        </p:sp>
        <p:sp>
          <p:nvSpPr>
            <p:cNvPr id="21" name="Freeform 37"/>
            <p:cNvSpPr/>
            <p:nvPr/>
          </p:nvSpPr>
          <p:spPr bwMode="auto">
            <a:xfrm>
              <a:off x="7412038" y="4978400"/>
              <a:ext cx="31750" cy="188913"/>
            </a:xfrm>
            <a:custGeom>
              <a:avLst/>
              <a:rect l="l" t="t"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p:txBody>
        </p:sp>
        <p:sp>
          <p:nvSpPr>
            <p:cNvPr id="22" name="Freeform 38"/>
            <p:cNvSpPr/>
            <p:nvPr/>
          </p:nvSpPr>
          <p:spPr bwMode="auto">
            <a:xfrm>
              <a:off x="7439026" y="5434013"/>
              <a:ext cx="174625" cy="439738"/>
            </a:xfrm>
            <a:custGeom>
              <a:avLst/>
              <a:rect l="l" t="t"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p:txBody>
      </p:sp>
      <p:sp>
        <p:nvSpPr>
          <p:cNvPr id="2" name="Title Placeholder 1"/>
          <p:cNvSpPr>
            <a:spLocks noGrp="1" noEditPoints="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noEditPoints="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noEditPoints="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4FE7907-73C0-4A46-BECC-63D7AE829462}" type="datetimeFigureOut">
              <a:rPr lang="en-US" smtClean="0"/>
              <a:t>11/27/2023</a:t>
            </a:fld>
            <a:endParaRPr lang="en-US"/>
          </a:p>
        </p:txBody>
      </p:sp>
      <p:sp>
        <p:nvSpPr>
          <p:cNvPr id="5" name="Footer Placeholder 4"/>
          <p:cNvSpPr>
            <a:spLocks noGrp="1" noEditPoints="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noEditPoints="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5848168-1EDE-45B1-9483-044FD61EFA3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dt="0" sldNum="0" hdr="0" ftr="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2412233" y="1069259"/>
            <a:ext cx="9239864" cy="2262781"/>
          </a:xfrm>
        </p:spPr>
        <p:txBody>
          <a:bodyPr>
            <a:noAutofit/>
          </a:bodyPr>
          <a:lstStyle/>
          <a:p>
            <a:pPr algn="ctr"/>
            <a:r>
              <a:rPr lang="en-US" sz="2800" b="1" i="1" dirty="0">
                <a:latin typeface="Times New Roman" pitchFamily="18" charset="0" panose="02020603050405020304"/>
                <a:cs typeface="Times New Roman" pitchFamily="18" charset="0" panose="02020603050405020304"/>
              </a:rPr>
              <a:t>Effective Practice in Health: A Focus on Professional Skills</a:t>
            </a:r>
          </a:p>
        </p:txBody>
      </p:sp>
      <p:sp>
        <p:nvSpPr>
          <p:cNvPr id="3" name="Subtitle 2"/>
          <p:cNvSpPr>
            <a:spLocks noGrp="1" noEditPoints="1"/>
          </p:cNvSpPr>
          <p:nvPr>
            <p:ph type="subTitle" idx="1"/>
          </p:nvPr>
        </p:nvSpPr>
        <p:spPr>
          <a:xfrm>
            <a:off x="2294245" y="3862979"/>
            <a:ext cx="8915399" cy="1126283"/>
          </a:xfrm>
        </p:spPr>
        <p:txBody>
          <a:bodyPr/>
          <a:lstStyle/>
          <a:p>
            <a:pPr algn="ctr"/>
            <a:r>
              <a:rPr lang="en-US" dirty="0"/>
              <a:t>[</a:t>
            </a:r>
            <a:r>
              <a:rPr lang="en-GB" dirty="0"/>
              <a:t>2310170</a:t>
            </a:r>
            <a:r>
              <a:rPr lang="en-US" dirty="0"/>
              <a:t>]</a:t>
            </a:r>
          </a:p>
          <a:p>
            <a:pPr algn="ctr"/>
            <a:r>
              <a:rPr lang="en-US" dirty="0"/>
              <a:t>[</a:t>
            </a:r>
            <a:r>
              <a:rPr lang="en-GB" dirty="0"/>
              <a:t>Alam geer</a:t>
            </a:r>
            <a:r>
              <a:rPr lang="en-US" dirty="0"/>
              <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Introduction</a:t>
            </a:r>
          </a:p>
        </p:txBody>
      </p:sp>
      <p:sp>
        <p:nvSpPr>
          <p:cNvPr id="3" name="Content Placeholder 2"/>
          <p:cNvSpPr>
            <a:spLocks noGrp="1" noEditPoints="1"/>
          </p:cNvSpPr>
          <p:nvPr>
            <p:ph idx="1"/>
          </p:nvPr>
        </p:nvSpPr>
        <p:spPr>
          <a:xfrm>
            <a:off x="2589212" y="2133600"/>
            <a:ext cx="5245357" cy="3777622"/>
          </a:xfrm>
        </p:spPr>
        <p:txBody>
          <a:bodyPr>
            <a:normAutofit lnSpcReduction="10000"/>
          </a:bodyPr>
          <a:lstStyle/>
          <a:p>
            <a:r>
              <a:rPr lang="en-US" dirty="0"/>
              <a:t>There are many areas of efficient health care that focuses on fundamental professional abilities that are very essential for the quality patient care. Acquiring these abilities is essential in a setting where healthcare demands are always changing. </a:t>
            </a:r>
          </a:p>
          <a:p>
            <a:r>
              <a:rPr lang="en-US" dirty="0"/>
              <a:t>The fundamental skills are the most important as it characterize good practice and looking at how practitioners overcome obstacles, interact with others, and work toward the best possible outcomes for their patients.</a:t>
            </a:r>
          </a:p>
        </p:txBody>
      </p:sp>
      <p:pic>
        <p:nvPicPr>
          <p:cNvPr id="2050" name="Picture 2" descr="90,496 Cartoon Nurse Images, Stock Photos, 3D objects, &amp; Vectors |  Shutterstock"/>
          <p:cNvPicPr>
            <a:picLocks noChangeAspect="1" noChangeArrowheads="1"/>
          </p:cNvPicPr>
          <p:nvPr/>
        </p:nvPicPr>
        <p:blipFill>
          <a:blip r:embed="rId1"/>
          <a:srcRect/>
          <a:stretch>
            <a:fillRect/>
          </a:stretch>
        </p:blipFill>
        <p:spPr bwMode="auto">
          <a:xfrm>
            <a:off x="8227859" y="2497393"/>
            <a:ext cx="3138368" cy="2113168"/>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Role Overview</a:t>
            </a:r>
          </a:p>
        </p:txBody>
      </p:sp>
      <p:sp>
        <p:nvSpPr>
          <p:cNvPr id="3" name="Content Placeholder 2"/>
          <p:cNvSpPr>
            <a:spLocks noGrp="1" noEditPoints="1"/>
          </p:cNvSpPr>
          <p:nvPr>
            <p:ph idx="1"/>
          </p:nvPr>
        </p:nvSpPr>
        <p:spPr>
          <a:xfrm>
            <a:off x="2445780" y="1801900"/>
            <a:ext cx="6924701" cy="4463846"/>
          </a:xfrm>
        </p:spPr>
        <p:txBody>
          <a:bodyPr>
            <a:normAutofit/>
          </a:bodyPr>
          <a:lstStyle/>
          <a:p>
            <a:r>
              <a:rPr lang="en-US" b="1" dirty="0"/>
              <a:t>Selected Professional:</a:t>
            </a:r>
            <a:r>
              <a:rPr lang="en-US" dirty="0"/>
              <a:t> A Registered Nurse (RN) is a healthcare professional who has completed the necessary education, training, and licensing to practice nursing. </a:t>
            </a:r>
          </a:p>
          <a:p>
            <a:r>
              <a:rPr lang="en-US" b="1" dirty="0"/>
              <a:t>Role: </a:t>
            </a:r>
            <a:r>
              <a:rPr lang="en-US" dirty="0"/>
              <a:t>They play a crucial role in patient care, providing direct assistance and support to individuals with medical needs. They collaborate with diverse healthcare teams to ensure comprehensive care and advocate for patients, ensuring their needs and preferences are communicated and addressed within the healthcare system.</a:t>
            </a:r>
          </a:p>
          <a:p>
            <a:r>
              <a:rPr lang="en-US" b="1" dirty="0"/>
              <a:t>Advocating for Patients: </a:t>
            </a:r>
            <a:r>
              <a:rPr lang="en-US" dirty="0"/>
              <a:t>RNs serve as advocates for patients, ensuring their needs and preferences are communicated and addressed within the healthcare system (Royal College of Nursing, 2019).</a:t>
            </a:r>
          </a:p>
        </p:txBody>
      </p:sp>
      <p:pic>
        <p:nvPicPr>
          <p:cNvPr id="1026" name="Picture 2" descr="cartoon photos nursing | ... pretty nurse providing information, guidance. Cartoon  nurse. Hospital | Nurse cartoon, Nurse clip art, Indian nurse"/>
          <p:cNvPicPr>
            <a:picLocks noChangeAspect="1" noChangeArrowheads="1"/>
          </p:cNvPicPr>
          <p:nvPr/>
        </p:nvPicPr>
        <p:blipFill>
          <a:blip r:embed="rId1"/>
          <a:srcRect/>
          <a:stretch>
            <a:fillRect/>
          </a:stretch>
        </p:blipFill>
        <p:spPr bwMode="auto">
          <a:xfrm>
            <a:off x="9517626" y="2211804"/>
            <a:ext cx="2192593" cy="2871473"/>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Contributing to Patient Outcomes</a:t>
            </a:r>
          </a:p>
        </p:txBody>
      </p:sp>
      <p:sp>
        <p:nvSpPr>
          <p:cNvPr id="3" name="Content Placeholder 2"/>
          <p:cNvSpPr>
            <a:spLocks noGrp="1" noEditPoints="1"/>
          </p:cNvSpPr>
          <p:nvPr>
            <p:ph idx="1"/>
          </p:nvPr>
        </p:nvSpPr>
        <p:spPr>
          <a:xfrm>
            <a:off x="2400026" y="1671144"/>
            <a:ext cx="8915400" cy="4463845"/>
          </a:xfrm>
        </p:spPr>
        <p:txBody>
          <a:bodyPr>
            <a:normAutofit fontScale="92500" lnSpcReduction="20000"/>
          </a:bodyPr>
          <a:lstStyle/>
          <a:p>
            <a:r>
              <a:rPr lang="en-US" b="1" dirty="0"/>
              <a:t>Optimal Patient Care: </a:t>
            </a:r>
          </a:p>
          <a:p>
            <a:pPr marL="0" indent="0">
              <a:buNone/>
            </a:pPr>
            <a:r>
              <a:rPr lang="en-US" dirty="0"/>
              <a:t>The highest quality of care involves providing healthcare services that meet or exceed established standards, addressing physical, emotional, and psychological needs. Key components include evidence-based practice, patient-centered care, and safe and effective care, which prioritize patient safety and ensure positive health outcomes (Lillis &amp; </a:t>
            </a:r>
            <a:r>
              <a:rPr lang="en-US" dirty="0" err="1"/>
              <a:t>LeMone</a:t>
            </a:r>
            <a:r>
              <a:rPr lang="en-US" dirty="0"/>
              <a:t>, 2019).</a:t>
            </a:r>
          </a:p>
          <a:p>
            <a:r>
              <a:rPr lang="en-US" b="1" dirty="0"/>
              <a:t>Patient Advocacy: </a:t>
            </a:r>
          </a:p>
          <a:p>
            <a:pPr marL="0" indent="0">
              <a:buNone/>
            </a:pPr>
            <a:r>
              <a:rPr lang="en-US" dirty="0"/>
              <a:t>Patient advocacy is a crucial process that promotes patients' rights, well-being, and access to quality healthcare. It involves ensuring patients are informed, empowered, and have a voice in their decisions, promoting privacy protection, and facilitating access to necessary resources and support services.</a:t>
            </a:r>
          </a:p>
          <a:p>
            <a:r>
              <a:rPr lang="en-US" b="1" dirty="0"/>
              <a:t>Continuous Improvement: </a:t>
            </a:r>
          </a:p>
          <a:p>
            <a:pPr marL="0" indent="0">
              <a:buNone/>
            </a:pPr>
            <a:r>
              <a:rPr lang="en-US" dirty="0"/>
              <a:t>It emphasizes the importance of continuous learning and improvement in healthcare, focusing on professional development, quality improvement initiatives, and patient feedback integration. It emphasizes the critical role of optimal patient care, patient advocacy, and continuous improvement in ensuring quality healthcare outcomes, and encourages healthcare professionals to strive for excellence and positive patient experiences (</a:t>
            </a:r>
            <a:r>
              <a:rPr lang="en-US" dirty="0" err="1"/>
              <a:t>Levett</a:t>
            </a:r>
            <a:r>
              <a:rPr lang="en-US" dirty="0"/>
              <a:t>-Jones &amp; Bourgeois,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2246084" y="550538"/>
            <a:ext cx="8911687" cy="1280890"/>
          </a:xfrm>
        </p:spPr>
        <p:txBody>
          <a:bodyPr/>
          <a:lstStyle/>
          <a:p>
            <a:r>
              <a:rPr lang="en-US" dirty="0"/>
              <a:t>Multigenerational Workforce</a:t>
            </a:r>
          </a:p>
        </p:txBody>
      </p:sp>
      <p:sp>
        <p:nvSpPr>
          <p:cNvPr id="3" name="Content Placeholder 2"/>
          <p:cNvSpPr>
            <a:spLocks noGrp="1" noEditPoints="1"/>
          </p:cNvSpPr>
          <p:nvPr>
            <p:ph idx="1"/>
          </p:nvPr>
        </p:nvSpPr>
        <p:spPr>
          <a:xfrm>
            <a:off x="2140980" y="1427627"/>
            <a:ext cx="9544930" cy="3777622"/>
          </a:xfrm>
        </p:spPr>
        <p:txBody>
          <a:bodyPr>
            <a:normAutofit/>
          </a:bodyPr>
          <a:lstStyle/>
          <a:p>
            <a:r>
              <a:rPr lang="en-US" sz="1700" b="1" dirty="0"/>
              <a:t>Understanding Diverse Perspectives:</a:t>
            </a:r>
            <a:r>
              <a:rPr lang="en-US" sz="1700" dirty="0"/>
              <a:t> </a:t>
            </a:r>
          </a:p>
          <a:p>
            <a:pPr marL="0" indent="0">
              <a:buNone/>
            </a:pPr>
            <a:r>
              <a:rPr lang="en-US" sz="1700" dirty="0"/>
              <a:t>Recognizing the presence of Baby Boomers, Generation X, Millennials, and Generation Z in the healthcare workforce, each contributing distinct strengths and preferences. Embracing an awareness of the diverse cultural backgrounds, experiences, and expectations that shape the perspectives of individuals from different generations.</a:t>
            </a:r>
            <a:endParaRPr lang="en-US" sz="1700" b="1" dirty="0"/>
          </a:p>
          <a:p>
            <a:r>
              <a:rPr lang="en-US" sz="1700" b="1" dirty="0"/>
              <a:t>Collaboration Across Generations:</a:t>
            </a:r>
            <a:r>
              <a:rPr lang="en-US" sz="1700" dirty="0"/>
              <a:t> </a:t>
            </a:r>
          </a:p>
          <a:p>
            <a:pPr marL="0" indent="0">
              <a:buNone/>
            </a:pPr>
            <a:r>
              <a:rPr lang="en-US" sz="1700" dirty="0"/>
              <a:t>Collaboration in healthcare is crucial for successful delivery. It involves knowledge sharing, mentorship programs, and flexibility in work styles. Knowledge sharing allows for the exchange of skills and expertise among different generations, while mentorship programs foster skill development and career growth. Addressing diverse work styles is essential for effective healthcare delivery </a:t>
            </a:r>
            <a:r>
              <a:rPr lang="en-US" dirty="0"/>
              <a:t>(Baillie &amp; Black, 2016)</a:t>
            </a:r>
            <a:r>
              <a:rPr lang="en-US" sz="1700" dirty="0"/>
              <a:t>.</a:t>
            </a:r>
          </a:p>
        </p:txBody>
      </p:sp>
      <p:pic>
        <p:nvPicPr>
          <p:cNvPr id="3074" name="Picture 2" descr="Multigenerational Workforce: Benefits, Challenges, and 9 Best Practices"/>
          <p:cNvPicPr>
            <a:picLocks noChangeAspect="1" noChangeArrowheads="1"/>
          </p:cNvPicPr>
          <p:nvPr/>
        </p:nvPicPr>
        <p:blipFill>
          <a:blip r:embed="rId1"/>
          <a:srcRect/>
          <a:stretch>
            <a:fillRect/>
          </a:stretch>
        </p:blipFill>
        <p:spPr bwMode="auto">
          <a:xfrm>
            <a:off x="7851229" y="4845270"/>
            <a:ext cx="3939786" cy="186651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Adhering to Professional Standards</a:t>
            </a:r>
          </a:p>
        </p:txBody>
      </p:sp>
      <p:sp>
        <p:nvSpPr>
          <p:cNvPr id="3" name="Content Placeholder 2"/>
          <p:cNvSpPr>
            <a:spLocks noGrp="1" noEditPoints="1"/>
          </p:cNvSpPr>
          <p:nvPr>
            <p:ph idx="1"/>
          </p:nvPr>
        </p:nvSpPr>
        <p:spPr>
          <a:xfrm>
            <a:off x="2589212" y="1905000"/>
            <a:ext cx="8915400" cy="4817806"/>
          </a:xfrm>
        </p:spPr>
        <p:txBody>
          <a:bodyPr>
            <a:normAutofit/>
          </a:bodyPr>
          <a:lstStyle/>
          <a:p>
            <a:r>
              <a:rPr lang="en-US" sz="1900" b="1" dirty="0"/>
              <a:t>Ethical practice: </a:t>
            </a:r>
            <a:r>
              <a:rPr lang="en-US" dirty="0"/>
              <a:t>Ethical practice in healthcare involves adhering to moral principles and values, ensuring decisions align with the highest ethical standards. Key components include patient autonomy, confidentiality, and truthfulness (American Nurses Association, 2017). Ethical practice is crucial for trust building between healthcare professionals, patients, and the community, and for maintaining professional integrity, as it contributes to the integrity of the healthcare profession.</a:t>
            </a:r>
          </a:p>
          <a:p>
            <a:r>
              <a:rPr lang="en-US" b="1" dirty="0"/>
              <a:t>Continuous Professional Development (CPD):</a:t>
            </a:r>
            <a:r>
              <a:rPr lang="en-US" dirty="0"/>
              <a:t> It is a lifelong commitment to learning and improving healthcare skills. It includes formal education, training programs, and self-directed learning. Benefits of CPD include enhanced patient care and adaptability to evolving healthcare practices and technologies. Healthcare professionals can pursue advanced degrees, certifications, and specialized training, while participating in workshops, seminars, and conferences (Thompson et al., 2020). CPD ensures professionals stay current and equipped with the latest knowledge, leading to better patient outcomes.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Cont..</a:t>
            </a:r>
          </a:p>
        </p:txBody>
      </p:sp>
      <p:sp>
        <p:nvSpPr>
          <p:cNvPr id="3" name="Content Placeholder 2"/>
          <p:cNvSpPr>
            <a:spLocks noGrp="1" noEditPoints="1"/>
          </p:cNvSpPr>
          <p:nvPr>
            <p:ph idx="1"/>
          </p:nvPr>
        </p:nvSpPr>
        <p:spPr/>
        <p:txBody>
          <a:bodyPr/>
          <a:lstStyle/>
          <a:p>
            <a:r>
              <a:rPr lang="en-US" b="1" dirty="0"/>
              <a:t>Codes of Conduct: </a:t>
            </a:r>
            <a:r>
              <a:rPr lang="en-US" dirty="0"/>
              <a:t>They are the guidelines set by healthcare organizations to ensure ethical and professional behavior. They consist of professional integrity, transparent management of conflicts of interest, compliance with legal and regulatory requirements, accountability, and a positive professional reputation (Benner et al., 2020). These codes uphold the dignity and respect of patients and colleagues, ensure professional accountability, and foster trust among stakeholders. They are crucial in maintaining a positive professional image and ensuring ethical practices in healthcare.</a:t>
            </a:r>
          </a:p>
        </p:txBody>
      </p:sp>
      <p:pic>
        <p:nvPicPr>
          <p:cNvPr id="5122" name="Picture 2" descr="Code of Conduct - Guru Nanak College of Arts Science and Commerce"/>
          <p:cNvPicPr>
            <a:picLocks noChangeAspect="1" noChangeArrowheads="1"/>
          </p:cNvPicPr>
          <p:nvPr/>
        </p:nvPicPr>
        <p:blipFill>
          <a:blip r:embed="rId1"/>
          <a:srcRect/>
          <a:stretch>
            <a:fillRect/>
          </a:stretch>
        </p:blipFill>
        <p:spPr bwMode="auto">
          <a:xfrm>
            <a:off x="8248541" y="4472892"/>
            <a:ext cx="3470493" cy="2135688"/>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dirty="0"/>
              <a:t>Conclusion</a:t>
            </a:r>
          </a:p>
        </p:txBody>
      </p:sp>
      <p:sp>
        <p:nvSpPr>
          <p:cNvPr id="3" name="Content Placeholder 2"/>
          <p:cNvSpPr>
            <a:spLocks noGrp="1" noEditPoints="1"/>
          </p:cNvSpPr>
          <p:nvPr>
            <p:ph idx="1"/>
          </p:nvPr>
        </p:nvSpPr>
        <p:spPr/>
        <p:txBody>
          <a:bodyPr/>
          <a:lstStyle/>
          <a:p>
            <a:pPr marL="0" indent="0">
              <a:buNone/>
            </a:pPr>
            <a:r>
              <a:rPr lang="en-US" dirty="0"/>
              <a:t>Do emphasizes the benefits of collaboration across generations in healthcare, including enhanced team dynamics, improved communication, and innovation. It encourages healthcare professionals to embrace and celebrate the diversity of generations, highlighting the potential for a harmonious, inclusive, and dynamic healthcare environment.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2510554" y="388136"/>
            <a:ext cx="8911687" cy="1280890"/>
          </a:xfrm>
        </p:spPr>
        <p:txBody>
          <a:bodyPr/>
          <a:lstStyle/>
          <a:p>
            <a:r>
              <a:rPr lang="en-US" dirty="0"/>
              <a:t>References</a:t>
            </a:r>
          </a:p>
        </p:txBody>
      </p:sp>
      <p:sp>
        <p:nvSpPr>
          <p:cNvPr id="3" name="Content Placeholder 2"/>
          <p:cNvSpPr>
            <a:spLocks noGrp="1" noEditPoints="1"/>
          </p:cNvSpPr>
          <p:nvPr>
            <p:ph idx="1"/>
          </p:nvPr>
        </p:nvSpPr>
        <p:spPr>
          <a:xfrm>
            <a:off x="2510554" y="1238865"/>
            <a:ext cx="8915400" cy="4572000"/>
          </a:xfrm>
        </p:spPr>
        <p:txBody>
          <a:bodyPr>
            <a:noAutofit/>
          </a:bodyPr>
          <a:lstStyle/>
          <a:p>
            <a:r>
              <a:rPr lang="en-US" sz="1600" dirty="0"/>
              <a:t>Benner, P., </a:t>
            </a:r>
            <a:r>
              <a:rPr lang="en-US" sz="1600" dirty="0" err="1"/>
              <a:t>Sutphen</a:t>
            </a:r>
            <a:r>
              <a:rPr lang="en-US" sz="1600" dirty="0"/>
              <a:t>, M., Leonard, V., &amp; Day, L. (2020). Educating nurses: A call for radical transformation. John Wiley &amp; Sons.</a:t>
            </a:r>
          </a:p>
          <a:p>
            <a:r>
              <a:rPr lang="en-US" sz="1600" dirty="0"/>
              <a:t>American Nurses Association. (2017). Nursing: Scope and standards of practice. Silver Spring, MD: American Nurses Association.</a:t>
            </a:r>
          </a:p>
          <a:p>
            <a:r>
              <a:rPr lang="en-US" sz="1600" dirty="0"/>
              <a:t>Thompson, C., </a:t>
            </a:r>
            <a:r>
              <a:rPr lang="en-US" sz="1600" dirty="0" err="1"/>
              <a:t>McCaughan</a:t>
            </a:r>
            <a:r>
              <a:rPr lang="en-US" sz="1600" dirty="0"/>
              <a:t>, D., Cullum, N., Sheldon, T., &amp; </a:t>
            </a:r>
            <a:r>
              <a:rPr lang="en-US" sz="1600" dirty="0" err="1"/>
              <a:t>Raynor</a:t>
            </a:r>
            <a:r>
              <a:rPr lang="en-US" sz="1600" dirty="0"/>
              <a:t>, P. (2020). Barriers to evidence-based practice in primary care nursing—Why viewing decision-making as context is helpful. Journal of Advanced Nursing, 45(4), 371-381.</a:t>
            </a:r>
          </a:p>
          <a:p>
            <a:r>
              <a:rPr lang="en-US" sz="1600" dirty="0"/>
              <a:t>Nursing and Midwifery Council. (2018). The Code: Professional standards of practice and </a:t>
            </a:r>
            <a:r>
              <a:rPr lang="en-US" sz="1600" dirty="0" err="1"/>
              <a:t>behaviour</a:t>
            </a:r>
            <a:r>
              <a:rPr lang="en-US" sz="1600" dirty="0"/>
              <a:t> for nurses, midwives and nursing associates. London: Nursing and Midwifery Council.</a:t>
            </a:r>
          </a:p>
          <a:p>
            <a:r>
              <a:rPr lang="en-US" sz="1600" dirty="0"/>
              <a:t>Baillie, L., &amp; Black, J. (2016). Professional values in nursing. Nursing Standard, 29(31), 32-37.</a:t>
            </a:r>
          </a:p>
          <a:p>
            <a:r>
              <a:rPr lang="en-US" sz="1600" dirty="0"/>
              <a:t>Lillis, C., &amp; </a:t>
            </a:r>
            <a:r>
              <a:rPr lang="en-US" sz="1600" dirty="0" err="1"/>
              <a:t>LeMone</a:t>
            </a:r>
            <a:r>
              <a:rPr lang="en-US" sz="1600" dirty="0"/>
              <a:t>, P. (2019). Fundamentals of nursing: The art and science of person-centered care. Wolters Kluwer.</a:t>
            </a:r>
          </a:p>
          <a:p>
            <a:r>
              <a:rPr lang="en-US" sz="1600" dirty="0"/>
              <a:t>Royal College of Nursing. (2019). Every nurse an advocate: RCN principles of nursing practice. London: Royal College of Nursing.</a:t>
            </a:r>
          </a:p>
          <a:p>
            <a:r>
              <a:rPr lang="en-US" sz="1600" dirty="0" err="1"/>
              <a:t>Levett</a:t>
            </a:r>
            <a:r>
              <a:rPr lang="en-US" sz="1600" dirty="0"/>
              <a:t>-Jones, T., &amp; Bourgeois, S. (2020). The Clinical Placement: An Essential Guide for Nursing Students. Elsevier Health Sciences.</a:t>
            </a: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1077</Words>
  <Application>Microsoft Office PowerPoint</Application>
  <PresentationFormat>Widescreen</PresentationFormat>
  <Paragraphs>39</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Times New Roman</vt:lpstr>
      <vt:lpstr>Wingdings 3</vt:lpstr>
      <vt:lpstr>Wisp</vt:lpstr>
      <vt:lpstr>Effective Practice in Health: A Focus on Professional Skills</vt:lpstr>
      <vt:lpstr>Introduction</vt:lpstr>
      <vt:lpstr>Role Overview</vt:lpstr>
      <vt:lpstr>Contributing to Patient Outcomes</vt:lpstr>
      <vt:lpstr>Multigenerational Workforce</vt:lpstr>
      <vt:lpstr>Adhering to Professional Standards</vt:lpstr>
      <vt:lpstr>Cont..</vt:lpstr>
      <vt:lpstr>Conclusion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Alam Afridi</cp:lastModifiedBy>
  <cp:revision>1</cp:revision>
  <dcterms:created xsi:type="dcterms:W3CDTF">2023-11-24T07:34:22Z</dcterms:created>
  <dcterms:modified xsi:type="dcterms:W3CDTF">2023-11-27T11:38:07Z</dcterms:modified>
</cp:coreProperties>
</file>