
<file path=[Content_Types].xml><?xml version="1.0" encoding="utf-8"?>
<Types xmlns="http://schemas.openxmlformats.org/package/2006/content-types">
  <Default Extension="jfif" ContentType="image/jpeg"/>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7"/>
  </p:notesMasterIdLst>
  <p:sldIdLst>
    <p:sldId id="257" r:id="rId2"/>
    <p:sldId id="271" r:id="rId3"/>
    <p:sldId id="264" r:id="rId4"/>
    <p:sldId id="265" r:id="rId5"/>
    <p:sldId id="266" r:id="rId6"/>
    <p:sldId id="268" r:id="rId7"/>
    <p:sldId id="270" r:id="rId8"/>
    <p:sldId id="267" r:id="rId9"/>
    <p:sldId id="272" r:id="rId10"/>
    <p:sldId id="273" r:id="rId11"/>
    <p:sldId id="258" r:id="rId12"/>
    <p:sldId id="259" r:id="rId13"/>
    <p:sldId id="260" r:id="rId14"/>
    <p:sldId id="261" r:id="rId15"/>
    <p:sldId id="274"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88" d="100"/>
          <a:sy n="88" d="100"/>
        </p:scale>
        <p:origin x="69"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E061E5-7456-4862-8190-31CD798B6935}" type="datetimeFigureOut">
              <a:rPr lang="en-GB" smtClean="0"/>
              <a:t>20/01/2020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3619CE-A6C7-469A-9CBB-889A10EABE2B}" type="slidenum">
              <a:rPr lang="en-GB" smtClean="0"/>
              <a:t>‹#›</a:t>
            </a:fld>
            <a:endParaRPr lang="en-GB"/>
          </a:p>
        </p:txBody>
      </p:sp>
    </p:spTree>
    <p:extLst>
      <p:ext uri="{BB962C8B-B14F-4D97-AF65-F5344CB8AC3E}">
        <p14:creationId xmlns:p14="http://schemas.microsoft.com/office/powerpoint/2010/main" val="1519994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0B38C66-1E0F-4A84-8534-ACB530A5A980}" type="slidenum">
              <a:rPr lang="en-GB" smtClean="0"/>
              <a:t>5</a:t>
            </a:fld>
            <a:endParaRPr lang="en-GB"/>
          </a:p>
        </p:txBody>
      </p:sp>
    </p:spTree>
    <p:extLst>
      <p:ext uri="{BB962C8B-B14F-4D97-AF65-F5344CB8AC3E}">
        <p14:creationId xmlns:p14="http://schemas.microsoft.com/office/powerpoint/2010/main" val="29865350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6AF7878E-5630-4062-946E-90A8177AAD30}" type="datetimeFigureOut">
              <a:rPr lang="en-GB" smtClean="0"/>
              <a:t>20/01/2020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7CE1FE-9FC5-4B88-9E78-94BFD508E9EF}"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11070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AF7878E-5630-4062-946E-90A8177AAD30}" type="datetimeFigureOut">
              <a:rPr lang="en-GB" smtClean="0"/>
              <a:t>20/01/2020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7CE1FE-9FC5-4B88-9E78-94BFD508E9EF}" type="slidenum">
              <a:rPr lang="en-GB" smtClean="0"/>
              <a:t>‹#›</a:t>
            </a:fld>
            <a:endParaRPr lang="en-GB"/>
          </a:p>
        </p:txBody>
      </p:sp>
    </p:spTree>
    <p:extLst>
      <p:ext uri="{BB962C8B-B14F-4D97-AF65-F5344CB8AC3E}">
        <p14:creationId xmlns:p14="http://schemas.microsoft.com/office/powerpoint/2010/main" val="3471207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AF7878E-5630-4062-946E-90A8177AAD30}" type="datetimeFigureOut">
              <a:rPr lang="en-GB" smtClean="0"/>
              <a:t>20/01/2020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7CE1FE-9FC5-4B88-9E78-94BFD508E9EF}"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756501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AF7878E-5630-4062-946E-90A8177AAD30}" type="datetimeFigureOut">
              <a:rPr lang="en-GB" smtClean="0"/>
              <a:t>20/01/2020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7CE1FE-9FC5-4B88-9E78-94BFD508E9EF}" type="slidenum">
              <a:rPr lang="en-GB" smtClean="0"/>
              <a:t>‹#›</a:t>
            </a:fld>
            <a:endParaRPr lang="en-GB"/>
          </a:p>
        </p:txBody>
      </p:sp>
    </p:spTree>
    <p:extLst>
      <p:ext uri="{BB962C8B-B14F-4D97-AF65-F5344CB8AC3E}">
        <p14:creationId xmlns:p14="http://schemas.microsoft.com/office/powerpoint/2010/main" val="27662872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AF7878E-5630-4062-946E-90A8177AAD30}" type="datetimeFigureOut">
              <a:rPr lang="en-GB" smtClean="0"/>
              <a:t>20/01/2020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D7CE1FE-9FC5-4B88-9E78-94BFD508E9EF}" type="slidenum">
              <a:rPr lang="en-GB" smtClean="0"/>
              <a:t>‹#›</a:t>
            </a:fld>
            <a:endParaRPr lang="en-GB"/>
          </a:p>
        </p:txBody>
      </p:sp>
    </p:spTree>
    <p:extLst>
      <p:ext uri="{BB962C8B-B14F-4D97-AF65-F5344CB8AC3E}">
        <p14:creationId xmlns:p14="http://schemas.microsoft.com/office/powerpoint/2010/main" val="18014762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AF7878E-5630-4062-946E-90A8177AAD30}" type="datetimeFigureOut">
              <a:rPr lang="en-GB" smtClean="0"/>
              <a:t>20/01/2020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D7CE1FE-9FC5-4B88-9E78-94BFD508E9EF}" type="slidenum">
              <a:rPr lang="en-GB" smtClean="0"/>
              <a:t>‹#›</a:t>
            </a:fld>
            <a:endParaRPr lang="en-GB"/>
          </a:p>
        </p:txBody>
      </p:sp>
    </p:spTree>
    <p:extLst>
      <p:ext uri="{BB962C8B-B14F-4D97-AF65-F5344CB8AC3E}">
        <p14:creationId xmlns:p14="http://schemas.microsoft.com/office/powerpoint/2010/main" val="25233086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6AF7878E-5630-4062-946E-90A8177AAD30}" type="datetimeFigureOut">
              <a:rPr lang="en-GB" smtClean="0"/>
              <a:t>20/01/2020</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8D7CE1FE-9FC5-4B88-9E78-94BFD508E9EF}" type="slidenum">
              <a:rPr lang="en-GB" smtClean="0"/>
              <a:t>‹#›</a:t>
            </a:fld>
            <a:endParaRPr lang="en-GB"/>
          </a:p>
        </p:txBody>
      </p:sp>
    </p:spTree>
    <p:extLst>
      <p:ext uri="{BB962C8B-B14F-4D97-AF65-F5344CB8AC3E}">
        <p14:creationId xmlns:p14="http://schemas.microsoft.com/office/powerpoint/2010/main" val="15073021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6AF7878E-5630-4062-946E-90A8177AAD30}" type="datetimeFigureOut">
              <a:rPr lang="en-GB" smtClean="0"/>
              <a:t>20/01/2020</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8D7CE1FE-9FC5-4B88-9E78-94BFD508E9EF}" type="slidenum">
              <a:rPr lang="en-GB" smtClean="0"/>
              <a:t>‹#›</a:t>
            </a:fld>
            <a:endParaRPr lang="en-GB"/>
          </a:p>
        </p:txBody>
      </p:sp>
    </p:spTree>
    <p:extLst>
      <p:ext uri="{BB962C8B-B14F-4D97-AF65-F5344CB8AC3E}">
        <p14:creationId xmlns:p14="http://schemas.microsoft.com/office/powerpoint/2010/main" val="7397804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6AF7878E-5630-4062-946E-90A8177AAD30}" type="datetimeFigureOut">
              <a:rPr lang="en-GB" smtClean="0"/>
              <a:t>20/01/2020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7CE1FE-9FC5-4B88-9E78-94BFD508E9EF}" type="slidenum">
              <a:rPr lang="en-GB" smtClean="0"/>
              <a:t>‹#›</a:t>
            </a:fld>
            <a:endParaRPr lang="en-GB"/>
          </a:p>
        </p:txBody>
      </p:sp>
    </p:spTree>
    <p:extLst>
      <p:ext uri="{BB962C8B-B14F-4D97-AF65-F5344CB8AC3E}">
        <p14:creationId xmlns:p14="http://schemas.microsoft.com/office/powerpoint/2010/main" val="13565896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AF7878E-5630-4062-946E-90A8177AAD30}" type="datetimeFigureOut">
              <a:rPr lang="en-GB" smtClean="0"/>
              <a:t>20/01/2020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7CE1FE-9FC5-4B88-9E78-94BFD508E9EF}" type="slidenum">
              <a:rPr lang="en-GB" smtClean="0"/>
              <a:t>‹#›</a:t>
            </a:fld>
            <a:endParaRPr lang="en-GB"/>
          </a:p>
        </p:txBody>
      </p:sp>
    </p:spTree>
    <p:extLst>
      <p:ext uri="{BB962C8B-B14F-4D97-AF65-F5344CB8AC3E}">
        <p14:creationId xmlns:p14="http://schemas.microsoft.com/office/powerpoint/2010/main" val="5225558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AF7878E-5630-4062-946E-90A8177AAD30}" type="datetimeFigureOut">
              <a:rPr lang="en-GB" smtClean="0"/>
              <a:t>20/01/2020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7CE1FE-9FC5-4B88-9E78-94BFD508E9EF}" type="slidenum">
              <a:rPr lang="en-GB" smtClean="0"/>
              <a:t>‹#›</a:t>
            </a:fld>
            <a:endParaRPr lang="en-GB"/>
          </a:p>
        </p:txBody>
      </p:sp>
    </p:spTree>
    <p:extLst>
      <p:ext uri="{BB962C8B-B14F-4D97-AF65-F5344CB8AC3E}">
        <p14:creationId xmlns:p14="http://schemas.microsoft.com/office/powerpoint/2010/main" val="1174833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6AF7878E-5630-4062-946E-90A8177AAD30}" type="datetimeFigureOut">
              <a:rPr lang="en-GB" smtClean="0"/>
              <a:t>20/01/2020</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8D7CE1FE-9FC5-4B88-9E78-94BFD508E9EF}"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3347589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hyperlink" Target="https://factfulnessquiz.com/" TargetMode="Externa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3.jfif"/><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p:cNvSpPr>
            <a:spLocks noGrp="1" noChangeArrowheads="1"/>
          </p:cNvSpPr>
          <p:nvPr>
            <p:ph type="title"/>
          </p:nvPr>
        </p:nvSpPr>
        <p:spPr>
          <a:xfrm>
            <a:off x="1186543" y="986684"/>
            <a:ext cx="8929531" cy="1439862"/>
          </a:xfrm>
        </p:spPr>
        <p:txBody>
          <a:bodyPr>
            <a:normAutofit fontScale="90000"/>
          </a:bodyPr>
          <a:lstStyle/>
          <a:p>
            <a:pPr eaLnBrk="1" hangingPunct="1"/>
            <a:r>
              <a:rPr lang="en-GB" sz="2800" dirty="0"/>
              <a:t/>
            </a:r>
            <a:br>
              <a:rPr lang="en-GB" sz="2800" dirty="0"/>
            </a:br>
            <a:r>
              <a:rPr lang="en-GB" sz="2800" dirty="0"/>
              <a:t/>
            </a:r>
            <a:br>
              <a:rPr lang="en-GB" sz="2800" dirty="0"/>
            </a:br>
            <a:r>
              <a:rPr lang="en-GB" sz="2800" dirty="0"/>
              <a:t/>
            </a:r>
            <a:br>
              <a:rPr lang="en-GB" sz="2800" dirty="0"/>
            </a:br>
            <a:r>
              <a:rPr lang="en-GB" sz="2800" dirty="0"/>
              <a:t/>
            </a:r>
            <a:br>
              <a:rPr lang="en-GB" sz="2800" dirty="0"/>
            </a:br>
            <a:r>
              <a:rPr lang="en-GB" sz="2800" dirty="0"/>
              <a:t/>
            </a:r>
            <a:br>
              <a:rPr lang="en-GB" sz="2800" dirty="0"/>
            </a:br>
            <a:r>
              <a:rPr lang="en-GB" sz="2800" dirty="0"/>
              <a:t/>
            </a:r>
            <a:br>
              <a:rPr lang="en-GB" sz="2800" dirty="0"/>
            </a:br>
            <a:r>
              <a:rPr lang="en-GB" sz="2800" dirty="0"/>
              <a:t/>
            </a:r>
            <a:br>
              <a:rPr lang="en-GB" sz="2800" dirty="0"/>
            </a:br>
            <a:r>
              <a:rPr lang="en-GB" sz="2800" dirty="0"/>
              <a:t/>
            </a:r>
            <a:br>
              <a:rPr lang="en-GB" sz="2800" dirty="0"/>
            </a:br>
            <a:r>
              <a:rPr lang="en-GB" sz="2800" dirty="0"/>
              <a:t/>
            </a:r>
            <a:br>
              <a:rPr lang="en-GB" sz="2800" dirty="0"/>
            </a:br>
            <a:r>
              <a:rPr lang="en-GB" sz="4400" b="1" dirty="0"/>
              <a:t/>
            </a:r>
            <a:br>
              <a:rPr lang="en-GB" sz="4400" b="1" dirty="0"/>
            </a:br>
            <a:r>
              <a:rPr lang="en-GB" sz="4400" b="1" dirty="0"/>
              <a:t>SJYW5012</a:t>
            </a:r>
            <a:br>
              <a:rPr lang="en-GB" sz="4400" b="1" dirty="0"/>
            </a:br>
            <a:r>
              <a:rPr lang="en-GB" sz="4400" b="1" dirty="0"/>
              <a:t>Introduction and </a:t>
            </a:r>
            <a:r>
              <a:rPr lang="en-GB" sz="4400" b="1" dirty="0" smtClean="0"/>
              <a:t>Overview of Module</a:t>
            </a:r>
            <a:r>
              <a:rPr lang="en-GB" sz="2800" dirty="0"/>
              <a:t/>
            </a:r>
            <a:br>
              <a:rPr lang="en-GB" sz="2800" dirty="0"/>
            </a:br>
            <a:r>
              <a:rPr lang="en-GB" sz="2800" dirty="0"/>
              <a:t/>
            </a:r>
            <a:br>
              <a:rPr lang="en-GB" sz="2800" dirty="0"/>
            </a:br>
            <a:endParaRPr lang="en-GB" sz="2800" dirty="0"/>
          </a:p>
        </p:txBody>
      </p:sp>
      <p:sp>
        <p:nvSpPr>
          <p:cNvPr id="14338" name="Rectangle 3"/>
          <p:cNvSpPr>
            <a:spLocks noGrp="1" noChangeArrowheads="1"/>
          </p:cNvSpPr>
          <p:nvPr>
            <p:ph idx="1"/>
          </p:nvPr>
        </p:nvSpPr>
        <p:spPr>
          <a:xfrm>
            <a:off x="1115786" y="2068286"/>
            <a:ext cx="9519557" cy="4574556"/>
          </a:xfrm>
        </p:spPr>
        <p:txBody>
          <a:bodyPr/>
          <a:lstStyle/>
          <a:p>
            <a:pPr algn="ctr" eaLnBrk="1" hangingPunct="1">
              <a:buNone/>
            </a:pPr>
            <a:r>
              <a:rPr lang="en-GB" sz="3600" b="1" dirty="0"/>
              <a:t>Education for Sustainable Development and Global Youth Work </a:t>
            </a:r>
          </a:p>
          <a:p>
            <a:pPr algn="ctr" eaLnBrk="1" hangingPunct="1">
              <a:buFont typeface="Wingdings" pitchFamily="-72" charset="2"/>
              <a:buNone/>
            </a:pPr>
            <a:endParaRPr lang="en-GB" dirty="0" smtClean="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50771" y="3414508"/>
            <a:ext cx="4648200" cy="2585561"/>
          </a:xfrm>
          <a:prstGeom prst="rect">
            <a:avLst/>
          </a:prstGeom>
        </p:spPr>
      </p:pic>
    </p:spTree>
    <p:extLst>
      <p:ext uri="{BB962C8B-B14F-4D97-AF65-F5344CB8AC3E}">
        <p14:creationId xmlns:p14="http://schemas.microsoft.com/office/powerpoint/2010/main" val="188797862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Aim of Session </a:t>
            </a:r>
            <a:endParaRPr lang="en-GB" b="1" dirty="0"/>
          </a:p>
        </p:txBody>
      </p:sp>
      <p:sp>
        <p:nvSpPr>
          <p:cNvPr id="3" name="Content Placeholder 2"/>
          <p:cNvSpPr>
            <a:spLocks noGrp="1"/>
          </p:cNvSpPr>
          <p:nvPr>
            <p:ph idx="1"/>
          </p:nvPr>
        </p:nvSpPr>
        <p:spPr/>
        <p:txBody>
          <a:bodyPr/>
          <a:lstStyle/>
          <a:p>
            <a:pPr marL="457200" indent="-457200">
              <a:buFont typeface="+mj-lt"/>
              <a:buAutoNum type="arabicPeriod"/>
            </a:pPr>
            <a:r>
              <a:rPr lang="en-GB" dirty="0" smtClean="0"/>
              <a:t>Overview of Module and Assessment ?</a:t>
            </a:r>
          </a:p>
          <a:p>
            <a:pPr marL="457200" indent="-457200">
              <a:buFont typeface="+mj-lt"/>
              <a:buAutoNum type="arabicPeriod"/>
            </a:pPr>
            <a:r>
              <a:rPr lang="en-GB" dirty="0" smtClean="0"/>
              <a:t>Your Views / Experiences </a:t>
            </a:r>
          </a:p>
          <a:p>
            <a:pPr marL="457200" indent="-457200">
              <a:buFont typeface="+mj-lt"/>
              <a:buAutoNum type="arabicPeriod"/>
            </a:pPr>
            <a:r>
              <a:rPr lang="en-GB" dirty="0" smtClean="0"/>
              <a:t>Fact fullness Quiz ?</a:t>
            </a:r>
          </a:p>
          <a:p>
            <a:pPr marL="457200" indent="-457200">
              <a:buFont typeface="+mj-lt"/>
              <a:buAutoNum type="arabicPeriod"/>
            </a:pPr>
            <a:r>
              <a:rPr lang="en-GB" dirty="0" smtClean="0"/>
              <a:t>Begin to think about what is Education for Sustainability and Global Youth Work</a:t>
            </a:r>
            <a:endParaRPr lang="en-GB" dirty="0"/>
          </a:p>
        </p:txBody>
      </p:sp>
    </p:spTree>
    <p:extLst>
      <p:ext uri="{BB962C8B-B14F-4D97-AF65-F5344CB8AC3E}">
        <p14:creationId xmlns:p14="http://schemas.microsoft.com/office/powerpoint/2010/main" val="11552837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2"/>
          <p:cNvSpPr>
            <a:spLocks noGrp="1" noChangeArrowheads="1"/>
          </p:cNvSpPr>
          <p:nvPr>
            <p:ph type="title"/>
          </p:nvPr>
        </p:nvSpPr>
        <p:spPr/>
        <p:txBody>
          <a:bodyPr>
            <a:normAutofit/>
          </a:bodyPr>
          <a:lstStyle/>
          <a:p>
            <a:pPr eaLnBrk="1" hangingPunct="1"/>
            <a:r>
              <a:rPr lang="en-GB" dirty="0" smtClean="0"/>
              <a:t>Module Aims </a:t>
            </a:r>
            <a:r>
              <a:rPr lang="en-GB" dirty="0"/>
              <a:t/>
            </a:r>
            <a:br>
              <a:rPr lang="en-GB" dirty="0"/>
            </a:br>
            <a:endParaRPr lang="en-GB" dirty="0"/>
          </a:p>
        </p:txBody>
      </p:sp>
      <p:sp>
        <p:nvSpPr>
          <p:cNvPr id="18434" name="Rectangle 4"/>
          <p:cNvSpPr>
            <a:spLocks noGrp="1" noChangeArrowheads="1"/>
          </p:cNvSpPr>
          <p:nvPr>
            <p:ph sz="half" idx="1"/>
          </p:nvPr>
        </p:nvSpPr>
        <p:spPr>
          <a:xfrm>
            <a:off x="838199" y="1825625"/>
            <a:ext cx="9860281" cy="4351338"/>
          </a:xfrm>
        </p:spPr>
        <p:txBody>
          <a:bodyPr>
            <a:normAutofit/>
          </a:bodyPr>
          <a:lstStyle/>
          <a:p>
            <a:pPr marL="476250" indent="-476250"/>
            <a:r>
              <a:rPr lang="en-GB" sz="4800" dirty="0"/>
              <a:t>To provide students with knowledge, understanding and skills for embedding Education for Sustainability (ESD) and Global Youth Work (GYW) in their practice. </a:t>
            </a:r>
          </a:p>
        </p:txBody>
      </p:sp>
    </p:spTree>
    <p:extLst>
      <p:ext uri="{BB962C8B-B14F-4D97-AF65-F5344CB8AC3E}">
        <p14:creationId xmlns:p14="http://schemas.microsoft.com/office/powerpoint/2010/main" val="397617562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p:nvPr>
        </p:nvSpPr>
        <p:spPr/>
        <p:txBody>
          <a:bodyPr/>
          <a:lstStyle/>
          <a:p>
            <a:pPr eaLnBrk="1" hangingPunct="1"/>
            <a:r>
              <a:rPr lang="en-GB" b="1" dirty="0"/>
              <a:t>Learning Outcomes </a:t>
            </a:r>
            <a:r>
              <a:rPr lang="en-GB" sz="3200" dirty="0"/>
              <a:t/>
            </a:r>
            <a:br>
              <a:rPr lang="en-GB" sz="3200" dirty="0"/>
            </a:br>
            <a:endParaRPr lang="en-GB" sz="3200" dirty="0"/>
          </a:p>
        </p:txBody>
      </p:sp>
      <p:sp>
        <p:nvSpPr>
          <p:cNvPr id="19458" name="Rectangle 4"/>
          <p:cNvSpPr>
            <a:spLocks noGrp="1" noChangeArrowheads="1"/>
          </p:cNvSpPr>
          <p:nvPr>
            <p:ph sz="half" idx="1"/>
          </p:nvPr>
        </p:nvSpPr>
        <p:spPr>
          <a:xfrm>
            <a:off x="838200" y="1825625"/>
            <a:ext cx="10069286" cy="4351338"/>
          </a:xfrm>
        </p:spPr>
        <p:txBody>
          <a:bodyPr>
            <a:normAutofit/>
          </a:bodyPr>
          <a:lstStyle/>
          <a:p>
            <a:pPr lvl="0">
              <a:buFont typeface="+mj-lt"/>
              <a:buAutoNum type="arabicPeriod"/>
            </a:pPr>
            <a:r>
              <a:rPr lang="en-US" sz="3600" dirty="0"/>
              <a:t>Appreciate the contested nature of sustainable development and to differentiate, and critically evaluate, different interpretations of the discourse and theories of society environment relationships.</a:t>
            </a:r>
            <a:endParaRPr lang="en-GB" sz="3600" dirty="0"/>
          </a:p>
          <a:p>
            <a:pPr lvl="0">
              <a:buFont typeface="+mj-lt"/>
              <a:buAutoNum type="arabicPeriod"/>
            </a:pPr>
            <a:r>
              <a:rPr lang="en-GB" sz="3600" dirty="0"/>
              <a:t>Demonstrate an in depth knowledge of the principles and pedagogy of Global Youth Work.</a:t>
            </a:r>
          </a:p>
          <a:p>
            <a:pPr eaLnBrk="1" hangingPunct="1"/>
            <a:endParaRPr lang="en-GB" sz="3600" dirty="0"/>
          </a:p>
        </p:txBody>
      </p:sp>
    </p:spTree>
    <p:extLst>
      <p:ext uri="{BB962C8B-B14F-4D97-AF65-F5344CB8AC3E}">
        <p14:creationId xmlns:p14="http://schemas.microsoft.com/office/powerpoint/2010/main" val="148190202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Learning Outcomes </a:t>
            </a:r>
            <a:r>
              <a:rPr lang="en-GB" dirty="0"/>
              <a:t/>
            </a:r>
            <a:br>
              <a:rPr lang="en-GB" dirty="0"/>
            </a:br>
            <a:endParaRPr lang="en-GB" dirty="0"/>
          </a:p>
        </p:txBody>
      </p:sp>
      <p:sp>
        <p:nvSpPr>
          <p:cNvPr id="3" name="Content Placeholder 2"/>
          <p:cNvSpPr>
            <a:spLocks noGrp="1"/>
          </p:cNvSpPr>
          <p:nvPr>
            <p:ph sz="half" idx="1"/>
          </p:nvPr>
        </p:nvSpPr>
        <p:spPr>
          <a:xfrm>
            <a:off x="838199" y="1825625"/>
            <a:ext cx="9873343" cy="4351338"/>
          </a:xfrm>
        </p:spPr>
        <p:txBody>
          <a:bodyPr>
            <a:normAutofit/>
          </a:bodyPr>
          <a:lstStyle/>
          <a:p>
            <a:pPr marL="457200" lvl="0" indent="-457200">
              <a:buFont typeface="+mj-lt"/>
              <a:buAutoNum type="arabicPeriod" startAt="3"/>
            </a:pPr>
            <a:r>
              <a:rPr lang="en-US" dirty="0"/>
              <a:t>Critically evaluate strategies, frameworks and activities for embedding ESD / Global Youth Work in youth work practice.</a:t>
            </a:r>
            <a:r>
              <a:rPr lang="en-GB" dirty="0"/>
              <a:t> </a:t>
            </a:r>
            <a:endParaRPr lang="en-GB" dirty="0" smtClean="0"/>
          </a:p>
          <a:p>
            <a:pPr marL="457200" lvl="0" indent="-457200">
              <a:buFont typeface="+mj-lt"/>
              <a:buAutoNum type="arabicPeriod" startAt="3"/>
            </a:pPr>
            <a:endParaRPr lang="en-GB" dirty="0"/>
          </a:p>
          <a:p>
            <a:pPr marL="457200" lvl="0" indent="-457200">
              <a:buFont typeface="+mj-lt"/>
              <a:buAutoNum type="arabicPeriod" startAt="3"/>
            </a:pPr>
            <a:r>
              <a:rPr lang="en-US" dirty="0"/>
              <a:t>Reflect upon their own attitudes and values </a:t>
            </a:r>
            <a:r>
              <a:rPr lang="en-GB" dirty="0"/>
              <a:t>and develop skills to enable active participation in creating a more just and sustainable world</a:t>
            </a:r>
            <a:r>
              <a:rPr lang="en-GB" dirty="0" smtClean="0"/>
              <a:t>.</a:t>
            </a:r>
          </a:p>
          <a:p>
            <a:pPr marL="457200" lvl="0" indent="-457200">
              <a:buFont typeface="+mj-lt"/>
              <a:buAutoNum type="arabicPeriod" startAt="3"/>
            </a:pPr>
            <a:endParaRPr lang="en-GB" dirty="0"/>
          </a:p>
          <a:p>
            <a:pPr marL="457200" lvl="0" indent="-457200">
              <a:buFont typeface="+mj-lt"/>
              <a:buAutoNum type="arabicPeriod" startAt="3"/>
            </a:pPr>
            <a:r>
              <a:rPr lang="en-US" dirty="0" err="1"/>
              <a:t>Organise</a:t>
            </a:r>
            <a:r>
              <a:rPr lang="en-US" dirty="0"/>
              <a:t> their knowledge and learning through use of a range of information resources, and present their work appropriately, and reflect upon sustainable literacy skills developed.</a:t>
            </a:r>
            <a:endParaRPr lang="en-GB" dirty="0"/>
          </a:p>
          <a:p>
            <a:pPr marL="457200" indent="-457200">
              <a:buFont typeface="+mj-lt"/>
              <a:buAutoNum type="arabicPeriod" startAt="3"/>
            </a:pPr>
            <a:endParaRPr lang="en-GB" dirty="0"/>
          </a:p>
        </p:txBody>
      </p:sp>
    </p:spTree>
    <p:extLst>
      <p:ext uri="{BB962C8B-B14F-4D97-AF65-F5344CB8AC3E}">
        <p14:creationId xmlns:p14="http://schemas.microsoft.com/office/powerpoint/2010/main" val="33045040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Indicative Content</a:t>
            </a:r>
            <a:br>
              <a:rPr lang="en-GB" dirty="0"/>
            </a:br>
            <a:endParaRPr lang="en-GB" dirty="0"/>
          </a:p>
        </p:txBody>
      </p:sp>
      <p:sp>
        <p:nvSpPr>
          <p:cNvPr id="3" name="Content Placeholder 2"/>
          <p:cNvSpPr>
            <a:spLocks noGrp="1"/>
          </p:cNvSpPr>
          <p:nvPr>
            <p:ph sz="half" idx="1"/>
          </p:nvPr>
        </p:nvSpPr>
        <p:spPr>
          <a:xfrm>
            <a:off x="838199" y="1825625"/>
            <a:ext cx="10003971" cy="4351338"/>
          </a:xfrm>
        </p:spPr>
        <p:txBody>
          <a:bodyPr>
            <a:normAutofit/>
          </a:bodyPr>
          <a:lstStyle/>
          <a:p>
            <a:pPr lvl="0"/>
            <a:r>
              <a:rPr lang="en-GB" sz="3600" dirty="0"/>
              <a:t>Explore Global youth work as informal/ non-formal education with young people—a critical understanding of the links between personal, local and global issues. The central role of active participation in bringing about change towards greater equity and justice. </a:t>
            </a:r>
          </a:p>
          <a:p>
            <a:endParaRPr lang="en-GB" dirty="0"/>
          </a:p>
        </p:txBody>
      </p:sp>
    </p:spTree>
    <p:extLst>
      <p:ext uri="{BB962C8B-B14F-4D97-AF65-F5344CB8AC3E}">
        <p14:creationId xmlns:p14="http://schemas.microsoft.com/office/powerpoint/2010/main" val="40207227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Indicative Content</a:t>
            </a:r>
            <a:br>
              <a:rPr lang="en-GB" dirty="0"/>
            </a:br>
            <a:endParaRPr lang="en-GB" dirty="0"/>
          </a:p>
        </p:txBody>
      </p:sp>
      <p:sp>
        <p:nvSpPr>
          <p:cNvPr id="3" name="Content Placeholder 2"/>
          <p:cNvSpPr>
            <a:spLocks noGrp="1"/>
          </p:cNvSpPr>
          <p:nvPr>
            <p:ph sz="half" idx="1"/>
          </p:nvPr>
        </p:nvSpPr>
        <p:spPr>
          <a:xfrm>
            <a:off x="838199" y="1825625"/>
            <a:ext cx="9964783" cy="4351338"/>
          </a:xfrm>
        </p:spPr>
        <p:txBody>
          <a:bodyPr>
            <a:normAutofit/>
          </a:bodyPr>
          <a:lstStyle/>
          <a:p>
            <a:pPr>
              <a:buFont typeface="Wingdings" panose="05000000000000000000" pitchFamily="2" charset="2"/>
              <a:buChar char="§"/>
            </a:pPr>
            <a:r>
              <a:rPr lang="en-GB" sz="3600" dirty="0"/>
              <a:t>Consider and develop Education for Sustainability and Global Youth Work in youth work practice: explore visions, challenges and practices. </a:t>
            </a:r>
            <a:endParaRPr lang="en-GB" sz="3600" dirty="0" smtClean="0"/>
          </a:p>
          <a:p>
            <a:pPr>
              <a:buFont typeface="Wingdings" panose="05000000000000000000" pitchFamily="2" charset="2"/>
              <a:buChar char="§"/>
            </a:pPr>
            <a:r>
              <a:rPr lang="en-GB" sz="3600" dirty="0" smtClean="0"/>
              <a:t>A </a:t>
            </a:r>
            <a:r>
              <a:rPr lang="en-GB" sz="3600" dirty="0"/>
              <a:t>critical assessment of guidance and models for promoting and embedding  environmental Education for Sustainability and Global Youth Work in the non-formal </a:t>
            </a:r>
            <a:r>
              <a:rPr lang="en-GB" sz="3600" dirty="0" smtClean="0"/>
              <a:t>sector.</a:t>
            </a:r>
            <a:endParaRPr lang="en-GB" sz="3600" dirty="0"/>
          </a:p>
          <a:p>
            <a:endParaRPr lang="en-GB" sz="3600" dirty="0"/>
          </a:p>
        </p:txBody>
      </p:sp>
    </p:spTree>
    <p:extLst>
      <p:ext uri="{BB962C8B-B14F-4D97-AF65-F5344CB8AC3E}">
        <p14:creationId xmlns:p14="http://schemas.microsoft.com/office/powerpoint/2010/main" val="24090252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Indicative Content</a:t>
            </a:r>
            <a:br>
              <a:rPr lang="en-GB" dirty="0" smtClean="0"/>
            </a:br>
            <a:endParaRPr lang="en-GB" dirty="0"/>
          </a:p>
        </p:txBody>
      </p:sp>
      <p:sp>
        <p:nvSpPr>
          <p:cNvPr id="3" name="Content Placeholder 2"/>
          <p:cNvSpPr>
            <a:spLocks noGrp="1"/>
          </p:cNvSpPr>
          <p:nvPr>
            <p:ph sz="half" idx="1"/>
          </p:nvPr>
        </p:nvSpPr>
        <p:spPr>
          <a:xfrm>
            <a:off x="838200" y="1825625"/>
            <a:ext cx="10043160" cy="4351338"/>
          </a:xfrm>
        </p:spPr>
        <p:txBody>
          <a:bodyPr>
            <a:normAutofit/>
          </a:bodyPr>
          <a:lstStyle/>
          <a:p>
            <a:pPr>
              <a:buFont typeface="Wingdings" panose="05000000000000000000" pitchFamily="2" charset="2"/>
              <a:buChar char="§"/>
            </a:pPr>
            <a:r>
              <a:rPr lang="en-GB" sz="3200" dirty="0"/>
              <a:t>Appreciate the origins of sustainability: environmentalism and the new environmental movement; mainstream sustainable development: the evolution of the sustainability discourse. Green philosophies, different theories of environment-society relationships: </a:t>
            </a:r>
            <a:r>
              <a:rPr lang="en-GB" sz="3200" dirty="0" err="1"/>
              <a:t>technocentric</a:t>
            </a:r>
            <a:r>
              <a:rPr lang="en-GB" sz="3200" dirty="0"/>
              <a:t> and </a:t>
            </a:r>
            <a:r>
              <a:rPr lang="en-GB" sz="3200" dirty="0" err="1"/>
              <a:t>ecocentric</a:t>
            </a:r>
            <a:r>
              <a:rPr lang="en-GB" sz="3200" dirty="0"/>
              <a:t> approaches. </a:t>
            </a:r>
            <a:endParaRPr lang="en-GB" sz="3200" dirty="0" smtClean="0"/>
          </a:p>
          <a:p>
            <a:pPr>
              <a:buFont typeface="Wingdings" panose="05000000000000000000" pitchFamily="2" charset="2"/>
              <a:buChar char="§"/>
            </a:pPr>
            <a:r>
              <a:rPr lang="en-GB" sz="3200" dirty="0" smtClean="0"/>
              <a:t>From </a:t>
            </a:r>
            <a:r>
              <a:rPr lang="en-GB" sz="3200" dirty="0"/>
              <a:t>environmental education to education for sustainability, an evolving tradition: tracing the evolution of education for sustainability.</a:t>
            </a:r>
          </a:p>
          <a:p>
            <a:pPr lvl="0"/>
            <a:endParaRPr lang="en-GB" dirty="0"/>
          </a:p>
          <a:p>
            <a:endParaRPr lang="en-GB" dirty="0"/>
          </a:p>
        </p:txBody>
      </p:sp>
    </p:spTree>
    <p:extLst>
      <p:ext uri="{BB962C8B-B14F-4D97-AF65-F5344CB8AC3E}">
        <p14:creationId xmlns:p14="http://schemas.microsoft.com/office/powerpoint/2010/main" val="19407771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a:t>
            </a: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786203809"/>
              </p:ext>
            </p:extLst>
          </p:nvPr>
        </p:nvGraphicFramePr>
        <p:xfrm>
          <a:off x="1097280" y="1714753"/>
          <a:ext cx="10142220" cy="4577189"/>
        </p:xfrm>
        <a:graphic>
          <a:graphicData uri="http://schemas.openxmlformats.org/drawingml/2006/table">
            <a:tbl>
              <a:tblPr firstRow="1" firstCol="1" bandRow="1">
                <a:tableStyleId>{5C22544A-7EE6-4342-B048-85BDC9FD1C3A}</a:tableStyleId>
              </a:tblPr>
              <a:tblGrid>
                <a:gridCol w="3380365">
                  <a:extLst>
                    <a:ext uri="{9D8B030D-6E8A-4147-A177-3AD203B41FA5}">
                      <a16:colId xmlns:a16="http://schemas.microsoft.com/office/drawing/2014/main" val="4032919932"/>
                    </a:ext>
                  </a:extLst>
                </a:gridCol>
                <a:gridCol w="3380365">
                  <a:extLst>
                    <a:ext uri="{9D8B030D-6E8A-4147-A177-3AD203B41FA5}">
                      <a16:colId xmlns:a16="http://schemas.microsoft.com/office/drawing/2014/main" val="2925374154"/>
                    </a:ext>
                  </a:extLst>
                </a:gridCol>
                <a:gridCol w="1690745">
                  <a:extLst>
                    <a:ext uri="{9D8B030D-6E8A-4147-A177-3AD203B41FA5}">
                      <a16:colId xmlns:a16="http://schemas.microsoft.com/office/drawing/2014/main" val="243238101"/>
                    </a:ext>
                  </a:extLst>
                </a:gridCol>
                <a:gridCol w="1690745">
                  <a:extLst>
                    <a:ext uri="{9D8B030D-6E8A-4147-A177-3AD203B41FA5}">
                      <a16:colId xmlns:a16="http://schemas.microsoft.com/office/drawing/2014/main" val="3807694945"/>
                    </a:ext>
                  </a:extLst>
                </a:gridCol>
              </a:tblGrid>
              <a:tr h="152832">
                <a:tc>
                  <a:txBody>
                    <a:bodyPr/>
                    <a:lstStyle/>
                    <a:p>
                      <a:pPr>
                        <a:lnSpc>
                          <a:spcPct val="107000"/>
                        </a:lnSpc>
                        <a:spcAft>
                          <a:spcPts val="0"/>
                        </a:spcAft>
                      </a:pPr>
                      <a:r>
                        <a:rPr lang="en-GB" sz="900">
                          <a:effectLst/>
                        </a:rPr>
                        <a:t>Assessment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182" marR="53182" marT="0" marB="0"/>
                </a:tc>
                <a:tc>
                  <a:txBody>
                    <a:bodyPr/>
                    <a:lstStyle/>
                    <a:p>
                      <a:pPr>
                        <a:lnSpc>
                          <a:spcPct val="107000"/>
                        </a:lnSpc>
                        <a:spcAft>
                          <a:spcPts val="0"/>
                        </a:spcAft>
                      </a:pPr>
                      <a:r>
                        <a:rPr lang="en-GB" sz="900">
                          <a:effectLst/>
                        </a:rPr>
                        <a:t>Tasks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182" marR="53182" marT="0" marB="0"/>
                </a:tc>
                <a:tc>
                  <a:txBody>
                    <a:bodyPr/>
                    <a:lstStyle/>
                    <a:p>
                      <a:pPr>
                        <a:lnSpc>
                          <a:spcPct val="107000"/>
                        </a:lnSpc>
                        <a:spcAft>
                          <a:spcPts val="0"/>
                        </a:spcAft>
                      </a:pPr>
                      <a:r>
                        <a:rPr lang="en-GB" sz="900">
                          <a:effectLst/>
                        </a:rPr>
                        <a:t>Due date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182" marR="53182" marT="0" marB="0"/>
                </a:tc>
                <a:tc>
                  <a:txBody>
                    <a:bodyPr/>
                    <a:lstStyle/>
                    <a:p>
                      <a:pPr>
                        <a:lnSpc>
                          <a:spcPct val="107000"/>
                        </a:lnSpc>
                        <a:spcAft>
                          <a:spcPts val="0"/>
                        </a:spcAft>
                      </a:pPr>
                      <a:r>
                        <a:rPr lang="en-GB" sz="900">
                          <a:effectLst/>
                        </a:rPr>
                        <a:t>Feedback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182" marR="53182" marT="0" marB="0"/>
                </a:tc>
                <a:extLst>
                  <a:ext uri="{0D108BD9-81ED-4DB2-BD59-A6C34878D82A}">
                    <a16:rowId xmlns:a16="http://schemas.microsoft.com/office/drawing/2014/main" val="4277927604"/>
                  </a:ext>
                </a:extLst>
              </a:tr>
              <a:tr h="1291770">
                <a:tc>
                  <a:txBody>
                    <a:bodyPr/>
                    <a:lstStyle/>
                    <a:p>
                      <a:pPr>
                        <a:lnSpc>
                          <a:spcPct val="107000"/>
                        </a:lnSpc>
                        <a:spcAft>
                          <a:spcPts val="0"/>
                        </a:spcAft>
                      </a:pPr>
                      <a:r>
                        <a:rPr lang="en-GB" sz="900" dirty="0">
                          <a:effectLst/>
                        </a:rPr>
                        <a:t>Assessment Component 1 – 50%</a:t>
                      </a:r>
                    </a:p>
                    <a:p>
                      <a:pPr>
                        <a:lnSpc>
                          <a:spcPct val="107000"/>
                        </a:lnSpc>
                        <a:spcAft>
                          <a:spcPts val="0"/>
                        </a:spcAft>
                      </a:pPr>
                      <a:r>
                        <a:rPr lang="en-GB" sz="900" dirty="0">
                          <a:effectLst/>
                        </a:rPr>
                        <a:t>Essay (2000 words)</a:t>
                      </a:r>
                    </a:p>
                    <a:p>
                      <a:pPr marL="457200">
                        <a:lnSpc>
                          <a:spcPct val="107000"/>
                        </a:lnSpc>
                        <a:spcAft>
                          <a:spcPts val="0"/>
                        </a:spcAft>
                      </a:pPr>
                      <a:r>
                        <a:rPr lang="en-GB" sz="900" dirty="0">
                          <a:effectLst/>
                        </a:rPr>
                        <a:t>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3182" marR="53182" marT="0" marB="0"/>
                </a:tc>
                <a:tc>
                  <a:txBody>
                    <a:bodyPr/>
                    <a:lstStyle/>
                    <a:p>
                      <a:pPr algn="just">
                        <a:lnSpc>
                          <a:spcPct val="115000"/>
                        </a:lnSpc>
                        <a:spcAft>
                          <a:spcPts val="0"/>
                        </a:spcAft>
                      </a:pPr>
                      <a:r>
                        <a:rPr lang="en-GB" sz="900">
                          <a:effectLst/>
                        </a:rPr>
                        <a:t>Consider how ESDGYW can contribute to contemporary Youth Work Practice;  you can evaluate  and draw upon practical examples to illustrate your argument. </a:t>
                      </a:r>
                    </a:p>
                    <a:p>
                      <a:pPr>
                        <a:lnSpc>
                          <a:spcPct val="107000"/>
                        </a:lnSpc>
                        <a:spcAft>
                          <a:spcPts val="0"/>
                        </a:spcAft>
                      </a:pPr>
                      <a:r>
                        <a:rPr lang="en-GB" sz="900">
                          <a:effectLst/>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182" marR="53182" marT="0" marB="0"/>
                </a:tc>
                <a:tc>
                  <a:txBody>
                    <a:bodyPr/>
                    <a:lstStyle/>
                    <a:p>
                      <a:pPr>
                        <a:lnSpc>
                          <a:spcPct val="107000"/>
                        </a:lnSpc>
                        <a:spcAft>
                          <a:spcPts val="0"/>
                        </a:spcAft>
                      </a:pPr>
                      <a:r>
                        <a:rPr lang="en-GB" sz="900">
                          <a:effectLst/>
                        </a:rPr>
                        <a:t>20</a:t>
                      </a:r>
                      <a:r>
                        <a:rPr lang="en-GB" sz="900" baseline="30000">
                          <a:effectLst/>
                        </a:rPr>
                        <a:t>th</a:t>
                      </a:r>
                      <a:r>
                        <a:rPr lang="en-GB" sz="900">
                          <a:effectLst/>
                        </a:rPr>
                        <a:t> April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182" marR="53182" marT="0" marB="0"/>
                </a:tc>
                <a:tc>
                  <a:txBody>
                    <a:bodyPr/>
                    <a:lstStyle/>
                    <a:p>
                      <a:pPr>
                        <a:lnSpc>
                          <a:spcPct val="107000"/>
                        </a:lnSpc>
                        <a:spcAft>
                          <a:spcPts val="0"/>
                        </a:spcAft>
                      </a:pPr>
                      <a:r>
                        <a:rPr lang="en-GB" sz="900">
                          <a:effectLst/>
                        </a:rPr>
                        <a:t>18</a:t>
                      </a:r>
                      <a:r>
                        <a:rPr lang="en-GB" sz="900" baseline="30000">
                          <a:effectLst/>
                        </a:rPr>
                        <a:t>th</a:t>
                      </a:r>
                      <a:r>
                        <a:rPr lang="en-GB" sz="900">
                          <a:effectLst/>
                        </a:rPr>
                        <a:t> May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182" marR="53182" marT="0" marB="0"/>
                </a:tc>
                <a:extLst>
                  <a:ext uri="{0D108BD9-81ED-4DB2-BD59-A6C34878D82A}">
                    <a16:rowId xmlns:a16="http://schemas.microsoft.com/office/drawing/2014/main" val="2691007772"/>
                  </a:ext>
                </a:extLst>
              </a:tr>
              <a:tr h="1355831">
                <a:tc>
                  <a:txBody>
                    <a:bodyPr/>
                    <a:lstStyle/>
                    <a:p>
                      <a:pPr>
                        <a:lnSpc>
                          <a:spcPct val="107000"/>
                        </a:lnSpc>
                        <a:spcAft>
                          <a:spcPts val="0"/>
                        </a:spcAft>
                      </a:pPr>
                      <a:r>
                        <a:rPr lang="en-GB" sz="900">
                          <a:effectLst/>
                        </a:rPr>
                        <a:t>Assessment Component 2 – 25%</a:t>
                      </a:r>
                    </a:p>
                    <a:p>
                      <a:pPr>
                        <a:lnSpc>
                          <a:spcPct val="107000"/>
                        </a:lnSpc>
                        <a:spcAft>
                          <a:spcPts val="0"/>
                        </a:spcAft>
                      </a:pPr>
                      <a:r>
                        <a:rPr lang="en-GB" sz="900">
                          <a:effectLst/>
                        </a:rPr>
                        <a:t>Group Seminar (10 minutes) </a:t>
                      </a:r>
                    </a:p>
                    <a:p>
                      <a:pPr marL="457200">
                        <a:lnSpc>
                          <a:spcPct val="107000"/>
                        </a:lnSpc>
                        <a:spcAft>
                          <a:spcPts val="0"/>
                        </a:spcAft>
                      </a:pPr>
                      <a:r>
                        <a:rPr lang="en-GB" sz="900">
                          <a:effectLst/>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182" marR="53182" marT="0" marB="0"/>
                </a:tc>
                <a:tc>
                  <a:txBody>
                    <a:bodyPr/>
                    <a:lstStyle/>
                    <a:p>
                      <a:pPr algn="just">
                        <a:lnSpc>
                          <a:spcPct val="115000"/>
                        </a:lnSpc>
                        <a:spcAft>
                          <a:spcPts val="0"/>
                        </a:spcAft>
                      </a:pPr>
                      <a:r>
                        <a:rPr lang="en-GB" sz="900">
                          <a:effectLst/>
                        </a:rPr>
                        <a:t>Work as a group to present an activity you could run with young people that demonstrates the principles of Education for Sustainability and Global Youth Work</a:t>
                      </a:r>
                      <a:r>
                        <a:rPr lang="en-GB" sz="900" strike="sngStrike">
                          <a:effectLst/>
                        </a:rPr>
                        <a:t> </a:t>
                      </a:r>
                      <a:endParaRPr lang="en-GB" sz="900">
                        <a:effectLst/>
                      </a:endParaRPr>
                    </a:p>
                    <a:p>
                      <a:pPr>
                        <a:lnSpc>
                          <a:spcPct val="107000"/>
                        </a:lnSpc>
                        <a:spcAft>
                          <a:spcPts val="0"/>
                        </a:spcAft>
                      </a:pPr>
                      <a:r>
                        <a:rPr lang="en-GB" sz="900">
                          <a:effectLst/>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182" marR="53182" marT="0" marB="0"/>
                </a:tc>
                <a:tc>
                  <a:txBody>
                    <a:bodyPr/>
                    <a:lstStyle/>
                    <a:p>
                      <a:pPr>
                        <a:lnSpc>
                          <a:spcPct val="107000"/>
                        </a:lnSpc>
                        <a:spcAft>
                          <a:spcPts val="0"/>
                        </a:spcAft>
                      </a:pPr>
                      <a:r>
                        <a:rPr lang="en-GB" sz="900">
                          <a:effectLst/>
                        </a:rPr>
                        <a:t>27</a:t>
                      </a:r>
                      <a:r>
                        <a:rPr lang="en-GB" sz="900" baseline="30000">
                          <a:effectLst/>
                        </a:rPr>
                        <a:t>th</a:t>
                      </a:r>
                      <a:r>
                        <a:rPr lang="en-GB" sz="900">
                          <a:effectLst/>
                        </a:rPr>
                        <a:t> April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182" marR="53182" marT="0" marB="0"/>
                </a:tc>
                <a:tc>
                  <a:txBody>
                    <a:bodyPr/>
                    <a:lstStyle/>
                    <a:p>
                      <a:pPr>
                        <a:lnSpc>
                          <a:spcPct val="107000"/>
                        </a:lnSpc>
                        <a:spcAft>
                          <a:spcPts val="0"/>
                        </a:spcAft>
                      </a:pPr>
                      <a:r>
                        <a:rPr lang="en-GB" sz="900">
                          <a:effectLst/>
                        </a:rPr>
                        <a:t>25</a:t>
                      </a:r>
                      <a:r>
                        <a:rPr lang="en-GB" sz="900" baseline="30000">
                          <a:effectLst/>
                        </a:rPr>
                        <a:t>th</a:t>
                      </a:r>
                      <a:r>
                        <a:rPr lang="en-GB" sz="900">
                          <a:effectLst/>
                        </a:rPr>
                        <a:t> May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182" marR="53182" marT="0" marB="0"/>
                </a:tc>
                <a:extLst>
                  <a:ext uri="{0D108BD9-81ED-4DB2-BD59-A6C34878D82A}">
                    <a16:rowId xmlns:a16="http://schemas.microsoft.com/office/drawing/2014/main" val="3013515496"/>
                  </a:ext>
                </a:extLst>
              </a:tr>
              <a:tr h="1776756">
                <a:tc>
                  <a:txBody>
                    <a:bodyPr/>
                    <a:lstStyle/>
                    <a:p>
                      <a:pPr>
                        <a:lnSpc>
                          <a:spcPct val="107000"/>
                        </a:lnSpc>
                        <a:spcAft>
                          <a:spcPts val="0"/>
                        </a:spcAft>
                      </a:pPr>
                      <a:r>
                        <a:rPr lang="en-GB" sz="900">
                          <a:effectLst/>
                        </a:rPr>
                        <a:t>Assessment Component 3 – 25%</a:t>
                      </a:r>
                    </a:p>
                    <a:p>
                      <a:pPr>
                        <a:lnSpc>
                          <a:spcPct val="107000"/>
                        </a:lnSpc>
                        <a:spcAft>
                          <a:spcPts val="0"/>
                        </a:spcAft>
                      </a:pPr>
                      <a:r>
                        <a:rPr lang="en-GB" sz="900">
                          <a:effectLst/>
                        </a:rPr>
                        <a:t>An individual reflective paper based on the above group seminar (1000 words)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182" marR="53182" marT="0" marB="0"/>
                </a:tc>
                <a:tc>
                  <a:txBody>
                    <a:bodyPr/>
                    <a:lstStyle/>
                    <a:p>
                      <a:pPr algn="just">
                        <a:lnSpc>
                          <a:spcPct val="115000"/>
                        </a:lnSpc>
                        <a:spcAft>
                          <a:spcPts val="600"/>
                        </a:spcAft>
                      </a:pPr>
                      <a:r>
                        <a:rPr lang="en-GB" sz="900">
                          <a:effectLst/>
                        </a:rPr>
                        <a:t>Reflective Paper should contain:</a:t>
                      </a:r>
                    </a:p>
                    <a:p>
                      <a:pPr marL="342900" lvl="0" indent="-342900" algn="just">
                        <a:lnSpc>
                          <a:spcPct val="115000"/>
                        </a:lnSpc>
                        <a:spcAft>
                          <a:spcPts val="600"/>
                        </a:spcAft>
                        <a:buFont typeface="+mj-lt"/>
                        <a:buAutoNum type="romanLcParenR"/>
                      </a:pPr>
                      <a:r>
                        <a:rPr lang="en-GB" sz="900">
                          <a:effectLst/>
                        </a:rPr>
                        <a:t>Reflections on your own individual contribution to the group activity; </a:t>
                      </a:r>
                    </a:p>
                    <a:p>
                      <a:pPr marL="342900" lvl="0" indent="-342900" algn="just">
                        <a:lnSpc>
                          <a:spcPct val="115000"/>
                        </a:lnSpc>
                        <a:spcAft>
                          <a:spcPts val="600"/>
                        </a:spcAft>
                        <a:buFont typeface="+mj-lt"/>
                        <a:buAutoNum type="romanLcParenR"/>
                      </a:pPr>
                      <a:r>
                        <a:rPr lang="en-GB" sz="900">
                          <a:effectLst/>
                        </a:rPr>
                        <a:t>and your own attitudes and values</a:t>
                      </a:r>
                      <a:r>
                        <a:rPr lang="en-GB" sz="900" strike="sngStrike">
                          <a:effectLst/>
                        </a:rPr>
                        <a:t> </a:t>
                      </a:r>
                      <a:endParaRPr lang="en-GB" sz="900">
                        <a:effectLst/>
                      </a:endParaRPr>
                    </a:p>
                    <a:p>
                      <a:pPr>
                        <a:lnSpc>
                          <a:spcPct val="107000"/>
                        </a:lnSpc>
                        <a:spcAft>
                          <a:spcPts val="0"/>
                        </a:spcAft>
                      </a:pPr>
                      <a:r>
                        <a:rPr lang="en-GB" sz="900">
                          <a:effectLst/>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182" marR="53182" marT="0" marB="0"/>
                </a:tc>
                <a:tc>
                  <a:txBody>
                    <a:bodyPr/>
                    <a:lstStyle/>
                    <a:p>
                      <a:pPr>
                        <a:lnSpc>
                          <a:spcPct val="107000"/>
                        </a:lnSpc>
                        <a:spcAft>
                          <a:spcPts val="0"/>
                        </a:spcAft>
                      </a:pPr>
                      <a:r>
                        <a:rPr lang="en-GB" sz="900">
                          <a:effectLst/>
                        </a:rPr>
                        <a:t>7</a:t>
                      </a:r>
                      <a:r>
                        <a:rPr lang="en-GB" sz="900" baseline="30000">
                          <a:effectLst/>
                        </a:rPr>
                        <a:t>th</a:t>
                      </a:r>
                      <a:r>
                        <a:rPr lang="en-GB" sz="900">
                          <a:effectLst/>
                        </a:rPr>
                        <a:t> May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182" marR="53182" marT="0" marB="0"/>
                </a:tc>
                <a:tc>
                  <a:txBody>
                    <a:bodyPr/>
                    <a:lstStyle/>
                    <a:p>
                      <a:pPr>
                        <a:lnSpc>
                          <a:spcPct val="107000"/>
                        </a:lnSpc>
                        <a:spcAft>
                          <a:spcPts val="0"/>
                        </a:spcAft>
                      </a:pPr>
                      <a:r>
                        <a:rPr lang="en-GB" sz="900" dirty="0">
                          <a:effectLst/>
                        </a:rPr>
                        <a:t>4</a:t>
                      </a:r>
                      <a:r>
                        <a:rPr lang="en-GB" sz="900" baseline="30000" dirty="0">
                          <a:effectLst/>
                        </a:rPr>
                        <a:t>th</a:t>
                      </a:r>
                      <a:r>
                        <a:rPr lang="en-GB" sz="900" dirty="0">
                          <a:effectLst/>
                        </a:rPr>
                        <a:t> June</a:t>
                      </a:r>
                    </a:p>
                    <a:p>
                      <a:pPr>
                        <a:lnSpc>
                          <a:spcPct val="107000"/>
                        </a:lnSpc>
                        <a:spcAft>
                          <a:spcPts val="0"/>
                        </a:spcAft>
                      </a:pPr>
                      <a:r>
                        <a:rPr lang="en-GB" sz="900" dirty="0">
                          <a:effectLst/>
                        </a:rPr>
                        <a:t> </a:t>
                      </a:r>
                    </a:p>
                    <a:p>
                      <a:pPr>
                        <a:lnSpc>
                          <a:spcPct val="107000"/>
                        </a:lnSpc>
                        <a:spcAft>
                          <a:spcPts val="0"/>
                        </a:spcAft>
                      </a:pPr>
                      <a:r>
                        <a:rPr lang="en-GB" sz="900" dirty="0">
                          <a:effectLst/>
                        </a:rPr>
                        <a:t>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3182" marR="53182" marT="0" marB="0"/>
                </a:tc>
                <a:extLst>
                  <a:ext uri="{0D108BD9-81ED-4DB2-BD59-A6C34878D82A}">
                    <a16:rowId xmlns:a16="http://schemas.microsoft.com/office/drawing/2014/main" val="2330957026"/>
                  </a:ext>
                </a:extLst>
              </a:tr>
            </a:tbl>
          </a:graphicData>
        </a:graphic>
      </p:graphicFrame>
    </p:spTree>
    <p:extLst>
      <p:ext uri="{BB962C8B-B14F-4D97-AF65-F5344CB8AC3E}">
        <p14:creationId xmlns:p14="http://schemas.microsoft.com/office/powerpoint/2010/main" val="22438052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Factfull</a:t>
            </a:r>
            <a:r>
              <a:rPr lang="en-GB" dirty="0" smtClean="0"/>
              <a:t>-ness Quiz</a:t>
            </a:r>
            <a:endParaRPr lang="en-GB" dirty="0"/>
          </a:p>
        </p:txBody>
      </p:sp>
      <p:sp>
        <p:nvSpPr>
          <p:cNvPr id="3" name="Content Placeholder 2"/>
          <p:cNvSpPr>
            <a:spLocks noGrp="1"/>
          </p:cNvSpPr>
          <p:nvPr>
            <p:ph sz="half" idx="1"/>
          </p:nvPr>
        </p:nvSpPr>
        <p:spPr/>
        <p:txBody>
          <a:bodyPr/>
          <a:lstStyle/>
          <a:p>
            <a:pPr marL="0" indent="0">
              <a:buNone/>
            </a:pPr>
            <a:r>
              <a:rPr lang="en-GB" dirty="0" smtClean="0"/>
              <a:t>Engage in Hans </a:t>
            </a:r>
            <a:r>
              <a:rPr lang="en-GB" dirty="0" err="1" smtClean="0"/>
              <a:t>Roslings</a:t>
            </a:r>
            <a:r>
              <a:rPr lang="en-GB" dirty="0" smtClean="0"/>
              <a:t> Fact fullness Quiz </a:t>
            </a:r>
          </a:p>
          <a:p>
            <a:pPr marL="0" indent="0">
              <a:buNone/>
            </a:pPr>
            <a:endParaRPr lang="en-GB" dirty="0"/>
          </a:p>
          <a:p>
            <a:pPr marL="0" indent="0">
              <a:buNone/>
            </a:pPr>
            <a:r>
              <a:rPr lang="en-GB" dirty="0">
                <a:hlinkClick r:id="rId2"/>
              </a:rPr>
              <a:t>https://factfulnessquiz.com</a:t>
            </a:r>
            <a:r>
              <a:rPr lang="en-GB" dirty="0" smtClean="0">
                <a:hlinkClick r:id="rId2"/>
              </a:rPr>
              <a:t>/</a:t>
            </a:r>
            <a:r>
              <a:rPr lang="en-GB" dirty="0" smtClean="0"/>
              <a:t> </a:t>
            </a:r>
          </a:p>
          <a:p>
            <a:pPr marL="0" indent="0">
              <a:buNone/>
            </a:pPr>
            <a:endParaRPr lang="en-GB" dirty="0" smtClean="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802194" y="1737360"/>
            <a:ext cx="3039977" cy="4691323"/>
          </a:xfrm>
        </p:spPr>
      </p:pic>
    </p:spTree>
    <p:extLst>
      <p:ext uri="{BB962C8B-B14F-4D97-AF65-F5344CB8AC3E}">
        <p14:creationId xmlns:p14="http://schemas.microsoft.com/office/powerpoint/2010/main" val="42069062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800" y="484632"/>
            <a:ext cx="7772400" cy="1072160"/>
          </a:xfrm>
        </p:spPr>
        <p:txBody>
          <a:bodyPr>
            <a:normAutofit/>
          </a:bodyPr>
          <a:lstStyle/>
          <a:p>
            <a:r>
              <a:rPr lang="en-GB" dirty="0" smtClean="0"/>
              <a:t>Knowledge and </a:t>
            </a:r>
            <a:r>
              <a:rPr lang="en-GB" dirty="0" smtClean="0"/>
              <a:t>Experience</a:t>
            </a:r>
            <a:r>
              <a:rPr lang="en-GB" dirty="0" smtClean="0"/>
              <a:t>????</a:t>
            </a:r>
            <a:endParaRPr lang="en-GB" dirty="0"/>
          </a:p>
        </p:txBody>
      </p:sp>
      <p:sp>
        <p:nvSpPr>
          <p:cNvPr id="3" name="Content Placeholder 2"/>
          <p:cNvSpPr>
            <a:spLocks noGrp="1"/>
          </p:cNvSpPr>
          <p:nvPr>
            <p:ph sz="half" idx="1"/>
          </p:nvPr>
        </p:nvSpPr>
        <p:spPr>
          <a:xfrm>
            <a:off x="838199" y="1825625"/>
            <a:ext cx="9298577" cy="4351338"/>
          </a:xfrm>
        </p:spPr>
        <p:txBody>
          <a:bodyPr>
            <a:normAutofit/>
          </a:bodyPr>
          <a:lstStyle/>
          <a:p>
            <a:pPr>
              <a:buFont typeface="Wingdings" panose="05000000000000000000" pitchFamily="2" charset="2"/>
              <a:buChar char="q"/>
            </a:pPr>
            <a:r>
              <a:rPr lang="en-GB" dirty="0" smtClean="0"/>
              <a:t>What do you understand as Education for Sustainable Development and Global Youth Work? </a:t>
            </a:r>
          </a:p>
          <a:p>
            <a:pPr>
              <a:buFont typeface="Wingdings" panose="05000000000000000000" pitchFamily="2" charset="2"/>
              <a:buChar char="q"/>
            </a:pPr>
            <a:endParaRPr lang="en-GB" dirty="0" smtClean="0"/>
          </a:p>
          <a:p>
            <a:pPr>
              <a:buFont typeface="Wingdings" panose="05000000000000000000" pitchFamily="2" charset="2"/>
              <a:buChar char="q"/>
            </a:pPr>
            <a:r>
              <a:rPr lang="en-GB" dirty="0" smtClean="0"/>
              <a:t>Experiences? </a:t>
            </a:r>
          </a:p>
          <a:p>
            <a:pPr>
              <a:buFont typeface="Wingdings" panose="05000000000000000000" pitchFamily="2" charset="2"/>
              <a:buChar char="q"/>
            </a:pPr>
            <a:endParaRPr lang="en-GB" dirty="0" smtClean="0"/>
          </a:p>
          <a:p>
            <a:pPr>
              <a:buFont typeface="Wingdings" panose="05000000000000000000" pitchFamily="2" charset="2"/>
              <a:buChar char="q"/>
            </a:pPr>
            <a:r>
              <a:rPr lang="en-GB" dirty="0" smtClean="0"/>
              <a:t>How does it relate to Practice? </a:t>
            </a:r>
          </a:p>
          <a:p>
            <a:pPr>
              <a:buFont typeface="Wingdings" panose="05000000000000000000" pitchFamily="2" charset="2"/>
              <a:buChar char="q"/>
            </a:pPr>
            <a:endParaRPr lang="en-GB" dirty="0" smtClean="0"/>
          </a:p>
          <a:p>
            <a:pPr>
              <a:buFont typeface="Wingdings" panose="05000000000000000000" pitchFamily="2" charset="2"/>
              <a:buChar char="q"/>
            </a:pPr>
            <a:r>
              <a:rPr lang="en-GB" dirty="0" smtClean="0"/>
              <a:t>Why do we need it? </a:t>
            </a:r>
            <a:endParaRPr lang="en-GB" dirty="0"/>
          </a:p>
        </p:txBody>
      </p:sp>
    </p:spTree>
    <p:extLst>
      <p:ext uri="{BB962C8B-B14F-4D97-AF65-F5344CB8AC3E}">
        <p14:creationId xmlns:p14="http://schemas.microsoft.com/office/powerpoint/2010/main" val="22623012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286603"/>
            <a:ext cx="10584180" cy="1450757"/>
          </a:xfrm>
        </p:spPr>
        <p:txBody>
          <a:bodyPr>
            <a:normAutofit/>
          </a:bodyPr>
          <a:lstStyle/>
          <a:p>
            <a:r>
              <a:rPr lang="en-US" b="1" dirty="0"/>
              <a:t>ESDGC – Bangor University (2015)</a:t>
            </a:r>
            <a:br>
              <a:rPr lang="en-US" b="1" dirty="0"/>
            </a:br>
            <a:endParaRPr lang="en-US" b="1" dirty="0"/>
          </a:p>
        </p:txBody>
      </p:sp>
      <p:sp>
        <p:nvSpPr>
          <p:cNvPr id="3" name="Content Placeholder 2"/>
          <p:cNvSpPr>
            <a:spLocks noGrp="1"/>
          </p:cNvSpPr>
          <p:nvPr>
            <p:ph sz="half" idx="1"/>
          </p:nvPr>
        </p:nvSpPr>
        <p:spPr>
          <a:xfrm>
            <a:off x="250371" y="1845734"/>
            <a:ext cx="5784667" cy="4023360"/>
          </a:xfrm>
        </p:spPr>
        <p:txBody>
          <a:bodyPr>
            <a:normAutofit fontScale="92500" lnSpcReduction="20000"/>
          </a:bodyPr>
          <a:lstStyle/>
          <a:p>
            <a:r>
              <a:rPr lang="en-US" sz="3200" dirty="0"/>
              <a:t>“It is about the things we do every day. It is about the big issues in the world - such as climate change, trade, resource and environmental depletion, human rights, conflict and democracy, - and about how they relate to each other and to us.  It is about how we treat the earth and how we treat each other, no matter how far apart we live. It is about how we prepare for the future. Every one of us has a part to play.”</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650154" y="1948477"/>
            <a:ext cx="4668811" cy="3497101"/>
          </a:xfrm>
        </p:spPr>
      </p:pic>
    </p:spTree>
    <p:extLst>
      <p:ext uri="{BB962C8B-B14F-4D97-AF65-F5344CB8AC3E}">
        <p14:creationId xmlns:p14="http://schemas.microsoft.com/office/powerpoint/2010/main" val="30892199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8214" y="286603"/>
            <a:ext cx="10747466" cy="1450757"/>
          </a:xfrm>
        </p:spPr>
        <p:txBody>
          <a:bodyPr>
            <a:normAutofit/>
          </a:bodyPr>
          <a:lstStyle/>
          <a:p>
            <a:r>
              <a:rPr lang="en-US" b="1" dirty="0"/>
              <a:t>ESDGC – Bangor University (2015)</a:t>
            </a:r>
            <a:br>
              <a:rPr lang="en-US" b="1" dirty="0"/>
            </a:br>
            <a:r>
              <a:rPr lang="en-US" b="1" dirty="0"/>
              <a:t>ADCDF – </a:t>
            </a:r>
            <a:r>
              <a:rPr lang="en-US" b="1" dirty="0" err="1"/>
              <a:t>Prifysgol</a:t>
            </a:r>
            <a:r>
              <a:rPr lang="en-US" b="1" dirty="0"/>
              <a:t> Bangor (2015) </a:t>
            </a:r>
          </a:p>
        </p:txBody>
      </p:sp>
      <p:sp>
        <p:nvSpPr>
          <p:cNvPr id="3" name="Content Placeholder 2"/>
          <p:cNvSpPr>
            <a:spLocks noGrp="1"/>
          </p:cNvSpPr>
          <p:nvPr>
            <p:ph sz="half" idx="1"/>
          </p:nvPr>
        </p:nvSpPr>
        <p:spPr>
          <a:xfrm>
            <a:off x="838200" y="1825625"/>
            <a:ext cx="9886406" cy="4351338"/>
          </a:xfrm>
        </p:spPr>
        <p:txBody>
          <a:bodyPr>
            <a:normAutofit/>
          </a:bodyPr>
          <a:lstStyle/>
          <a:p>
            <a:pPr>
              <a:buFont typeface="Wingdings" panose="05000000000000000000" pitchFamily="2" charset="2"/>
              <a:buChar char="q"/>
            </a:pPr>
            <a:r>
              <a:rPr lang="en-US" sz="2800" dirty="0" smtClean="0"/>
              <a:t>ESDGC </a:t>
            </a:r>
            <a:r>
              <a:rPr lang="en-US" sz="2800" dirty="0"/>
              <a:t>is about:</a:t>
            </a:r>
          </a:p>
          <a:p>
            <a:pPr lvl="1"/>
            <a:r>
              <a:rPr lang="en-US" sz="2800" dirty="0"/>
              <a:t>The links between society, economy and environment and between our own lives and those of people throughout the world </a:t>
            </a:r>
          </a:p>
          <a:p>
            <a:pPr lvl="1"/>
            <a:r>
              <a:rPr lang="en-US" sz="2800" dirty="0"/>
              <a:t>The needs and rights of both present and future generations </a:t>
            </a:r>
          </a:p>
          <a:p>
            <a:pPr lvl="1"/>
            <a:r>
              <a:rPr lang="en-US" sz="2800" dirty="0"/>
              <a:t>The relationship between power, resources and human rights </a:t>
            </a:r>
          </a:p>
          <a:p>
            <a:pPr lvl="1"/>
            <a:r>
              <a:rPr lang="en-US" sz="2800" dirty="0"/>
              <a:t>The local and global implications of everything we do and the actions that individuals and </a:t>
            </a:r>
            <a:r>
              <a:rPr lang="en-US" sz="2800" dirty="0" err="1"/>
              <a:t>organisations</a:t>
            </a:r>
            <a:r>
              <a:rPr lang="en-US" sz="2800" dirty="0"/>
              <a:t> can take in response to local and global issues</a:t>
            </a:r>
            <a:r>
              <a:rPr lang="en-US" sz="2800" dirty="0" smtClean="0"/>
              <a:t>.</a:t>
            </a:r>
            <a:endParaRPr lang="en-US" sz="2800" dirty="0"/>
          </a:p>
        </p:txBody>
      </p:sp>
    </p:spTree>
    <p:extLst>
      <p:ext uri="{BB962C8B-B14F-4D97-AF65-F5344CB8AC3E}">
        <p14:creationId xmlns:p14="http://schemas.microsoft.com/office/powerpoint/2010/main" val="5104464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Global Youth Work </a:t>
            </a:r>
            <a:endParaRPr lang="en-GB" dirty="0"/>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1352462" y="2110057"/>
            <a:ext cx="3657776" cy="3782473"/>
          </a:xfrm>
        </p:spPr>
      </p:pic>
      <p:sp>
        <p:nvSpPr>
          <p:cNvPr id="4" name="Content Placeholder 3"/>
          <p:cNvSpPr>
            <a:spLocks noGrp="1"/>
          </p:cNvSpPr>
          <p:nvPr>
            <p:ph sz="half" idx="2"/>
          </p:nvPr>
        </p:nvSpPr>
        <p:spPr/>
        <p:txBody>
          <a:bodyPr/>
          <a:lstStyle/>
          <a:p>
            <a:r>
              <a:rPr lang="en-GB" i="1" dirty="0"/>
              <a:t>‘Global youth work is informal education which starts from young </a:t>
            </a:r>
            <a:r>
              <a:rPr lang="en-GB" i="1" dirty="0" smtClean="0"/>
              <a:t>people's everyday </a:t>
            </a:r>
            <a:r>
              <a:rPr lang="en-GB" i="1" dirty="0"/>
              <a:t>experiences, seeks to develop their understanding of the local and the </a:t>
            </a:r>
            <a:r>
              <a:rPr lang="en-GB" i="1" dirty="0" smtClean="0"/>
              <a:t>global influences </a:t>
            </a:r>
            <a:r>
              <a:rPr lang="en-GB" i="1" dirty="0"/>
              <a:t>on their lives, and encourages positive action for change.’</a:t>
            </a:r>
          </a:p>
          <a:p>
            <a:r>
              <a:rPr lang="en-GB" dirty="0"/>
              <a:t>(Development Education Association 2004)</a:t>
            </a:r>
          </a:p>
        </p:txBody>
      </p:sp>
    </p:spTree>
    <p:extLst>
      <p:ext uri="{BB962C8B-B14F-4D97-AF65-F5344CB8AC3E}">
        <p14:creationId xmlns:p14="http://schemas.microsoft.com/office/powerpoint/2010/main" val="9707194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ESDGYW </a:t>
            </a:r>
            <a:endParaRPr lang="en-GB" dirty="0"/>
          </a:p>
        </p:txBody>
      </p:sp>
      <p:sp>
        <p:nvSpPr>
          <p:cNvPr id="3" name="Content Placeholder 2"/>
          <p:cNvSpPr>
            <a:spLocks noGrp="1"/>
          </p:cNvSpPr>
          <p:nvPr>
            <p:ph sz="half" idx="1"/>
          </p:nvPr>
        </p:nvSpPr>
        <p:spPr/>
        <p:txBody>
          <a:bodyPr>
            <a:normAutofit/>
          </a:bodyPr>
          <a:lstStyle/>
          <a:p>
            <a:pPr algn="ctr"/>
            <a:r>
              <a:rPr lang="en-GB" sz="3200" i="1" dirty="0" smtClean="0"/>
              <a:t>The module is about exploring the role of the youth worker in promoting ESDGYW </a:t>
            </a:r>
          </a:p>
          <a:p>
            <a:pPr algn="ctr"/>
            <a:endParaRPr lang="en-GB" sz="3200" i="1" dirty="0"/>
          </a:p>
          <a:p>
            <a:pPr marL="0" indent="0" algn="ctr">
              <a:buNone/>
            </a:pPr>
            <a:r>
              <a:rPr lang="en-GB" sz="3200" i="1" dirty="0" smtClean="0"/>
              <a:t>WHAT DO YOU THINK YOUR ROLE IS ? </a:t>
            </a:r>
          </a:p>
        </p:txBody>
      </p:sp>
      <p:pic>
        <p:nvPicPr>
          <p:cNvPr id="2050" name="Picture 2" descr="Image result for Youth work and sustainability"/>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6573359" y="1746127"/>
            <a:ext cx="3622199" cy="48288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1112509"/>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59</TotalTime>
  <Words>670</Words>
  <Application>Microsoft Office PowerPoint</Application>
  <PresentationFormat>Widescreen</PresentationFormat>
  <Paragraphs>83</Paragraphs>
  <Slides>15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Calibri Light</vt:lpstr>
      <vt:lpstr>Times New Roman</vt:lpstr>
      <vt:lpstr>Wingdings</vt:lpstr>
      <vt:lpstr>Retrospect</vt:lpstr>
      <vt:lpstr>          SJYW5012 Introduction and Overview of Module  </vt:lpstr>
      <vt:lpstr>Aim of Session </vt:lpstr>
      <vt:lpstr>Module Aims  </vt:lpstr>
      <vt:lpstr>Learning Outcomes  </vt:lpstr>
      <vt:lpstr>Learning Outcomes  </vt:lpstr>
      <vt:lpstr>Indicative Content </vt:lpstr>
      <vt:lpstr>Indicative Content </vt:lpstr>
      <vt:lpstr>Indicative Content </vt:lpstr>
      <vt:lpstr>Assessment </vt:lpstr>
      <vt:lpstr>Factfull-ness Quiz</vt:lpstr>
      <vt:lpstr>Knowledge and Experience????</vt:lpstr>
      <vt:lpstr>ESDGC – Bangor University (2015) </vt:lpstr>
      <vt:lpstr>ESDGC – Bangor University (2015) ADCDF – Prifysgol Bangor (2015) </vt:lpstr>
      <vt:lpstr>Global Youth Work </vt:lpstr>
      <vt:lpstr>ESDGYW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SJYW5012 Introduction and Overview</dc:title>
  <dc:creator>Darrel Williams</dc:creator>
  <cp:lastModifiedBy>Nicola Welton</cp:lastModifiedBy>
  <cp:revision>9</cp:revision>
  <dcterms:created xsi:type="dcterms:W3CDTF">2019-01-25T10:01:32Z</dcterms:created>
  <dcterms:modified xsi:type="dcterms:W3CDTF">2020-01-20T11:48:08Z</dcterms:modified>
</cp:coreProperties>
</file>