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8"/>
  </p:notesMasterIdLst>
  <p:sldIdLst>
    <p:sldId id="257" r:id="rId2"/>
    <p:sldId id="256" r:id="rId3"/>
    <p:sldId id="259" r:id="rId4"/>
    <p:sldId id="260" r:id="rId5"/>
    <p:sldId id="262"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5826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2E7F6-D541-4A56-BE83-DB0513D87DC2}" v="327" dt="2021-07-28T16:32:55.334"/>
    <p1510:client id="{75D317D6-D6BA-4862-9A48-703093E30DA8}" v="1484" dt="2021-07-27T17:16:01.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409EE-9959-493A-904D-11FFA5C3698D}" type="datetimeFigureOut">
              <a:rPr lang="en-US" smtClean="0"/>
              <a:t>7/28/2021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166D3-7B29-496E-B18E-326BAE0D31AF}" type="slidenum">
              <a:rPr lang="en-US" smtClean="0"/>
              <a:t>‹#›</a:t>
            </a:fld>
            <a:endParaRPr lang="en-US"/>
          </a:p>
        </p:txBody>
      </p:sp>
    </p:spTree>
    <p:extLst>
      <p:ext uri="{BB962C8B-B14F-4D97-AF65-F5344CB8AC3E}">
        <p14:creationId xmlns:p14="http://schemas.microsoft.com/office/powerpoint/2010/main" val="205208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9A166D3-7B29-496E-B18E-326BAE0D31AF}" type="slidenum">
              <a:rPr lang="en-US" smtClean="0"/>
              <a:t>2</a:t>
            </a:fld>
            <a:endParaRPr lang="en-US"/>
          </a:p>
        </p:txBody>
      </p:sp>
    </p:spTree>
    <p:extLst>
      <p:ext uri="{BB962C8B-B14F-4D97-AF65-F5344CB8AC3E}">
        <p14:creationId xmlns:p14="http://schemas.microsoft.com/office/powerpoint/2010/main" val="1869365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9A166D3-7B29-496E-B18E-326BAE0D31AF}" type="slidenum">
              <a:rPr lang="en-US" smtClean="0"/>
              <a:t>3</a:t>
            </a:fld>
            <a:endParaRPr lang="en-US"/>
          </a:p>
        </p:txBody>
      </p:sp>
    </p:spTree>
    <p:extLst>
      <p:ext uri="{BB962C8B-B14F-4D97-AF65-F5344CB8AC3E}">
        <p14:creationId xmlns:p14="http://schemas.microsoft.com/office/powerpoint/2010/main" val="2443694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9A166D3-7B29-496E-B18E-326BAE0D31AF}" type="slidenum">
              <a:rPr lang="en-US" smtClean="0"/>
              <a:t>4</a:t>
            </a:fld>
            <a:endParaRPr lang="en-US"/>
          </a:p>
        </p:txBody>
      </p:sp>
    </p:spTree>
    <p:extLst>
      <p:ext uri="{BB962C8B-B14F-4D97-AF65-F5344CB8AC3E}">
        <p14:creationId xmlns:p14="http://schemas.microsoft.com/office/powerpoint/2010/main" val="2179826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2FAE850-8385-4E51-8D4A-3AAE3D76535B}" type="datetimeFigureOut">
              <a:rPr lang="en-GB" smtClean="0"/>
              <a:pPr/>
              <a:t>28/07/2021</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C9E2FCB6-83CE-4A2F-8B19-ACCD9F1ACD3B}" type="slidenum">
              <a:rPr lang="en-GB" smtClean="0"/>
              <a:pPr/>
              <a:t>‹#›</a:t>
            </a:fld>
            <a:endParaRPr lang="en-GB"/>
          </a:p>
        </p:txBody>
      </p:sp>
    </p:spTree>
    <p:extLst>
      <p:ext uri="{BB962C8B-B14F-4D97-AF65-F5344CB8AC3E}">
        <p14:creationId xmlns:p14="http://schemas.microsoft.com/office/powerpoint/2010/main" val="3375309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3846780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2570501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3366048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770315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476400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263760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9E2FCB6-83CE-4A2F-8B19-ACCD9F1ACD3B}" type="slidenum">
              <a:rPr lang="en-GB" smtClean="0"/>
              <a:pPr/>
              <a:t>‹#›</a:t>
            </a:fld>
            <a:endParaRPr lang="en-GB"/>
          </a:p>
        </p:txBody>
      </p:sp>
    </p:spTree>
    <p:extLst>
      <p:ext uri="{BB962C8B-B14F-4D97-AF65-F5344CB8AC3E}">
        <p14:creationId xmlns:p14="http://schemas.microsoft.com/office/powerpoint/2010/main" val="3984840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2FAE850-8385-4E51-8D4A-3AAE3D76535B}" type="datetimeFigureOut">
              <a:rPr lang="en-GB" smtClean="0"/>
              <a:pPr/>
              <a:t>28/07/2021</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C9E2FCB6-83CE-4A2F-8B19-ACCD9F1ACD3B}" type="slidenum">
              <a:rPr lang="en-GB" smtClean="0"/>
              <a:pPr/>
              <a:t>‹#›</a:t>
            </a:fld>
            <a:endParaRPr lang="en-GB"/>
          </a:p>
        </p:txBody>
      </p:sp>
    </p:spTree>
    <p:extLst>
      <p:ext uri="{BB962C8B-B14F-4D97-AF65-F5344CB8AC3E}">
        <p14:creationId xmlns:p14="http://schemas.microsoft.com/office/powerpoint/2010/main" val="960847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2478669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FAE850-8385-4E51-8D4A-3AAE3D76535B}" type="datetimeFigureOut">
              <a:rPr lang="en-GB" smtClean="0"/>
              <a:pPr/>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pPr/>
              <a:t>‹#›</a:t>
            </a:fld>
            <a:endParaRPr lang="en-GB"/>
          </a:p>
        </p:txBody>
      </p:sp>
    </p:spTree>
    <p:extLst>
      <p:ext uri="{BB962C8B-B14F-4D97-AF65-F5344CB8AC3E}">
        <p14:creationId xmlns:p14="http://schemas.microsoft.com/office/powerpoint/2010/main" val="1760023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2FAE850-8385-4E51-8D4A-3AAE3D76535B}" type="datetimeFigureOut">
              <a:rPr lang="en-GB" smtClean="0"/>
              <a:pPr/>
              <a:t>28/07/2021</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C9E2FCB6-83CE-4A2F-8B19-ACCD9F1ACD3B}" type="slidenum">
              <a:rPr lang="en-GB" smtClean="0"/>
              <a:pPr/>
              <a:t>‹#›</a:t>
            </a:fld>
            <a:endParaRPr lang="en-GB"/>
          </a:p>
        </p:txBody>
      </p:sp>
    </p:spTree>
    <p:extLst>
      <p:ext uri="{BB962C8B-B14F-4D97-AF65-F5344CB8AC3E}">
        <p14:creationId xmlns:p14="http://schemas.microsoft.com/office/powerpoint/2010/main" val="1667983044"/>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rot="-11160000" flipV="1">
            <a:off x="6350110" y="2410110"/>
            <a:ext cx="3055059" cy="88877"/>
          </a:xfrm>
        </p:spPr>
        <p:txBody>
          <a:bodyPr/>
          <a:lstStyle/>
          <a:p>
            <a:pPr algn="ctr"/>
            <a:br>
              <a:rPr lang="en-US" b="1">
                <a:solidFill>
                  <a:schemeClr val="tx1"/>
                </a:solidFill>
                <a:latin typeface="Times New Roman"/>
                <a:cs typeface="Times New Roman"/>
              </a:rPr>
            </a:br>
            <a:br>
              <a:rPr lang="en-US" b="1">
                <a:latin typeface="Times New Roman"/>
                <a:cs typeface="Times New Roman"/>
              </a:rPr>
            </a:br>
            <a:endParaRPr lang="en-US" b="1">
              <a:cs typeface="Calibri Light"/>
            </a:endParaRPr>
          </a:p>
        </p:txBody>
      </p:sp>
      <p:pic>
        <p:nvPicPr>
          <p:cNvPr id="2" name="Picture 2" descr="Text&#10;&#10;Description automatically generated">
            <a:extLst>
              <a:ext uri="{FF2B5EF4-FFF2-40B4-BE49-F238E27FC236}">
                <a16:creationId xmlns:a16="http://schemas.microsoft.com/office/drawing/2014/main" id="{4FC8F382-A58A-4571-BF94-0055047FA7BC}"/>
              </a:ext>
            </a:extLst>
          </p:cNvPr>
          <p:cNvPicPr>
            <a:picLocks noChangeAspect="1"/>
          </p:cNvPicPr>
          <p:nvPr/>
        </p:nvPicPr>
        <p:blipFill>
          <a:blip r:embed="rId2"/>
          <a:stretch>
            <a:fillRect/>
          </a:stretch>
        </p:blipFill>
        <p:spPr>
          <a:xfrm>
            <a:off x="302697" y="1068547"/>
            <a:ext cx="4584833" cy="1586643"/>
          </a:xfrm>
          <a:prstGeom prst="rect">
            <a:avLst/>
          </a:prstGeom>
        </p:spPr>
      </p:pic>
      <p:sp>
        <p:nvSpPr>
          <p:cNvPr id="3" name="TextBox 2">
            <a:extLst>
              <a:ext uri="{FF2B5EF4-FFF2-40B4-BE49-F238E27FC236}">
                <a16:creationId xmlns:a16="http://schemas.microsoft.com/office/drawing/2014/main" id="{63D6F55E-30F5-4B2A-9DEA-07302A8F0870}"/>
              </a:ext>
            </a:extLst>
          </p:cNvPr>
          <p:cNvSpPr txBox="1"/>
          <p:nvPr/>
        </p:nvSpPr>
        <p:spPr>
          <a:xfrm>
            <a:off x="209909" y="2309004"/>
            <a:ext cx="8752936"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a:latin typeface="Arial"/>
              <a:cs typeface="Segoe UI"/>
            </a:endParaRPr>
          </a:p>
          <a:p>
            <a:endParaRPr lang="en-GB" sz="1000">
              <a:latin typeface="Arial"/>
              <a:cs typeface="Arial"/>
            </a:endParaRPr>
          </a:p>
          <a:p>
            <a:endParaRPr lang="en-GB" sz="1000">
              <a:latin typeface="Arial"/>
              <a:cs typeface="Arial"/>
            </a:endParaRPr>
          </a:p>
          <a:p>
            <a:endParaRPr lang="en-GB" sz="1000">
              <a:latin typeface="Arial"/>
              <a:cs typeface="Arial"/>
            </a:endParaRPr>
          </a:p>
          <a:p>
            <a:endParaRPr lang="en-GB" sz="2400">
              <a:latin typeface="Arial"/>
              <a:cs typeface="Arial"/>
            </a:endParaRPr>
          </a:p>
          <a:p>
            <a:r>
              <a:rPr lang="en-GB" sz="2400">
                <a:latin typeface="Arial"/>
                <a:cs typeface="Segoe UI"/>
              </a:rPr>
              <a:t>Programme: BSc (Hons) Health and Social Care Level 5</a:t>
            </a:r>
            <a:r>
              <a:rPr lang="en-GB" sz="2400">
                <a:latin typeface="Arial"/>
                <a:cs typeface="Arial"/>
              </a:rPr>
              <a:t> </a:t>
            </a:r>
          </a:p>
          <a:p>
            <a:r>
              <a:rPr lang="en-GB" sz="2400">
                <a:latin typeface="Arial"/>
                <a:cs typeface="Segoe UI"/>
              </a:rPr>
              <a:t>Module: Introduction to Physiology {BMHP5003</a:t>
            </a:r>
            <a:r>
              <a:rPr lang="en-GB" sz="2400">
                <a:latin typeface="Arial"/>
                <a:cs typeface="Arial"/>
              </a:rPr>
              <a:t> </a:t>
            </a:r>
          </a:p>
          <a:p>
            <a:r>
              <a:rPr lang="en-GB" sz="2400">
                <a:latin typeface="Arial"/>
                <a:cs typeface="Segoe UI"/>
              </a:rPr>
              <a:t>Student Name: </a:t>
            </a:r>
            <a:r>
              <a:rPr lang="en-GB" sz="2400">
                <a:latin typeface="Arial"/>
                <a:cs typeface="Arial"/>
              </a:rPr>
              <a:t> IONELA ALEXANDRINA STAN </a:t>
            </a:r>
          </a:p>
          <a:p>
            <a:r>
              <a:rPr lang="en-GB" sz="2400">
                <a:latin typeface="Arial"/>
                <a:cs typeface="Segoe UI"/>
              </a:rPr>
              <a:t>Student number: </a:t>
            </a:r>
            <a:r>
              <a:rPr lang="en-GB" sz="2400">
                <a:latin typeface="Arial"/>
                <a:cs typeface="Arial"/>
              </a:rPr>
              <a:t> 1905365</a:t>
            </a:r>
          </a:p>
          <a:p>
            <a:r>
              <a:rPr lang="en-GB" sz="2400">
                <a:latin typeface="Arial"/>
                <a:cs typeface="Segoe UI"/>
              </a:rPr>
              <a:t>Lecturer: Eleni </a:t>
            </a:r>
            <a:r>
              <a:rPr lang="en-GB" sz="2400" err="1">
                <a:latin typeface="Arial"/>
                <a:cs typeface="Segoe UI"/>
              </a:rPr>
              <a:t>Koutsogeorgou</a:t>
            </a:r>
            <a:r>
              <a:rPr lang="en-GB" sz="2400">
                <a:latin typeface="Arial"/>
                <a:cs typeface="Arial"/>
              </a:rPr>
              <a:t> </a:t>
            </a:r>
          </a:p>
          <a:p>
            <a:r>
              <a:rPr lang="en-GB" sz="2400">
                <a:latin typeface="Arial"/>
                <a:cs typeface="Segoe UI"/>
              </a:rPr>
              <a:t>Date: 29/07/2021</a:t>
            </a:r>
            <a:r>
              <a:rPr lang="en-GB" sz="2400">
                <a:latin typeface="Arial"/>
                <a:cs typeface="Arial"/>
              </a:rPr>
              <a:t> </a:t>
            </a:r>
          </a:p>
        </p:txBody>
      </p:sp>
    </p:spTree>
    <p:extLst>
      <p:ext uri="{BB962C8B-B14F-4D97-AF65-F5344CB8AC3E}">
        <p14:creationId xmlns:p14="http://schemas.microsoft.com/office/powerpoint/2010/main" val="4113187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7" name="TextBox 6"/>
          <p:cNvSpPr txBox="1"/>
          <p:nvPr/>
        </p:nvSpPr>
        <p:spPr>
          <a:xfrm>
            <a:off x="1859289" y="159520"/>
            <a:ext cx="8329353" cy="523220"/>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US" sz="2800" b="1">
                <a:latin typeface="Times New Roman" panose="02020603050405020304" pitchFamily="18" charset="0"/>
                <a:cs typeface="Times New Roman" panose="02020603050405020304" pitchFamily="18" charset="0"/>
              </a:rPr>
              <a:t>DIABETES </a:t>
            </a:r>
          </a:p>
        </p:txBody>
      </p:sp>
      <p:sp>
        <p:nvSpPr>
          <p:cNvPr id="8" name="TextBox 7"/>
          <p:cNvSpPr txBox="1"/>
          <p:nvPr/>
        </p:nvSpPr>
        <p:spPr>
          <a:xfrm>
            <a:off x="94076" y="1383472"/>
            <a:ext cx="3957120" cy="1172693"/>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algn="just">
              <a:lnSpc>
                <a:spcPct val="150000"/>
              </a:lnSpc>
            </a:pPr>
            <a:r>
              <a:rPr lang="en-GB" sz="1200">
                <a:latin typeface="Book Antiqua"/>
                <a:cs typeface="Times New Roman"/>
              </a:rPr>
              <a:t>Diabetes is </a:t>
            </a:r>
            <a:r>
              <a:rPr lang="en-GB" sz="1200">
                <a:latin typeface="Book Antiqua"/>
                <a:ea typeface="+mn-lt"/>
                <a:cs typeface="+mn-lt"/>
              </a:rPr>
              <a:t>a condition in which the body's capacity to create or respond to the hormone insulin is hampered, resulting in improper carbohydrate metabolism and high blood glucose levels. </a:t>
            </a:r>
            <a:endParaRPr lang="en-GB" sz="1200">
              <a:latin typeface="Calibri Light" panose="020F0302020204030204"/>
              <a:ea typeface="+mn-lt"/>
              <a:cs typeface="+mn-lt"/>
            </a:endParaRPr>
          </a:p>
        </p:txBody>
      </p:sp>
      <p:sp>
        <p:nvSpPr>
          <p:cNvPr id="13" name="TextBox 12"/>
          <p:cNvSpPr txBox="1"/>
          <p:nvPr/>
        </p:nvSpPr>
        <p:spPr>
          <a:xfrm>
            <a:off x="-6566" y="681394"/>
            <a:ext cx="3971497" cy="523220"/>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GB" sz="2800" b="1" i="1">
                <a:latin typeface="Times New Roman" panose="02020603050405020304" pitchFamily="18" charset="0"/>
                <a:cs typeface="Times New Roman" panose="02020603050405020304" pitchFamily="18" charset="0"/>
              </a:rPr>
              <a:t>Definition</a:t>
            </a:r>
            <a:r>
              <a:rPr lang="en-GB" sz="2800" b="1">
                <a:latin typeface="Times New Roman" panose="02020603050405020304" pitchFamily="18" charset="0"/>
                <a:cs typeface="Times New Roman" panose="02020603050405020304" pitchFamily="18" charset="0"/>
              </a:rPr>
              <a:t> </a:t>
            </a:r>
            <a:endParaRPr lang="en-US" sz="2800">
              <a:latin typeface="Times New Roman" panose="02020603050405020304" pitchFamily="18" charset="0"/>
              <a:cs typeface="Times New Roman" panose="02020603050405020304" pitchFamily="18" charset="0"/>
            </a:endParaRPr>
          </a:p>
        </p:txBody>
      </p:sp>
      <p:sp>
        <p:nvSpPr>
          <p:cNvPr id="16" name="TextBox 15"/>
          <p:cNvSpPr txBox="1"/>
          <p:nvPr/>
        </p:nvSpPr>
        <p:spPr>
          <a:xfrm>
            <a:off x="8339106" y="684441"/>
            <a:ext cx="3851441" cy="523220"/>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GB" sz="2800" b="1" i="1">
                <a:latin typeface="Times New Roman" panose="02020603050405020304" pitchFamily="18" charset="0"/>
                <a:cs typeface="Times New Roman" panose="02020603050405020304" pitchFamily="18" charset="0"/>
              </a:rPr>
              <a:t>Prevention  </a:t>
            </a:r>
            <a:endParaRPr lang="en-US" sz="2800" i="1">
              <a:latin typeface="Times New Roman" panose="02020603050405020304" pitchFamily="18" charset="0"/>
              <a:cs typeface="Times New Roman" panose="02020603050405020304" pitchFamily="18" charset="0"/>
            </a:endParaRPr>
          </a:p>
        </p:txBody>
      </p:sp>
      <p:sp>
        <p:nvSpPr>
          <p:cNvPr id="10" name="TextBox 9"/>
          <p:cNvSpPr txBox="1"/>
          <p:nvPr/>
        </p:nvSpPr>
        <p:spPr>
          <a:xfrm>
            <a:off x="8339107" y="1389320"/>
            <a:ext cx="3847824" cy="2552109"/>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algn="just">
              <a:lnSpc>
                <a:spcPct val="150000"/>
              </a:lnSpc>
            </a:pPr>
            <a:r>
              <a:rPr lang="en-GB" sz="1200" b="1" i="1">
                <a:latin typeface="Times New Roman"/>
                <a:cs typeface="Times New Roman"/>
              </a:rPr>
              <a:t>Lifestyle</a:t>
            </a:r>
            <a:r>
              <a:rPr lang="en-GB" sz="1200">
                <a:latin typeface="Times New Roman"/>
                <a:cs typeface="Times New Roman"/>
              </a:rPr>
              <a:t>: The life style pattern of the associated patient should be substituted with a healthier one - the eating habit must improve to control blood sugar levels. </a:t>
            </a:r>
            <a:endParaRPr lang="en-GB" sz="1200">
              <a:latin typeface="Times New Roman" panose="02020603050405020304" pitchFamily="18" charset="0"/>
              <a:cs typeface="Times New Roman" panose="02020603050405020304" pitchFamily="18" charset="0"/>
            </a:endParaRPr>
          </a:p>
          <a:p>
            <a:pPr algn="just">
              <a:lnSpc>
                <a:spcPct val="150000"/>
              </a:lnSpc>
            </a:pPr>
            <a:r>
              <a:rPr lang="en-GB" sz="1200" b="1" i="1">
                <a:latin typeface="Times New Roman"/>
                <a:cs typeface="Times New Roman"/>
              </a:rPr>
              <a:t>Behavioural changes:</a:t>
            </a:r>
            <a:r>
              <a:rPr lang="en-GB" sz="1200">
                <a:latin typeface="Times New Roman"/>
                <a:cs typeface="Times New Roman"/>
              </a:rPr>
              <a:t> As per this case study, we have a female aged 48 who is overweight, smokes daily and regularly, drinks alcohol, doesn’t exercise at all, has blood pressure and has an unhealthy everyday diet.</a:t>
            </a:r>
          </a:p>
          <a:p>
            <a:pPr algn="just">
              <a:lnSpc>
                <a:spcPct val="150000"/>
              </a:lnSpc>
            </a:pPr>
            <a:r>
              <a:rPr lang="en-GB" sz="1200">
                <a:latin typeface="Times New Roman"/>
                <a:cs typeface="Times New Roman"/>
              </a:rPr>
              <a:t>She will need to change her diet, try drink less, quit smoking and introduce exercise in her life.</a:t>
            </a:r>
            <a:endParaRPr lang="en-GB" sz="1200">
              <a:latin typeface="Times New Roman" panose="02020603050405020304" pitchFamily="18" charset="0"/>
              <a:cs typeface="Times New Roman" panose="02020603050405020304" pitchFamily="18" charset="0"/>
            </a:endParaRPr>
          </a:p>
        </p:txBody>
      </p:sp>
      <p:sp>
        <p:nvSpPr>
          <p:cNvPr id="14" name="TextBox 13"/>
          <p:cNvSpPr txBox="1"/>
          <p:nvPr/>
        </p:nvSpPr>
        <p:spPr>
          <a:xfrm>
            <a:off x="100267" y="2766384"/>
            <a:ext cx="3957120" cy="523220"/>
          </a:xfrm>
          <a:prstGeom prst="rect">
            <a:avLst/>
          </a:prstGeom>
          <a:solidFill>
            <a:schemeClr val="accent4">
              <a:lumMod val="20000"/>
              <a:lumOff val="80000"/>
            </a:schemeClr>
          </a:solidFill>
          <a:ln w="28575">
            <a:solidFill>
              <a:schemeClr val="tx1"/>
            </a:solidFill>
          </a:ln>
        </p:spPr>
        <p:txBody>
          <a:bodyPr wrap="square" lIns="91440" tIns="45720" rIns="91440" bIns="45720" rtlCol="0" anchor="t">
            <a:spAutoFit/>
          </a:bodyPr>
          <a:lstStyle/>
          <a:p>
            <a:pPr algn="ctr"/>
            <a:r>
              <a:rPr lang="en-GB" sz="2800" b="1" i="1">
                <a:latin typeface="Times New Roman"/>
                <a:cs typeface="Times New Roman"/>
              </a:rPr>
              <a:t>Causes and risk factors</a:t>
            </a:r>
            <a:endParaRPr lang="en-GB" sz="2800" b="1">
              <a:latin typeface="Times New Roman" panose="02020603050405020304" pitchFamily="18" charset="0"/>
              <a:cs typeface="Times New Roman" panose="02020603050405020304" pitchFamily="18" charset="0"/>
            </a:endParaRPr>
          </a:p>
        </p:txBody>
      </p:sp>
      <p:sp>
        <p:nvSpPr>
          <p:cNvPr id="15" name="TextBox 14"/>
          <p:cNvSpPr txBox="1"/>
          <p:nvPr/>
        </p:nvSpPr>
        <p:spPr>
          <a:xfrm>
            <a:off x="134395" y="3411478"/>
            <a:ext cx="3909661" cy="1384995"/>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marL="285750" lvl="0" indent="-285750" algn="just">
              <a:buFont typeface="Arial" panose="020B0604020202020204" pitchFamily="34" charset="0"/>
              <a:buChar char="•"/>
            </a:pPr>
            <a:r>
              <a:rPr lang="en-GB" sz="1200">
                <a:latin typeface="Book Antiqua"/>
                <a:cs typeface="Times New Roman"/>
              </a:rPr>
              <a:t>Overweight</a:t>
            </a:r>
            <a:endParaRPr lang="en-US" sz="1200">
              <a:latin typeface="Book Antiqua"/>
              <a:cs typeface="Times New Roman" panose="02020603050405020304" pitchFamily="18" charset="0"/>
            </a:endParaRPr>
          </a:p>
          <a:p>
            <a:pPr marL="285750" indent="-285750" algn="just">
              <a:buFont typeface="Arial" panose="020B0604020202020204" pitchFamily="34" charset="0"/>
              <a:buChar char="•"/>
            </a:pPr>
            <a:r>
              <a:rPr lang="en-GB" sz="1200">
                <a:latin typeface="Book Antiqua"/>
                <a:cs typeface="Times New Roman"/>
              </a:rPr>
              <a:t>Have the condition in your family tree</a:t>
            </a:r>
          </a:p>
          <a:p>
            <a:pPr marL="285750" lvl="0" indent="-285750" algn="just">
              <a:buFont typeface="Arial" panose="020B0604020202020204" pitchFamily="34" charset="0"/>
              <a:buChar char="•"/>
            </a:pPr>
            <a:r>
              <a:rPr lang="en-GB" sz="1200">
                <a:latin typeface="Book Antiqua"/>
                <a:cs typeface="Times New Roman"/>
              </a:rPr>
              <a:t>Have prediabetes</a:t>
            </a:r>
            <a:endParaRPr lang="en-US" sz="1200">
              <a:latin typeface="Book Antiqua"/>
              <a:cs typeface="Times New Roman"/>
            </a:endParaRPr>
          </a:p>
          <a:p>
            <a:pPr marL="285750" indent="-285750" algn="just">
              <a:buFont typeface="Arial" panose="020B0604020202020204" pitchFamily="34" charset="0"/>
              <a:buChar char="•"/>
            </a:pPr>
            <a:r>
              <a:rPr lang="en-GB" sz="1200">
                <a:latin typeface="Book Antiqua"/>
                <a:cs typeface="Times New Roman"/>
              </a:rPr>
              <a:t>Have high blood pressure, high cholesterol or high triglycerides</a:t>
            </a:r>
          </a:p>
          <a:p>
            <a:pPr marL="285750" indent="-285750" algn="just">
              <a:buFont typeface="Arial" panose="020B0604020202020204" pitchFamily="34" charset="0"/>
              <a:buChar char="•"/>
            </a:pPr>
            <a:r>
              <a:rPr lang="en-GB" sz="1200">
                <a:latin typeface="Book Antiqua"/>
                <a:cs typeface="Calibri Light"/>
              </a:rPr>
              <a:t>Gestational diabetes</a:t>
            </a:r>
          </a:p>
          <a:p>
            <a:pPr marL="285750" indent="-285750" algn="just">
              <a:buFont typeface="Arial" panose="020B0604020202020204" pitchFamily="34" charset="0"/>
              <a:buChar char="•"/>
            </a:pPr>
            <a:r>
              <a:rPr lang="en-GB" sz="1200">
                <a:latin typeface="Book Antiqua"/>
                <a:cs typeface="Calibri Light"/>
              </a:rPr>
              <a:t>Age</a:t>
            </a:r>
          </a:p>
        </p:txBody>
      </p:sp>
      <p:sp>
        <p:nvSpPr>
          <p:cNvPr id="18" name="TextBox 17"/>
          <p:cNvSpPr txBox="1"/>
          <p:nvPr/>
        </p:nvSpPr>
        <p:spPr>
          <a:xfrm>
            <a:off x="4366656" y="689034"/>
            <a:ext cx="3851441" cy="523220"/>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GB" sz="2800" b="1" i="1">
                <a:latin typeface="Times New Roman" panose="02020603050405020304" pitchFamily="18" charset="0"/>
                <a:cs typeface="Times New Roman" panose="02020603050405020304" pitchFamily="18" charset="0"/>
              </a:rPr>
              <a:t>Physiology  </a:t>
            </a:r>
            <a:endParaRPr lang="en-US" sz="2800" i="1">
              <a:latin typeface="Times New Roman" panose="02020603050405020304" pitchFamily="18" charset="0"/>
              <a:cs typeface="Times New Roman" panose="02020603050405020304" pitchFamily="18" charset="0"/>
            </a:endParaRPr>
          </a:p>
        </p:txBody>
      </p:sp>
      <p:sp>
        <p:nvSpPr>
          <p:cNvPr id="19" name="TextBox 18"/>
          <p:cNvSpPr txBox="1"/>
          <p:nvPr/>
        </p:nvSpPr>
        <p:spPr>
          <a:xfrm>
            <a:off x="4373149" y="1393387"/>
            <a:ext cx="3865077" cy="5262979"/>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algn="just"/>
            <a:r>
              <a:rPr lang="en-GB" sz="1400" b="1" i="1">
                <a:latin typeface="Times New Roman"/>
                <a:cs typeface="Times New Roman"/>
              </a:rPr>
              <a:t>Type-1 diabetes:</a:t>
            </a:r>
            <a:endParaRPr lang="en-US" sz="1400">
              <a:latin typeface="Times New Roman"/>
              <a:cs typeface="Times New Roman"/>
            </a:endParaRPr>
          </a:p>
          <a:p>
            <a:pPr algn="just"/>
            <a:r>
              <a:rPr lang="en-GB" sz="1400">
                <a:latin typeface="Times New Roman"/>
                <a:cs typeface="Times New Roman"/>
              </a:rPr>
              <a:t>	</a:t>
            </a:r>
            <a:r>
              <a:rPr lang="en-GB" sz="1400">
                <a:ea typeface="+mn-lt"/>
                <a:cs typeface="+mn-lt"/>
              </a:rPr>
              <a:t>Type 1 diabetes is a dangerous disorder in which your blood glucose (sugar) level is too high due to a lack of insulin production by your body.</a:t>
            </a:r>
            <a:endParaRPr lang="en-US" sz="1400">
              <a:latin typeface="Times New Roman"/>
              <a:cs typeface="Times New Roman"/>
            </a:endParaRPr>
          </a:p>
          <a:p>
            <a:pPr algn="just"/>
            <a:r>
              <a:rPr lang="en-GB" sz="1400">
                <a:ea typeface="+mn-lt"/>
                <a:cs typeface="+mn-lt"/>
              </a:rPr>
              <a:t>This occurs when your body assaults the cells in your pancreas that create insulin, causing you to be unable to produce any. Insulin is required for our survival. It serves an important purpose. It enables glucose in our blood to enter our cells and provide energy to our bodies.</a:t>
            </a:r>
            <a:endParaRPr lang="en-GB" sz="1400">
              <a:cs typeface="Calibri Light"/>
            </a:endParaRPr>
          </a:p>
          <a:p>
            <a:pPr algn="just"/>
            <a:r>
              <a:rPr lang="en-GB" sz="1400">
                <a:ea typeface="+mn-lt"/>
                <a:cs typeface="+mn-lt"/>
              </a:rPr>
              <a:t>Insulin is required for our survival. It serves an important purpose. It allows blood glucose to enter our cells and energise our bodies.</a:t>
            </a:r>
            <a:endParaRPr lang="en-GB" sz="1400">
              <a:latin typeface="Calibri Light"/>
              <a:cs typeface="Calibri Light"/>
            </a:endParaRPr>
          </a:p>
          <a:p>
            <a:pPr algn="just"/>
            <a:r>
              <a:rPr lang="en-GB" sz="1400">
                <a:latin typeface="Times New Roman"/>
                <a:cs typeface="Times New Roman"/>
              </a:rPr>
              <a:t>	</a:t>
            </a:r>
            <a:endParaRPr lang="en-GB" sz="1400">
              <a:cs typeface="Calibri Light"/>
            </a:endParaRPr>
          </a:p>
          <a:p>
            <a:pPr algn="just"/>
            <a:r>
              <a:rPr lang="en-GB" sz="1400" b="1" i="1">
                <a:latin typeface="Times New Roman"/>
                <a:ea typeface="+mn-lt"/>
                <a:cs typeface="Times New Roman"/>
              </a:rPr>
              <a:t>Type-2 diabetes:</a:t>
            </a:r>
          </a:p>
          <a:p>
            <a:pPr algn="just"/>
            <a:r>
              <a:rPr lang="en-GB" sz="1400">
                <a:ea typeface="+mn-lt"/>
                <a:cs typeface="+mn-lt"/>
              </a:rPr>
              <a:t>Our body still breaks down carbohydrate from food and drinks and converts it to glucose if you have type 2 diabetes. The pancreas subsequently releases insulin in response to this. However, because this insulin is unable to function correctly, your blood sugar levels continue to rise. More insulin is released as a result of this .For certain patients with type 2 diabetes, this can wear out their pancreas, causing their bodies to malfunction.</a:t>
            </a:r>
            <a:endParaRPr lang="en-GB" sz="1400"/>
          </a:p>
        </p:txBody>
      </p:sp>
      <p:sp>
        <p:nvSpPr>
          <p:cNvPr id="20" name="TextBox 19"/>
          <p:cNvSpPr txBox="1"/>
          <p:nvPr/>
        </p:nvSpPr>
        <p:spPr>
          <a:xfrm>
            <a:off x="4453340" y="6909879"/>
            <a:ext cx="3865818" cy="523220"/>
          </a:xfrm>
          <a:prstGeom prst="rect">
            <a:avLst/>
          </a:prstGeom>
          <a:solidFill>
            <a:schemeClr val="accent4">
              <a:lumMod val="20000"/>
              <a:lumOff val="80000"/>
            </a:schemeClr>
          </a:solidFill>
          <a:ln w="28575">
            <a:solidFill>
              <a:schemeClr val="tx1"/>
            </a:solidFill>
          </a:ln>
        </p:spPr>
        <p:txBody>
          <a:bodyPr wrap="square" lIns="91440" tIns="45720" rIns="91440" bIns="45720" rtlCol="0" anchor="t">
            <a:spAutoFit/>
          </a:bodyPr>
          <a:lstStyle/>
          <a:p>
            <a:pPr algn="ctr"/>
            <a:endParaRPr lang="en-GB" sz="2800" b="1" i="1">
              <a:latin typeface="Times New Roman" panose="02020603050405020304" pitchFamily="18" charset="0"/>
              <a:cs typeface="Times New Roman" panose="02020603050405020304" pitchFamily="18" charset="0"/>
            </a:endParaRPr>
          </a:p>
        </p:txBody>
      </p:sp>
      <p:sp>
        <p:nvSpPr>
          <p:cNvPr id="22" name="TextBox 21"/>
          <p:cNvSpPr txBox="1"/>
          <p:nvPr/>
        </p:nvSpPr>
        <p:spPr>
          <a:xfrm>
            <a:off x="4073268" y="7152848"/>
            <a:ext cx="4053433" cy="276999"/>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marL="655320" indent="-655320" algn="just">
              <a:buNone/>
            </a:pPr>
            <a:endParaRPr lang="en-GB" sz="120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8403839" y="4377092"/>
            <a:ext cx="3594721" cy="1990708"/>
          </a:xfrm>
          <a:prstGeom prst="rect">
            <a:avLst/>
          </a:prstGeom>
          <a:ln>
            <a:noFill/>
          </a:ln>
          <a:effectLst>
            <a:softEdge rad="112500"/>
          </a:effectLst>
        </p:spPr>
      </p:pic>
      <p:pic>
        <p:nvPicPr>
          <p:cNvPr id="3" name="Picture 2"/>
          <p:cNvPicPr>
            <a:picLocks noChangeAspect="1"/>
          </p:cNvPicPr>
          <p:nvPr/>
        </p:nvPicPr>
        <p:blipFill>
          <a:blip r:embed="rId4"/>
          <a:stretch>
            <a:fillRect/>
          </a:stretch>
        </p:blipFill>
        <p:spPr>
          <a:xfrm>
            <a:off x="134395" y="5015340"/>
            <a:ext cx="3916801" cy="1510341"/>
          </a:xfrm>
          <a:prstGeom prst="rect">
            <a:avLst/>
          </a:prstGeom>
        </p:spPr>
      </p:pic>
    </p:spTree>
    <p:extLst>
      <p:ext uri="{BB962C8B-B14F-4D97-AF65-F5344CB8AC3E}">
        <p14:creationId xmlns:p14="http://schemas.microsoft.com/office/powerpoint/2010/main" val="352406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8" name="TextBox 7"/>
          <p:cNvSpPr txBox="1"/>
          <p:nvPr/>
        </p:nvSpPr>
        <p:spPr>
          <a:xfrm>
            <a:off x="1692321" y="1541623"/>
            <a:ext cx="8835939" cy="2616165"/>
          </a:xfrm>
          <a:prstGeom prst="rect">
            <a:avLst/>
          </a:prstGeom>
          <a:solidFill>
            <a:schemeClr val="bg1">
              <a:lumMod val="85000"/>
            </a:schemeClr>
          </a:solidFill>
          <a:ln>
            <a:solidFill>
              <a:schemeClr val="tx1"/>
            </a:solidFill>
          </a:ln>
        </p:spPr>
        <p:txBody>
          <a:bodyPr wrap="square" lIns="91440" tIns="45720" rIns="91440" bIns="45720" rtlCol="0" anchor="t">
            <a:spAutoFit/>
          </a:bodyPr>
          <a:lstStyle/>
          <a:p>
            <a:pPr marL="655320" indent="-655320" algn="just">
              <a:lnSpc>
                <a:spcPct val="200000"/>
              </a:lnSpc>
              <a:buNone/>
            </a:pPr>
            <a:r>
              <a:rPr lang="en-GB" sz="1400">
                <a:latin typeface="Times New Roman"/>
                <a:cs typeface="Times New Roman"/>
              </a:rPr>
              <a:t>Berridge and et. al., 2017. Vitamin D deficiency and diabetes. Biochemical Journal, 474(8), pp.1321-1332.</a:t>
            </a:r>
            <a:endParaRPr lang="en-US" sz="1400">
              <a:latin typeface="Times New Roman"/>
              <a:cs typeface="Times New Roman"/>
            </a:endParaRPr>
          </a:p>
          <a:p>
            <a:pPr marL="655320" indent="-655320" algn="just">
              <a:lnSpc>
                <a:spcPct val="200000"/>
              </a:lnSpc>
            </a:pPr>
            <a:r>
              <a:rPr lang="en-GB" sz="1400">
                <a:latin typeface="Times New Roman"/>
                <a:cs typeface="Times New Roman"/>
              </a:rPr>
              <a:t>Chavez and et. al., 2017. Mobile apps for the management of diabetes. Diabetes Care, 40(10), pp.e145-e146.</a:t>
            </a:r>
            <a:endParaRPr lang="en-US" sz="1400">
              <a:latin typeface="Times New Roman"/>
              <a:cs typeface="Times New Roman"/>
            </a:endParaRPr>
          </a:p>
          <a:p>
            <a:pPr marL="655320" indent="-655320" algn="just">
              <a:lnSpc>
                <a:spcPct val="200000"/>
              </a:lnSpc>
              <a:buNone/>
            </a:pPr>
            <a:r>
              <a:rPr lang="en-GB" sz="1400">
                <a:latin typeface="Times New Roman"/>
                <a:cs typeface="Times New Roman"/>
              </a:rPr>
              <a:t>Cole and et. al., 2020. Genetics of diabetes mellitus and diabetes complications. Nature reviews nephrology, 16(7), pp.377-390.</a:t>
            </a:r>
            <a:endParaRPr lang="en-US" sz="1400">
              <a:latin typeface="Times New Roman"/>
              <a:cs typeface="Times New Roman"/>
            </a:endParaRPr>
          </a:p>
          <a:p>
            <a:pPr marL="655320" indent="-655320" algn="just">
              <a:lnSpc>
                <a:spcPct val="200000"/>
              </a:lnSpc>
              <a:buNone/>
            </a:pPr>
            <a:r>
              <a:rPr lang="en-GB" sz="1400" err="1">
                <a:latin typeface="Times New Roman"/>
                <a:cs typeface="Times New Roman"/>
              </a:rPr>
              <a:t>Fagherazzi</a:t>
            </a:r>
            <a:r>
              <a:rPr lang="en-GB" sz="1400">
                <a:latin typeface="Times New Roman"/>
                <a:cs typeface="Times New Roman"/>
              </a:rPr>
              <a:t> and et. al., 2019. Digital diabetes: Perspectives for diabetes prevention, management and research. Diabetes &amp; metabolism, 45(4), pp.322-329.</a:t>
            </a:r>
            <a:endParaRPr lang="en-GB"/>
          </a:p>
        </p:txBody>
      </p:sp>
      <p:sp>
        <p:nvSpPr>
          <p:cNvPr id="10" name="TextBox 9"/>
          <p:cNvSpPr txBox="1"/>
          <p:nvPr/>
        </p:nvSpPr>
        <p:spPr>
          <a:xfrm>
            <a:off x="1692322" y="487066"/>
            <a:ext cx="8720920" cy="523220"/>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US" sz="2800" b="1">
                <a:latin typeface="Times New Roman" panose="02020603050405020304" pitchFamily="18" charset="0"/>
                <a:cs typeface="Times New Roman" panose="02020603050405020304" pitchFamily="18" charset="0"/>
              </a:rPr>
              <a:t>REFERENCES</a:t>
            </a:r>
            <a:r>
              <a:rPr lang="en-US" sz="2600" b="1">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C5CA76C9-AE00-4D72-82EF-71AF9A166B00}"/>
              </a:ext>
            </a:extLst>
          </p:cNvPr>
          <p:cNvSpPr txBox="1"/>
          <p:nvPr/>
        </p:nvSpPr>
        <p:spPr>
          <a:xfrm>
            <a:off x="14342853" y="5256362"/>
            <a:ext cx="1894935" cy="42684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a:latin typeface="Times New Roman"/>
              <a:cs typeface="Segoe UI"/>
            </a:endParaRPr>
          </a:p>
        </p:txBody>
      </p:sp>
      <p:graphicFrame>
        <p:nvGraphicFramePr>
          <p:cNvPr id="6" name="Table 5">
            <a:extLst>
              <a:ext uri="{FF2B5EF4-FFF2-40B4-BE49-F238E27FC236}">
                <a16:creationId xmlns:a16="http://schemas.microsoft.com/office/drawing/2014/main" id="{9EA8F22F-AC63-4C10-847E-3729DDEF252E}"/>
              </a:ext>
            </a:extLst>
          </p:cNvPr>
          <p:cNvGraphicFramePr>
            <a:graphicFrameLocks noGrp="1"/>
          </p:cNvGraphicFramePr>
          <p:nvPr>
            <p:extLst>
              <p:ext uri="{D42A27DB-BD31-4B8C-83A1-F6EECF244321}">
                <p14:modId xmlns:p14="http://schemas.microsoft.com/office/powerpoint/2010/main" val="3296955477"/>
              </p:ext>
            </p:extLst>
          </p:nvPr>
        </p:nvGraphicFramePr>
        <p:xfrm>
          <a:off x="16950906" y="-8612038"/>
          <a:ext cx="416560" cy="22311360"/>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2916416703"/>
                    </a:ext>
                  </a:extLst>
                </a:gridCol>
                <a:gridCol w="208280">
                  <a:extLst>
                    <a:ext uri="{9D8B030D-6E8A-4147-A177-3AD203B41FA5}">
                      <a16:colId xmlns:a16="http://schemas.microsoft.com/office/drawing/2014/main" val="2008819980"/>
                    </a:ext>
                  </a:extLst>
                </a:gridCol>
              </a:tblGrid>
              <a:tr h="3034315">
                <a:tc>
                  <a:txBody>
                    <a:bodyPr/>
                    <a:lstStyle/>
                    <a:p>
                      <a:br>
                        <a:rPr lang="en-GB">
                          <a:effectLst/>
                        </a:rPr>
                      </a:br>
                      <a:r>
                        <a:rPr lang="en-GB">
                          <a:effectLst/>
                        </a:rPr>
                        <a:t>Diabetes UK</a:t>
                      </a:r>
                    </a:p>
                  </a:txBody>
                  <a:tcPr anchor="ctr"/>
                </a:tc>
                <a:tc>
                  <a:txBody>
                    <a:bodyPr/>
                    <a:lstStyle/>
                    <a:p>
                      <a:endParaRPr lang="en-GB"/>
                    </a:p>
                  </a:txBody>
                  <a:tcPr/>
                </a:tc>
                <a:extLst>
                  <a:ext uri="{0D108BD9-81ED-4DB2-BD59-A6C34878D82A}">
                    <a16:rowId xmlns:a16="http://schemas.microsoft.com/office/drawing/2014/main" val="2318720038"/>
                  </a:ext>
                </a:extLst>
              </a:tr>
              <a:tr h="3647455">
                <a:tc>
                  <a:txBody>
                    <a:bodyPr/>
                    <a:lstStyle/>
                    <a:p>
                      <a:r>
                        <a:rPr lang="en-GB">
                          <a:effectLst/>
                        </a:rPr>
                        <a:t>Article title:</a:t>
                      </a:r>
                      <a:endParaRPr lang="en-GB" b="1">
                        <a:effectLst/>
                      </a:endParaRPr>
                    </a:p>
                  </a:txBody>
                  <a:tcPr anchor="ctr"/>
                </a:tc>
                <a:tc>
                  <a:txBody>
                    <a:bodyPr/>
                    <a:lstStyle/>
                    <a:p>
                      <a:r>
                        <a:rPr lang="en-GB">
                          <a:effectLst/>
                        </a:rPr>
                        <a:t>Type 1 diabetes</a:t>
                      </a:r>
                    </a:p>
                  </a:txBody>
                  <a:tcPr anchor="ctr"/>
                </a:tc>
                <a:extLst>
                  <a:ext uri="{0D108BD9-81ED-4DB2-BD59-A6C34878D82A}">
                    <a16:rowId xmlns:a16="http://schemas.microsoft.com/office/drawing/2014/main" val="2306003919"/>
                  </a:ext>
                </a:extLst>
              </a:tr>
              <a:tr h="2829925">
                <a:tc>
                  <a:txBody>
                    <a:bodyPr/>
                    <a:lstStyle/>
                    <a:p>
                      <a:r>
                        <a:rPr lang="en-GB">
                          <a:effectLst/>
                        </a:rPr>
                        <a:t>Website title:</a:t>
                      </a:r>
                      <a:endParaRPr lang="en-GB" b="1">
                        <a:effectLst/>
                      </a:endParaRPr>
                    </a:p>
                  </a:txBody>
                  <a:tcPr anchor="ctr"/>
                </a:tc>
                <a:tc>
                  <a:txBody>
                    <a:bodyPr/>
                    <a:lstStyle/>
                    <a:p>
                      <a:r>
                        <a:rPr lang="en-GB">
                          <a:effectLst/>
                        </a:rPr>
                        <a:t>Diabetes UK</a:t>
                      </a:r>
                    </a:p>
                  </a:txBody>
                  <a:tcPr anchor="ctr"/>
                </a:tc>
                <a:extLst>
                  <a:ext uri="{0D108BD9-81ED-4DB2-BD59-A6C34878D82A}">
                    <a16:rowId xmlns:a16="http://schemas.microsoft.com/office/drawing/2014/main" val="3623190274"/>
                  </a:ext>
                </a:extLst>
              </a:tr>
              <a:tr h="11665585">
                <a:tc>
                  <a:txBody>
                    <a:bodyPr/>
                    <a:lstStyle/>
                    <a:p>
                      <a:r>
                        <a:rPr lang="en-GB">
                          <a:effectLst/>
                        </a:rPr>
                        <a:t>URL:</a:t>
                      </a:r>
                      <a:endParaRPr lang="en-GB" b="1">
                        <a:effectLst/>
                      </a:endParaRPr>
                    </a:p>
                  </a:txBody>
                  <a:tcPr anchor="ctr"/>
                </a:tc>
                <a:tc>
                  <a:txBody>
                    <a:bodyPr/>
                    <a:lstStyle/>
                    <a:p>
                      <a:r>
                        <a:rPr lang="en-GB">
                          <a:effectLst/>
                        </a:rPr>
                        <a:t>https://www.diabetes.org.uk/type-1-diabetes</a:t>
                      </a:r>
                    </a:p>
                  </a:txBody>
                  <a:tcPr anchor="ctr"/>
                </a:tc>
                <a:extLst>
                  <a:ext uri="{0D108BD9-81ED-4DB2-BD59-A6C34878D82A}">
                    <a16:rowId xmlns:a16="http://schemas.microsoft.com/office/drawing/2014/main" val="2439956491"/>
                  </a:ext>
                </a:extLst>
              </a:tr>
            </a:tbl>
          </a:graphicData>
        </a:graphic>
      </p:graphicFrame>
      <p:sp>
        <p:nvSpPr>
          <p:cNvPr id="7" name="TextBox 6">
            <a:extLst>
              <a:ext uri="{FF2B5EF4-FFF2-40B4-BE49-F238E27FC236}">
                <a16:creationId xmlns:a16="http://schemas.microsoft.com/office/drawing/2014/main" id="{BC35E3D7-1559-49E5-B581-6FA8755A7F0C}"/>
              </a:ext>
            </a:extLst>
          </p:cNvPr>
          <p:cNvSpPr txBox="1"/>
          <p:nvPr/>
        </p:nvSpPr>
        <p:spPr>
          <a:xfrm>
            <a:off x="1547003" y="7341080"/>
            <a:ext cx="6481313" cy="64633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solidFill>
                  <a:srgbClr val="2B579A"/>
                </a:solidFill>
                <a:latin typeface="Open Sans"/>
                <a:ea typeface="Open Sans"/>
                <a:cs typeface="Open Sans"/>
              </a:rPr>
              <a:t>https://www.diabetes.org.uk/type-1-diabetes</a:t>
            </a:r>
          </a:p>
        </p:txBody>
      </p:sp>
      <p:sp>
        <p:nvSpPr>
          <p:cNvPr id="9" name="TextBox 8">
            <a:extLst>
              <a:ext uri="{FF2B5EF4-FFF2-40B4-BE49-F238E27FC236}">
                <a16:creationId xmlns:a16="http://schemas.microsoft.com/office/drawing/2014/main" id="{D9244874-1952-4C83-A6BB-A22719FB361B}"/>
              </a:ext>
            </a:extLst>
          </p:cNvPr>
          <p:cNvSpPr txBox="1"/>
          <p:nvPr/>
        </p:nvSpPr>
        <p:spPr>
          <a:xfrm>
            <a:off x="1705156" y="4163683"/>
            <a:ext cx="8839199" cy="461665"/>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cs typeface="Calibri Light"/>
            </a:endParaRPr>
          </a:p>
          <a:p>
            <a:r>
              <a:rPr lang="en-US" sz="1200" dirty="0">
                <a:solidFill>
                  <a:srgbClr val="2B579A"/>
                </a:solidFill>
                <a:latin typeface="Open Sans"/>
                <a:ea typeface="Open Sans"/>
                <a:cs typeface="Open Sans"/>
              </a:rPr>
              <a:t>https://www.diabetes.org.uk/type-1-diabetes</a:t>
            </a:r>
          </a:p>
        </p:txBody>
      </p:sp>
      <p:sp>
        <p:nvSpPr>
          <p:cNvPr id="2" name="TextBox 1">
            <a:extLst>
              <a:ext uri="{FF2B5EF4-FFF2-40B4-BE49-F238E27FC236}">
                <a16:creationId xmlns:a16="http://schemas.microsoft.com/office/drawing/2014/main" id="{5F973BBD-1823-47A5-8F74-8402B68CB9CB}"/>
              </a:ext>
            </a:extLst>
          </p:cNvPr>
          <p:cNvSpPr txBox="1"/>
          <p:nvPr/>
        </p:nvSpPr>
        <p:spPr>
          <a:xfrm>
            <a:off x="1690778" y="4537494"/>
            <a:ext cx="8853577" cy="461665"/>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212121"/>
                </a:solidFill>
                <a:latin typeface="BlinkMacSystemFont"/>
                <a:ea typeface="BlinkMacSystemFont"/>
                <a:cs typeface="BlinkMacSystemFont"/>
              </a:rPr>
              <a:t>Pearson ER. Type 2 diabetes: a multifaceted disease. Diabetologia. 2019 Jul;62(7):1107-1112. doi: 10.1007/s00125-019-4909-y. Epub 2019 Jun 3. PMID: 31161345; PMCID: PMC6560016.</a:t>
            </a:r>
            <a:endParaRPr lang="en-US" sz="1200"/>
          </a:p>
        </p:txBody>
      </p:sp>
      <p:sp>
        <p:nvSpPr>
          <p:cNvPr id="3" name="TextBox 2">
            <a:extLst>
              <a:ext uri="{FF2B5EF4-FFF2-40B4-BE49-F238E27FC236}">
                <a16:creationId xmlns:a16="http://schemas.microsoft.com/office/drawing/2014/main" id="{44F9ADD0-8C9A-4182-8352-B834BA6793F4}"/>
              </a:ext>
            </a:extLst>
          </p:cNvPr>
          <p:cNvSpPr txBox="1"/>
          <p:nvPr/>
        </p:nvSpPr>
        <p:spPr>
          <a:xfrm>
            <a:off x="1676400" y="4997570"/>
            <a:ext cx="8767313" cy="923330"/>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solidFill>
                  <a:srgbClr val="2B579A"/>
                </a:solidFill>
                <a:latin typeface="Open Sans"/>
                <a:ea typeface="Open Sans"/>
                <a:cs typeface="Open Sans"/>
              </a:rPr>
              <a:t>https://www.niddk.nih.gov/health-information/diabetes/overview/what-is-diabetes</a:t>
            </a:r>
          </a:p>
        </p:txBody>
      </p:sp>
    </p:spTree>
    <p:extLst>
      <p:ext uri="{BB962C8B-B14F-4D97-AF65-F5344CB8AC3E}">
        <p14:creationId xmlns:p14="http://schemas.microsoft.com/office/powerpoint/2010/main" val="2106207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8" name="TextBox 7"/>
          <p:cNvSpPr txBox="1"/>
          <p:nvPr/>
        </p:nvSpPr>
        <p:spPr>
          <a:xfrm>
            <a:off x="1812174" y="837085"/>
            <a:ext cx="8631047" cy="5511252"/>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algn="just">
              <a:lnSpc>
                <a:spcPct val="150000"/>
              </a:lnSpc>
            </a:pPr>
            <a:r>
              <a:rPr lang="en-GB" sz="1200" b="1">
                <a:latin typeface="Arial"/>
                <a:ea typeface="Tahoma"/>
                <a:cs typeface="Times New Roman"/>
              </a:rPr>
              <a:t>I</a:t>
            </a:r>
            <a:r>
              <a:rPr lang="en-GB" sz="1600" b="1">
                <a:latin typeface="Arial"/>
                <a:ea typeface="Tahoma"/>
                <a:cs typeface="Times New Roman"/>
              </a:rPr>
              <a:t>ntroduction</a:t>
            </a:r>
          </a:p>
          <a:p>
            <a:pPr algn="just">
              <a:lnSpc>
                <a:spcPct val="150000"/>
              </a:lnSpc>
            </a:pPr>
            <a:r>
              <a:rPr lang="en-GB" sz="1200">
                <a:latin typeface="Arial Black"/>
                <a:ea typeface="+mn-lt"/>
                <a:cs typeface="+mn-lt"/>
              </a:rPr>
              <a:t>Diabetes is a condition in which your blood glucose, often known as blood sugar, is abnormally high. Your main source of energy is blood glucose, which comes from the food you eat. Insulin, a hormone produced by the pancreas, aids glucose absorption into cells for use as energy. Sometimes your body doesn't produce enough — or any — insulin, or it doesn't use it properly. Glucose remains in your blood and does not reach your cells as a result. Glucose then accumulates in your bloodstream and causes diabetes. Having too much glucose in your blood might lead to health issues over time. Although there is no cure for diabetes, there are steps you may take to manage your diabetes and stay healthy.</a:t>
            </a:r>
            <a:r>
              <a:rPr lang="en-GB" sz="1200" dirty="0">
                <a:latin typeface="Arial Black"/>
                <a:ea typeface="+mn-lt"/>
                <a:cs typeface="Times New Roman"/>
              </a:rPr>
              <a:t>.</a:t>
            </a:r>
            <a:r>
              <a:rPr lang="en-GB" sz="1200">
                <a:latin typeface="Arial Black"/>
                <a:cs typeface="Times New Roman"/>
              </a:rPr>
              <a:t> Moreover, there are number of intervention are used to elaborated on taking the aspect of lifestyle and behavioural changes (Berridge and et. al., 2017).</a:t>
            </a:r>
            <a:endParaRPr lang="en-GB" sz="1200" u="sng">
              <a:latin typeface="Arial Black"/>
              <a:cs typeface="Times New Roman"/>
            </a:endParaRPr>
          </a:p>
          <a:p>
            <a:pPr lvl="1" algn="just">
              <a:lnSpc>
                <a:spcPct val="150000"/>
              </a:lnSpc>
            </a:pPr>
            <a:r>
              <a:rPr lang="en-GB" sz="1600" u="sng">
                <a:latin typeface="Arial Black"/>
                <a:cs typeface="Times New Roman"/>
              </a:rPr>
              <a:t>Main information related with physiology</a:t>
            </a:r>
            <a:endParaRPr lang="en-US" sz="1600" u="sng">
              <a:latin typeface="Arial Black"/>
              <a:cs typeface="Times New Roman"/>
            </a:endParaRPr>
          </a:p>
          <a:p>
            <a:pPr algn="just">
              <a:lnSpc>
                <a:spcPct val="150000"/>
              </a:lnSpc>
            </a:pPr>
            <a:r>
              <a:rPr lang="en-GB" sz="1200">
                <a:latin typeface="Arial Black"/>
                <a:ea typeface="+mn-lt"/>
                <a:cs typeface="+mn-lt"/>
              </a:rPr>
              <a:t>Type 2 diabetes is a complicated condition that is often diagnosed without concern for the aetiology. In a larger sense, we need to be better at detecting a mix of multiple well defined aetiologies, such as monogenic diabetes, because this has substantial consequences for therapy and patient management. Type 2 diabetes, on the other hand, is a very heterogeneous polygenic illness.</a:t>
            </a:r>
            <a:r>
              <a:rPr lang="en-GB" sz="1200">
                <a:latin typeface="Arial Black"/>
                <a:cs typeface="Times New Roman"/>
              </a:rPr>
              <a:t>Overall, the pancreases readily lose to produce the ability which is remarkable for the secretion of hormone. Moreover, the glucose does not build to cell. This can cause far reaching health implication such as heart disease, nerve damage and kidney damage. However, the diabetes is the leading cause of kidney failure, non-traumatic (</a:t>
            </a:r>
            <a:r>
              <a:rPr lang="en-GB" sz="1200" err="1">
                <a:latin typeface="Arial Black"/>
                <a:cs typeface="Times New Roman"/>
              </a:rPr>
              <a:t>Fagherazzi</a:t>
            </a:r>
            <a:r>
              <a:rPr lang="en-GB" sz="1200">
                <a:latin typeface="Arial Black"/>
                <a:cs typeface="Times New Roman"/>
              </a:rPr>
              <a:t> and et. al., 2019).</a:t>
            </a:r>
            <a:r>
              <a:rPr lang="en-GB" sz="1200" dirty="0">
                <a:latin typeface="Arial Black"/>
                <a:cs typeface="Times New Roman"/>
              </a:rPr>
              <a:t> </a:t>
            </a:r>
            <a:endParaRPr lang="en-GB" sz="1200">
              <a:latin typeface="Arial Black"/>
              <a:cs typeface="Times New Roman" panose="02020603050405020304" pitchFamily="18" charset="0"/>
            </a:endParaRPr>
          </a:p>
        </p:txBody>
      </p:sp>
      <p:sp>
        <p:nvSpPr>
          <p:cNvPr id="10" name="TextBox 9"/>
          <p:cNvSpPr txBox="1"/>
          <p:nvPr/>
        </p:nvSpPr>
        <p:spPr>
          <a:xfrm>
            <a:off x="1722302" y="157282"/>
            <a:ext cx="8720920" cy="492443"/>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n-US" sz="2600" b="1">
                <a:latin typeface="Times New Roman" panose="02020603050405020304" pitchFamily="18" charset="0"/>
                <a:cs typeface="Times New Roman" panose="02020603050405020304" pitchFamily="18" charset="0"/>
              </a:rPr>
              <a:t>SPEAKER NOTES</a:t>
            </a:r>
          </a:p>
        </p:txBody>
      </p:sp>
    </p:spTree>
    <p:extLst>
      <p:ext uri="{BB962C8B-B14F-4D97-AF65-F5344CB8AC3E}">
        <p14:creationId xmlns:p14="http://schemas.microsoft.com/office/powerpoint/2010/main" val="253802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0A6857-5A73-4392-83F0-87CD425C08B2}"/>
              </a:ext>
            </a:extLst>
          </p:cNvPr>
          <p:cNvSpPr txBox="1"/>
          <p:nvPr/>
        </p:nvSpPr>
        <p:spPr>
          <a:xfrm>
            <a:off x="1173194" y="1072551"/>
            <a:ext cx="10578859" cy="4801314"/>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Black"/>
              </a:rPr>
              <a:t>Your</a:t>
            </a:r>
            <a:r>
              <a:rPr lang="en-GB" dirty="0">
                <a:latin typeface="Arial Black"/>
                <a:ea typeface="+mn-lt"/>
                <a:cs typeface="+mn-lt"/>
              </a:rPr>
              <a:t> body does not produce insulin if you have type 1 diabetes. Your immune system targets and destroys the insulin-producing cells in your pancreas. Diabetes type 1 is most commonly diagnosed in children and young </a:t>
            </a:r>
            <a:r>
              <a:rPr lang="en-GB">
                <a:latin typeface="Arial Black"/>
                <a:ea typeface="+mn-lt"/>
                <a:cs typeface="+mn-lt"/>
              </a:rPr>
              <a:t>adults, but it can strike anyone at any age. To stay alive, people with type 1 diabetes must take insulin every day.</a:t>
            </a:r>
          </a:p>
          <a:p>
            <a:endParaRPr lang="en-GB" dirty="0">
              <a:latin typeface="Arial Black"/>
              <a:ea typeface="+mn-lt"/>
              <a:cs typeface="+mn-lt"/>
            </a:endParaRPr>
          </a:p>
          <a:p>
            <a:r>
              <a:rPr lang="en-GB">
                <a:latin typeface="Arial Black"/>
                <a:ea typeface="+mn-lt"/>
                <a:cs typeface="+mn-lt"/>
              </a:rPr>
              <a:t>During pregnancy, some women acquire gestational diabetes. This type of diabetes usually goes away once the baby is born. If you've experienced gestational diabetes, though, you're more likely to develop type 2 diabetes later in life. It's possible that diabetes diagnosed during pregnancy is actually type 2.</a:t>
            </a:r>
          </a:p>
          <a:p>
            <a:r>
              <a:rPr lang="en-GB">
                <a:latin typeface="Arial Black"/>
                <a:ea typeface="+mn-lt"/>
                <a:cs typeface="+mn-lt"/>
              </a:rPr>
              <a:t>Monogenic diabetes, which is an inherited form of diabetes, and cystic fibrosis-related diabetes are two less prevalent forms.</a:t>
            </a:r>
          </a:p>
          <a:p>
            <a:r>
              <a:rPr lang="en-GB">
                <a:latin typeface="Arial Black"/>
                <a:ea typeface="+mn-lt"/>
                <a:cs typeface="+mn-lt"/>
              </a:rPr>
              <a:t>If you're 45 or older, have a family history of diabetes, or are overweight, you're more likely to acquire type 2 diabetes. Physical inactivity, race, and certain health issues like high blood pressure can all increase your risk of acquiring type 2 diabetes. If you have prediabetes or have gestational diabetes while pregnant, you're more likely to acquire type 2 diabetes.</a:t>
            </a:r>
            <a:endParaRPr lang="en-GB">
              <a:latin typeface="Arial Black"/>
              <a:cs typeface="Calibri Light"/>
            </a:endParaRPr>
          </a:p>
        </p:txBody>
      </p:sp>
    </p:spTree>
    <p:extLst>
      <p:ext uri="{BB962C8B-B14F-4D97-AF65-F5344CB8AC3E}">
        <p14:creationId xmlns:p14="http://schemas.microsoft.com/office/powerpoint/2010/main" val="4160776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45718F-B5D0-4BA1-B8C5-9199EFDA5AB3}"/>
              </a:ext>
            </a:extLst>
          </p:cNvPr>
          <p:cNvSpPr txBox="1"/>
          <p:nvPr/>
        </p:nvSpPr>
        <p:spPr>
          <a:xfrm>
            <a:off x="1946800" y="348256"/>
            <a:ext cx="8288833" cy="5905206"/>
          </a:xfrm>
          <a:prstGeom prst="rect">
            <a:avLst/>
          </a:prstGeom>
          <a:solidFill>
            <a:schemeClr val="accent4">
              <a:lumMod val="20000"/>
              <a:lumOff val="80000"/>
            </a:schemeClr>
          </a:solidFill>
          <a:ln>
            <a:solidFill>
              <a:schemeClr val="tx1"/>
            </a:solidFill>
          </a:ln>
        </p:spPr>
        <p:txBody>
          <a:bodyPr wrap="square" lIns="91440" tIns="45720" rIns="91440" bIns="45720" rtlCol="0" anchor="t">
            <a:spAutoFit/>
          </a:bodyPr>
          <a:lstStyle/>
          <a:p>
            <a:pPr lvl="1">
              <a:lnSpc>
                <a:spcPct val="150000"/>
              </a:lnSpc>
            </a:pPr>
            <a:r>
              <a:rPr lang="en-GB" sz="1100" b="1" u="sng">
                <a:latin typeface="Arial Black"/>
                <a:cs typeface="Times New Roman"/>
              </a:rPr>
              <a:t>Found in case study with caused and risk factor</a:t>
            </a:r>
            <a:endParaRPr lang="en-US" sz="1100" b="1" u="sng">
              <a:latin typeface="Arial Black"/>
              <a:cs typeface="Times New Roman"/>
            </a:endParaRPr>
          </a:p>
          <a:p>
            <a:pPr algn="just">
              <a:lnSpc>
                <a:spcPct val="150000"/>
              </a:lnSpc>
            </a:pPr>
            <a:r>
              <a:rPr lang="en-GB" sz="1100" dirty="0">
                <a:latin typeface="Arial Black"/>
                <a:cs typeface="Times New Roman"/>
              </a:rPr>
              <a:t>As per the provided case study, the patient is a woman who is facing the consequence of diabetes. In this, she is 48-year-old and with the diabetes the chance of atherosclerosis is higher with the smoking. the selected patient for the case study is gradually have </a:t>
            </a:r>
            <a:r>
              <a:rPr lang="en-GB" sz="1100">
                <a:latin typeface="Arial Black"/>
                <a:cs typeface="Times New Roman"/>
              </a:rPr>
              <a:t>high rate of smoking which can cause serious issueand she is over waght . With the diabetes, her diet plan and other associated action is inappropriate because she does not perform exercise which is important regulate and maintain the aspect of metabolism. Usually, she used to take chips and other deep fried food which is create more complication for the patient. She is also dealing with the high systolic pressure which is counted up to 180 mmHg. Moreover, the more critical behaviour which is identified from the case study is habit of smoking (</a:t>
            </a:r>
            <a:r>
              <a:rPr lang="en-GB" sz="1100" err="1">
                <a:latin typeface="Arial Black"/>
                <a:cs typeface="Times New Roman"/>
              </a:rPr>
              <a:t>Liccardo</a:t>
            </a:r>
            <a:r>
              <a:rPr lang="en-GB" sz="1100" dirty="0">
                <a:latin typeface="Arial Black"/>
                <a:cs typeface="Times New Roman"/>
              </a:rPr>
              <a:t> and et. al., 2019).</a:t>
            </a:r>
            <a:endParaRPr lang="en-US" sz="1100">
              <a:latin typeface="Arial Black"/>
              <a:cs typeface="Times New Roman"/>
            </a:endParaRPr>
          </a:p>
          <a:p>
            <a:pPr algn="just">
              <a:lnSpc>
                <a:spcPct val="150000"/>
              </a:lnSpc>
            </a:pPr>
            <a:r>
              <a:rPr lang="en-GB" sz="1100">
                <a:latin typeface="Arial Black"/>
                <a:cs typeface="Times New Roman"/>
              </a:rPr>
              <a:t>Some of the risk factor which is associated with the diabetes is:heart disease,stroke,kidney disease,eye problems,dental disease, nerve damages,foot problems</a:t>
            </a:r>
            <a:endParaRPr lang="en-US" sz="1100">
              <a:latin typeface="Arial Black"/>
              <a:cs typeface="Times New Roman" panose="02020603050405020304" pitchFamily="18" charset="0"/>
            </a:endParaRPr>
          </a:p>
          <a:p>
            <a:pPr lvl="0" algn="just">
              <a:lnSpc>
                <a:spcPct val="150000"/>
              </a:lnSpc>
            </a:pPr>
            <a:r>
              <a:rPr lang="en-GB" sz="1100" b="1">
                <a:latin typeface="Arial Black"/>
                <a:cs typeface="Times New Roman"/>
              </a:rPr>
              <a:t>Prevention:</a:t>
            </a:r>
          </a:p>
          <a:p>
            <a:pPr marL="171450" indent="-171450" algn="just">
              <a:lnSpc>
                <a:spcPct val="150000"/>
              </a:lnSpc>
              <a:buFont typeface="Arial" panose="020B0604020202020204" pitchFamily="34" charset="0"/>
              <a:buChar char="•"/>
            </a:pPr>
            <a:r>
              <a:rPr lang="en-GB" sz="1100" b="1" i="1">
                <a:latin typeface="Arial Black"/>
                <a:cs typeface="Times New Roman"/>
              </a:rPr>
              <a:t>Lifestyle</a:t>
            </a:r>
            <a:r>
              <a:rPr lang="en-GB" sz="1100">
                <a:latin typeface="Arial Black"/>
                <a:cs typeface="Times New Roman"/>
              </a:rPr>
              <a:t>: Carb as the counting is an important part of eating for the type 2 diabetes. Moreover, the dietitian is helpful to find out the figure in term of gram which show the carbohydrate to eat at each meal. In this, some of the lifestyle change are avoid smoking and used to take fruits, vegetable, whole grain, lean protein and healthy fats such as olive oil and nuts.</a:t>
            </a:r>
            <a:endParaRPr lang="en-US" sz="1100">
              <a:latin typeface="Arial Black"/>
              <a:cs typeface="Times New Roman"/>
            </a:endParaRPr>
          </a:p>
          <a:p>
            <a:pPr marL="171450" indent="-171450" algn="just">
              <a:lnSpc>
                <a:spcPct val="150000"/>
              </a:lnSpc>
              <a:buFont typeface="Arial" panose="020B0604020202020204" pitchFamily="34" charset="0"/>
              <a:buChar char="•"/>
            </a:pPr>
            <a:r>
              <a:rPr lang="en-GB" sz="1100" b="1" i="1">
                <a:latin typeface="Arial Black"/>
                <a:cs typeface="Times New Roman"/>
              </a:rPr>
              <a:t>Behavioural changes:</a:t>
            </a:r>
            <a:r>
              <a:rPr lang="en-GB" sz="1100">
                <a:latin typeface="Arial Black"/>
                <a:cs typeface="Times New Roman"/>
              </a:rPr>
              <a:t> In this, the proper diet routine and other essential approach which is take by eating and doing productive which is effective for the diabetic patient (Solomon and et. al., 2017).</a:t>
            </a:r>
            <a:endParaRPr lang="en-GB" sz="1100" dirty="0">
              <a:latin typeface="Arial Black"/>
              <a:cs typeface="Times New Roman"/>
            </a:endParaRPr>
          </a:p>
          <a:p>
            <a:pPr algn="just">
              <a:lnSpc>
                <a:spcPct val="150000"/>
              </a:lnSpc>
            </a:pPr>
            <a:r>
              <a:rPr lang="en-GB" sz="1100" b="1">
                <a:latin typeface="Arial Black"/>
                <a:cs typeface="Times New Roman"/>
              </a:rPr>
              <a:t>CONCLUSION  </a:t>
            </a:r>
            <a:endParaRPr lang="en-US" sz="1100" b="1">
              <a:latin typeface="Arial Black"/>
              <a:cs typeface="Times New Roman" panose="02020603050405020304" pitchFamily="18" charset="0"/>
            </a:endParaRPr>
          </a:p>
          <a:p>
            <a:pPr algn="just">
              <a:lnSpc>
                <a:spcPct val="150000"/>
              </a:lnSpc>
            </a:pPr>
            <a:r>
              <a:rPr lang="en-GB" sz="1100">
                <a:latin typeface="Arial Black"/>
                <a:cs typeface="Times New Roman"/>
              </a:rPr>
              <a:t>As per the above discussion, this is well analysing that the condition associated with the diabetes can lead to create the major complication such as risk with the heart and other. Moreover, the proper lifestyle change is lead to taken in such a way which help to develop resilience and wellness. </a:t>
            </a:r>
            <a:endParaRPr lang="en-US" sz="110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2"/>
          <a:stretch>
            <a:fillRect/>
          </a:stretch>
        </p:blipFill>
        <p:spPr>
          <a:xfrm>
            <a:off x="10231449" y="46330"/>
            <a:ext cx="1960549" cy="1871610"/>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a:blip r:embed="rId3"/>
          <a:stretch>
            <a:fillRect/>
          </a:stretch>
        </p:blipFill>
        <p:spPr>
          <a:xfrm>
            <a:off x="0" y="5143958"/>
            <a:ext cx="1989931" cy="171943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1100697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6</Slides>
  <Notes>3</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Metropolitan</vt:lpstr>
      <vt:lpstr>  </vt:lpstr>
      <vt:lpstr>PowerPoint Presentation</vt:lpstr>
      <vt:lpstr>PowerPoint Presentation</vt:lpstr>
      <vt:lpstr>PowerPoint Presentation</vt:lpstr>
      <vt:lpstr>PowerPoint Presentation</vt:lpstr>
      <vt:lpstr>PowerPoint Presentation</vt:lpstr>
    </vt:vector>
  </TitlesOfParts>
  <Company>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Juan Carlos Braschi</dc:creator>
  <cp:revision>126</cp:revision>
  <dcterms:created xsi:type="dcterms:W3CDTF">2019-11-06T12:23:51Z</dcterms:created>
  <dcterms:modified xsi:type="dcterms:W3CDTF">2021-07-28T16:53:09Z</dcterms:modified>
</cp:coreProperties>
</file>