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61" r:id="rId4"/>
    <p:sldId id="260" r:id="rId5"/>
    <p:sldId id="262" r:id="rId6"/>
    <p:sldId id="263" r:id="rId7"/>
    <p:sldId id="264" r:id="rId8"/>
    <p:sldId id="265" r:id="rId9"/>
    <p:sldId id="268" r:id="rId10"/>
    <p:sldId id="266" r:id="rId11"/>
    <p:sldId id="269" r:id="rId12"/>
    <p:sldId id="267" r:id="rId13"/>
    <p:sldId id="258" r:id="rId14"/>
    <p:sldId id="25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D5C4"/>
    <a:srgbClr val="9F9039"/>
    <a:srgbClr val="7D9CBE"/>
    <a:srgbClr val="DCF4FD"/>
    <a:srgbClr val="C7827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36CD61-5B46-6A68-862D-CC6152A797EC}" v="47" dt="2026-06-22T11:11:24.5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863" autoAdjust="0"/>
    <p:restoredTop sz="60030" autoAdjust="0"/>
  </p:normalViewPr>
  <p:slideViewPr>
    <p:cSldViewPr snapToGrid="0">
      <p:cViewPr varScale="1">
        <p:scale>
          <a:sx n="41" d="100"/>
          <a:sy n="41" d="100"/>
        </p:scale>
        <p:origin x="2028" y="48"/>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5CE9E8-6C71-4061-A512-78B69306B0CC}" type="datetimeFigureOut">
              <a:rPr lang="en-US" smtClean="0"/>
              <a:t>6/22/2026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6FDA91-40E2-4103-9CA9-D57C5DBD4A39}" type="slidenum">
              <a:rPr lang="en-US" smtClean="0"/>
              <a:t>‹#›</a:t>
            </a:fld>
            <a:endParaRPr lang="en-US"/>
          </a:p>
        </p:txBody>
      </p:sp>
    </p:spTree>
    <p:extLst>
      <p:ext uri="{BB962C8B-B14F-4D97-AF65-F5344CB8AC3E}">
        <p14:creationId xmlns:p14="http://schemas.microsoft.com/office/powerpoint/2010/main" val="540643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legislation.gov.uk/ukpga/1998/42/contents" TargetMode="External"/><Relationship Id="rId7" Type="http://schemas.openxmlformats.org/officeDocument/2006/relationships/hyperlink" Target="https://www.ons.gov.uk/peoplepopulationandcommunity/birthsdeathsandmarriages/lifeexpectancies"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gov.uk/government/publications/care-act-2014-part-1-factsheets/care-act-factsheets" TargetMode="External"/><Relationship Id="rId5" Type="http://schemas.openxmlformats.org/officeDocument/2006/relationships/hyperlink" Target="https://www.legislation.gov.uk/ukpga/2014/23/contents" TargetMode="External"/><Relationship Id="rId4" Type="http://schemas.openxmlformats.org/officeDocument/2006/relationships/hyperlink" Target="https://www.gov.uk/guidance/equality-act-2010-guidanc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Introduction</a:t>
            </a:r>
          </a:p>
          <a:p>
            <a:r>
              <a:rPr lang="en-GB" sz="1200" kern="1200" dirty="0">
                <a:solidFill>
                  <a:schemeClr val="tx1"/>
                </a:solidFill>
                <a:effectLst/>
                <a:latin typeface="+mn-lt"/>
                <a:ea typeface="+mn-ea"/>
                <a:cs typeface="+mn-cs"/>
              </a:rPr>
              <a:t>This presentation explores and then critically inspects the care and support needs of the older person in the UK through an analysis of present-day care in the context of theoretical views, policy and legal support, and new technological developments. It aims to evaluate the capacity of the current systems to address the multiple and changing needs of an ageing population, and explore opportunities for system enhancement. Ageing can be observed as a multi-dimensional process through the multiplicative lenses of biology, psychology and society, changing over time. According to biological theories, the processes of ageing are programmed, either genetically (genetic programming) or as a result of physiological deterioration over time (wear and tear). (de </a:t>
            </a:r>
            <a:r>
              <a:rPr lang="en-GB" sz="1200" kern="1200" dirty="0" err="1">
                <a:solidFill>
                  <a:schemeClr val="tx1"/>
                </a:solidFill>
                <a:effectLst/>
                <a:latin typeface="+mn-lt"/>
                <a:ea typeface="+mn-ea"/>
                <a:cs typeface="+mn-cs"/>
              </a:rPr>
              <a:t>Magalhães</a:t>
            </a:r>
            <a:r>
              <a:rPr lang="en-GB" sz="1200" kern="1200" dirty="0">
                <a:solidFill>
                  <a:schemeClr val="tx1"/>
                </a:solidFill>
                <a:effectLst/>
                <a:latin typeface="+mn-lt"/>
                <a:ea typeface="+mn-ea"/>
                <a:cs typeface="+mn-cs"/>
              </a:rPr>
              <a:t>,</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2025). More broadly, social determinants of health (</a:t>
            </a:r>
            <a:r>
              <a:rPr lang="en-GB" sz="1200" kern="1200" dirty="0" err="1">
                <a:solidFill>
                  <a:schemeClr val="tx1"/>
                </a:solidFill>
                <a:effectLst/>
                <a:latin typeface="+mn-lt"/>
                <a:ea typeface="+mn-ea"/>
                <a:cs typeface="+mn-cs"/>
              </a:rPr>
              <a:t>SDoH</a:t>
            </a:r>
            <a:r>
              <a:rPr lang="en-GB" sz="1200" kern="1200" dirty="0">
                <a:solidFill>
                  <a:schemeClr val="tx1"/>
                </a:solidFill>
                <a:effectLst/>
                <a:latin typeface="+mn-lt"/>
                <a:ea typeface="+mn-ea"/>
                <a:cs typeface="+mn-cs"/>
              </a:rPr>
              <a:t>) have a significant impact on ageing in the context of the UK (Garcia, 2022). This report thus investigates demographic trends, tests some of the main ageing theories, considers care services, discusses the impact of policy, looks at technological advances, offers reflections from case studies and presents evidence-informed recommendations. </a:t>
            </a:r>
          </a:p>
        </p:txBody>
      </p:sp>
      <p:sp>
        <p:nvSpPr>
          <p:cNvPr id="4" name="Slide Number Placeholder 3"/>
          <p:cNvSpPr>
            <a:spLocks noGrp="1"/>
          </p:cNvSpPr>
          <p:nvPr>
            <p:ph type="sldNum" sz="quarter" idx="5"/>
          </p:nvPr>
        </p:nvSpPr>
        <p:spPr/>
        <p:txBody>
          <a:bodyPr/>
          <a:lstStyle/>
          <a:p>
            <a:fld id="{A86FDA91-40E2-4103-9CA9-D57C5DBD4A39}" type="slidenum">
              <a:rPr lang="en-US" smtClean="0"/>
              <a:t>2</a:t>
            </a:fld>
            <a:endParaRPr lang="en-US"/>
          </a:p>
        </p:txBody>
      </p:sp>
    </p:spTree>
    <p:extLst>
      <p:ext uri="{BB962C8B-B14F-4D97-AF65-F5344CB8AC3E}">
        <p14:creationId xmlns:p14="http://schemas.microsoft.com/office/powerpoint/2010/main" val="3503222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 Ageing Population</a:t>
            </a:r>
          </a:p>
          <a:p>
            <a:r>
              <a:rPr lang="en-GB" sz="1200" kern="1200" dirty="0">
                <a:solidFill>
                  <a:schemeClr val="tx1"/>
                </a:solidFill>
                <a:effectLst/>
                <a:latin typeface="+mn-lt"/>
                <a:ea typeface="+mn-ea"/>
                <a:cs typeface="+mn-cs"/>
              </a:rPr>
              <a:t>The UK's ageing population is an important demographic change that has significant implications for health and social care systems. Over 18% of the UK population (26.7%) are aged 65 years or older, and this proportion is likely to be higher due to longer life expectancy and declining birth rates (Office for National Statistics, 2021). This is driving a rise in funding pressure on care services because older people have an increased risk of living with complex long-term conditions. Many suffer from recurrent health conditions, including cardiovascular disease, arthritis and impaired mobility (van </a:t>
            </a:r>
            <a:r>
              <a:rPr lang="en-GB" sz="1200" kern="1200" dirty="0" err="1">
                <a:solidFill>
                  <a:schemeClr val="tx1"/>
                </a:solidFill>
                <a:effectLst/>
                <a:latin typeface="+mn-lt"/>
                <a:ea typeface="+mn-ea"/>
                <a:cs typeface="+mn-cs"/>
              </a:rPr>
              <a:t>Onna</a:t>
            </a:r>
            <a:r>
              <a:rPr lang="en-GB" sz="1200" kern="1200" dirty="0">
                <a:solidFill>
                  <a:schemeClr val="tx1"/>
                </a:solidFill>
                <a:effectLst/>
                <a:latin typeface="+mn-lt"/>
                <a:ea typeface="+mn-ea"/>
                <a:cs typeface="+mn-cs"/>
              </a:rPr>
              <a:t> and Boonen, 2022). Socially and emotionally, loneliness and bereavement are common, with research showing that social isolation is associated with higher risks of adverse health outcomes (Barnes et al., 2022). Cognitively, decline and dementia add more challenges as they impact on independence and quality of life (Munawar et al., 2024). The diversity of these needs emphasises the need for novel care delivery, such as digital health and care integration. To make services responsive, equitable and sustainable to meet the challenges of an ageing society, person-centred care and strong policy frameworks, including the Care Act 2014, are critical (GOV.UK, 2014). </a:t>
            </a:r>
          </a:p>
        </p:txBody>
      </p:sp>
      <p:sp>
        <p:nvSpPr>
          <p:cNvPr id="4" name="Slide Number Placeholder 3"/>
          <p:cNvSpPr>
            <a:spLocks noGrp="1"/>
          </p:cNvSpPr>
          <p:nvPr>
            <p:ph type="sldNum" sz="quarter" idx="5"/>
          </p:nvPr>
        </p:nvSpPr>
        <p:spPr/>
        <p:txBody>
          <a:bodyPr/>
          <a:lstStyle/>
          <a:p>
            <a:fld id="{A86FDA91-40E2-4103-9CA9-D57C5DBD4A39}" type="slidenum">
              <a:rPr lang="en-US" smtClean="0"/>
              <a:t>3</a:t>
            </a:fld>
            <a:endParaRPr lang="en-US"/>
          </a:p>
        </p:txBody>
      </p:sp>
    </p:spTree>
    <p:extLst>
      <p:ext uri="{BB962C8B-B14F-4D97-AF65-F5344CB8AC3E}">
        <p14:creationId xmlns:p14="http://schemas.microsoft.com/office/powerpoint/2010/main" val="2507645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Theoretical Frameworks</a:t>
            </a:r>
          </a:p>
          <a:p>
            <a:r>
              <a:rPr lang="en-GB" sz="1200" kern="1200" dirty="0">
                <a:solidFill>
                  <a:schemeClr val="tx1"/>
                </a:solidFill>
                <a:effectLst/>
                <a:latin typeface="+mn-lt"/>
                <a:ea typeface="+mn-ea"/>
                <a:cs typeface="+mn-cs"/>
              </a:rPr>
              <a:t>In order to grasp the concept of ageing, it is essential to enter into theoretical discourses that seek to account for later life experiences. There are two theories that guide the research: those of activity theory, which argue that social engagement and fulfilling roles are associated with higher life satisfaction in older age (</a:t>
            </a:r>
            <a:r>
              <a:rPr lang="en-GB" sz="1200" kern="1200" dirty="0" err="1">
                <a:solidFill>
                  <a:schemeClr val="tx1"/>
                </a:solidFill>
                <a:effectLst/>
                <a:latin typeface="+mn-lt"/>
                <a:ea typeface="+mn-ea"/>
                <a:cs typeface="+mn-cs"/>
              </a:rPr>
              <a:t>Teles</a:t>
            </a:r>
            <a:r>
              <a:rPr lang="en-GB" sz="1200" kern="1200" dirty="0">
                <a:solidFill>
                  <a:schemeClr val="tx1"/>
                </a:solidFill>
                <a:effectLst/>
                <a:latin typeface="+mn-lt"/>
                <a:ea typeface="+mn-ea"/>
                <a:cs typeface="+mn-cs"/>
              </a:rPr>
              <a:t> and Ribeiro, 2022), and those of disengagement theory, which state that this withdrawal from a social role is an inevitable component of ageing (Zhang and Lin, 2022). Continuity theory focuses on the need for consistency in behaviours, identity and relationships across time (Guedes and Melo, 2022). The life course approach also emphasises the impact of life-course events and contexts on later-life outcomes (Ben-</a:t>
            </a:r>
            <a:r>
              <a:rPr lang="en-GB" sz="1200" kern="1200" dirty="0" err="1">
                <a:solidFill>
                  <a:schemeClr val="tx1"/>
                </a:solidFill>
                <a:effectLst/>
                <a:latin typeface="+mn-lt"/>
                <a:ea typeface="+mn-ea"/>
                <a:cs typeface="+mn-cs"/>
              </a:rPr>
              <a:t>Shlomo</a:t>
            </a:r>
            <a:r>
              <a:rPr lang="en-GB" sz="1200" kern="1200" dirty="0">
                <a:solidFill>
                  <a:schemeClr val="tx1"/>
                </a:solidFill>
                <a:effectLst/>
                <a:latin typeface="+mn-lt"/>
                <a:ea typeface="+mn-ea"/>
                <a:cs typeface="+mn-cs"/>
              </a:rPr>
              <a:t> et al., 2023). These theories together can help to understand a variety of ageing experiences, to inform person-centred planning for care and support and to shape the design of services, applying a personalised design approach that takes account of personal preferences and changing trajectories. They also question some of the "rules" of ageing, which suggest decline and dependency. The frameworks will be applied across the report to examine critically care practices and policy responses.  </a:t>
            </a:r>
          </a:p>
        </p:txBody>
      </p:sp>
      <p:sp>
        <p:nvSpPr>
          <p:cNvPr id="4" name="Slide Number Placeholder 3"/>
          <p:cNvSpPr>
            <a:spLocks noGrp="1"/>
          </p:cNvSpPr>
          <p:nvPr>
            <p:ph type="sldNum" sz="quarter" idx="5"/>
          </p:nvPr>
        </p:nvSpPr>
        <p:spPr/>
        <p:txBody>
          <a:bodyPr/>
          <a:lstStyle/>
          <a:p>
            <a:fld id="{A86FDA91-40E2-4103-9CA9-D57C5DBD4A39}" type="slidenum">
              <a:rPr lang="en-US" smtClean="0"/>
              <a:t>4</a:t>
            </a:fld>
            <a:endParaRPr lang="en-US"/>
          </a:p>
        </p:txBody>
      </p:sp>
    </p:spTree>
    <p:extLst>
      <p:ext uri="{BB962C8B-B14F-4D97-AF65-F5344CB8AC3E}">
        <p14:creationId xmlns:p14="http://schemas.microsoft.com/office/powerpoint/2010/main" val="13704995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Policy and Legislation</a:t>
            </a:r>
          </a:p>
          <a:p>
            <a:r>
              <a:rPr lang="en-GB" sz="1200" kern="1200" dirty="0">
                <a:solidFill>
                  <a:schemeClr val="tx1"/>
                </a:solidFill>
                <a:effectLst/>
                <a:latin typeface="+mn-lt"/>
                <a:ea typeface="+mn-ea"/>
                <a:cs typeface="+mn-cs"/>
              </a:rPr>
              <a:t>Policy and legislation are at the centre of the provision and quality of older people's care in the UK. The Care Act 2014 provides a framework around the principles of wellbeing, safeguarding and person-centredness for local authorities to achieve in the core tasks of promoting independence and preventing the escalation of needs (GOV.UK, 2014). The Equality Act 2010 safeguards older people against age discrimination; equality with fair access to services, while the Human Rights Act 1998 underlies the concept of dignity, autonomy, and respect in a care environment in the United Kingdom (GOV.UK, 2010;1998). Furthermore, the NHS Long Term Plan (England, 2023) places integrated care systems as a priority to ensure the effective coordination of health and social care for older patients. These frameworks collectively shape funding, service design and professional practice, and encourage empowerment and access. Recent evidence indicates that problems continue with regularity of implementation on account of resource limitations and regional disparities (</a:t>
            </a:r>
            <a:r>
              <a:rPr lang="en-GB" sz="1200" kern="1200" dirty="0" err="1">
                <a:solidFill>
                  <a:schemeClr val="tx1"/>
                </a:solidFill>
                <a:effectLst/>
                <a:latin typeface="+mn-lt"/>
                <a:ea typeface="+mn-ea"/>
                <a:cs typeface="+mn-cs"/>
              </a:rPr>
              <a:t>Gharpure</a:t>
            </a:r>
            <a:r>
              <a:rPr lang="en-GB" sz="1200" kern="1200" dirty="0">
                <a:solidFill>
                  <a:schemeClr val="tx1"/>
                </a:solidFill>
                <a:effectLst/>
                <a:latin typeface="+mn-lt"/>
                <a:ea typeface="+mn-ea"/>
                <a:cs typeface="+mn-cs"/>
              </a:rPr>
              <a:t>, 2025). </a:t>
            </a:r>
          </a:p>
        </p:txBody>
      </p:sp>
      <p:sp>
        <p:nvSpPr>
          <p:cNvPr id="4" name="Slide Number Placeholder 3"/>
          <p:cNvSpPr>
            <a:spLocks noGrp="1"/>
          </p:cNvSpPr>
          <p:nvPr>
            <p:ph type="sldNum" sz="quarter" idx="5"/>
          </p:nvPr>
        </p:nvSpPr>
        <p:spPr/>
        <p:txBody>
          <a:bodyPr/>
          <a:lstStyle/>
          <a:p>
            <a:fld id="{A86FDA91-40E2-4103-9CA9-D57C5DBD4A39}" type="slidenum">
              <a:rPr lang="en-US" smtClean="0"/>
              <a:t>5</a:t>
            </a:fld>
            <a:endParaRPr lang="en-US"/>
          </a:p>
        </p:txBody>
      </p:sp>
    </p:spTree>
    <p:extLst>
      <p:ext uri="{BB962C8B-B14F-4D97-AF65-F5344CB8AC3E}">
        <p14:creationId xmlns:p14="http://schemas.microsoft.com/office/powerpoint/2010/main" val="2649692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Overview of Current Services</a:t>
            </a:r>
          </a:p>
          <a:p>
            <a:r>
              <a:rPr lang="en-GB" sz="1200" kern="1200" dirty="0">
                <a:solidFill>
                  <a:schemeClr val="tx1"/>
                </a:solidFill>
                <a:effectLst/>
                <a:latin typeface="+mn-lt"/>
                <a:ea typeface="+mn-ea"/>
                <a:cs typeface="+mn-cs"/>
              </a:rPr>
              <a:t>In the UK, older people with different health and social care needs are provided for by a continuum of HC services. Residential care homes can provide 24-hour care to people with a high level of physical and/or cognitive needs, which may include dementia, and include structured environments and professional supervision (</a:t>
            </a:r>
            <a:r>
              <a:rPr lang="en-GB" sz="1200" kern="1200" dirty="0" err="1">
                <a:solidFill>
                  <a:schemeClr val="tx1"/>
                </a:solidFill>
                <a:effectLst/>
                <a:latin typeface="+mn-lt"/>
                <a:ea typeface="+mn-ea"/>
                <a:cs typeface="+mn-cs"/>
              </a:rPr>
              <a:t>Radhison</a:t>
            </a:r>
            <a:r>
              <a:rPr lang="en-GB" sz="1200" kern="1200" dirty="0">
                <a:solidFill>
                  <a:schemeClr val="tx1"/>
                </a:solidFill>
                <a:effectLst/>
                <a:latin typeface="+mn-lt"/>
                <a:ea typeface="+mn-ea"/>
                <a:cs typeface="+mn-cs"/>
              </a:rPr>
              <a:t>, 2025). Ensuring home care services for older people can help them to stay at home with assistance for daily tasks, including personal care and medication management, and support with mobility, which supports and enhances their independence as highlighted in policy aims (</a:t>
            </a:r>
            <a:r>
              <a:rPr lang="en-GB" sz="1200" kern="1200" dirty="0" err="1">
                <a:solidFill>
                  <a:schemeClr val="tx1"/>
                </a:solidFill>
                <a:effectLst/>
                <a:latin typeface="+mn-lt"/>
                <a:ea typeface="+mn-ea"/>
                <a:cs typeface="+mn-cs"/>
              </a:rPr>
              <a:t>Dostálová</a:t>
            </a:r>
            <a:r>
              <a:rPr lang="en-GB" sz="1200" kern="1200" dirty="0">
                <a:solidFill>
                  <a:schemeClr val="tx1"/>
                </a:solidFill>
                <a:effectLst/>
                <a:latin typeface="+mn-lt"/>
                <a:ea typeface="+mn-ea"/>
                <a:cs typeface="+mn-cs"/>
              </a:rPr>
              <a:t> et al., 2022). Day centres provide social integration, recreational opportunities and limited health-care services, and are especially suitable for people with a risk of becoming isolated. Hospice and palliative care services are about people with life-limiting conditions who are given holistic end-of-life care that aims to maximise comfort, dignity and quality of life (</a:t>
            </a:r>
            <a:r>
              <a:rPr lang="en-GB" sz="1200" kern="1200" dirty="0" err="1">
                <a:solidFill>
                  <a:schemeClr val="tx1"/>
                </a:solidFill>
                <a:effectLst/>
                <a:latin typeface="+mn-lt"/>
                <a:ea typeface="+mn-ea"/>
                <a:cs typeface="+mn-cs"/>
              </a:rPr>
              <a:t>Mabonga</a:t>
            </a:r>
            <a:r>
              <a:rPr lang="en-GB" sz="1200" kern="1200" dirty="0">
                <a:solidFill>
                  <a:schemeClr val="tx1"/>
                </a:solidFill>
                <a:effectLst/>
                <a:latin typeface="+mn-lt"/>
                <a:ea typeface="+mn-ea"/>
                <a:cs typeface="+mn-cs"/>
              </a:rPr>
              <a:t> et al., 2026).</a:t>
            </a:r>
          </a:p>
        </p:txBody>
      </p:sp>
      <p:sp>
        <p:nvSpPr>
          <p:cNvPr id="4" name="Slide Number Placeholder 3"/>
          <p:cNvSpPr>
            <a:spLocks noGrp="1"/>
          </p:cNvSpPr>
          <p:nvPr>
            <p:ph type="sldNum" sz="quarter" idx="5"/>
          </p:nvPr>
        </p:nvSpPr>
        <p:spPr/>
        <p:txBody>
          <a:bodyPr/>
          <a:lstStyle/>
          <a:p>
            <a:fld id="{A86FDA91-40E2-4103-9CA9-D57C5DBD4A39}" type="slidenum">
              <a:rPr lang="en-US" smtClean="0"/>
              <a:t>6</a:t>
            </a:fld>
            <a:endParaRPr lang="en-US"/>
          </a:p>
        </p:txBody>
      </p:sp>
    </p:spTree>
    <p:extLst>
      <p:ext uri="{BB962C8B-B14F-4D97-AF65-F5344CB8AC3E}">
        <p14:creationId xmlns:p14="http://schemas.microsoft.com/office/powerpoint/2010/main" val="2338084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Critical Analysis</a:t>
            </a:r>
          </a:p>
          <a:p>
            <a:r>
              <a:rPr lang="en-GB" sz="1200" kern="1200" dirty="0">
                <a:solidFill>
                  <a:schemeClr val="tx1"/>
                </a:solidFill>
                <a:effectLst/>
                <a:latin typeface="+mn-lt"/>
                <a:ea typeface="+mn-ea"/>
                <a:cs typeface="+mn-cs"/>
              </a:rPr>
              <a:t>Residential care facilities are an integral part of elderly care, providing organised care, round-the-clock supervision and potential socialisation, particularly for those living with complex needs like dementia. </a:t>
            </a:r>
            <a:r>
              <a:rPr lang="en-GB" sz="1200" kern="1200" dirty="0" err="1">
                <a:solidFill>
                  <a:schemeClr val="tx1"/>
                </a:solidFill>
                <a:effectLst/>
                <a:latin typeface="+mn-lt"/>
                <a:ea typeface="+mn-ea"/>
                <a:cs typeface="+mn-cs"/>
              </a:rPr>
              <a:t>Sonn</a:t>
            </a:r>
            <a:r>
              <a:rPr lang="en-GB" sz="1200" kern="1200" dirty="0">
                <a:solidFill>
                  <a:schemeClr val="tx1"/>
                </a:solidFill>
                <a:effectLst/>
                <a:latin typeface="+mn-lt"/>
                <a:ea typeface="+mn-ea"/>
                <a:cs typeface="+mn-cs"/>
              </a:rPr>
              <a:t> et al. (2023) reports that many homes offer safe and responsive care, but quality is not consistent among providers. Activity theory reinforces the importance of social involvement and wellbeing enhancements, but Cumming and Henry's disengagement theory explains why some older people withdraw and lack autonomy in institutionalised environments (Nickerson, 2022). The Care Act 2014's emphasis on independence and person-centred care is undermined by limited resources and increasing demand (GOV.UK, 2014). These are compounded by labour shortages, such as Davies et al.'s (2022) estimate of more than 150,000 adult social care roles in England that are unfilled. In addition, ageing is a growing burden on the residential services sector and the NHS (Dunn et al., 2023). Overall, the trends point to a place that offers necessary support and assistance, yet faces systemic barriers to meeting people's expectations for high-quality, person-centred care. </a:t>
            </a:r>
          </a:p>
        </p:txBody>
      </p:sp>
      <p:sp>
        <p:nvSpPr>
          <p:cNvPr id="4" name="Slide Number Placeholder 3"/>
          <p:cNvSpPr>
            <a:spLocks noGrp="1"/>
          </p:cNvSpPr>
          <p:nvPr>
            <p:ph type="sldNum" sz="quarter" idx="5"/>
          </p:nvPr>
        </p:nvSpPr>
        <p:spPr/>
        <p:txBody>
          <a:bodyPr/>
          <a:lstStyle/>
          <a:p>
            <a:fld id="{A86FDA91-40E2-4103-9CA9-D57C5DBD4A39}" type="slidenum">
              <a:rPr lang="en-US" smtClean="0"/>
              <a:t>7</a:t>
            </a:fld>
            <a:endParaRPr lang="en-US"/>
          </a:p>
        </p:txBody>
      </p:sp>
    </p:spTree>
    <p:extLst>
      <p:ext uri="{BB962C8B-B14F-4D97-AF65-F5344CB8AC3E}">
        <p14:creationId xmlns:p14="http://schemas.microsoft.com/office/powerpoint/2010/main" val="2970194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Innovations Overview</a:t>
            </a:r>
          </a:p>
          <a:p>
            <a:r>
              <a:rPr lang="en-GB" sz="1200" kern="1200" dirty="0">
                <a:solidFill>
                  <a:schemeClr val="tx1"/>
                </a:solidFill>
                <a:effectLst/>
                <a:latin typeface="+mn-lt"/>
                <a:ea typeface="+mn-ea"/>
                <a:cs typeface="+mn-cs"/>
              </a:rPr>
              <a:t>The UK is observing innovative technology creeping into senior living, providing novel ways of helping the elderly to live more independently and manage multiple health issues. Clinicians can implement telehealth and remote monitoring to support patients with vital signs and chronic conditions without regular hospital visits, therefore enhancing access to care (</a:t>
            </a:r>
            <a:r>
              <a:rPr lang="en-GB" sz="1200" kern="1200" dirty="0" err="1">
                <a:solidFill>
                  <a:schemeClr val="tx1"/>
                </a:solidFill>
                <a:effectLst/>
                <a:latin typeface="+mn-lt"/>
                <a:ea typeface="+mn-ea"/>
                <a:cs typeface="+mn-cs"/>
              </a:rPr>
              <a:t>Matlhaba</a:t>
            </a:r>
            <a:r>
              <a:rPr lang="en-GB" sz="1200" kern="1200" dirty="0">
                <a:solidFill>
                  <a:schemeClr val="tx1"/>
                </a:solidFill>
                <a:effectLst/>
                <a:latin typeface="+mn-lt"/>
                <a:ea typeface="+mn-ea"/>
                <a:cs typeface="+mn-cs"/>
              </a:rPr>
              <a:t>, 2025). Smart home technologies, such as fall detectors and motion sensors, provide additional real-time monitoring of potential hazards to improve safety. Special dementia technology, including GPS tracking and cognitive support apps, helps to keep them oriented and to help with everyday living, whilst mobile apps for health care facilitate medication adherence and self-management (Cornelius et al., 2025). These innovations align with policy goals of preventative and community-based care.</a:t>
            </a:r>
          </a:p>
        </p:txBody>
      </p:sp>
      <p:sp>
        <p:nvSpPr>
          <p:cNvPr id="4" name="Slide Number Placeholder 3"/>
          <p:cNvSpPr>
            <a:spLocks noGrp="1"/>
          </p:cNvSpPr>
          <p:nvPr>
            <p:ph type="sldNum" sz="quarter" idx="5"/>
          </p:nvPr>
        </p:nvSpPr>
        <p:spPr/>
        <p:txBody>
          <a:bodyPr/>
          <a:lstStyle/>
          <a:p>
            <a:fld id="{A86FDA91-40E2-4103-9CA9-D57C5DBD4A39}" type="slidenum">
              <a:rPr lang="en-US" smtClean="0"/>
              <a:t>8</a:t>
            </a:fld>
            <a:endParaRPr lang="en-US"/>
          </a:p>
        </p:txBody>
      </p:sp>
    </p:spTree>
    <p:extLst>
      <p:ext uri="{BB962C8B-B14F-4D97-AF65-F5344CB8AC3E}">
        <p14:creationId xmlns:p14="http://schemas.microsoft.com/office/powerpoint/2010/main" val="1723721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Critical Assessment</a:t>
            </a:r>
          </a:p>
          <a:p>
            <a:r>
              <a:rPr lang="en-GB" sz="1200" kern="1200" dirty="0">
                <a:solidFill>
                  <a:schemeClr val="tx1"/>
                </a:solidFill>
                <a:effectLst/>
                <a:latin typeface="+mn-lt"/>
                <a:ea typeface="+mn-ea"/>
                <a:cs typeface="+mn-cs"/>
              </a:rPr>
              <a:t>According to Abernethy et al. (2022), although digital health technologies offer benefits, they require user engagement and system integration for success, given that they are expected to help enhance outcomes and hold the promise of decreasing hospital admissions. However, </a:t>
            </a:r>
            <a:r>
              <a:rPr lang="en-GB" sz="1200" kern="1200" dirty="0" err="1">
                <a:solidFill>
                  <a:schemeClr val="tx1"/>
                </a:solidFill>
                <a:effectLst/>
                <a:latin typeface="+mn-lt"/>
                <a:ea typeface="+mn-ea"/>
                <a:cs typeface="+mn-cs"/>
              </a:rPr>
              <a:t>Rydzewski</a:t>
            </a:r>
            <a:r>
              <a:rPr lang="en-GB" sz="1200" kern="1200" dirty="0">
                <a:solidFill>
                  <a:schemeClr val="tx1"/>
                </a:solidFill>
                <a:effectLst/>
                <a:latin typeface="+mn-lt"/>
                <a:ea typeface="+mn-ea"/>
                <a:cs typeface="+mn-cs"/>
              </a:rPr>
              <a:t> (2025) suggests that digital inequalities continue to exist for many older people, experienced through lack of access or skills. There are concerns with data privacy and also limited implementation costs, which add complexity to adoption. This is supported by the work from Khan (2024), which found that given the lack of policy and investment support, technological solutions could potentially be repurposed to disproportionately widen access gaps. </a:t>
            </a:r>
          </a:p>
        </p:txBody>
      </p:sp>
      <p:sp>
        <p:nvSpPr>
          <p:cNvPr id="4" name="Slide Number Placeholder 3"/>
          <p:cNvSpPr>
            <a:spLocks noGrp="1"/>
          </p:cNvSpPr>
          <p:nvPr>
            <p:ph type="sldNum" sz="quarter" idx="5"/>
          </p:nvPr>
        </p:nvSpPr>
        <p:spPr/>
        <p:txBody>
          <a:bodyPr/>
          <a:lstStyle/>
          <a:p>
            <a:fld id="{A86FDA91-40E2-4103-9CA9-D57C5DBD4A39}" type="slidenum">
              <a:rPr lang="en-US" smtClean="0"/>
              <a:t>9</a:t>
            </a:fld>
            <a:endParaRPr lang="en-US"/>
          </a:p>
        </p:txBody>
      </p:sp>
    </p:spTree>
    <p:extLst>
      <p:ext uri="{BB962C8B-B14F-4D97-AF65-F5344CB8AC3E}">
        <p14:creationId xmlns:p14="http://schemas.microsoft.com/office/powerpoint/2010/main" val="2182764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Case Studies</a:t>
            </a:r>
          </a:p>
          <a:p>
            <a:r>
              <a:rPr lang="en-GB" sz="1200" kern="1200" dirty="0">
                <a:solidFill>
                  <a:schemeClr val="tx1"/>
                </a:solidFill>
                <a:effectLst/>
                <a:latin typeface="+mn-lt"/>
                <a:ea typeface="+mn-ea"/>
                <a:cs typeface="+mn-cs"/>
              </a:rPr>
              <a:t>One of the most prominent randomised controlled trials of telecare/telehealth is the Whole System Demonstrator (WSD) programme in the UK. Despite successful implementation of the service, Steiner et al. (2023) revealed that despite the potential for reducing hospital admissions, the project had failures in what was termed 'tensions between the policy ideal and the actual service'. Continuity theory is present in this, as people continued with home environments that were familiar to them even with the health changes. Belong Villages (UK residential care model) takes a household-centred, person-centred approach, in contrast. Evidence from Willis et al. (2020) demonstrates that a higher level of wellbeing and social interaction are connected with the residents living in Belong Villages, which was concluded to align with what was theorised by activity theory and the Care Act 2014 Dignity and autonomy (</a:t>
            </a:r>
            <a:r>
              <a:rPr lang="en-GB" sz="1200" kern="1200" dirty="0" err="1">
                <a:solidFill>
                  <a:schemeClr val="tx1"/>
                </a:solidFill>
                <a:effectLst/>
                <a:latin typeface="+mn-lt"/>
                <a:ea typeface="+mn-ea"/>
                <a:cs typeface="+mn-cs"/>
              </a:rPr>
              <a:t>Dantas</a:t>
            </a:r>
            <a:r>
              <a:rPr lang="en-GB" sz="1200" kern="1200" dirty="0">
                <a:solidFill>
                  <a:schemeClr val="tx1"/>
                </a:solidFill>
                <a:effectLst/>
                <a:latin typeface="+mn-lt"/>
                <a:ea typeface="+mn-ea"/>
                <a:cs typeface="+mn-cs"/>
              </a:rPr>
              <a:t> et al., 2022; GOV.UK, 2014). However, these models consume a lot of resources and are not widely scalable.</a:t>
            </a:r>
          </a:p>
        </p:txBody>
      </p:sp>
      <p:sp>
        <p:nvSpPr>
          <p:cNvPr id="4" name="Slide Number Placeholder 3"/>
          <p:cNvSpPr>
            <a:spLocks noGrp="1"/>
          </p:cNvSpPr>
          <p:nvPr>
            <p:ph type="sldNum" sz="quarter" idx="5"/>
          </p:nvPr>
        </p:nvSpPr>
        <p:spPr/>
        <p:txBody>
          <a:bodyPr/>
          <a:lstStyle/>
          <a:p>
            <a:fld id="{A86FDA91-40E2-4103-9CA9-D57C5DBD4A39}" type="slidenum">
              <a:rPr lang="en-US" smtClean="0"/>
              <a:t>10</a:t>
            </a:fld>
            <a:endParaRPr lang="en-US"/>
          </a:p>
        </p:txBody>
      </p:sp>
    </p:spTree>
    <p:extLst>
      <p:ext uri="{BB962C8B-B14F-4D97-AF65-F5344CB8AC3E}">
        <p14:creationId xmlns:p14="http://schemas.microsoft.com/office/powerpoint/2010/main" val="1681244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Learning Points</a:t>
            </a:r>
          </a:p>
          <a:p>
            <a:r>
              <a:rPr lang="en-GB" sz="1200" kern="1200" dirty="0">
                <a:solidFill>
                  <a:schemeClr val="tx1"/>
                </a:solidFill>
                <a:effectLst/>
                <a:latin typeface="+mn-lt"/>
                <a:ea typeface="+mn-ea"/>
                <a:cs typeface="+mn-cs"/>
              </a:rPr>
              <a:t>This demonstrated where person-centred, integrated work can improve wellbeing and that effective implementation is essential. </a:t>
            </a:r>
            <a:r>
              <a:rPr lang="en-GB" sz="1200" kern="1200" dirty="0" err="1">
                <a:solidFill>
                  <a:schemeClr val="tx1"/>
                </a:solidFill>
                <a:effectLst/>
                <a:latin typeface="+mn-lt"/>
                <a:ea typeface="+mn-ea"/>
                <a:cs typeface="+mn-cs"/>
              </a:rPr>
              <a:t>Steventon</a:t>
            </a:r>
            <a:r>
              <a:rPr lang="en-GB" sz="1200" kern="1200" dirty="0">
                <a:solidFill>
                  <a:schemeClr val="tx1"/>
                </a:solidFill>
                <a:effectLst/>
                <a:latin typeface="+mn-lt"/>
                <a:ea typeface="+mn-ea"/>
                <a:cs typeface="+mn-cs"/>
              </a:rPr>
              <a:t> et al. (2013) question the notion that the use of technology will only reduce pressures within a system, and Ho et al. (2023) argue for relational care models. </a:t>
            </a:r>
            <a:r>
              <a:rPr lang="en-GB" sz="1200" kern="1200" dirty="0" err="1">
                <a:solidFill>
                  <a:schemeClr val="tx1"/>
                </a:solidFill>
                <a:effectLst/>
                <a:latin typeface="+mn-lt"/>
                <a:ea typeface="+mn-ea"/>
                <a:cs typeface="+mn-cs"/>
              </a:rPr>
              <a:t>Jafarov</a:t>
            </a:r>
            <a:r>
              <a:rPr lang="en-GB" sz="1200" kern="1200" dirty="0">
                <a:solidFill>
                  <a:schemeClr val="tx1"/>
                </a:solidFill>
                <a:effectLst/>
                <a:latin typeface="+mn-lt"/>
                <a:ea typeface="+mn-ea"/>
                <a:cs typeface="+mn-cs"/>
              </a:rPr>
              <a:t> (2025), however, is critical about inequality of access and workforce issues, noting that, if investment, training or alignment of policy is not sustained, then innovative practice may not represent an opportunity for change at scale in elderly care. </a:t>
            </a:r>
          </a:p>
        </p:txBody>
      </p:sp>
      <p:sp>
        <p:nvSpPr>
          <p:cNvPr id="4" name="Slide Number Placeholder 3"/>
          <p:cNvSpPr>
            <a:spLocks noGrp="1"/>
          </p:cNvSpPr>
          <p:nvPr>
            <p:ph type="sldNum" sz="quarter" idx="5"/>
          </p:nvPr>
        </p:nvSpPr>
        <p:spPr/>
        <p:txBody>
          <a:bodyPr/>
          <a:lstStyle/>
          <a:p>
            <a:fld id="{A86FDA91-40E2-4103-9CA9-D57C5DBD4A39}" type="slidenum">
              <a:rPr lang="en-US" smtClean="0"/>
              <a:t>11</a:t>
            </a:fld>
            <a:endParaRPr lang="en-US"/>
          </a:p>
        </p:txBody>
      </p:sp>
    </p:spTree>
    <p:extLst>
      <p:ext uri="{BB962C8B-B14F-4D97-AF65-F5344CB8AC3E}">
        <p14:creationId xmlns:p14="http://schemas.microsoft.com/office/powerpoint/2010/main" val="1388301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Recommendations for Improvement</a:t>
            </a:r>
          </a:p>
          <a:p>
            <a:r>
              <a:rPr lang="en-GB" sz="1200" kern="1200" dirty="0">
                <a:solidFill>
                  <a:schemeClr val="tx1"/>
                </a:solidFill>
                <a:effectLst/>
                <a:latin typeface="+mn-lt"/>
                <a:ea typeface="+mn-ea"/>
                <a:cs typeface="+mn-cs"/>
              </a:rPr>
              <a:t>Care for older people in the UK needs to be improved through integrated strategic, theoretical and policy work. Preventative support at a local level could prevent people from being admitted to hospital, and this is a cost saved on top of the increased investment in community services that will reduce the need for costly institutional care (</a:t>
            </a:r>
            <a:r>
              <a:rPr lang="en-GB" sz="1200" kern="1200" dirty="0" err="1">
                <a:solidFill>
                  <a:schemeClr val="tx1"/>
                </a:solidFill>
                <a:effectLst/>
                <a:latin typeface="+mn-lt"/>
                <a:ea typeface="+mn-ea"/>
                <a:cs typeface="+mn-cs"/>
              </a:rPr>
              <a:t>Nandy</a:t>
            </a:r>
            <a:r>
              <a:rPr lang="en-GB" sz="1200" kern="1200" dirty="0">
                <a:solidFill>
                  <a:schemeClr val="tx1"/>
                </a:solidFill>
                <a:effectLst/>
                <a:latin typeface="+mn-lt"/>
                <a:ea typeface="+mn-ea"/>
                <a:cs typeface="+mn-cs"/>
              </a:rPr>
              <a:t>, 2025). Persistent workforce shortages are identified as being resolved through better training, progression and incentivising into work, alongside workforce challenges (Peters, 2023). The use of integrated care systems as described in the NHS Long Term Plan can enhance the coordination of health and social services (England, 2023).</a:t>
            </a:r>
          </a:p>
          <a:p>
            <a:r>
              <a:rPr lang="en-GB" sz="1200" kern="1200" dirty="0">
                <a:solidFill>
                  <a:schemeClr val="tx1"/>
                </a:solidFill>
                <a:effectLst/>
                <a:latin typeface="+mn-lt"/>
                <a:ea typeface="+mn-ea"/>
                <a:cs typeface="+mn-cs"/>
              </a:rPr>
              <a:t>In theory, increasing activity and continuity with individual care plans can improve wellbeing and independence (</a:t>
            </a:r>
            <a:r>
              <a:rPr lang="en-GB" sz="1200" kern="1200" dirty="0" err="1">
                <a:solidFill>
                  <a:schemeClr val="tx1"/>
                </a:solidFill>
                <a:effectLst/>
                <a:latin typeface="+mn-lt"/>
                <a:ea typeface="+mn-ea"/>
                <a:cs typeface="+mn-cs"/>
              </a:rPr>
              <a:t>Gianfredi</a:t>
            </a:r>
            <a:r>
              <a:rPr lang="en-GB" sz="1200" kern="1200" dirty="0">
                <a:solidFill>
                  <a:schemeClr val="tx1"/>
                </a:solidFill>
                <a:effectLst/>
                <a:latin typeface="+mn-lt"/>
                <a:ea typeface="+mn-ea"/>
                <a:cs typeface="+mn-cs"/>
              </a:rPr>
              <a:t> et al., 2025), and a decrease in over-reliance on residential care can reflect 'ageing-in-place' models. Policy changes should include enhanced enforcement of the Care Act 2014, including around person-centred care with a focus on enhancing funding for regions (GOV.UK, 2014). Digital inclusion policies are also required in order to ensure equitable access to technological innovations. Implementing the measures, however, is hindered by financial limitations, lack of personnel, and organisational resistance. </a:t>
            </a:r>
            <a:r>
              <a:rPr lang="en-GB" sz="1200" kern="1200" dirty="0" err="1">
                <a:solidFill>
                  <a:schemeClr val="tx1"/>
                </a:solidFill>
                <a:effectLst/>
                <a:latin typeface="+mn-lt"/>
                <a:ea typeface="+mn-ea"/>
                <a:cs typeface="+mn-cs"/>
              </a:rPr>
              <a:t>Jeong</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Seol</a:t>
            </a:r>
            <a:r>
              <a:rPr lang="en-GB" sz="1200" kern="1200" dirty="0">
                <a:solidFill>
                  <a:schemeClr val="tx1"/>
                </a:solidFill>
                <a:effectLst/>
                <a:latin typeface="+mn-lt"/>
                <a:ea typeface="+mn-ea"/>
                <a:cs typeface="+mn-cs"/>
              </a:rPr>
              <a:t> (2022) present a critique of the notion of structural fragmentation as a potential hindrance to integration. These include phased implementation, prioritised financing and public-private partnerships, which are essential to deliver sustainable and scalable improvement throughout the sector. </a:t>
            </a:r>
          </a:p>
        </p:txBody>
      </p:sp>
      <p:sp>
        <p:nvSpPr>
          <p:cNvPr id="4" name="Slide Number Placeholder 3"/>
          <p:cNvSpPr>
            <a:spLocks noGrp="1"/>
          </p:cNvSpPr>
          <p:nvPr>
            <p:ph type="sldNum" sz="quarter" idx="5"/>
          </p:nvPr>
        </p:nvSpPr>
        <p:spPr/>
        <p:txBody>
          <a:bodyPr/>
          <a:lstStyle/>
          <a:p>
            <a:fld id="{A86FDA91-40E2-4103-9CA9-D57C5DBD4A39}" type="slidenum">
              <a:rPr lang="en-US" smtClean="0"/>
              <a:t>12</a:t>
            </a:fld>
            <a:endParaRPr lang="en-US"/>
          </a:p>
        </p:txBody>
      </p:sp>
    </p:spTree>
    <p:extLst>
      <p:ext uri="{BB962C8B-B14F-4D97-AF65-F5344CB8AC3E}">
        <p14:creationId xmlns:p14="http://schemas.microsoft.com/office/powerpoint/2010/main" val="27437995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Ageing of the UK population creates multi-faceted and growing pressures throughout health and social care, especially for our diverse physical, emotional and psychological needs. This report has highlighted the importance of applying theoretical frameworks to better understand ageing experiences, alongside the critical role of policy and legislation in shaping care delivery and promoting independence. The review of existing care systems indicates strengths and continuing weaknesses, especially in consistency and resources, and technological solutions are not similar, and some are more useful than others. In future, more sustainable, integrated and person-centred approaches are needed. Strategies and future developments are required to focus on new innovations, staffing, and research of inclusive, technology-centralised care formats. </a:t>
            </a:r>
          </a:p>
        </p:txBody>
      </p:sp>
      <p:sp>
        <p:nvSpPr>
          <p:cNvPr id="4" name="Slide Number Placeholder 3"/>
          <p:cNvSpPr>
            <a:spLocks noGrp="1"/>
          </p:cNvSpPr>
          <p:nvPr>
            <p:ph type="sldNum" sz="quarter" idx="5"/>
          </p:nvPr>
        </p:nvSpPr>
        <p:spPr/>
        <p:txBody>
          <a:bodyPr/>
          <a:lstStyle/>
          <a:p>
            <a:fld id="{A86FDA91-40E2-4103-9CA9-D57C5DBD4A39}" type="slidenum">
              <a:rPr lang="en-US" smtClean="0"/>
              <a:t>13</a:t>
            </a:fld>
            <a:endParaRPr lang="en-US"/>
          </a:p>
        </p:txBody>
      </p:sp>
    </p:spTree>
    <p:extLst>
      <p:ext uri="{BB962C8B-B14F-4D97-AF65-F5344CB8AC3E}">
        <p14:creationId xmlns:p14="http://schemas.microsoft.com/office/powerpoint/2010/main" val="41922722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u="sng" kern="1200" dirty="0">
                <a:solidFill>
                  <a:schemeClr val="tx1"/>
                </a:solidFill>
                <a:effectLst/>
                <a:latin typeface="+mn-lt"/>
                <a:ea typeface="+mn-ea"/>
                <a:cs typeface="+mn-cs"/>
              </a:rPr>
              <a:t>References</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Abernethy, A., Adams, L., Barrett, M., Bechtel, C., Brennan, P., Butte, A., Faulkner, J., Fontaine, E., Friedhoff, S., </a:t>
            </a:r>
            <a:r>
              <a:rPr lang="en-GB" sz="1200" kern="1200" dirty="0" err="1">
                <a:solidFill>
                  <a:schemeClr val="tx1"/>
                </a:solidFill>
                <a:effectLst/>
                <a:latin typeface="+mn-lt"/>
                <a:ea typeface="+mn-ea"/>
                <a:cs typeface="+mn-cs"/>
              </a:rPr>
              <a:t>Halamka</a:t>
            </a:r>
            <a:r>
              <a:rPr lang="en-GB" sz="1200" kern="1200" dirty="0">
                <a:solidFill>
                  <a:schemeClr val="tx1"/>
                </a:solidFill>
                <a:effectLst/>
                <a:latin typeface="+mn-lt"/>
                <a:ea typeface="+mn-ea"/>
                <a:cs typeface="+mn-cs"/>
              </a:rPr>
              <a:t>, J. and Howell, M. (2022). The promise of digital health: then, now, and the future. </a:t>
            </a:r>
            <a:r>
              <a:rPr lang="en-GB" sz="1200" i="1" kern="1200" dirty="0">
                <a:solidFill>
                  <a:schemeClr val="tx1"/>
                </a:solidFill>
                <a:effectLst/>
                <a:latin typeface="+mn-lt"/>
                <a:ea typeface="+mn-ea"/>
                <a:cs typeface="+mn-cs"/>
              </a:rPr>
              <a:t>NAM perspectives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2022</a:t>
            </a:r>
            <a:r>
              <a:rPr lang="en-GB" sz="1200" kern="1200" dirty="0">
                <a:solidFill>
                  <a:schemeClr val="tx1"/>
                </a:solidFill>
                <a:effectLst/>
                <a:latin typeface="+mn-lt"/>
                <a:ea typeface="+mn-ea"/>
                <a:cs typeface="+mn-cs"/>
              </a:rPr>
              <a:t>, pp.10-31478.</a:t>
            </a:r>
          </a:p>
          <a:p>
            <a:r>
              <a:rPr lang="en-GB" sz="1200" kern="1200" dirty="0">
                <a:solidFill>
                  <a:schemeClr val="tx1"/>
                </a:solidFill>
                <a:effectLst/>
                <a:latin typeface="+mn-lt"/>
                <a:ea typeface="+mn-ea"/>
                <a:cs typeface="+mn-cs"/>
              </a:rPr>
              <a:t>Barnes, T.L., MacLeod, S., </a:t>
            </a:r>
            <a:r>
              <a:rPr lang="en-GB" sz="1200" kern="1200" dirty="0" err="1">
                <a:solidFill>
                  <a:schemeClr val="tx1"/>
                </a:solidFill>
                <a:effectLst/>
                <a:latin typeface="+mn-lt"/>
                <a:ea typeface="+mn-ea"/>
                <a:cs typeface="+mn-cs"/>
              </a:rPr>
              <a:t>Tkatch</a:t>
            </a:r>
            <a:r>
              <a:rPr lang="en-GB" sz="1200" kern="1200" dirty="0">
                <a:solidFill>
                  <a:schemeClr val="tx1"/>
                </a:solidFill>
                <a:effectLst/>
                <a:latin typeface="+mn-lt"/>
                <a:ea typeface="+mn-ea"/>
                <a:cs typeface="+mn-cs"/>
              </a:rPr>
              <a:t>, R., Ahuja, M., Albright, L., Schaeffer, J.A. and Yeh, C.S. (2022). Cumulative effect of loneliness and social isolation on health outcomes among older adults. </a:t>
            </a:r>
            <a:r>
              <a:rPr lang="en-GB" sz="1200" i="1" kern="1200" dirty="0">
                <a:solidFill>
                  <a:schemeClr val="tx1"/>
                </a:solidFill>
                <a:effectLst/>
                <a:latin typeface="+mn-lt"/>
                <a:ea typeface="+mn-ea"/>
                <a:cs typeface="+mn-cs"/>
              </a:rPr>
              <a:t>Ageing &amp; Mental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26</a:t>
            </a:r>
            <a:r>
              <a:rPr lang="en-GB" sz="1200" kern="1200" dirty="0">
                <a:solidFill>
                  <a:schemeClr val="tx1"/>
                </a:solidFill>
                <a:effectLst/>
                <a:latin typeface="+mn-lt"/>
                <a:ea typeface="+mn-ea"/>
                <a:cs typeface="+mn-cs"/>
              </a:rPr>
              <a:t>(7), pp.1327-1334.</a:t>
            </a:r>
          </a:p>
          <a:p>
            <a:r>
              <a:rPr lang="en-GB" sz="1200" kern="1200" dirty="0">
                <a:solidFill>
                  <a:schemeClr val="tx1"/>
                </a:solidFill>
                <a:effectLst/>
                <a:latin typeface="+mn-lt"/>
                <a:ea typeface="+mn-ea"/>
                <a:cs typeface="+mn-cs"/>
              </a:rPr>
              <a:t>Ben-</a:t>
            </a:r>
            <a:r>
              <a:rPr lang="en-GB" sz="1200" kern="1200" dirty="0" err="1">
                <a:solidFill>
                  <a:schemeClr val="tx1"/>
                </a:solidFill>
                <a:effectLst/>
                <a:latin typeface="+mn-lt"/>
                <a:ea typeface="+mn-ea"/>
                <a:cs typeface="+mn-cs"/>
              </a:rPr>
              <a:t>Shlomo</a:t>
            </a:r>
            <a:r>
              <a:rPr lang="en-GB" sz="1200" kern="1200" dirty="0">
                <a:solidFill>
                  <a:schemeClr val="tx1"/>
                </a:solidFill>
                <a:effectLst/>
                <a:latin typeface="+mn-lt"/>
                <a:ea typeface="+mn-ea"/>
                <a:cs typeface="+mn-cs"/>
              </a:rPr>
              <a:t>, Y., Mishra, G.D. and </a:t>
            </a:r>
            <a:r>
              <a:rPr lang="en-GB" sz="1200" kern="1200" dirty="0" err="1">
                <a:solidFill>
                  <a:schemeClr val="tx1"/>
                </a:solidFill>
                <a:effectLst/>
                <a:latin typeface="+mn-lt"/>
                <a:ea typeface="+mn-ea"/>
                <a:cs typeface="+mn-cs"/>
              </a:rPr>
              <a:t>Kuh</a:t>
            </a:r>
            <a:r>
              <a:rPr lang="en-GB" sz="1200" kern="1200" dirty="0">
                <a:solidFill>
                  <a:schemeClr val="tx1"/>
                </a:solidFill>
                <a:effectLst/>
                <a:latin typeface="+mn-lt"/>
                <a:ea typeface="+mn-ea"/>
                <a:cs typeface="+mn-cs"/>
              </a:rPr>
              <a:t>, D. (2023). Life course epidemiology. In </a:t>
            </a:r>
            <a:r>
              <a:rPr lang="en-GB" sz="1200" i="1" kern="1200" dirty="0">
                <a:solidFill>
                  <a:schemeClr val="tx1"/>
                </a:solidFill>
                <a:effectLst/>
                <a:latin typeface="+mn-lt"/>
                <a:ea typeface="+mn-ea"/>
                <a:cs typeface="+mn-cs"/>
              </a:rPr>
              <a:t>Handbook of epidemiology</a:t>
            </a:r>
            <a:r>
              <a:rPr lang="en-GB" sz="1200" kern="1200" dirty="0">
                <a:solidFill>
                  <a:schemeClr val="tx1"/>
                </a:solidFill>
                <a:effectLst/>
                <a:latin typeface="+mn-lt"/>
                <a:ea typeface="+mn-ea"/>
                <a:cs typeface="+mn-cs"/>
              </a:rPr>
              <a:t> (pp. 1-31). New York, NY: Springer New York.</a:t>
            </a:r>
          </a:p>
          <a:p>
            <a:r>
              <a:rPr lang="en-GB" sz="1200" kern="1200" dirty="0">
                <a:solidFill>
                  <a:schemeClr val="tx1"/>
                </a:solidFill>
                <a:effectLst/>
                <a:latin typeface="+mn-lt"/>
                <a:ea typeface="+mn-ea"/>
                <a:cs typeface="+mn-cs"/>
              </a:rPr>
              <a:t>Cornelius, G., Hodgson, W., Maguire, R. and Egan, K. (2025). Wearable technology, smart home systems, and mobile apps for the self‑management of patient outcomes in dementia care: systematic review. </a:t>
            </a:r>
            <a:r>
              <a:rPr lang="en-GB" sz="1200" i="1" kern="1200" dirty="0">
                <a:solidFill>
                  <a:schemeClr val="tx1"/>
                </a:solidFill>
                <a:effectLst/>
                <a:latin typeface="+mn-lt"/>
                <a:ea typeface="+mn-ea"/>
                <a:cs typeface="+mn-cs"/>
              </a:rPr>
              <a:t>Journal of Medical Internet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27</a:t>
            </a:r>
            <a:r>
              <a:rPr lang="en-GB" sz="1200" kern="1200" dirty="0">
                <a:solidFill>
                  <a:schemeClr val="tx1"/>
                </a:solidFill>
                <a:effectLst/>
                <a:latin typeface="+mn-lt"/>
                <a:ea typeface="+mn-ea"/>
                <a:cs typeface="+mn-cs"/>
              </a:rPr>
              <a:t>, p.e65385.</a:t>
            </a:r>
          </a:p>
          <a:p>
            <a:r>
              <a:rPr lang="en-GB" sz="1200" kern="1200" dirty="0" err="1">
                <a:solidFill>
                  <a:schemeClr val="tx1"/>
                </a:solidFill>
                <a:effectLst/>
                <a:latin typeface="+mn-lt"/>
                <a:ea typeface="+mn-ea"/>
                <a:cs typeface="+mn-cs"/>
              </a:rPr>
              <a:t>Dantas</a:t>
            </a:r>
            <a:r>
              <a:rPr lang="en-GB" sz="1200" kern="1200" dirty="0">
                <a:solidFill>
                  <a:schemeClr val="tx1"/>
                </a:solidFill>
                <a:effectLst/>
                <a:latin typeface="+mn-lt"/>
                <a:ea typeface="+mn-ea"/>
                <a:cs typeface="+mn-cs"/>
              </a:rPr>
              <a:t>, C., </a:t>
            </a:r>
            <a:r>
              <a:rPr lang="en-GB" sz="1200" kern="1200" dirty="0" err="1">
                <a:solidFill>
                  <a:schemeClr val="tx1"/>
                </a:solidFill>
                <a:effectLst/>
                <a:latin typeface="+mn-lt"/>
                <a:ea typeface="+mn-ea"/>
                <a:cs typeface="+mn-cs"/>
              </a:rPr>
              <a:t>Ortet</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Bleaden</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Jegundo</a:t>
            </a:r>
            <a:r>
              <a:rPr lang="en-GB" sz="1200" kern="1200" dirty="0">
                <a:solidFill>
                  <a:schemeClr val="tx1"/>
                </a:solidFill>
                <a:effectLst/>
                <a:latin typeface="+mn-lt"/>
                <a:ea typeface="+mn-ea"/>
                <a:cs typeface="+mn-cs"/>
              </a:rPr>
              <a:t>, A. (2022). Autonomy and Aging. In </a:t>
            </a:r>
            <a:r>
              <a:rPr lang="en-GB" sz="1200" i="1" kern="1200" dirty="0" err="1">
                <a:solidFill>
                  <a:schemeClr val="tx1"/>
                </a:solidFill>
                <a:effectLst/>
                <a:latin typeface="+mn-lt"/>
                <a:ea typeface="+mn-ea"/>
                <a:cs typeface="+mn-cs"/>
              </a:rPr>
              <a:t>Encyclopedia</a:t>
            </a:r>
            <a:r>
              <a:rPr lang="en-GB" sz="1200" i="1" kern="1200" dirty="0">
                <a:solidFill>
                  <a:schemeClr val="tx1"/>
                </a:solidFill>
                <a:effectLst/>
                <a:latin typeface="+mn-lt"/>
                <a:ea typeface="+mn-ea"/>
                <a:cs typeface="+mn-cs"/>
              </a:rPr>
              <a:t> of Gerontology and Population Aging</a:t>
            </a:r>
            <a:r>
              <a:rPr lang="en-GB" sz="1200" kern="1200" dirty="0">
                <a:solidFill>
                  <a:schemeClr val="tx1"/>
                </a:solidFill>
                <a:effectLst/>
                <a:latin typeface="+mn-lt"/>
                <a:ea typeface="+mn-ea"/>
                <a:cs typeface="+mn-cs"/>
              </a:rPr>
              <a:t> (pp. 579-583). Cham: Springer International Publishing.</a:t>
            </a:r>
          </a:p>
          <a:p>
            <a:r>
              <a:rPr lang="en-GB" sz="1200" kern="1200" dirty="0">
                <a:solidFill>
                  <a:schemeClr val="tx1"/>
                </a:solidFill>
                <a:effectLst/>
                <a:latin typeface="+mn-lt"/>
                <a:ea typeface="+mn-ea"/>
                <a:cs typeface="+mn-cs"/>
              </a:rPr>
              <a:t>Davies, N., </a:t>
            </a:r>
            <a:r>
              <a:rPr lang="en-GB" sz="1200" kern="1200" dirty="0" err="1">
                <a:solidFill>
                  <a:schemeClr val="tx1"/>
                </a:solidFill>
                <a:effectLst/>
                <a:latin typeface="+mn-lt"/>
                <a:ea typeface="+mn-ea"/>
                <a:cs typeface="+mn-cs"/>
              </a:rPr>
              <a:t>Hoddinott</a:t>
            </a:r>
            <a:r>
              <a:rPr lang="en-GB" sz="1200" kern="1200" dirty="0">
                <a:solidFill>
                  <a:schemeClr val="tx1"/>
                </a:solidFill>
                <a:effectLst/>
                <a:latin typeface="+mn-lt"/>
                <a:ea typeface="+mn-ea"/>
                <a:cs typeface="+mn-cs"/>
              </a:rPr>
              <a:t>, S., Fright, M., Nye, P., Shepley, P. and Richards, G., Performance Tracker 2022/23.</a:t>
            </a:r>
          </a:p>
          <a:p>
            <a:r>
              <a:rPr lang="en-GB" sz="1200" kern="1200" dirty="0">
                <a:solidFill>
                  <a:schemeClr val="tx1"/>
                </a:solidFill>
                <a:effectLst/>
                <a:latin typeface="+mn-lt"/>
                <a:ea typeface="+mn-ea"/>
                <a:cs typeface="+mn-cs"/>
              </a:rPr>
              <a:t>de </a:t>
            </a:r>
            <a:r>
              <a:rPr lang="en-GB" sz="1200" kern="1200" dirty="0" err="1">
                <a:solidFill>
                  <a:schemeClr val="tx1"/>
                </a:solidFill>
                <a:effectLst/>
                <a:latin typeface="+mn-lt"/>
                <a:ea typeface="+mn-ea"/>
                <a:cs typeface="+mn-cs"/>
              </a:rPr>
              <a:t>Magalhães</a:t>
            </a:r>
            <a:r>
              <a:rPr lang="en-GB" sz="1200" kern="1200" dirty="0">
                <a:solidFill>
                  <a:schemeClr val="tx1"/>
                </a:solidFill>
                <a:effectLst/>
                <a:latin typeface="+mn-lt"/>
                <a:ea typeface="+mn-ea"/>
                <a:cs typeface="+mn-cs"/>
              </a:rPr>
              <a:t>, J.P. (2025). An overview of contemporary theories of ageing. </a:t>
            </a:r>
            <a:r>
              <a:rPr lang="en-GB" sz="1200" i="1" kern="1200" dirty="0">
                <a:solidFill>
                  <a:schemeClr val="tx1"/>
                </a:solidFill>
                <a:effectLst/>
                <a:latin typeface="+mn-lt"/>
                <a:ea typeface="+mn-ea"/>
                <a:cs typeface="+mn-cs"/>
              </a:rPr>
              <a:t>Nature Cell Biology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27</a:t>
            </a:r>
            <a:r>
              <a:rPr lang="en-GB" sz="1200" kern="1200" dirty="0">
                <a:solidFill>
                  <a:schemeClr val="tx1"/>
                </a:solidFill>
                <a:effectLst/>
                <a:latin typeface="+mn-lt"/>
                <a:ea typeface="+mn-ea"/>
                <a:cs typeface="+mn-cs"/>
              </a:rPr>
              <a:t>(7), pp.1074-1082.</a:t>
            </a:r>
          </a:p>
          <a:p>
            <a:r>
              <a:rPr lang="en-GB" sz="1200" kern="1200" dirty="0" err="1">
                <a:solidFill>
                  <a:schemeClr val="tx1"/>
                </a:solidFill>
                <a:effectLst/>
                <a:latin typeface="+mn-lt"/>
                <a:ea typeface="+mn-ea"/>
                <a:cs typeface="+mn-cs"/>
              </a:rPr>
              <a:t>Dostálová</a:t>
            </a:r>
            <a:r>
              <a:rPr lang="en-GB" sz="1200" kern="1200" dirty="0">
                <a:solidFill>
                  <a:schemeClr val="tx1"/>
                </a:solidFill>
                <a:effectLst/>
                <a:latin typeface="+mn-lt"/>
                <a:ea typeface="+mn-ea"/>
                <a:cs typeface="+mn-cs"/>
              </a:rPr>
              <a:t>, V., </a:t>
            </a:r>
            <a:r>
              <a:rPr lang="en-GB" sz="1200" kern="1200" dirty="0" err="1">
                <a:solidFill>
                  <a:schemeClr val="tx1"/>
                </a:solidFill>
                <a:effectLst/>
                <a:latin typeface="+mn-lt"/>
                <a:ea typeface="+mn-ea"/>
                <a:cs typeface="+mn-cs"/>
              </a:rPr>
              <a:t>Bártová</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Bláhová</a:t>
            </a:r>
            <a:r>
              <a:rPr lang="en-GB" sz="1200" kern="1200" dirty="0">
                <a:solidFill>
                  <a:schemeClr val="tx1"/>
                </a:solidFill>
                <a:effectLst/>
                <a:latin typeface="+mn-lt"/>
                <a:ea typeface="+mn-ea"/>
                <a:cs typeface="+mn-cs"/>
              </a:rPr>
              <a:t>, H. and </a:t>
            </a:r>
            <a:r>
              <a:rPr lang="en-GB" sz="1200" kern="1200" dirty="0" err="1">
                <a:solidFill>
                  <a:schemeClr val="tx1"/>
                </a:solidFill>
                <a:effectLst/>
                <a:latin typeface="+mn-lt"/>
                <a:ea typeface="+mn-ea"/>
                <a:cs typeface="+mn-cs"/>
              </a:rPr>
              <a:t>Holmerová</a:t>
            </a:r>
            <a:r>
              <a:rPr lang="en-GB" sz="1200" kern="1200" dirty="0">
                <a:solidFill>
                  <a:schemeClr val="tx1"/>
                </a:solidFill>
                <a:effectLst/>
                <a:latin typeface="+mn-lt"/>
                <a:ea typeface="+mn-ea"/>
                <a:cs typeface="+mn-cs"/>
              </a:rPr>
              <a:t>, I. (2022). The experiences and needs of frail older people receiving home health care: A qualitative study. </a:t>
            </a:r>
            <a:r>
              <a:rPr lang="en-GB" sz="1200" i="1" kern="1200" dirty="0">
                <a:solidFill>
                  <a:schemeClr val="tx1"/>
                </a:solidFill>
                <a:effectLst/>
                <a:latin typeface="+mn-lt"/>
                <a:ea typeface="+mn-ea"/>
                <a:cs typeface="+mn-cs"/>
              </a:rPr>
              <a:t>International journal of older people nursing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17</a:t>
            </a:r>
            <a:r>
              <a:rPr lang="en-GB" sz="1200" kern="1200" dirty="0">
                <a:solidFill>
                  <a:schemeClr val="tx1"/>
                </a:solidFill>
                <a:effectLst/>
                <a:latin typeface="+mn-lt"/>
                <a:ea typeface="+mn-ea"/>
                <a:cs typeface="+mn-cs"/>
              </a:rPr>
              <a:t>(1), p.e12418.</a:t>
            </a:r>
          </a:p>
          <a:p>
            <a:r>
              <a:rPr lang="en-GB" sz="1200" kern="1200" dirty="0">
                <a:solidFill>
                  <a:schemeClr val="tx1"/>
                </a:solidFill>
                <a:effectLst/>
                <a:latin typeface="+mn-lt"/>
                <a:ea typeface="+mn-ea"/>
                <a:cs typeface="+mn-cs"/>
              </a:rPr>
              <a:t>Dunn, P., </a:t>
            </a:r>
            <a:r>
              <a:rPr lang="en-GB" sz="1200" kern="1200" dirty="0" err="1">
                <a:solidFill>
                  <a:schemeClr val="tx1"/>
                </a:solidFill>
                <a:effectLst/>
                <a:latin typeface="+mn-lt"/>
                <a:ea typeface="+mn-ea"/>
                <a:cs typeface="+mn-cs"/>
              </a:rPr>
              <a:t>Ewbank</a:t>
            </a:r>
            <a:r>
              <a:rPr lang="en-GB" sz="1200" kern="1200" dirty="0">
                <a:solidFill>
                  <a:schemeClr val="tx1"/>
                </a:solidFill>
                <a:effectLst/>
                <a:latin typeface="+mn-lt"/>
                <a:ea typeface="+mn-ea"/>
                <a:cs typeface="+mn-cs"/>
              </a:rPr>
              <a:t>, L. and </a:t>
            </a:r>
            <a:r>
              <a:rPr lang="en-GB" sz="1200" kern="1200" dirty="0" err="1">
                <a:solidFill>
                  <a:schemeClr val="tx1"/>
                </a:solidFill>
                <a:effectLst/>
                <a:latin typeface="+mn-lt"/>
                <a:ea typeface="+mn-ea"/>
                <a:cs typeface="+mn-cs"/>
              </a:rPr>
              <a:t>Alderwick</a:t>
            </a:r>
            <a:r>
              <a:rPr lang="en-GB" sz="1200" kern="1200" dirty="0">
                <a:solidFill>
                  <a:schemeClr val="tx1"/>
                </a:solidFill>
                <a:effectLst/>
                <a:latin typeface="+mn-lt"/>
                <a:ea typeface="+mn-ea"/>
                <a:cs typeface="+mn-cs"/>
              </a:rPr>
              <a:t>, H. (2023). Nine major challenges facing health and care in England. </a:t>
            </a:r>
            <a:r>
              <a:rPr lang="en-GB" sz="1200" i="1" kern="1200" dirty="0">
                <a:solidFill>
                  <a:schemeClr val="tx1"/>
                </a:solidFill>
                <a:effectLst/>
                <a:latin typeface="+mn-lt"/>
                <a:ea typeface="+mn-ea"/>
                <a:cs typeface="+mn-cs"/>
              </a:rPr>
              <a:t>The Health Foundation</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England, N.H.S. (2023). </a:t>
            </a:r>
            <a:r>
              <a:rPr lang="en-GB" sz="1200" i="1" kern="1200" dirty="0">
                <a:solidFill>
                  <a:schemeClr val="tx1"/>
                </a:solidFill>
                <a:effectLst/>
                <a:latin typeface="+mn-lt"/>
                <a:ea typeface="+mn-ea"/>
                <a:cs typeface="+mn-cs"/>
              </a:rPr>
              <a:t>NHS long term workforce plan</a:t>
            </a:r>
            <a:r>
              <a:rPr lang="en-GB" sz="1200" kern="1200" dirty="0">
                <a:solidFill>
                  <a:schemeClr val="tx1"/>
                </a:solidFill>
                <a:effectLst/>
                <a:latin typeface="+mn-lt"/>
                <a:ea typeface="+mn-ea"/>
                <a:cs typeface="+mn-cs"/>
              </a:rPr>
              <a:t> [online]</a:t>
            </a:r>
          </a:p>
          <a:p>
            <a:r>
              <a:rPr lang="en-GB" sz="1200" kern="1200" dirty="0">
                <a:solidFill>
                  <a:schemeClr val="tx1"/>
                </a:solidFill>
                <a:effectLst/>
                <a:latin typeface="+mn-lt"/>
                <a:ea typeface="+mn-ea"/>
                <a:cs typeface="+mn-cs"/>
              </a:rPr>
              <a:t>Garcia, R. (2022). Social determinants of health. </a:t>
            </a:r>
            <a:r>
              <a:rPr lang="en-GB" sz="1200" i="1" kern="1200" dirty="0">
                <a:solidFill>
                  <a:schemeClr val="tx1"/>
                </a:solidFill>
                <a:effectLst/>
                <a:latin typeface="+mn-lt"/>
                <a:ea typeface="+mn-ea"/>
                <a:cs typeface="+mn-cs"/>
              </a:rPr>
              <a:t>A population health approach to health disparities for nurses: Care of vulnerable populations</a:t>
            </a:r>
            <a:r>
              <a:rPr lang="en-GB" sz="1200" kern="1200" dirty="0">
                <a:solidFill>
                  <a:schemeClr val="tx1"/>
                </a:solidFill>
                <a:effectLst/>
                <a:latin typeface="+mn-lt"/>
                <a:ea typeface="+mn-ea"/>
                <a:cs typeface="+mn-cs"/>
              </a:rPr>
              <a:t>, pp.105-130.</a:t>
            </a:r>
          </a:p>
          <a:p>
            <a:r>
              <a:rPr lang="en-GB" sz="1200" kern="1200" dirty="0" err="1">
                <a:solidFill>
                  <a:schemeClr val="tx1"/>
                </a:solidFill>
                <a:effectLst/>
                <a:latin typeface="+mn-lt"/>
                <a:ea typeface="+mn-ea"/>
                <a:cs typeface="+mn-cs"/>
              </a:rPr>
              <a:t>Gharpure</a:t>
            </a:r>
            <a:r>
              <a:rPr lang="en-GB" sz="1200" kern="1200" dirty="0">
                <a:solidFill>
                  <a:schemeClr val="tx1"/>
                </a:solidFill>
                <a:effectLst/>
                <a:latin typeface="+mn-lt"/>
                <a:ea typeface="+mn-ea"/>
                <a:cs typeface="+mn-cs"/>
              </a:rPr>
              <a:t>, A. (2025). ESG Reporting in Enterprise Financial Systems: Challenges and Innovations. </a:t>
            </a:r>
            <a:r>
              <a:rPr lang="en-GB" sz="1200" i="1" kern="1200" dirty="0">
                <a:solidFill>
                  <a:schemeClr val="tx1"/>
                </a:solidFill>
                <a:effectLst/>
                <a:latin typeface="+mn-lt"/>
                <a:ea typeface="+mn-ea"/>
                <a:cs typeface="+mn-cs"/>
              </a:rPr>
              <a:t>Journal of Computer Science and Technology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a:t>
            </a:r>
            <a:r>
              <a:rPr lang="en-GB" sz="1200" kern="1200" dirty="0">
                <a:solidFill>
                  <a:schemeClr val="tx1"/>
                </a:solidFill>
                <a:effectLst/>
                <a:latin typeface="+mn-lt"/>
                <a:ea typeface="+mn-ea"/>
                <a:cs typeface="+mn-cs"/>
              </a:rPr>
              <a:t>(3), pp.194-201.</a:t>
            </a:r>
          </a:p>
          <a:p>
            <a:r>
              <a:rPr lang="en-GB" sz="1200" kern="1200" dirty="0" err="1">
                <a:solidFill>
                  <a:schemeClr val="tx1"/>
                </a:solidFill>
                <a:effectLst/>
                <a:latin typeface="+mn-lt"/>
                <a:ea typeface="+mn-ea"/>
                <a:cs typeface="+mn-cs"/>
              </a:rPr>
              <a:t>Gianfredi</a:t>
            </a:r>
            <a:r>
              <a:rPr lang="en-GB" sz="1200" kern="1200" dirty="0">
                <a:solidFill>
                  <a:schemeClr val="tx1"/>
                </a:solidFill>
                <a:effectLst/>
                <a:latin typeface="+mn-lt"/>
                <a:ea typeface="+mn-ea"/>
                <a:cs typeface="+mn-cs"/>
              </a:rPr>
              <a:t>, V., Nucci, D., </a:t>
            </a:r>
            <a:r>
              <a:rPr lang="en-GB" sz="1200" kern="1200" dirty="0" err="1">
                <a:solidFill>
                  <a:schemeClr val="tx1"/>
                </a:solidFill>
                <a:effectLst/>
                <a:latin typeface="+mn-lt"/>
                <a:ea typeface="+mn-ea"/>
                <a:cs typeface="+mn-cs"/>
              </a:rPr>
              <a:t>Pennisi</a:t>
            </a:r>
            <a:r>
              <a:rPr lang="en-GB" sz="1200" kern="1200" dirty="0">
                <a:solidFill>
                  <a:schemeClr val="tx1"/>
                </a:solidFill>
                <a:effectLst/>
                <a:latin typeface="+mn-lt"/>
                <a:ea typeface="+mn-ea"/>
                <a:cs typeface="+mn-cs"/>
              </a:rPr>
              <a:t>, F., Maggi, S., Veronese, N. and </a:t>
            </a:r>
            <a:r>
              <a:rPr lang="en-GB" sz="1200" kern="1200" dirty="0" err="1">
                <a:solidFill>
                  <a:schemeClr val="tx1"/>
                </a:solidFill>
                <a:effectLst/>
                <a:latin typeface="+mn-lt"/>
                <a:ea typeface="+mn-ea"/>
                <a:cs typeface="+mn-cs"/>
              </a:rPr>
              <a:t>Soysal</a:t>
            </a:r>
            <a:r>
              <a:rPr lang="en-GB" sz="1200" kern="1200" dirty="0">
                <a:solidFill>
                  <a:schemeClr val="tx1"/>
                </a:solidFill>
                <a:effectLst/>
                <a:latin typeface="+mn-lt"/>
                <a:ea typeface="+mn-ea"/>
                <a:cs typeface="+mn-cs"/>
              </a:rPr>
              <a:t>, P. (2025). Aging, longevity, and healthy aging: the public health approach. </a:t>
            </a:r>
            <a:r>
              <a:rPr lang="en-GB" sz="1200" i="1" kern="1200" dirty="0">
                <a:solidFill>
                  <a:schemeClr val="tx1"/>
                </a:solidFill>
                <a:effectLst/>
                <a:latin typeface="+mn-lt"/>
                <a:ea typeface="+mn-ea"/>
                <a:cs typeface="+mn-cs"/>
              </a:rPr>
              <a:t>Aging Clinical and Experimental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37</a:t>
            </a:r>
            <a:r>
              <a:rPr lang="en-GB" sz="1200" kern="1200" dirty="0">
                <a:solidFill>
                  <a:schemeClr val="tx1"/>
                </a:solidFill>
                <a:effectLst/>
                <a:latin typeface="+mn-lt"/>
                <a:ea typeface="+mn-ea"/>
                <a:cs typeface="+mn-cs"/>
              </a:rPr>
              <a:t>(1), p.125.</a:t>
            </a:r>
          </a:p>
          <a:p>
            <a:r>
              <a:rPr lang="en-US" sz="1200" kern="1200" dirty="0">
                <a:solidFill>
                  <a:schemeClr val="tx1"/>
                </a:solidFill>
                <a:effectLst/>
                <a:latin typeface="+mn-lt"/>
                <a:ea typeface="+mn-ea"/>
                <a:cs typeface="+mn-cs"/>
              </a:rPr>
              <a:t>GOV.UK. (1998). </a:t>
            </a:r>
            <a:r>
              <a:rPr lang="en-US" sz="1200" i="1" kern="1200" dirty="0">
                <a:solidFill>
                  <a:schemeClr val="tx1"/>
                </a:solidFill>
                <a:effectLst/>
                <a:latin typeface="+mn-lt"/>
                <a:ea typeface="+mn-ea"/>
                <a:cs typeface="+mn-cs"/>
              </a:rPr>
              <a:t>Human rights act 1998</a:t>
            </a:r>
            <a:r>
              <a:rPr lang="en-US" sz="1200" kern="1200" dirty="0">
                <a:solidFill>
                  <a:schemeClr val="tx1"/>
                </a:solidFill>
                <a:effectLst/>
                <a:latin typeface="+mn-lt"/>
                <a:ea typeface="+mn-ea"/>
                <a:cs typeface="+mn-cs"/>
              </a:rPr>
              <a:t>. Legislation.gov.uk. </a:t>
            </a:r>
            <a:r>
              <a:rPr lang="en-US" sz="1200" u="sng" kern="1200" dirty="0">
                <a:solidFill>
                  <a:schemeClr val="tx1"/>
                </a:solidFill>
                <a:effectLst/>
                <a:latin typeface="+mn-lt"/>
                <a:ea typeface="+mn-ea"/>
                <a:cs typeface="+mn-cs"/>
                <a:hlinkClick r:id="rId3"/>
              </a:rPr>
              <a:t>https://www.legislation.gov.uk/ukpga/1998/42/contents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4 Jun. 2026].</a:t>
            </a:r>
          </a:p>
          <a:p>
            <a:r>
              <a:rPr lang="en-US" sz="1200" kern="1200" dirty="0">
                <a:solidFill>
                  <a:schemeClr val="tx1"/>
                </a:solidFill>
                <a:effectLst/>
                <a:latin typeface="+mn-lt"/>
                <a:ea typeface="+mn-ea"/>
                <a:cs typeface="+mn-cs"/>
              </a:rPr>
              <a:t>GOV.UK. (2010). </a:t>
            </a:r>
            <a:r>
              <a:rPr lang="en-US" sz="1200" i="1" kern="1200" dirty="0">
                <a:solidFill>
                  <a:schemeClr val="tx1"/>
                </a:solidFill>
                <a:effectLst/>
                <a:latin typeface="+mn-lt"/>
                <a:ea typeface="+mn-ea"/>
                <a:cs typeface="+mn-cs"/>
              </a:rPr>
              <a:t>Equality act 2010: Guidance</a:t>
            </a:r>
            <a:r>
              <a:rPr lang="en-US" sz="1200" kern="1200" dirty="0">
                <a:solidFill>
                  <a:schemeClr val="tx1"/>
                </a:solidFill>
                <a:effectLst/>
                <a:latin typeface="+mn-lt"/>
                <a:ea typeface="+mn-ea"/>
                <a:cs typeface="+mn-cs"/>
              </a:rPr>
              <a:t>. </a:t>
            </a:r>
            <a:r>
              <a:rPr lang="en-US" sz="1200" u="sng" kern="1200" dirty="0">
                <a:solidFill>
                  <a:schemeClr val="tx1"/>
                </a:solidFill>
                <a:effectLst/>
                <a:latin typeface="+mn-lt"/>
                <a:ea typeface="+mn-ea"/>
                <a:cs typeface="+mn-cs"/>
                <a:hlinkClick r:id="rId4"/>
              </a:rPr>
              <a:t>https://www.gov.uk/guidance/equality-act-2010-guidance</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4 Jun. 2026].</a:t>
            </a:r>
          </a:p>
          <a:p>
            <a:r>
              <a:rPr lang="en-US" sz="1200" kern="1200" dirty="0">
                <a:solidFill>
                  <a:schemeClr val="tx1"/>
                </a:solidFill>
                <a:effectLst/>
                <a:latin typeface="+mn-lt"/>
                <a:ea typeface="+mn-ea"/>
                <a:cs typeface="+mn-cs"/>
              </a:rPr>
              <a:t>GOV.UK. (2014). </a:t>
            </a:r>
            <a:r>
              <a:rPr lang="en-US" sz="1200" i="1" kern="1200" dirty="0">
                <a:solidFill>
                  <a:schemeClr val="tx1"/>
                </a:solidFill>
                <a:effectLst/>
                <a:latin typeface="+mn-lt"/>
                <a:ea typeface="+mn-ea"/>
                <a:cs typeface="+mn-cs"/>
              </a:rPr>
              <a:t>Care act 2014</a:t>
            </a:r>
            <a:r>
              <a:rPr lang="en-US" sz="1200" kern="1200" dirty="0">
                <a:solidFill>
                  <a:schemeClr val="tx1"/>
                </a:solidFill>
                <a:effectLst/>
                <a:latin typeface="+mn-lt"/>
                <a:ea typeface="+mn-ea"/>
                <a:cs typeface="+mn-cs"/>
              </a:rPr>
              <a:t>. Legislation.gov.uk. </a:t>
            </a:r>
            <a:r>
              <a:rPr lang="en-US" sz="1200" u="sng" kern="1200" dirty="0">
                <a:solidFill>
                  <a:schemeClr val="tx1"/>
                </a:solidFill>
                <a:effectLst/>
                <a:latin typeface="+mn-lt"/>
                <a:ea typeface="+mn-ea"/>
                <a:cs typeface="+mn-cs"/>
                <a:hlinkClick r:id="rId5"/>
              </a:rPr>
              <a:t>https://www.legislation.gov.uk/ukpga/2014/23/contents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4 Jun. 2026].</a:t>
            </a:r>
          </a:p>
          <a:p>
            <a:r>
              <a:rPr lang="en-US" sz="1200" kern="1200" dirty="0">
                <a:solidFill>
                  <a:schemeClr val="tx1"/>
                </a:solidFill>
                <a:effectLst/>
                <a:latin typeface="+mn-lt"/>
                <a:ea typeface="+mn-ea"/>
                <a:cs typeface="+mn-cs"/>
              </a:rPr>
              <a:t>GOV.UK. (2014). </a:t>
            </a:r>
            <a:r>
              <a:rPr lang="en-US" sz="1200" i="1" kern="1200" dirty="0">
                <a:solidFill>
                  <a:schemeClr val="tx1"/>
                </a:solidFill>
                <a:effectLst/>
                <a:latin typeface="+mn-lt"/>
                <a:ea typeface="+mn-ea"/>
                <a:cs typeface="+mn-cs"/>
              </a:rPr>
              <a:t>Care act factsheets</a:t>
            </a:r>
            <a:r>
              <a:rPr lang="en-US" sz="1200" kern="1200" dirty="0">
                <a:solidFill>
                  <a:schemeClr val="tx1"/>
                </a:solidFill>
                <a:effectLst/>
                <a:latin typeface="+mn-lt"/>
                <a:ea typeface="+mn-ea"/>
                <a:cs typeface="+mn-cs"/>
              </a:rPr>
              <a:t>. </a:t>
            </a:r>
            <a:r>
              <a:rPr lang="en-US" sz="1200" u="sng" kern="1200" dirty="0">
                <a:solidFill>
                  <a:schemeClr val="tx1"/>
                </a:solidFill>
                <a:effectLst/>
                <a:latin typeface="+mn-lt"/>
                <a:ea typeface="+mn-ea"/>
                <a:cs typeface="+mn-cs"/>
                <a:hlinkClick r:id="rId6"/>
              </a:rPr>
              <a:t>https://www.gov.uk/government/publications/care-act-2014-part-1-factsheets/care-act-factsheets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4 Jun. 2026].</a:t>
            </a:r>
          </a:p>
          <a:p>
            <a:r>
              <a:rPr lang="en-GB" sz="1200" kern="1200" dirty="0">
                <a:solidFill>
                  <a:schemeClr val="tx1"/>
                </a:solidFill>
                <a:effectLst/>
                <a:latin typeface="+mn-lt"/>
                <a:ea typeface="+mn-ea"/>
                <a:cs typeface="+mn-cs"/>
              </a:rPr>
              <a:t>Guedes, J. and Melo, S. (2022). Continuity theory. In </a:t>
            </a:r>
            <a:r>
              <a:rPr lang="en-GB" sz="1200" i="1" kern="1200" dirty="0" err="1">
                <a:solidFill>
                  <a:schemeClr val="tx1"/>
                </a:solidFill>
                <a:effectLst/>
                <a:latin typeface="+mn-lt"/>
                <a:ea typeface="+mn-ea"/>
                <a:cs typeface="+mn-cs"/>
              </a:rPr>
              <a:t>Encyclopedia</a:t>
            </a:r>
            <a:r>
              <a:rPr lang="en-GB" sz="1200" i="1" kern="1200" dirty="0">
                <a:solidFill>
                  <a:schemeClr val="tx1"/>
                </a:solidFill>
                <a:effectLst/>
                <a:latin typeface="+mn-lt"/>
                <a:ea typeface="+mn-ea"/>
                <a:cs typeface="+mn-cs"/>
              </a:rPr>
              <a:t> of gerontology and population aging</a:t>
            </a:r>
            <a:r>
              <a:rPr lang="en-GB" sz="1200" kern="1200" dirty="0">
                <a:solidFill>
                  <a:schemeClr val="tx1"/>
                </a:solidFill>
                <a:effectLst/>
                <a:latin typeface="+mn-lt"/>
                <a:ea typeface="+mn-ea"/>
                <a:cs typeface="+mn-cs"/>
              </a:rPr>
              <a:t> (pp. 1170-1180). Cham: Springer International Publishing.</a:t>
            </a:r>
          </a:p>
          <a:p>
            <a:r>
              <a:rPr lang="en-GB" sz="1200" kern="1200" dirty="0">
                <a:solidFill>
                  <a:schemeClr val="tx1"/>
                </a:solidFill>
                <a:effectLst/>
                <a:latin typeface="+mn-lt"/>
                <a:ea typeface="+mn-ea"/>
                <a:cs typeface="+mn-cs"/>
              </a:rPr>
              <a:t>Ho, C., Ocampo, W., Southern, D.A., Sola, D., Baylis, B., Conly, J.M., Hogan, D.B., Kaufman, J., </a:t>
            </a:r>
            <a:r>
              <a:rPr lang="en-GB" sz="1200" kern="1200" dirty="0" err="1">
                <a:solidFill>
                  <a:schemeClr val="tx1"/>
                </a:solidFill>
                <a:effectLst/>
                <a:latin typeface="+mn-lt"/>
                <a:ea typeface="+mn-ea"/>
                <a:cs typeface="+mn-cs"/>
              </a:rPr>
              <a:t>Stelfox</a:t>
            </a:r>
            <a:r>
              <a:rPr lang="en-GB" sz="1200" kern="1200" dirty="0">
                <a:solidFill>
                  <a:schemeClr val="tx1"/>
                </a:solidFill>
                <a:effectLst/>
                <a:latin typeface="+mn-lt"/>
                <a:ea typeface="+mn-ea"/>
                <a:cs typeface="+mn-cs"/>
              </a:rPr>
              <a:t>, H.T. and </a:t>
            </a:r>
            <a:r>
              <a:rPr lang="en-GB" sz="1200" kern="1200" dirty="0" err="1">
                <a:solidFill>
                  <a:schemeClr val="tx1"/>
                </a:solidFill>
                <a:effectLst/>
                <a:latin typeface="+mn-lt"/>
                <a:ea typeface="+mn-ea"/>
                <a:cs typeface="+mn-cs"/>
              </a:rPr>
              <a:t>Ghali</a:t>
            </a:r>
            <a:r>
              <a:rPr lang="en-GB" sz="1200" kern="1200" dirty="0">
                <a:solidFill>
                  <a:schemeClr val="tx1"/>
                </a:solidFill>
                <a:effectLst/>
                <a:latin typeface="+mn-lt"/>
                <a:ea typeface="+mn-ea"/>
                <a:cs typeface="+mn-cs"/>
              </a:rPr>
              <a:t>, W.A. (2023). Effect of a continuous bedside pressure mapping system for reducing interface pressures: A randomised clinical trial. </a:t>
            </a:r>
            <a:r>
              <a:rPr lang="en-GB" sz="1200" i="1" kern="1200" dirty="0">
                <a:solidFill>
                  <a:schemeClr val="tx1"/>
                </a:solidFill>
                <a:effectLst/>
                <a:latin typeface="+mn-lt"/>
                <a:ea typeface="+mn-ea"/>
                <a:cs typeface="+mn-cs"/>
              </a:rPr>
              <a:t>JAMA Network Open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a:t>
            </a:r>
            <a:r>
              <a:rPr lang="en-GB" sz="1200" kern="1200" dirty="0">
                <a:solidFill>
                  <a:schemeClr val="tx1"/>
                </a:solidFill>
                <a:effectLst/>
                <a:latin typeface="+mn-lt"/>
                <a:ea typeface="+mn-ea"/>
                <a:cs typeface="+mn-cs"/>
              </a:rPr>
              <a:t>(6), p.e2316480.</a:t>
            </a:r>
          </a:p>
          <a:p>
            <a:r>
              <a:rPr lang="en-GB" sz="1200" kern="1200" dirty="0" err="1">
                <a:solidFill>
                  <a:schemeClr val="tx1"/>
                </a:solidFill>
                <a:effectLst/>
                <a:latin typeface="+mn-lt"/>
                <a:ea typeface="+mn-ea"/>
                <a:cs typeface="+mn-cs"/>
              </a:rPr>
              <a:t>Jafarov</a:t>
            </a:r>
            <a:r>
              <a:rPr lang="en-GB" sz="1200" kern="1200" dirty="0">
                <a:solidFill>
                  <a:schemeClr val="tx1"/>
                </a:solidFill>
                <a:effectLst/>
                <a:latin typeface="+mn-lt"/>
                <a:ea typeface="+mn-ea"/>
                <a:cs typeface="+mn-cs"/>
              </a:rPr>
              <a:t>, S. (2025. Education and skill development: A pathway to sustainable growth. </a:t>
            </a:r>
            <a:r>
              <a:rPr lang="en-GB" sz="1200" i="1" kern="1200" dirty="0">
                <a:solidFill>
                  <a:schemeClr val="tx1"/>
                </a:solidFill>
                <a:effectLst/>
                <a:latin typeface="+mn-lt"/>
                <a:ea typeface="+mn-ea"/>
                <a:cs typeface="+mn-cs"/>
              </a:rPr>
              <a:t>International Journal of Scientific Research and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(2), pp.3963-3969.</a:t>
            </a:r>
          </a:p>
          <a:p>
            <a:r>
              <a:rPr lang="en-GB" sz="1200" kern="1200" dirty="0" err="1">
                <a:solidFill>
                  <a:schemeClr val="tx1"/>
                </a:solidFill>
                <a:effectLst/>
                <a:latin typeface="+mn-lt"/>
                <a:ea typeface="+mn-ea"/>
                <a:cs typeface="+mn-cs"/>
              </a:rPr>
              <a:t>Jeong</a:t>
            </a:r>
            <a:r>
              <a:rPr lang="en-GB" sz="1200" kern="1200" dirty="0">
                <a:solidFill>
                  <a:schemeClr val="tx1"/>
                </a:solidFill>
                <a:effectLst/>
                <a:latin typeface="+mn-lt"/>
                <a:ea typeface="+mn-ea"/>
                <a:cs typeface="+mn-cs"/>
              </a:rPr>
              <a:t>, T. and </a:t>
            </a:r>
            <a:r>
              <a:rPr lang="en-GB" sz="1200" kern="1200" dirty="0" err="1">
                <a:solidFill>
                  <a:schemeClr val="tx1"/>
                </a:solidFill>
                <a:effectLst/>
                <a:latin typeface="+mn-lt"/>
                <a:ea typeface="+mn-ea"/>
                <a:cs typeface="+mn-cs"/>
              </a:rPr>
              <a:t>Seol</a:t>
            </a:r>
            <a:r>
              <a:rPr lang="en-GB" sz="1200" kern="1200" dirty="0">
                <a:solidFill>
                  <a:schemeClr val="tx1"/>
                </a:solidFill>
                <a:effectLst/>
                <a:latin typeface="+mn-lt"/>
                <a:ea typeface="+mn-ea"/>
                <a:cs typeface="+mn-cs"/>
              </a:rPr>
              <a:t>, D.H. (2022). Theoretical construction of a fragmented society. </a:t>
            </a:r>
            <a:r>
              <a:rPr lang="en-GB" sz="1200" i="1" kern="1200" dirty="0">
                <a:solidFill>
                  <a:schemeClr val="tx1"/>
                </a:solidFill>
                <a:effectLst/>
                <a:latin typeface="+mn-lt"/>
                <a:ea typeface="+mn-ea"/>
                <a:cs typeface="+mn-cs"/>
              </a:rPr>
              <a:t>Journal of </a:t>
            </a:r>
            <a:r>
              <a:rPr lang="en-GB" sz="1200" i="1" kern="1200" dirty="0" err="1">
                <a:solidFill>
                  <a:schemeClr val="tx1"/>
                </a:solidFill>
                <a:effectLst/>
                <a:latin typeface="+mn-lt"/>
                <a:ea typeface="+mn-ea"/>
                <a:cs typeface="+mn-cs"/>
              </a:rPr>
              <a:t>asian</a:t>
            </a:r>
            <a:r>
              <a:rPr lang="en-GB" sz="1200" i="1" kern="1200" dirty="0">
                <a:solidFill>
                  <a:schemeClr val="tx1"/>
                </a:solidFill>
                <a:effectLst/>
                <a:latin typeface="+mn-lt"/>
                <a:ea typeface="+mn-ea"/>
                <a:cs typeface="+mn-cs"/>
              </a:rPr>
              <a:t> sociology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51</a:t>
            </a:r>
            <a:r>
              <a:rPr lang="en-GB" sz="1200" kern="1200" dirty="0">
                <a:solidFill>
                  <a:schemeClr val="tx1"/>
                </a:solidFill>
                <a:effectLst/>
                <a:latin typeface="+mn-lt"/>
                <a:ea typeface="+mn-ea"/>
                <a:cs typeface="+mn-cs"/>
              </a:rPr>
              <a:t>(1), pp.97-128.</a:t>
            </a:r>
          </a:p>
          <a:p>
            <a:r>
              <a:rPr lang="en-GB" sz="1200" kern="1200" dirty="0">
                <a:solidFill>
                  <a:schemeClr val="tx1"/>
                </a:solidFill>
                <a:effectLst/>
                <a:latin typeface="+mn-lt"/>
                <a:ea typeface="+mn-ea"/>
                <a:cs typeface="+mn-cs"/>
              </a:rPr>
              <a:t>Khan, S. (2024). Mapping the digital divide: Bridging inequalities in access to information and technology. </a:t>
            </a:r>
            <a:r>
              <a:rPr lang="en-GB" sz="1200" i="1" kern="1200" dirty="0">
                <a:solidFill>
                  <a:schemeClr val="tx1"/>
                </a:solidFill>
                <a:effectLst/>
                <a:latin typeface="+mn-lt"/>
                <a:ea typeface="+mn-ea"/>
                <a:cs typeface="+mn-cs"/>
              </a:rPr>
              <a:t>Policy Journal of Social Science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(02), pp.48-55.</a:t>
            </a:r>
          </a:p>
          <a:p>
            <a:r>
              <a:rPr lang="en-GB" sz="1200" kern="1200" dirty="0" err="1">
                <a:solidFill>
                  <a:schemeClr val="tx1"/>
                </a:solidFill>
                <a:effectLst/>
                <a:latin typeface="+mn-lt"/>
                <a:ea typeface="+mn-ea"/>
                <a:cs typeface="+mn-cs"/>
              </a:rPr>
              <a:t>Mabonga</a:t>
            </a:r>
            <a:r>
              <a:rPr lang="en-GB" sz="1200" kern="1200" dirty="0">
                <a:solidFill>
                  <a:schemeClr val="tx1"/>
                </a:solidFill>
                <a:effectLst/>
                <a:latin typeface="+mn-lt"/>
                <a:ea typeface="+mn-ea"/>
                <a:cs typeface="+mn-cs"/>
              </a:rPr>
              <a:t>, L., </a:t>
            </a:r>
            <a:r>
              <a:rPr lang="en-GB" sz="1200" kern="1200" dirty="0" err="1">
                <a:solidFill>
                  <a:schemeClr val="tx1"/>
                </a:solidFill>
                <a:effectLst/>
                <a:latin typeface="+mn-lt"/>
                <a:ea typeface="+mn-ea"/>
                <a:cs typeface="+mn-cs"/>
              </a:rPr>
              <a:t>Luvhengo</a:t>
            </a:r>
            <a:r>
              <a:rPr lang="en-GB" sz="1200" kern="1200" dirty="0">
                <a:solidFill>
                  <a:schemeClr val="tx1"/>
                </a:solidFill>
                <a:effectLst/>
                <a:latin typeface="+mn-lt"/>
                <a:ea typeface="+mn-ea"/>
                <a:cs typeface="+mn-cs"/>
              </a:rPr>
              <a:t>, T.E., </a:t>
            </a:r>
            <a:r>
              <a:rPr lang="en-GB" sz="1200" kern="1200" dirty="0" err="1">
                <a:solidFill>
                  <a:schemeClr val="tx1"/>
                </a:solidFill>
                <a:effectLst/>
                <a:latin typeface="+mn-lt"/>
                <a:ea typeface="+mn-ea"/>
                <a:cs typeface="+mn-cs"/>
              </a:rPr>
              <a:t>Chikanza</a:t>
            </a:r>
            <a:r>
              <a:rPr lang="en-GB" sz="1200" kern="1200" dirty="0">
                <a:solidFill>
                  <a:schemeClr val="tx1"/>
                </a:solidFill>
                <a:effectLst/>
                <a:latin typeface="+mn-lt"/>
                <a:ea typeface="+mn-ea"/>
                <a:cs typeface="+mn-cs"/>
              </a:rPr>
              <a:t>, I.C., </a:t>
            </a:r>
            <a:r>
              <a:rPr lang="en-GB" sz="1200" kern="1200" dirty="0" err="1">
                <a:solidFill>
                  <a:schemeClr val="tx1"/>
                </a:solidFill>
                <a:effectLst/>
                <a:latin typeface="+mn-lt"/>
                <a:ea typeface="+mn-ea"/>
                <a:cs typeface="+mn-cs"/>
              </a:rPr>
              <a:t>Lolas</a:t>
            </a:r>
            <a:r>
              <a:rPr lang="en-GB" sz="1200" kern="1200" dirty="0">
                <a:solidFill>
                  <a:schemeClr val="tx1"/>
                </a:solidFill>
                <a:effectLst/>
                <a:latin typeface="+mn-lt"/>
                <a:ea typeface="+mn-ea"/>
                <a:cs typeface="+mn-cs"/>
              </a:rPr>
              <a:t>, G. and Dlamini, Z. (2026). Palliative Care and Quality of Life. In </a:t>
            </a:r>
            <a:r>
              <a:rPr lang="en-GB" sz="1200" i="1" kern="1200" dirty="0">
                <a:solidFill>
                  <a:schemeClr val="tx1"/>
                </a:solidFill>
                <a:effectLst/>
                <a:latin typeface="+mn-lt"/>
                <a:ea typeface="+mn-ea"/>
                <a:cs typeface="+mn-cs"/>
              </a:rPr>
              <a:t>Understanding Pancreatic Cancer</a:t>
            </a:r>
            <a:r>
              <a:rPr lang="en-GB" sz="1200" kern="1200" dirty="0">
                <a:solidFill>
                  <a:schemeClr val="tx1"/>
                </a:solidFill>
                <a:effectLst/>
                <a:latin typeface="+mn-lt"/>
                <a:ea typeface="+mn-ea"/>
                <a:cs typeface="+mn-cs"/>
              </a:rPr>
              <a:t> (pp. 167-183). CRC Press.</a:t>
            </a:r>
          </a:p>
          <a:p>
            <a:r>
              <a:rPr lang="en-GB" sz="1200" kern="1200" dirty="0" err="1">
                <a:solidFill>
                  <a:schemeClr val="tx1"/>
                </a:solidFill>
                <a:effectLst/>
                <a:latin typeface="+mn-lt"/>
                <a:ea typeface="+mn-ea"/>
                <a:cs typeface="+mn-cs"/>
              </a:rPr>
              <a:t>Matlhaba</a:t>
            </a:r>
            <a:r>
              <a:rPr lang="en-GB" sz="1200" kern="1200" dirty="0">
                <a:solidFill>
                  <a:schemeClr val="tx1"/>
                </a:solidFill>
                <a:effectLst/>
                <a:latin typeface="+mn-lt"/>
                <a:ea typeface="+mn-ea"/>
                <a:cs typeface="+mn-cs"/>
              </a:rPr>
              <a:t>, K. (2025). Telehealth and Remote Monitoring. In </a:t>
            </a:r>
            <a:r>
              <a:rPr lang="en-GB" sz="1200" i="1" kern="1200" dirty="0">
                <a:solidFill>
                  <a:schemeClr val="tx1"/>
                </a:solidFill>
                <a:effectLst/>
                <a:latin typeface="+mn-lt"/>
                <a:ea typeface="+mn-ea"/>
                <a:cs typeface="+mn-cs"/>
              </a:rPr>
              <a:t>Enhancing Clinical Competence of Graduate Nurses</a:t>
            </a:r>
            <a:r>
              <a:rPr lang="en-GB" sz="1200" kern="1200" dirty="0">
                <a:solidFill>
                  <a:schemeClr val="tx1"/>
                </a:solidFill>
                <a:effectLst/>
                <a:latin typeface="+mn-lt"/>
                <a:ea typeface="+mn-ea"/>
                <a:cs typeface="+mn-cs"/>
              </a:rPr>
              <a:t> (pp. 253-266). Cham: Springer Nature Switzerland.</a:t>
            </a:r>
          </a:p>
          <a:p>
            <a:r>
              <a:rPr lang="en-GB" sz="1200" kern="1200" dirty="0">
                <a:solidFill>
                  <a:schemeClr val="tx1"/>
                </a:solidFill>
                <a:effectLst/>
                <a:latin typeface="+mn-lt"/>
                <a:ea typeface="+mn-ea"/>
                <a:cs typeface="+mn-cs"/>
              </a:rPr>
              <a:t>Munawar, K., </a:t>
            </a:r>
            <a:r>
              <a:rPr lang="en-GB" sz="1200" kern="1200" dirty="0" err="1">
                <a:solidFill>
                  <a:schemeClr val="tx1"/>
                </a:solidFill>
                <a:effectLst/>
                <a:latin typeface="+mn-lt"/>
                <a:ea typeface="+mn-ea"/>
                <a:cs typeface="+mn-cs"/>
              </a:rPr>
              <a:t>Fadzil</a:t>
            </a:r>
            <a:r>
              <a:rPr lang="en-GB" sz="1200" kern="1200" dirty="0">
                <a:solidFill>
                  <a:schemeClr val="tx1"/>
                </a:solidFill>
                <a:effectLst/>
                <a:latin typeface="+mn-lt"/>
                <a:ea typeface="+mn-ea"/>
                <a:cs typeface="+mn-cs"/>
              </a:rPr>
              <a:t>, Z., Choudhry, F.R. and Kausar, R. (2024). Cognitive functioning, dependency, and quality of life among older adults. </a:t>
            </a:r>
            <a:r>
              <a:rPr lang="en-GB" sz="1200" i="1" kern="1200" dirty="0">
                <a:solidFill>
                  <a:schemeClr val="tx1"/>
                </a:solidFill>
                <a:effectLst/>
                <a:latin typeface="+mn-lt"/>
                <a:ea typeface="+mn-ea"/>
                <a:cs typeface="+mn-cs"/>
              </a:rPr>
              <a:t>Activities, adaptation &amp; aging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48</a:t>
            </a:r>
            <a:r>
              <a:rPr lang="en-GB" sz="1200" kern="1200" dirty="0">
                <a:solidFill>
                  <a:schemeClr val="tx1"/>
                </a:solidFill>
                <a:effectLst/>
                <a:latin typeface="+mn-lt"/>
                <a:ea typeface="+mn-ea"/>
                <a:cs typeface="+mn-cs"/>
              </a:rPr>
              <a:t>(1), pp.115-140.</a:t>
            </a:r>
          </a:p>
          <a:p>
            <a:r>
              <a:rPr lang="en-GB" sz="1200" kern="1200" dirty="0" err="1">
                <a:solidFill>
                  <a:schemeClr val="tx1"/>
                </a:solidFill>
                <a:effectLst/>
                <a:latin typeface="+mn-lt"/>
                <a:ea typeface="+mn-ea"/>
                <a:cs typeface="+mn-cs"/>
              </a:rPr>
              <a:t>Nandy</a:t>
            </a:r>
            <a:r>
              <a:rPr lang="en-GB" sz="1200" kern="1200" dirty="0">
                <a:solidFill>
                  <a:schemeClr val="tx1"/>
                </a:solidFill>
                <a:effectLst/>
                <a:latin typeface="+mn-lt"/>
                <a:ea typeface="+mn-ea"/>
                <a:cs typeface="+mn-cs"/>
              </a:rPr>
              <a:t>, B. (2025). Hospital investment decisions and prioritisation of clinical programs. </a:t>
            </a:r>
            <a:r>
              <a:rPr lang="en-GB" sz="1200" i="1" kern="1200" dirty="0" err="1">
                <a:solidFill>
                  <a:schemeClr val="tx1"/>
                </a:solidFill>
                <a:effectLst/>
                <a:latin typeface="+mn-lt"/>
                <a:ea typeface="+mn-ea"/>
                <a:cs typeface="+mn-cs"/>
              </a:rPr>
              <a:t>Cureus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17</a:t>
            </a:r>
            <a:r>
              <a:rPr lang="en-GB" sz="1200" kern="1200" dirty="0">
                <a:solidFill>
                  <a:schemeClr val="tx1"/>
                </a:solidFill>
                <a:effectLst/>
                <a:latin typeface="+mn-lt"/>
                <a:ea typeface="+mn-ea"/>
                <a:cs typeface="+mn-cs"/>
              </a:rPr>
              <a:t>(3).</a:t>
            </a:r>
          </a:p>
          <a:p>
            <a:r>
              <a:rPr lang="en-GB" sz="1200" kern="1200" dirty="0">
                <a:solidFill>
                  <a:schemeClr val="tx1"/>
                </a:solidFill>
                <a:effectLst/>
                <a:latin typeface="+mn-lt"/>
                <a:ea typeface="+mn-ea"/>
                <a:cs typeface="+mn-cs"/>
              </a:rPr>
              <a:t>Nickerson, C., (2022). Disengagement theory of aging. </a:t>
            </a:r>
            <a:r>
              <a:rPr lang="en-GB" sz="1200" i="1" kern="1200" dirty="0">
                <a:solidFill>
                  <a:schemeClr val="tx1"/>
                </a:solidFill>
                <a:effectLst/>
                <a:latin typeface="+mn-lt"/>
                <a:ea typeface="+mn-ea"/>
                <a:cs typeface="+mn-cs"/>
              </a:rPr>
              <a:t>Simply psychology</a:t>
            </a:r>
            <a:r>
              <a:rPr lang="en-GB"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Office for National Statistics. (2021). </a:t>
            </a:r>
            <a:r>
              <a:rPr lang="en-US" sz="1200" i="1" kern="1200" dirty="0">
                <a:solidFill>
                  <a:schemeClr val="tx1"/>
                </a:solidFill>
                <a:effectLst/>
                <a:latin typeface="+mn-lt"/>
                <a:ea typeface="+mn-ea"/>
                <a:cs typeface="+mn-cs"/>
              </a:rPr>
              <a:t>Life expectancies</a:t>
            </a:r>
            <a:r>
              <a:rPr lang="en-US" sz="1200" kern="1200" dirty="0">
                <a:solidFill>
                  <a:schemeClr val="tx1"/>
                </a:solidFill>
                <a:effectLst/>
                <a:latin typeface="+mn-lt"/>
                <a:ea typeface="+mn-ea"/>
                <a:cs typeface="+mn-cs"/>
              </a:rPr>
              <a:t>. Life expectancies - Office for National Statistics. </a:t>
            </a:r>
            <a:r>
              <a:rPr lang="en-US" sz="1200" u="sng" kern="1200" dirty="0">
                <a:solidFill>
                  <a:schemeClr val="tx1"/>
                </a:solidFill>
                <a:effectLst/>
                <a:latin typeface="+mn-lt"/>
                <a:ea typeface="+mn-ea"/>
                <a:cs typeface="+mn-cs"/>
                <a:hlinkClick r:id="rId7"/>
              </a:rPr>
              <a:t>https://www.ons.gov.uk/peoplepopulationandcommunity/birthsdeathsandmarriages/lifeexpectancies</a:t>
            </a:r>
            <a:r>
              <a:rPr lang="en-GB" sz="1200" kern="1200" dirty="0">
                <a:solidFill>
                  <a:schemeClr val="tx1"/>
                </a:solidFill>
                <a:effectLst/>
                <a:latin typeface="+mn-lt"/>
                <a:ea typeface="+mn-ea"/>
                <a:cs typeface="+mn-cs"/>
              </a:rPr>
              <a:t> [Accessed 4 Jun. 2026].</a:t>
            </a:r>
          </a:p>
          <a:p>
            <a:r>
              <a:rPr lang="en-GB" sz="1200" kern="1200" dirty="0">
                <a:solidFill>
                  <a:schemeClr val="tx1"/>
                </a:solidFill>
                <a:effectLst/>
                <a:latin typeface="+mn-lt"/>
                <a:ea typeface="+mn-ea"/>
                <a:cs typeface="+mn-cs"/>
              </a:rPr>
              <a:t>Peters, M. (2023). Time to solve persistent, pernicious and widespread nursing workforce shortages. </a:t>
            </a:r>
            <a:r>
              <a:rPr lang="en-GB" sz="1200" i="1" kern="1200" dirty="0">
                <a:solidFill>
                  <a:schemeClr val="tx1"/>
                </a:solidFill>
                <a:effectLst/>
                <a:latin typeface="+mn-lt"/>
                <a:ea typeface="+mn-ea"/>
                <a:cs typeface="+mn-cs"/>
              </a:rPr>
              <a:t>International nursing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70</a:t>
            </a:r>
            <a:r>
              <a:rPr lang="en-GB" sz="1200" kern="1200" dirty="0">
                <a:solidFill>
                  <a:schemeClr val="tx1"/>
                </a:solidFill>
                <a:effectLst/>
                <a:latin typeface="+mn-lt"/>
                <a:ea typeface="+mn-ea"/>
                <a:cs typeface="+mn-cs"/>
              </a:rPr>
              <a:t>(2), pp.247-253.</a:t>
            </a:r>
          </a:p>
          <a:p>
            <a:r>
              <a:rPr lang="en-GB" sz="1200" kern="1200" dirty="0" err="1">
                <a:solidFill>
                  <a:schemeClr val="tx1"/>
                </a:solidFill>
                <a:effectLst/>
                <a:latin typeface="+mn-lt"/>
                <a:ea typeface="+mn-ea"/>
                <a:cs typeface="+mn-cs"/>
              </a:rPr>
              <a:t>Radhison</a:t>
            </a:r>
            <a:r>
              <a:rPr lang="en-GB" sz="1200" kern="1200" dirty="0">
                <a:solidFill>
                  <a:schemeClr val="tx1"/>
                </a:solidFill>
                <a:effectLst/>
                <a:latin typeface="+mn-lt"/>
                <a:ea typeface="+mn-ea"/>
                <a:cs typeface="+mn-cs"/>
              </a:rPr>
              <a:t>, N. (2025). LIGHT ENVIRONMENTS IN NURSING HOMES.</a:t>
            </a:r>
          </a:p>
          <a:p>
            <a:r>
              <a:rPr lang="en-GB" sz="1200" kern="1200" dirty="0" err="1">
                <a:solidFill>
                  <a:schemeClr val="tx1"/>
                </a:solidFill>
                <a:effectLst/>
                <a:latin typeface="+mn-lt"/>
                <a:ea typeface="+mn-ea"/>
                <a:cs typeface="+mn-cs"/>
              </a:rPr>
              <a:t>Rydzewski</a:t>
            </a:r>
            <a:r>
              <a:rPr lang="en-GB" sz="1200" kern="1200" dirty="0">
                <a:solidFill>
                  <a:schemeClr val="tx1"/>
                </a:solidFill>
                <a:effectLst/>
                <a:latin typeface="+mn-lt"/>
                <a:ea typeface="+mn-ea"/>
                <a:cs typeface="+mn-cs"/>
              </a:rPr>
              <a:t>, P. (2025). Digital inequality and sustainable development. </a:t>
            </a:r>
            <a:r>
              <a:rPr lang="en-GB" sz="1200" i="1" kern="1200" dirty="0" err="1">
                <a:solidFill>
                  <a:schemeClr val="tx1"/>
                </a:solidFill>
                <a:effectLst/>
                <a:latin typeface="+mn-lt"/>
                <a:ea typeface="+mn-ea"/>
                <a:cs typeface="+mn-cs"/>
              </a:rPr>
              <a:t>Problemy</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Ekorozwoju</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(1), pp.96-108.</a:t>
            </a:r>
          </a:p>
          <a:p>
            <a:r>
              <a:rPr lang="en-GB" sz="1200" kern="1200" dirty="0">
                <a:solidFill>
                  <a:schemeClr val="tx1"/>
                </a:solidFill>
                <a:effectLst/>
                <a:latin typeface="+mn-lt"/>
                <a:ea typeface="+mn-ea"/>
                <a:cs typeface="+mn-cs"/>
              </a:rPr>
              <a:t>Song, Y., </a:t>
            </a:r>
            <a:r>
              <a:rPr lang="en-GB" sz="1200" kern="1200" dirty="0" err="1">
                <a:solidFill>
                  <a:schemeClr val="tx1"/>
                </a:solidFill>
                <a:effectLst/>
                <a:latin typeface="+mn-lt"/>
                <a:ea typeface="+mn-ea"/>
                <a:cs typeface="+mn-cs"/>
              </a:rPr>
              <a:t>Nassur</a:t>
            </a:r>
            <a:r>
              <a:rPr lang="en-GB" sz="1200" kern="1200" dirty="0">
                <a:solidFill>
                  <a:schemeClr val="tx1"/>
                </a:solidFill>
                <a:effectLst/>
                <a:latin typeface="+mn-lt"/>
                <a:ea typeface="+mn-ea"/>
                <a:cs typeface="+mn-cs"/>
              </a:rPr>
              <a:t>, A.M., </a:t>
            </a:r>
            <a:r>
              <a:rPr lang="en-GB" sz="1200" kern="1200" dirty="0" err="1">
                <a:solidFill>
                  <a:schemeClr val="tx1"/>
                </a:solidFill>
                <a:effectLst/>
                <a:latin typeface="+mn-lt"/>
                <a:ea typeface="+mn-ea"/>
                <a:cs typeface="+mn-cs"/>
              </a:rPr>
              <a:t>Rupasinghe</a:t>
            </a:r>
            <a:r>
              <a:rPr lang="en-GB" sz="1200" kern="1200" dirty="0">
                <a:solidFill>
                  <a:schemeClr val="tx1"/>
                </a:solidFill>
                <a:effectLst/>
                <a:latin typeface="+mn-lt"/>
                <a:ea typeface="+mn-ea"/>
                <a:cs typeface="+mn-cs"/>
              </a:rPr>
              <a:t>, V., </a:t>
            </a:r>
            <a:r>
              <a:rPr lang="en-GB" sz="1200" kern="1200" dirty="0" err="1">
                <a:solidFill>
                  <a:schemeClr val="tx1"/>
                </a:solidFill>
                <a:effectLst/>
                <a:latin typeface="+mn-lt"/>
                <a:ea typeface="+mn-ea"/>
                <a:cs typeface="+mn-cs"/>
              </a:rPr>
              <a:t>Haq</a:t>
            </a:r>
            <a:r>
              <a:rPr lang="en-GB" sz="1200" kern="1200" dirty="0">
                <a:solidFill>
                  <a:schemeClr val="tx1"/>
                </a:solidFill>
                <a:effectLst/>
                <a:latin typeface="+mn-lt"/>
                <a:ea typeface="+mn-ea"/>
                <a:cs typeface="+mn-cs"/>
              </a:rPr>
              <a:t>, F., </a:t>
            </a:r>
            <a:r>
              <a:rPr lang="en-GB" sz="1200" kern="1200" dirty="0" err="1">
                <a:solidFill>
                  <a:schemeClr val="tx1"/>
                </a:solidFill>
                <a:effectLst/>
                <a:latin typeface="+mn-lt"/>
                <a:ea typeface="+mn-ea"/>
                <a:cs typeface="+mn-cs"/>
              </a:rPr>
              <a:t>Boström</a:t>
            </a:r>
            <a:r>
              <a:rPr lang="en-GB" sz="1200" kern="1200" dirty="0">
                <a:solidFill>
                  <a:schemeClr val="tx1"/>
                </a:solidFill>
                <a:effectLst/>
                <a:latin typeface="+mn-lt"/>
                <a:ea typeface="+mn-ea"/>
                <a:cs typeface="+mn-cs"/>
              </a:rPr>
              <a:t>, A.M., Reid, R.C., Andersen, E., Wagg, A., </a:t>
            </a:r>
            <a:r>
              <a:rPr lang="en-GB" sz="1200" kern="1200" dirty="0" err="1">
                <a:solidFill>
                  <a:schemeClr val="tx1"/>
                </a:solidFill>
                <a:effectLst/>
                <a:latin typeface="+mn-lt"/>
                <a:ea typeface="+mn-ea"/>
                <a:cs typeface="+mn-cs"/>
              </a:rPr>
              <a:t>Hoben</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Goodarzi</a:t>
            </a:r>
            <a:r>
              <a:rPr lang="en-GB" sz="1200" kern="1200" dirty="0">
                <a:solidFill>
                  <a:schemeClr val="tx1"/>
                </a:solidFill>
                <a:effectLst/>
                <a:latin typeface="+mn-lt"/>
                <a:ea typeface="+mn-ea"/>
                <a:cs typeface="+mn-cs"/>
              </a:rPr>
              <a:t>, Z. and Squires, J.E. (2023). Factors associated with residents’ responsive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toward staff in long-term care homes: A systematic review. </a:t>
            </a:r>
            <a:r>
              <a:rPr lang="en-GB" sz="1200" i="1" kern="1200" dirty="0">
                <a:solidFill>
                  <a:schemeClr val="tx1"/>
                </a:solidFill>
                <a:effectLst/>
                <a:latin typeface="+mn-lt"/>
                <a:ea typeface="+mn-ea"/>
                <a:cs typeface="+mn-cs"/>
              </a:rPr>
              <a:t>The Gerontologist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63</a:t>
            </a:r>
            <a:r>
              <a:rPr lang="en-GB" sz="1200" kern="1200" dirty="0">
                <a:solidFill>
                  <a:schemeClr val="tx1"/>
                </a:solidFill>
                <a:effectLst/>
                <a:latin typeface="+mn-lt"/>
                <a:ea typeface="+mn-ea"/>
                <a:cs typeface="+mn-cs"/>
              </a:rPr>
              <a:t>(4), pp.674-689.</a:t>
            </a:r>
          </a:p>
          <a:p>
            <a:r>
              <a:rPr lang="en-GB" sz="1200" kern="1200" dirty="0">
                <a:solidFill>
                  <a:schemeClr val="tx1"/>
                </a:solidFill>
                <a:effectLst/>
                <a:latin typeface="+mn-lt"/>
                <a:ea typeface="+mn-ea"/>
                <a:cs typeface="+mn-cs"/>
              </a:rPr>
              <a:t>Steiner, B., Neumann, A., </a:t>
            </a:r>
            <a:r>
              <a:rPr lang="en-GB" sz="1200" kern="1200" dirty="0" err="1">
                <a:solidFill>
                  <a:schemeClr val="tx1"/>
                </a:solidFill>
                <a:effectLst/>
                <a:latin typeface="+mn-lt"/>
                <a:ea typeface="+mn-ea"/>
                <a:cs typeface="+mn-cs"/>
              </a:rPr>
              <a:t>Pelz</a:t>
            </a:r>
            <a:r>
              <a:rPr lang="en-GB" sz="1200" kern="1200" dirty="0">
                <a:solidFill>
                  <a:schemeClr val="tx1"/>
                </a:solidFill>
                <a:effectLst/>
                <a:latin typeface="+mn-lt"/>
                <a:ea typeface="+mn-ea"/>
                <a:cs typeface="+mn-cs"/>
              </a:rPr>
              <a:t>, Y., Ski, C.F., Hill, L., Thompson, D.R., Fitzsimons, D., Dixon, L.J., </a:t>
            </a:r>
            <a:r>
              <a:rPr lang="en-GB" sz="1200" kern="1200" dirty="0" err="1">
                <a:solidFill>
                  <a:schemeClr val="tx1"/>
                </a:solidFill>
                <a:effectLst/>
                <a:latin typeface="+mn-lt"/>
                <a:ea typeface="+mn-ea"/>
                <a:cs typeface="+mn-cs"/>
              </a:rPr>
              <a:t>Brandts</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Verket</a:t>
            </a:r>
            <a:r>
              <a:rPr lang="en-GB" sz="1200" kern="1200" dirty="0">
                <a:solidFill>
                  <a:schemeClr val="tx1"/>
                </a:solidFill>
                <a:effectLst/>
                <a:latin typeface="+mn-lt"/>
                <a:ea typeface="+mn-ea"/>
                <a:cs typeface="+mn-cs"/>
              </a:rPr>
              <a:t>, M. and </a:t>
            </a:r>
            <a:r>
              <a:rPr lang="en-GB" sz="1200" kern="1200" dirty="0" err="1">
                <a:solidFill>
                  <a:schemeClr val="tx1"/>
                </a:solidFill>
                <a:effectLst/>
                <a:latin typeface="+mn-lt"/>
                <a:ea typeface="+mn-ea"/>
                <a:cs typeface="+mn-cs"/>
              </a:rPr>
              <a:t>Schuett</a:t>
            </a:r>
            <a:r>
              <a:rPr lang="en-GB" sz="1200" kern="1200" dirty="0">
                <a:solidFill>
                  <a:schemeClr val="tx1"/>
                </a:solidFill>
                <a:effectLst/>
                <a:latin typeface="+mn-lt"/>
                <a:ea typeface="+mn-ea"/>
                <a:cs typeface="+mn-cs"/>
              </a:rPr>
              <a:t>, K. (2023). Challenges in heart failure care in four European countries: a comparative study. </a:t>
            </a:r>
            <a:r>
              <a:rPr lang="en-GB" sz="1200" i="1" kern="1200" dirty="0">
                <a:solidFill>
                  <a:schemeClr val="tx1"/>
                </a:solidFill>
                <a:effectLst/>
                <a:latin typeface="+mn-lt"/>
                <a:ea typeface="+mn-ea"/>
                <a:cs typeface="+mn-cs"/>
              </a:rPr>
              <a:t>European journal of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33</a:t>
            </a:r>
            <a:r>
              <a:rPr lang="en-GB" sz="1200" kern="1200" dirty="0">
                <a:solidFill>
                  <a:schemeClr val="tx1"/>
                </a:solidFill>
                <a:effectLst/>
                <a:latin typeface="+mn-lt"/>
                <a:ea typeface="+mn-ea"/>
                <a:cs typeface="+mn-cs"/>
              </a:rPr>
              <a:t>(3), pp.448-454.</a:t>
            </a:r>
          </a:p>
          <a:p>
            <a:r>
              <a:rPr lang="en-GB" sz="1200" kern="1200" dirty="0" err="1">
                <a:solidFill>
                  <a:schemeClr val="tx1"/>
                </a:solidFill>
                <a:effectLst/>
                <a:latin typeface="+mn-lt"/>
                <a:ea typeface="+mn-ea"/>
                <a:cs typeface="+mn-cs"/>
              </a:rPr>
              <a:t>Teles</a:t>
            </a:r>
            <a:r>
              <a:rPr lang="en-GB" sz="1200" kern="1200" dirty="0">
                <a:solidFill>
                  <a:schemeClr val="tx1"/>
                </a:solidFill>
                <a:effectLst/>
                <a:latin typeface="+mn-lt"/>
                <a:ea typeface="+mn-ea"/>
                <a:cs typeface="+mn-cs"/>
              </a:rPr>
              <a:t>, S. and Ribeiro, O. (2022). Activity theory. In </a:t>
            </a:r>
            <a:r>
              <a:rPr lang="en-GB" sz="1200" i="1" kern="1200" dirty="0" err="1">
                <a:solidFill>
                  <a:schemeClr val="tx1"/>
                </a:solidFill>
                <a:effectLst/>
                <a:latin typeface="+mn-lt"/>
                <a:ea typeface="+mn-ea"/>
                <a:cs typeface="+mn-cs"/>
              </a:rPr>
              <a:t>Encyclopedia</a:t>
            </a:r>
            <a:r>
              <a:rPr lang="en-GB" sz="1200" i="1" kern="1200" dirty="0">
                <a:solidFill>
                  <a:schemeClr val="tx1"/>
                </a:solidFill>
                <a:effectLst/>
                <a:latin typeface="+mn-lt"/>
                <a:ea typeface="+mn-ea"/>
                <a:cs typeface="+mn-cs"/>
              </a:rPr>
              <a:t> of gerontology and population aging</a:t>
            </a:r>
            <a:r>
              <a:rPr lang="en-GB" sz="1200" kern="1200" dirty="0">
                <a:solidFill>
                  <a:schemeClr val="tx1"/>
                </a:solidFill>
                <a:effectLst/>
                <a:latin typeface="+mn-lt"/>
                <a:ea typeface="+mn-ea"/>
                <a:cs typeface="+mn-cs"/>
              </a:rPr>
              <a:t> (pp. 36-44). Cham: Springer International Publishing.</a:t>
            </a:r>
          </a:p>
          <a:p>
            <a:r>
              <a:rPr lang="en-GB" sz="1200" kern="1200" dirty="0">
                <a:solidFill>
                  <a:schemeClr val="tx1"/>
                </a:solidFill>
                <a:effectLst/>
                <a:latin typeface="+mn-lt"/>
                <a:ea typeface="+mn-ea"/>
                <a:cs typeface="+mn-cs"/>
              </a:rPr>
              <a:t>van </a:t>
            </a:r>
            <a:r>
              <a:rPr lang="en-GB" sz="1200" kern="1200" dirty="0" err="1">
                <a:solidFill>
                  <a:schemeClr val="tx1"/>
                </a:solidFill>
                <a:effectLst/>
                <a:latin typeface="+mn-lt"/>
                <a:ea typeface="+mn-ea"/>
                <a:cs typeface="+mn-cs"/>
              </a:rPr>
              <a:t>Onna</a:t>
            </a:r>
            <a:r>
              <a:rPr lang="en-GB" sz="1200" kern="1200" dirty="0">
                <a:solidFill>
                  <a:schemeClr val="tx1"/>
                </a:solidFill>
                <a:effectLst/>
                <a:latin typeface="+mn-lt"/>
                <a:ea typeface="+mn-ea"/>
                <a:cs typeface="+mn-cs"/>
              </a:rPr>
              <a:t>, M. and Boonen, A. (2022). Challenges in the management of older patients with inflammatory rheumatic diseases. </a:t>
            </a:r>
            <a:r>
              <a:rPr lang="en-GB" sz="1200" i="1" kern="1200" dirty="0">
                <a:solidFill>
                  <a:schemeClr val="tx1"/>
                </a:solidFill>
                <a:effectLst/>
                <a:latin typeface="+mn-lt"/>
                <a:ea typeface="+mn-ea"/>
                <a:cs typeface="+mn-cs"/>
              </a:rPr>
              <a:t>Nature Reviews Rheumatology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18</a:t>
            </a:r>
            <a:r>
              <a:rPr lang="en-GB" sz="1200" kern="1200" dirty="0">
                <a:solidFill>
                  <a:schemeClr val="tx1"/>
                </a:solidFill>
                <a:effectLst/>
                <a:latin typeface="+mn-lt"/>
                <a:ea typeface="+mn-ea"/>
                <a:cs typeface="+mn-cs"/>
              </a:rPr>
              <a:t>(6), pp.326-334.</a:t>
            </a:r>
          </a:p>
          <a:p>
            <a:r>
              <a:rPr lang="en-GB" sz="1200" kern="1200" dirty="0">
                <a:solidFill>
                  <a:schemeClr val="tx1"/>
                </a:solidFill>
                <a:effectLst/>
                <a:latin typeface="+mn-lt"/>
                <a:ea typeface="+mn-ea"/>
                <a:cs typeface="+mn-cs"/>
              </a:rPr>
              <a:t>Zhang, X. and Lin, H. (2022). Disengagement theory. In </a:t>
            </a:r>
            <a:r>
              <a:rPr lang="en-GB" sz="1200" i="1" kern="1200" dirty="0" err="1">
                <a:solidFill>
                  <a:schemeClr val="tx1"/>
                </a:solidFill>
                <a:effectLst/>
                <a:latin typeface="+mn-lt"/>
                <a:ea typeface="+mn-ea"/>
                <a:cs typeface="+mn-cs"/>
              </a:rPr>
              <a:t>Encyclopedia</a:t>
            </a:r>
            <a:r>
              <a:rPr lang="en-GB" sz="1200" i="1" kern="1200" dirty="0">
                <a:solidFill>
                  <a:schemeClr val="tx1"/>
                </a:solidFill>
                <a:effectLst/>
                <a:latin typeface="+mn-lt"/>
                <a:ea typeface="+mn-ea"/>
                <a:cs typeface="+mn-cs"/>
              </a:rPr>
              <a:t> of gerontology and population aging</a:t>
            </a:r>
            <a:r>
              <a:rPr lang="en-GB" sz="1200" kern="1200" dirty="0">
                <a:solidFill>
                  <a:schemeClr val="tx1"/>
                </a:solidFill>
                <a:effectLst/>
                <a:latin typeface="+mn-lt"/>
                <a:ea typeface="+mn-ea"/>
                <a:cs typeface="+mn-cs"/>
              </a:rPr>
              <a:t> (pp. 1471-1476). Cham: Springer International Publishing.</a:t>
            </a:r>
          </a:p>
          <a:p>
            <a:endParaRPr lang="en-GB" dirty="0"/>
          </a:p>
        </p:txBody>
      </p:sp>
      <p:sp>
        <p:nvSpPr>
          <p:cNvPr id="4" name="Slide Number Placeholder 3"/>
          <p:cNvSpPr>
            <a:spLocks noGrp="1"/>
          </p:cNvSpPr>
          <p:nvPr>
            <p:ph type="sldNum" sz="quarter" idx="5"/>
          </p:nvPr>
        </p:nvSpPr>
        <p:spPr/>
        <p:txBody>
          <a:bodyPr/>
          <a:lstStyle/>
          <a:p>
            <a:fld id="{A86FDA91-40E2-4103-9CA9-D57C5DBD4A39}" type="slidenum">
              <a:rPr lang="en-US" smtClean="0"/>
              <a:t>14</a:t>
            </a:fld>
            <a:endParaRPr lang="en-US"/>
          </a:p>
        </p:txBody>
      </p:sp>
    </p:spTree>
    <p:extLst>
      <p:ext uri="{BB962C8B-B14F-4D97-AF65-F5344CB8AC3E}">
        <p14:creationId xmlns:p14="http://schemas.microsoft.com/office/powerpoint/2010/main" val="8031116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665BE-C6FE-403A-BEC6-95EC289313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EEC0123-3D9E-459D-B459-10D81FD457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D478CC2-3C7D-4147-B17A-79A848B303D1}"/>
              </a:ext>
            </a:extLst>
          </p:cNvPr>
          <p:cNvSpPr>
            <a:spLocks noGrp="1"/>
          </p:cNvSpPr>
          <p:nvPr>
            <p:ph type="dt" sz="half" idx="10"/>
          </p:nvPr>
        </p:nvSpPr>
        <p:spPr/>
        <p:txBody>
          <a:bodyPr/>
          <a:lstStyle/>
          <a:p>
            <a:fld id="{33B2708C-ABA9-4764-BE56-F61B0EC1DDC6}" type="datetimeFigureOut">
              <a:rPr lang="en-US" smtClean="0"/>
              <a:t>6/22/2026</a:t>
            </a:fld>
            <a:endParaRPr lang="en-US"/>
          </a:p>
        </p:txBody>
      </p:sp>
      <p:sp>
        <p:nvSpPr>
          <p:cNvPr id="5" name="Footer Placeholder 4">
            <a:extLst>
              <a:ext uri="{FF2B5EF4-FFF2-40B4-BE49-F238E27FC236}">
                <a16:creationId xmlns:a16="http://schemas.microsoft.com/office/drawing/2014/main" id="{A97FA56C-1C6C-4510-A33A-09AE4CD59C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93D-B28C-4BF2-B95C-07AD69EC8406}"/>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134315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3030-46DD-4E4C-B31B-3F46ECC687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67B6C83-1706-4C29-99AF-AFE9D1BDBB0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C548DF-2568-4AB8-B56B-3FBF6683DF95}"/>
              </a:ext>
            </a:extLst>
          </p:cNvPr>
          <p:cNvSpPr>
            <a:spLocks noGrp="1"/>
          </p:cNvSpPr>
          <p:nvPr>
            <p:ph type="dt" sz="half" idx="10"/>
          </p:nvPr>
        </p:nvSpPr>
        <p:spPr/>
        <p:txBody>
          <a:bodyPr/>
          <a:lstStyle/>
          <a:p>
            <a:fld id="{33B2708C-ABA9-4764-BE56-F61B0EC1DDC6}" type="datetimeFigureOut">
              <a:rPr lang="en-US" smtClean="0"/>
              <a:t>6/22/2026</a:t>
            </a:fld>
            <a:endParaRPr lang="en-US"/>
          </a:p>
        </p:txBody>
      </p:sp>
      <p:sp>
        <p:nvSpPr>
          <p:cNvPr id="5" name="Footer Placeholder 4">
            <a:extLst>
              <a:ext uri="{FF2B5EF4-FFF2-40B4-BE49-F238E27FC236}">
                <a16:creationId xmlns:a16="http://schemas.microsoft.com/office/drawing/2014/main" id="{506E604A-41EF-4FFE-A5A1-56AD1C97D8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EA21A8-4780-4528-ABEC-16A03C5FAAE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61787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11E-F017-4A3D-8FF4-92F4FED0F6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D6058A2-D780-4D43-A576-55ADC0B127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E4B52C7-AC3B-42DA-AE3E-A9900878BBBC}"/>
              </a:ext>
            </a:extLst>
          </p:cNvPr>
          <p:cNvSpPr>
            <a:spLocks noGrp="1"/>
          </p:cNvSpPr>
          <p:nvPr>
            <p:ph type="dt" sz="half" idx="10"/>
          </p:nvPr>
        </p:nvSpPr>
        <p:spPr/>
        <p:txBody>
          <a:bodyPr/>
          <a:lstStyle/>
          <a:p>
            <a:fld id="{33B2708C-ABA9-4764-BE56-F61B0EC1DDC6}" type="datetimeFigureOut">
              <a:rPr lang="en-US" smtClean="0"/>
              <a:t>6/22/2026</a:t>
            </a:fld>
            <a:endParaRPr lang="en-US"/>
          </a:p>
        </p:txBody>
      </p:sp>
      <p:sp>
        <p:nvSpPr>
          <p:cNvPr id="5" name="Footer Placeholder 4">
            <a:extLst>
              <a:ext uri="{FF2B5EF4-FFF2-40B4-BE49-F238E27FC236}">
                <a16:creationId xmlns:a16="http://schemas.microsoft.com/office/drawing/2014/main" id="{F2EE6558-BE1A-451D-8DBC-D8BAD31796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169819-773F-4192-80A8-AEAB676F8D5D}"/>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106618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05E2-50B4-43E6-8079-95C8E744BE3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09F714C-935A-4B75-A429-087A00ABA29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EE97F8D-0886-4D6D-9E24-C5EA035D8DF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747015-31BC-47CD-8C12-DC8DE4540D89}"/>
              </a:ext>
            </a:extLst>
          </p:cNvPr>
          <p:cNvSpPr>
            <a:spLocks noGrp="1"/>
          </p:cNvSpPr>
          <p:nvPr>
            <p:ph type="dt" sz="half" idx="10"/>
          </p:nvPr>
        </p:nvSpPr>
        <p:spPr/>
        <p:txBody>
          <a:bodyPr/>
          <a:lstStyle/>
          <a:p>
            <a:fld id="{33B2708C-ABA9-4764-BE56-F61B0EC1DDC6}" type="datetimeFigureOut">
              <a:rPr lang="en-US" smtClean="0"/>
              <a:t>6/22/2026</a:t>
            </a:fld>
            <a:endParaRPr lang="en-US"/>
          </a:p>
        </p:txBody>
      </p:sp>
      <p:sp>
        <p:nvSpPr>
          <p:cNvPr id="6" name="Footer Placeholder 5">
            <a:extLst>
              <a:ext uri="{FF2B5EF4-FFF2-40B4-BE49-F238E27FC236}">
                <a16:creationId xmlns:a16="http://schemas.microsoft.com/office/drawing/2014/main" id="{10F40F04-AD38-4A45-8C6C-C44E920411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42DA6E-2F72-4D92-968A-BC624A90478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389354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978AE-6824-40DF-9907-58ABAB1F8CE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292A201-9DE9-4CDC-920D-3F21245727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DF0C470-739F-4D60-A36D-44F53A68AB8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C562ED-EB32-47F3-B176-ECDEDEAC21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129DF12-E64D-4E26-B4BD-842F93AC660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F37025E-3665-4DF9-8FA3-4C6C1D3F5A79}"/>
              </a:ext>
            </a:extLst>
          </p:cNvPr>
          <p:cNvSpPr>
            <a:spLocks noGrp="1"/>
          </p:cNvSpPr>
          <p:nvPr>
            <p:ph type="dt" sz="half" idx="10"/>
          </p:nvPr>
        </p:nvSpPr>
        <p:spPr/>
        <p:txBody>
          <a:bodyPr/>
          <a:lstStyle/>
          <a:p>
            <a:fld id="{33B2708C-ABA9-4764-BE56-F61B0EC1DDC6}" type="datetimeFigureOut">
              <a:rPr lang="en-US" smtClean="0"/>
              <a:t>6/22/2026</a:t>
            </a:fld>
            <a:endParaRPr lang="en-US"/>
          </a:p>
        </p:txBody>
      </p:sp>
      <p:sp>
        <p:nvSpPr>
          <p:cNvPr id="8" name="Footer Placeholder 7">
            <a:extLst>
              <a:ext uri="{FF2B5EF4-FFF2-40B4-BE49-F238E27FC236}">
                <a16:creationId xmlns:a16="http://schemas.microsoft.com/office/drawing/2014/main" id="{1D6F0A8B-8E1B-4C0D-A5BB-4BD600EFFA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AC15C7-DE14-4F3B-88CD-5A577501008B}"/>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87224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7D7B-305B-4A09-A7F5-65C978DAD4F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4AD3867-78FB-41A8-9A8F-3DAC19060321}"/>
              </a:ext>
            </a:extLst>
          </p:cNvPr>
          <p:cNvSpPr>
            <a:spLocks noGrp="1"/>
          </p:cNvSpPr>
          <p:nvPr>
            <p:ph type="dt" sz="half" idx="10"/>
          </p:nvPr>
        </p:nvSpPr>
        <p:spPr/>
        <p:txBody>
          <a:bodyPr/>
          <a:lstStyle/>
          <a:p>
            <a:fld id="{33B2708C-ABA9-4764-BE56-F61B0EC1DDC6}" type="datetimeFigureOut">
              <a:rPr lang="en-US" smtClean="0"/>
              <a:t>6/22/2026</a:t>
            </a:fld>
            <a:endParaRPr lang="en-US"/>
          </a:p>
        </p:txBody>
      </p:sp>
      <p:sp>
        <p:nvSpPr>
          <p:cNvPr id="4" name="Footer Placeholder 3">
            <a:extLst>
              <a:ext uri="{FF2B5EF4-FFF2-40B4-BE49-F238E27FC236}">
                <a16:creationId xmlns:a16="http://schemas.microsoft.com/office/drawing/2014/main" id="{07653989-D1D3-421E-883F-03BB1D0662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713433E-92D5-4564-B53F-2A93EDBCC912}"/>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451886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5E762-57E3-424C-B90F-0EA36C073649}"/>
              </a:ext>
            </a:extLst>
          </p:cNvPr>
          <p:cNvSpPr>
            <a:spLocks noGrp="1"/>
          </p:cNvSpPr>
          <p:nvPr>
            <p:ph type="dt" sz="half" idx="10"/>
          </p:nvPr>
        </p:nvSpPr>
        <p:spPr/>
        <p:txBody>
          <a:bodyPr/>
          <a:lstStyle/>
          <a:p>
            <a:fld id="{33B2708C-ABA9-4764-BE56-F61B0EC1DDC6}" type="datetimeFigureOut">
              <a:rPr lang="en-US" smtClean="0"/>
              <a:t>6/22/2026</a:t>
            </a:fld>
            <a:endParaRPr lang="en-US"/>
          </a:p>
        </p:txBody>
      </p:sp>
      <p:sp>
        <p:nvSpPr>
          <p:cNvPr id="3" name="Footer Placeholder 2">
            <a:extLst>
              <a:ext uri="{FF2B5EF4-FFF2-40B4-BE49-F238E27FC236}">
                <a16:creationId xmlns:a16="http://schemas.microsoft.com/office/drawing/2014/main" id="{1CBED302-78FD-4675-A2D9-2DB483AB74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B726D77-E8D8-45E0-8655-D305ADD0A8B7}"/>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020973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ED13-9585-4CC3-8DB7-D2367C8B58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956435D-BBDE-4452-97F9-37F221989A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D919FEA-7A2A-47A2-B20D-803B61450A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B75AF35-AD52-4901-928D-942DEA33529C}"/>
              </a:ext>
            </a:extLst>
          </p:cNvPr>
          <p:cNvSpPr>
            <a:spLocks noGrp="1"/>
          </p:cNvSpPr>
          <p:nvPr>
            <p:ph type="dt" sz="half" idx="10"/>
          </p:nvPr>
        </p:nvSpPr>
        <p:spPr/>
        <p:txBody>
          <a:bodyPr/>
          <a:lstStyle/>
          <a:p>
            <a:fld id="{33B2708C-ABA9-4764-BE56-F61B0EC1DDC6}" type="datetimeFigureOut">
              <a:rPr lang="en-US" smtClean="0"/>
              <a:t>6/22/2026</a:t>
            </a:fld>
            <a:endParaRPr lang="en-US"/>
          </a:p>
        </p:txBody>
      </p:sp>
      <p:sp>
        <p:nvSpPr>
          <p:cNvPr id="6" name="Footer Placeholder 5">
            <a:extLst>
              <a:ext uri="{FF2B5EF4-FFF2-40B4-BE49-F238E27FC236}">
                <a16:creationId xmlns:a16="http://schemas.microsoft.com/office/drawing/2014/main" id="{AA3632DA-7AAD-4721-A222-991178338A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34B37F-3D3D-47E1-9D51-02BDCB2FAF70}"/>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2863921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1A02C-D42C-4BC8-BEFA-AD4FD05367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2118EE-E06A-4F4E-9D9D-105F0463EE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FA2C57-8798-4CE2-9412-E4949FA0C3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D44BAE-AFF5-4F39-A9BF-3BB1F2B9216A}"/>
              </a:ext>
            </a:extLst>
          </p:cNvPr>
          <p:cNvSpPr>
            <a:spLocks noGrp="1"/>
          </p:cNvSpPr>
          <p:nvPr>
            <p:ph type="dt" sz="half" idx="10"/>
          </p:nvPr>
        </p:nvSpPr>
        <p:spPr/>
        <p:txBody>
          <a:bodyPr/>
          <a:lstStyle/>
          <a:p>
            <a:fld id="{33B2708C-ABA9-4764-BE56-F61B0EC1DDC6}" type="datetimeFigureOut">
              <a:rPr lang="en-US" smtClean="0"/>
              <a:t>6/22/2026</a:t>
            </a:fld>
            <a:endParaRPr lang="en-US"/>
          </a:p>
        </p:txBody>
      </p:sp>
      <p:sp>
        <p:nvSpPr>
          <p:cNvPr id="6" name="Footer Placeholder 5">
            <a:extLst>
              <a:ext uri="{FF2B5EF4-FFF2-40B4-BE49-F238E27FC236}">
                <a16:creationId xmlns:a16="http://schemas.microsoft.com/office/drawing/2014/main" id="{693EE982-8D4C-413F-A82C-06B6E129B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83CC4E-7118-4C85-B3BC-AE2BD26B3A42}"/>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751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00869-3BFC-4C33-BD10-8F99C3D93D3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F72DDE-CAF0-45E0-97CD-579B78EA491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904AFF-0DED-443F-B191-7811EE8AE728}"/>
              </a:ext>
            </a:extLst>
          </p:cNvPr>
          <p:cNvSpPr>
            <a:spLocks noGrp="1"/>
          </p:cNvSpPr>
          <p:nvPr>
            <p:ph type="dt" sz="half" idx="10"/>
          </p:nvPr>
        </p:nvSpPr>
        <p:spPr/>
        <p:txBody>
          <a:bodyPr/>
          <a:lstStyle/>
          <a:p>
            <a:fld id="{33B2708C-ABA9-4764-BE56-F61B0EC1DDC6}" type="datetimeFigureOut">
              <a:rPr lang="en-US" smtClean="0"/>
              <a:t>6/22/2026</a:t>
            </a:fld>
            <a:endParaRPr lang="en-US"/>
          </a:p>
        </p:txBody>
      </p:sp>
      <p:sp>
        <p:nvSpPr>
          <p:cNvPr id="5" name="Footer Placeholder 4">
            <a:extLst>
              <a:ext uri="{FF2B5EF4-FFF2-40B4-BE49-F238E27FC236}">
                <a16:creationId xmlns:a16="http://schemas.microsoft.com/office/drawing/2014/main" id="{C6B0D618-6180-4941-A982-05ED24D94E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A984B8-457D-4A1D-A3F9-E0B024B7D40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082206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840123-DD39-43D9-87F4-F67ABA62DF2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24AA13A-4B0A-435B-9FF2-439DEBC9106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EE23CF-007E-4457-96F2-33D34C10412B}"/>
              </a:ext>
            </a:extLst>
          </p:cNvPr>
          <p:cNvSpPr>
            <a:spLocks noGrp="1"/>
          </p:cNvSpPr>
          <p:nvPr>
            <p:ph type="dt" sz="half" idx="10"/>
          </p:nvPr>
        </p:nvSpPr>
        <p:spPr/>
        <p:txBody>
          <a:bodyPr/>
          <a:lstStyle/>
          <a:p>
            <a:fld id="{33B2708C-ABA9-4764-BE56-F61B0EC1DDC6}" type="datetimeFigureOut">
              <a:rPr lang="en-US" smtClean="0"/>
              <a:t>6/22/2026</a:t>
            </a:fld>
            <a:endParaRPr lang="en-US"/>
          </a:p>
        </p:txBody>
      </p:sp>
      <p:sp>
        <p:nvSpPr>
          <p:cNvPr id="5" name="Footer Placeholder 4">
            <a:extLst>
              <a:ext uri="{FF2B5EF4-FFF2-40B4-BE49-F238E27FC236}">
                <a16:creationId xmlns:a16="http://schemas.microsoft.com/office/drawing/2014/main" id="{9BE31FBF-D2F7-44F1-95CA-5589A77D01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B3FFF9-3776-4825-B3E2-C7D65D8AC2FE}"/>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143191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extLst>
              <a:ext uri="{BEBA8EAE-BF5A-486C-A8C5-ECC9F3942E4B}">
                <a14:imgProps xmlns:a14="http://schemas.microsoft.com/office/drawing/2010/main">
                  <a14:imgLayer r:embed="rId14">
                    <a14:imgEffect>
                      <a14:sharpenSoften amount="10000"/>
                    </a14:imgEffect>
                    <a14:imgEffect>
                      <a14:brightnessContrast contrast="1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A713C2-2368-4A50-8855-75DB8C5AA9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A9EF332-BE01-4A4C-9DCF-B5A920E6EC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860C37-F216-4B57-9375-18205E926B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B2708C-ABA9-4764-BE56-F61B0EC1DDC6}" type="datetimeFigureOut">
              <a:rPr lang="en-US" smtClean="0"/>
              <a:t>6/22/2026</a:t>
            </a:fld>
            <a:endParaRPr lang="en-US"/>
          </a:p>
        </p:txBody>
      </p:sp>
      <p:sp>
        <p:nvSpPr>
          <p:cNvPr id="5" name="Footer Placeholder 4">
            <a:extLst>
              <a:ext uri="{FF2B5EF4-FFF2-40B4-BE49-F238E27FC236}">
                <a16:creationId xmlns:a16="http://schemas.microsoft.com/office/drawing/2014/main" id="{648C45D2-8EFB-4A0C-BFD7-884C420CD6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44619F3-833E-484B-8D58-55B1534BAB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98DEDE-09D0-4594-83E0-B0744F29F713}" type="slidenum">
              <a:rPr lang="en-US" smtClean="0"/>
              <a:t>‹#›</a:t>
            </a:fld>
            <a:endParaRPr lang="en-US"/>
          </a:p>
        </p:txBody>
      </p:sp>
    </p:spTree>
    <p:extLst>
      <p:ext uri="{BB962C8B-B14F-4D97-AF65-F5344CB8AC3E}">
        <p14:creationId xmlns:p14="http://schemas.microsoft.com/office/powerpoint/2010/main" val="12028442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8" Type="http://schemas.openxmlformats.org/officeDocument/2006/relationships/hyperlink" Target="https://www.gov.uk/government/publications/care-act-2014-part-1-factsheets/care-act-factsheets" TargetMode="External"/><Relationship Id="rId3" Type="http://schemas.openxmlformats.org/officeDocument/2006/relationships/slideLayout" Target="../slideLayouts/slideLayout2.xml"/><Relationship Id="rId7" Type="http://schemas.openxmlformats.org/officeDocument/2006/relationships/hyperlink" Target="https://www.legislation.gov.uk/ukpga/2014/23/contents"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gov.uk/guidance/equality-act-2010-guidance" TargetMode="External"/><Relationship Id="rId5" Type="http://schemas.openxmlformats.org/officeDocument/2006/relationships/hyperlink" Target="https://www.legislation.gov.uk/ukpga/1998/42/contents" TargetMode="External"/><Relationship Id="rId10" Type="http://schemas.openxmlformats.org/officeDocument/2006/relationships/image" Target="../media/image2.png"/><Relationship Id="rId4" Type="http://schemas.openxmlformats.org/officeDocument/2006/relationships/notesSlide" Target="../notesSlides/notesSlide13.xml"/><Relationship Id="rId9" Type="http://schemas.openxmlformats.org/officeDocument/2006/relationships/hyperlink" Target="https://www.ons.gov.uk/peoplepopulationandcommunity/birthsdeathsandmarriages/lifeexpectanc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00D2A-777B-4BF2-B895-E049A69C196A}"/>
              </a:ext>
            </a:extLst>
          </p:cNvPr>
          <p:cNvSpPr>
            <a:spLocks noGrp="1"/>
          </p:cNvSpPr>
          <p:nvPr>
            <p:ph type="ctrTitle"/>
          </p:nvPr>
        </p:nvSpPr>
        <p:spPr>
          <a:xfrm>
            <a:off x="723900" y="1566863"/>
            <a:ext cx="10858500" cy="1943100"/>
          </a:xfrm>
          <a:solidFill>
            <a:srgbClr val="9F9039"/>
          </a:solidFill>
        </p:spPr>
        <p:txBody>
          <a:bodyPr>
            <a:noAutofit/>
          </a:bodyPr>
          <a:lstStyle/>
          <a:p>
            <a:r>
              <a:rPr lang="en-US" sz="5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EMPOWERING THE OLDER PERSON</a:t>
            </a:r>
          </a:p>
        </p:txBody>
      </p:sp>
      <p:sp>
        <p:nvSpPr>
          <p:cNvPr id="3" name="Subtitle 2">
            <a:extLst>
              <a:ext uri="{FF2B5EF4-FFF2-40B4-BE49-F238E27FC236}">
                <a16:creationId xmlns:a16="http://schemas.microsoft.com/office/drawing/2014/main" id="{9BDC2A96-A7F3-44D5-807D-EBEAB97DBDCE}"/>
              </a:ext>
            </a:extLst>
          </p:cNvPr>
          <p:cNvSpPr>
            <a:spLocks noGrp="1"/>
          </p:cNvSpPr>
          <p:nvPr>
            <p:ph type="subTitle" idx="1"/>
          </p:nvPr>
        </p:nvSpPr>
        <p:spPr>
          <a:xfrm>
            <a:off x="1897380" y="3634740"/>
            <a:ext cx="8366760" cy="1943100"/>
          </a:xfrm>
          <a:solidFill>
            <a:srgbClr val="E3D5C4"/>
          </a:solidFill>
        </p:spPr>
        <p:txBody>
          <a:bodyPr vert="horz" lIns="91440" tIns="45720" rIns="91440" bIns="45720" rtlCol="0" anchor="t">
            <a:normAutofit/>
          </a:bodyPr>
          <a:lstStyle/>
          <a:p>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Code: BMHP6027</a:t>
            </a:r>
          </a:p>
          <a:p>
            <a:r>
              <a:rPr lang="en-US" dirty="0">
                <a:effectLst>
                  <a:outerShdw blurRad="38100" dist="38100" dir="2700000" algn="tl">
                    <a:srgbClr val="000000">
                      <a:alpha val="43137"/>
                    </a:srgbClr>
                  </a:outerShdw>
                </a:effectLst>
                <a:latin typeface="Times New Roman"/>
                <a:cs typeface="Times New Roman"/>
              </a:rPr>
              <a:t>[Student Name Saiqa Ashraf]</a:t>
            </a: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dirty="0">
                <a:effectLst>
                  <a:outerShdw blurRad="38100" dist="38100" dir="2700000" algn="tl">
                    <a:srgbClr val="000000">
                      <a:alpha val="43137"/>
                    </a:srgbClr>
                  </a:outerShdw>
                </a:effectLst>
                <a:latin typeface="Times New Roman"/>
                <a:cs typeface="Times New Roman"/>
              </a:rPr>
              <a:t>[Student ID 2313780]</a:t>
            </a:r>
          </a:p>
          <a:p>
            <a:r>
              <a:rPr lang="en-US" dirty="0">
                <a:effectLst>
                  <a:outerShdw blurRad="38100" dist="38100" dir="2700000" algn="tl">
                    <a:srgbClr val="000000">
                      <a:alpha val="43137"/>
                    </a:srgbClr>
                  </a:outerShdw>
                </a:effectLst>
                <a:latin typeface="Times New Roman"/>
                <a:cs typeface="Times New Roman"/>
              </a:rPr>
              <a:t>[Name of the lecture Parese Ahmad</a:t>
            </a:r>
          </a:p>
        </p:txBody>
      </p:sp>
      <p:pic>
        <p:nvPicPr>
          <p:cNvPr id="22" name="Audio 21">
            <a:hlinkClick r:id="" action="ppaction://media"/>
            <a:extLst>
              <a:ext uri="{FF2B5EF4-FFF2-40B4-BE49-F238E27FC236}">
                <a16:creationId xmlns:a16="http://schemas.microsoft.com/office/drawing/2014/main" id="{FDBEE7C9-F8E3-2B60-326F-21B62EB36C5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0922663"/>
      </p:ext>
    </p:extLst>
  </p:cSld>
  <p:clrMapOvr>
    <a:masterClrMapping/>
  </p:clrMapOvr>
  <mc:AlternateContent xmlns:mc="http://schemas.openxmlformats.org/markup-compatibility/2006">
    <mc:Choice xmlns:p14="http://schemas.microsoft.com/office/powerpoint/2010/main" Requires="p14">
      <p:transition spd="slow" p14:dur="2000" advTm="10079"/>
    </mc:Choice>
    <mc:Fallback>
      <p:transition spd="slow" advTm="10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F9039"/>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510540" y="1668875"/>
            <a:ext cx="6800850" cy="5033550"/>
          </a:xfrm>
          <a:solidFill>
            <a:srgbClr val="E3D5C4"/>
          </a:solidFill>
        </p:spPr>
        <p:txBody>
          <a:bodyPr anchor="ctr">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The presentation examines care and support needs of older people in the UK.</a:t>
            </a:r>
          </a:p>
          <a:p>
            <a:pPr>
              <a:lnSpc>
                <a:spcPct val="150000"/>
              </a:lnSpc>
            </a:pPr>
            <a:r>
              <a:rPr lang="en-US" sz="2000" dirty="0">
                <a:latin typeface="Times New Roman" panose="02020603050405020304" pitchFamily="18" charset="0"/>
                <a:cs typeface="Times New Roman" panose="02020603050405020304" pitchFamily="18" charset="0"/>
              </a:rPr>
              <a:t>It evaluates how well current systems meet the needs of an ageing population.</a:t>
            </a:r>
          </a:p>
          <a:p>
            <a:pPr>
              <a:lnSpc>
                <a:spcPct val="150000"/>
              </a:lnSpc>
            </a:pPr>
            <a:r>
              <a:rPr lang="en-US" sz="2000" dirty="0">
                <a:latin typeface="Times New Roman" panose="02020603050405020304" pitchFamily="18" charset="0"/>
                <a:cs typeface="Times New Roman" panose="02020603050405020304" pitchFamily="18" charset="0"/>
              </a:rPr>
              <a:t>Ageing is influenced by biological, psychological, and social factors.</a:t>
            </a:r>
          </a:p>
          <a:p>
            <a:pPr>
              <a:lnSpc>
                <a:spcPct val="150000"/>
              </a:lnSpc>
            </a:pPr>
            <a:r>
              <a:rPr lang="en-US" sz="2000" dirty="0">
                <a:latin typeface="Times New Roman" panose="02020603050405020304" pitchFamily="18" charset="0"/>
                <a:cs typeface="Times New Roman" panose="02020603050405020304" pitchFamily="18" charset="0"/>
              </a:rPr>
              <a:t>Biological theories suggest ageing is caused by genetics or physical deterioration over time (de </a:t>
            </a:r>
            <a:r>
              <a:rPr lang="en-US" sz="2000" dirty="0" err="1">
                <a:latin typeface="Times New Roman" panose="02020603050405020304" pitchFamily="18" charset="0"/>
                <a:cs typeface="Times New Roman" panose="02020603050405020304" pitchFamily="18" charset="0"/>
              </a:rPr>
              <a:t>Magalhães</a:t>
            </a:r>
            <a:r>
              <a:rPr lang="en-US" sz="2000" dirty="0">
                <a:latin typeface="Times New Roman" panose="02020603050405020304" pitchFamily="18" charset="0"/>
                <a:cs typeface="Times New Roman" panose="02020603050405020304" pitchFamily="18" charset="0"/>
              </a:rPr>
              <a:t>, 2025).</a:t>
            </a:r>
          </a:p>
          <a:p>
            <a:pPr>
              <a:lnSpc>
                <a:spcPct val="150000"/>
              </a:lnSpc>
            </a:pPr>
            <a:r>
              <a:rPr lang="en-US" sz="2000" dirty="0">
                <a:latin typeface="Times New Roman" panose="02020603050405020304" pitchFamily="18" charset="0"/>
                <a:cs typeface="Times New Roman" panose="02020603050405020304" pitchFamily="18" charset="0"/>
              </a:rPr>
              <a:t>Social determinants of health strongly affect ageing outcomes in the UK (Garcia, 2022).</a:t>
            </a:r>
          </a:p>
        </p:txBody>
      </p:sp>
      <p:pic>
        <p:nvPicPr>
          <p:cNvPr id="6" name="Picture 5">
            <a:extLst>
              <a:ext uri="{FF2B5EF4-FFF2-40B4-BE49-F238E27FC236}">
                <a16:creationId xmlns:a16="http://schemas.microsoft.com/office/drawing/2014/main" id="{8069D2FB-D33D-45AA-BBF8-4BF7AF9BB163}"/>
              </a:ext>
            </a:extLst>
          </p:cNvPr>
          <p:cNvPicPr>
            <a:picLocks noChangeAspect="1"/>
          </p:cNvPicPr>
          <p:nvPr/>
        </p:nvPicPr>
        <p:blipFill>
          <a:blip r:embed="rId5"/>
          <a:stretch>
            <a:fillRect/>
          </a:stretch>
        </p:blipFill>
        <p:spPr>
          <a:xfrm>
            <a:off x="8316686" y="1668875"/>
            <a:ext cx="2721428" cy="1749243"/>
          </a:xfrm>
          <a:prstGeom prst="rect">
            <a:avLst/>
          </a:prstGeom>
        </p:spPr>
      </p:pic>
      <p:pic>
        <p:nvPicPr>
          <p:cNvPr id="7" name="Picture 6">
            <a:extLst>
              <a:ext uri="{FF2B5EF4-FFF2-40B4-BE49-F238E27FC236}">
                <a16:creationId xmlns:a16="http://schemas.microsoft.com/office/drawing/2014/main" id="{07AF636F-419C-46F9-9E7A-0A1D03F21027}"/>
              </a:ext>
            </a:extLst>
          </p:cNvPr>
          <p:cNvPicPr>
            <a:picLocks noChangeAspect="1"/>
          </p:cNvPicPr>
          <p:nvPr/>
        </p:nvPicPr>
        <p:blipFill>
          <a:blip r:embed="rId6"/>
          <a:stretch>
            <a:fillRect/>
          </a:stretch>
        </p:blipFill>
        <p:spPr>
          <a:xfrm>
            <a:off x="7846142" y="3516495"/>
            <a:ext cx="4019288" cy="3185930"/>
          </a:xfrm>
          <a:prstGeom prst="rect">
            <a:avLst/>
          </a:prstGeom>
        </p:spPr>
      </p:pic>
      <p:pic>
        <p:nvPicPr>
          <p:cNvPr id="19" name="Audio 18">
            <a:hlinkClick r:id="" action="ppaction://media"/>
            <a:extLst>
              <a:ext uri="{FF2B5EF4-FFF2-40B4-BE49-F238E27FC236}">
                <a16:creationId xmlns:a16="http://schemas.microsoft.com/office/drawing/2014/main" id="{5B7C9B07-DAB0-BA7E-7F53-C69C0037616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1564859"/>
      </p:ext>
    </p:extLst>
  </p:cSld>
  <p:clrMapOvr>
    <a:masterClrMapping/>
  </p:clrMapOvr>
  <mc:AlternateContent xmlns:mc="http://schemas.openxmlformats.org/markup-compatibility/2006">
    <mc:Choice xmlns:p14="http://schemas.microsoft.com/office/powerpoint/2010/main" Requires="p14">
      <p:transition spd="slow" p14:dur="2000" advTm="99798"/>
    </mc:Choice>
    <mc:Fallback>
      <p:transition spd="slow" advTm="99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F9039"/>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AGEING POPULATION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05740" y="1688234"/>
            <a:ext cx="8023860" cy="5014191"/>
          </a:xfrm>
          <a:solidFill>
            <a:srgbClr val="E3D5C4"/>
          </a:solidFill>
        </p:spPr>
        <p:txBody>
          <a:bodyPr anchor="ctr">
            <a:normAutofit fontScale="92500"/>
          </a:bodyPr>
          <a:lstStyle/>
          <a:p>
            <a:pPr>
              <a:lnSpc>
                <a:spcPct val="150000"/>
              </a:lnSpc>
            </a:pPr>
            <a:r>
              <a:rPr lang="en-US" sz="2000" dirty="0">
                <a:latin typeface="Times New Roman" panose="02020603050405020304" pitchFamily="18" charset="0"/>
                <a:cs typeface="Times New Roman" panose="02020603050405020304" pitchFamily="18" charset="0"/>
              </a:rPr>
              <a:t>Over 18% of the UK population is aged 65 or older, and this number is increasing (Office for National Statistics, 2021).</a:t>
            </a:r>
          </a:p>
          <a:p>
            <a:pPr>
              <a:lnSpc>
                <a:spcPct val="150000"/>
              </a:lnSpc>
            </a:pPr>
            <a:r>
              <a:rPr lang="en-US" sz="2000" dirty="0">
                <a:latin typeface="Times New Roman" panose="02020603050405020304" pitchFamily="18" charset="0"/>
                <a:cs typeface="Times New Roman" panose="02020603050405020304" pitchFamily="18" charset="0"/>
              </a:rPr>
              <a:t>Longer life expectancy and lower birth rates are increasing demand for care services.</a:t>
            </a:r>
          </a:p>
          <a:p>
            <a:pPr>
              <a:lnSpc>
                <a:spcPct val="150000"/>
              </a:lnSpc>
            </a:pPr>
            <a:r>
              <a:rPr lang="en-US" sz="2000" dirty="0">
                <a:latin typeface="Times New Roman" panose="02020603050405020304" pitchFamily="18" charset="0"/>
                <a:cs typeface="Times New Roman" panose="02020603050405020304" pitchFamily="18" charset="0"/>
              </a:rPr>
              <a:t>Older people often live with long-term conditions such as cardiovascular disease, arthritis, and mobility problems (van </a:t>
            </a:r>
            <a:r>
              <a:rPr lang="en-US" sz="2000" dirty="0" err="1">
                <a:latin typeface="Times New Roman" panose="02020603050405020304" pitchFamily="18" charset="0"/>
                <a:cs typeface="Times New Roman" panose="02020603050405020304" pitchFamily="18" charset="0"/>
              </a:rPr>
              <a:t>Onna</a:t>
            </a:r>
            <a:r>
              <a:rPr lang="en-US" sz="2000" dirty="0">
                <a:latin typeface="Times New Roman" panose="02020603050405020304" pitchFamily="18" charset="0"/>
                <a:cs typeface="Times New Roman" panose="02020603050405020304" pitchFamily="18" charset="0"/>
              </a:rPr>
              <a:t> and Boonen, 2022).</a:t>
            </a:r>
          </a:p>
          <a:p>
            <a:pPr>
              <a:lnSpc>
                <a:spcPct val="150000"/>
              </a:lnSpc>
            </a:pPr>
            <a:r>
              <a:rPr lang="en-US" sz="2000" dirty="0">
                <a:latin typeface="Times New Roman" panose="02020603050405020304" pitchFamily="18" charset="0"/>
                <a:cs typeface="Times New Roman" panose="02020603050405020304" pitchFamily="18" charset="0"/>
              </a:rPr>
              <a:t>Loneliness, bereavement, cognitive decline, and dementia affect health, independence, and quality of life (Barnes et al., 2022; Munawar et al., 2024).</a:t>
            </a:r>
          </a:p>
          <a:p>
            <a:pPr>
              <a:lnSpc>
                <a:spcPct val="150000"/>
              </a:lnSpc>
            </a:pPr>
            <a:r>
              <a:rPr lang="en-US" sz="2000" dirty="0">
                <a:latin typeface="Times New Roman" panose="02020603050405020304" pitchFamily="18" charset="0"/>
                <a:cs typeface="Times New Roman" panose="02020603050405020304" pitchFamily="18" charset="0"/>
              </a:rPr>
              <a:t>Person-centred care, digital health, care integration, and strong policies are needed to support an ageing population (GOV.UK, 2014).</a:t>
            </a:r>
          </a:p>
        </p:txBody>
      </p:sp>
      <p:pic>
        <p:nvPicPr>
          <p:cNvPr id="5" name="Picture 4">
            <a:extLst>
              <a:ext uri="{FF2B5EF4-FFF2-40B4-BE49-F238E27FC236}">
                <a16:creationId xmlns:a16="http://schemas.microsoft.com/office/drawing/2014/main" id="{AED19824-313C-4DB5-85A5-C6A4474585B7}"/>
              </a:ext>
            </a:extLst>
          </p:cNvPr>
          <p:cNvPicPr>
            <a:picLocks noChangeAspect="1"/>
          </p:cNvPicPr>
          <p:nvPr/>
        </p:nvPicPr>
        <p:blipFill>
          <a:blip r:embed="rId5"/>
          <a:stretch>
            <a:fillRect/>
          </a:stretch>
        </p:blipFill>
        <p:spPr>
          <a:xfrm>
            <a:off x="8599712" y="1688234"/>
            <a:ext cx="3386547" cy="2032273"/>
          </a:xfrm>
          <a:prstGeom prst="rect">
            <a:avLst/>
          </a:prstGeom>
        </p:spPr>
      </p:pic>
      <p:pic>
        <p:nvPicPr>
          <p:cNvPr id="6" name="Picture 5">
            <a:extLst>
              <a:ext uri="{FF2B5EF4-FFF2-40B4-BE49-F238E27FC236}">
                <a16:creationId xmlns:a16="http://schemas.microsoft.com/office/drawing/2014/main" id="{691F8989-9720-4B2B-B414-01DEA78F7366}"/>
              </a:ext>
            </a:extLst>
          </p:cNvPr>
          <p:cNvPicPr>
            <a:picLocks noChangeAspect="1"/>
          </p:cNvPicPr>
          <p:nvPr/>
        </p:nvPicPr>
        <p:blipFill>
          <a:blip r:embed="rId6"/>
          <a:stretch>
            <a:fillRect/>
          </a:stretch>
        </p:blipFill>
        <p:spPr>
          <a:xfrm>
            <a:off x="8599712" y="3927603"/>
            <a:ext cx="3386548" cy="2774822"/>
          </a:xfrm>
          <a:prstGeom prst="rect">
            <a:avLst/>
          </a:prstGeom>
        </p:spPr>
      </p:pic>
      <p:pic>
        <p:nvPicPr>
          <p:cNvPr id="23" name="Audio 22">
            <a:hlinkClick r:id="" action="ppaction://media"/>
            <a:extLst>
              <a:ext uri="{FF2B5EF4-FFF2-40B4-BE49-F238E27FC236}">
                <a16:creationId xmlns:a16="http://schemas.microsoft.com/office/drawing/2014/main" id="{BBD20686-388B-3B0F-0AFE-3FB105D1AEF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19755455"/>
      </p:ext>
    </p:extLst>
  </p:cSld>
  <p:clrMapOvr>
    <a:masterClrMapping/>
  </p:clrMapOvr>
  <mc:AlternateContent xmlns:mc="http://schemas.openxmlformats.org/markup-compatibility/2006">
    <mc:Choice xmlns:p14="http://schemas.microsoft.com/office/powerpoint/2010/main" Requires="p14">
      <p:transition spd="slow" p14:dur="2000" advTm="56657"/>
    </mc:Choice>
    <mc:Fallback>
      <p:transition spd="slow" advTm="56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F9039"/>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THEORETICAL FRAMEWORKS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599" y="1825625"/>
            <a:ext cx="7220415" cy="4876800"/>
          </a:xfrm>
          <a:solidFill>
            <a:srgbClr val="E3D5C4"/>
          </a:solidFill>
        </p:spPr>
        <p:txBody>
          <a:bodyPr anchor="ctr">
            <a:normAutofit fontScale="92500" lnSpcReduction="20000"/>
          </a:bodyPr>
          <a:lstStyle/>
          <a:p>
            <a:pPr>
              <a:lnSpc>
                <a:spcPct val="150000"/>
              </a:lnSpc>
            </a:pPr>
            <a:r>
              <a:rPr lang="en-US" sz="2000" dirty="0">
                <a:latin typeface="Times New Roman" panose="02020603050405020304" pitchFamily="18" charset="0"/>
                <a:cs typeface="Times New Roman" panose="02020603050405020304" pitchFamily="18" charset="0"/>
              </a:rPr>
              <a:t>Activity theory suggests social engagement improves life satisfaction in older age (</a:t>
            </a:r>
            <a:r>
              <a:rPr lang="en-US" sz="2000" dirty="0" err="1">
                <a:latin typeface="Times New Roman" panose="02020603050405020304" pitchFamily="18" charset="0"/>
                <a:cs typeface="Times New Roman" panose="02020603050405020304" pitchFamily="18" charset="0"/>
              </a:rPr>
              <a:t>Teles</a:t>
            </a:r>
            <a:r>
              <a:rPr lang="en-US" sz="2000" dirty="0">
                <a:latin typeface="Times New Roman" panose="02020603050405020304" pitchFamily="18" charset="0"/>
                <a:cs typeface="Times New Roman" panose="02020603050405020304" pitchFamily="18" charset="0"/>
              </a:rPr>
              <a:t> and Ribeiro, 2022).</a:t>
            </a:r>
          </a:p>
          <a:p>
            <a:pPr>
              <a:lnSpc>
                <a:spcPct val="150000"/>
              </a:lnSpc>
            </a:pPr>
            <a:r>
              <a:rPr lang="en-US" sz="2000" dirty="0">
                <a:latin typeface="Times New Roman" panose="02020603050405020304" pitchFamily="18" charset="0"/>
                <a:cs typeface="Times New Roman" panose="02020603050405020304" pitchFamily="18" charset="0"/>
              </a:rPr>
              <a:t>Disengagement theory argues that withdrawing from social roles is a natural part of ageing (Zhang and Lin, 2022).</a:t>
            </a:r>
          </a:p>
          <a:p>
            <a:pPr>
              <a:lnSpc>
                <a:spcPct val="150000"/>
              </a:lnSpc>
            </a:pPr>
            <a:r>
              <a:rPr lang="en-US" sz="2000" dirty="0">
                <a:latin typeface="Times New Roman" panose="02020603050405020304" pitchFamily="18" charset="0"/>
                <a:cs typeface="Times New Roman" panose="02020603050405020304" pitchFamily="18" charset="0"/>
              </a:rPr>
              <a:t>Continuity theory highlights the importance of maintaining </a:t>
            </a:r>
            <a:r>
              <a:rPr lang="en-US" sz="2000" dirty="0" err="1">
                <a:latin typeface="Times New Roman" panose="02020603050405020304" pitchFamily="18" charset="0"/>
                <a:cs typeface="Times New Roman" panose="02020603050405020304" pitchFamily="18" charset="0"/>
              </a:rPr>
              <a:t>behaviours</a:t>
            </a:r>
            <a:r>
              <a:rPr lang="en-US" sz="2000" dirty="0">
                <a:latin typeface="Times New Roman" panose="02020603050405020304" pitchFamily="18" charset="0"/>
                <a:cs typeface="Times New Roman" panose="02020603050405020304" pitchFamily="18" charset="0"/>
              </a:rPr>
              <a:t>, identity, and relationships over time (Guedes and Melo, 2022).</a:t>
            </a:r>
          </a:p>
          <a:p>
            <a:pPr>
              <a:lnSpc>
                <a:spcPct val="150000"/>
              </a:lnSpc>
            </a:pPr>
            <a:r>
              <a:rPr lang="en-US" sz="2000" dirty="0">
                <a:latin typeface="Times New Roman" panose="02020603050405020304" pitchFamily="18" charset="0"/>
                <a:cs typeface="Times New Roman" panose="02020603050405020304" pitchFamily="18" charset="0"/>
              </a:rPr>
              <a:t>The life course approach shows how life experiences influence outcomes in later life (Ben-</a:t>
            </a:r>
            <a:r>
              <a:rPr lang="en-US" sz="2000" dirty="0" err="1">
                <a:latin typeface="Times New Roman" panose="02020603050405020304" pitchFamily="18" charset="0"/>
                <a:cs typeface="Times New Roman" panose="02020603050405020304" pitchFamily="18" charset="0"/>
              </a:rPr>
              <a:t>Shlomo</a:t>
            </a:r>
            <a:r>
              <a:rPr lang="en-US" sz="2000" dirty="0">
                <a:latin typeface="Times New Roman" panose="02020603050405020304" pitchFamily="18" charset="0"/>
                <a:cs typeface="Times New Roman" panose="02020603050405020304" pitchFamily="18" charset="0"/>
              </a:rPr>
              <a:t> et al., 2023).</a:t>
            </a:r>
          </a:p>
          <a:p>
            <a:pPr>
              <a:lnSpc>
                <a:spcPct val="150000"/>
              </a:lnSpc>
            </a:pPr>
            <a:r>
              <a:rPr lang="en-US" sz="2000" dirty="0">
                <a:latin typeface="Times New Roman" panose="02020603050405020304" pitchFamily="18" charset="0"/>
                <a:cs typeface="Times New Roman" panose="02020603050405020304" pitchFamily="18" charset="0"/>
              </a:rPr>
              <a:t>These theories support person-centred care and help evaluate ageing policies and services.</a:t>
            </a:r>
          </a:p>
        </p:txBody>
      </p:sp>
      <p:pic>
        <p:nvPicPr>
          <p:cNvPr id="4" name="Picture 3">
            <a:extLst>
              <a:ext uri="{FF2B5EF4-FFF2-40B4-BE49-F238E27FC236}">
                <a16:creationId xmlns:a16="http://schemas.microsoft.com/office/drawing/2014/main" id="{FE36EB5F-AE7E-446F-8742-F5DC149B0A3E}"/>
              </a:ext>
            </a:extLst>
          </p:cNvPr>
          <p:cNvPicPr>
            <a:picLocks noChangeAspect="1"/>
          </p:cNvPicPr>
          <p:nvPr/>
        </p:nvPicPr>
        <p:blipFill rotWithShape="1">
          <a:blip r:embed="rId5"/>
          <a:srcRect b="3445"/>
          <a:stretch/>
        </p:blipFill>
        <p:spPr>
          <a:xfrm>
            <a:off x="7667625" y="1825625"/>
            <a:ext cx="4295775" cy="4865914"/>
          </a:xfrm>
          <a:prstGeom prst="rect">
            <a:avLst/>
          </a:prstGeom>
        </p:spPr>
      </p:pic>
      <p:pic>
        <p:nvPicPr>
          <p:cNvPr id="16" name="Audio 15">
            <a:hlinkClick r:id="" action="ppaction://media"/>
            <a:extLst>
              <a:ext uri="{FF2B5EF4-FFF2-40B4-BE49-F238E27FC236}">
                <a16:creationId xmlns:a16="http://schemas.microsoft.com/office/drawing/2014/main" id="{8F07721B-88E7-344E-106B-BE76B989968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0130646"/>
      </p:ext>
    </p:extLst>
  </p:cSld>
  <p:clrMapOvr>
    <a:masterClrMapping/>
  </p:clrMapOvr>
  <mc:AlternateContent xmlns:mc="http://schemas.openxmlformats.org/markup-compatibility/2006">
    <mc:Choice xmlns:p14="http://schemas.microsoft.com/office/powerpoint/2010/main" Requires="p14">
      <p:transition spd="slow" p14:dur="2000" advTm="56238"/>
    </mc:Choice>
    <mc:Fallback>
      <p:transition spd="slow" advTm="56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F9039"/>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POLICY AND LEGISLATION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599" y="1681956"/>
            <a:ext cx="7242717" cy="5020469"/>
          </a:xfrm>
          <a:solidFill>
            <a:srgbClr val="E3D5C4"/>
          </a:solidFill>
        </p:spPr>
        <p:txBody>
          <a:bodyPr anchor="ctr">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The Care Act 2014 promotes wellbeing, safeguarding, independence, and person-centred care (GOV.UK, 2014).</a:t>
            </a:r>
          </a:p>
          <a:p>
            <a:pPr>
              <a:lnSpc>
                <a:spcPct val="150000"/>
              </a:lnSpc>
            </a:pPr>
            <a:r>
              <a:rPr lang="en-US" sz="2000" dirty="0">
                <a:latin typeface="Times New Roman" panose="02020603050405020304" pitchFamily="18" charset="0"/>
                <a:cs typeface="Times New Roman" panose="02020603050405020304" pitchFamily="18" charset="0"/>
              </a:rPr>
              <a:t>The Equality Act 2010 protects older people from age discrimination (GOV.UK, 2010).</a:t>
            </a:r>
          </a:p>
          <a:p>
            <a:pPr>
              <a:lnSpc>
                <a:spcPct val="150000"/>
              </a:lnSpc>
            </a:pPr>
            <a:r>
              <a:rPr lang="en-US" sz="2000" dirty="0">
                <a:latin typeface="Times New Roman" panose="02020603050405020304" pitchFamily="18" charset="0"/>
                <a:cs typeface="Times New Roman" panose="02020603050405020304" pitchFamily="18" charset="0"/>
              </a:rPr>
              <a:t>The Human Rights Act 1998 supports dignity, autonomy, and respect in care settings (GOV.UK, 1998).</a:t>
            </a:r>
          </a:p>
          <a:p>
            <a:pPr>
              <a:lnSpc>
                <a:spcPct val="150000"/>
              </a:lnSpc>
            </a:pPr>
            <a:r>
              <a:rPr lang="en-US" sz="2000" dirty="0">
                <a:latin typeface="Times New Roman" panose="02020603050405020304" pitchFamily="18" charset="0"/>
                <a:cs typeface="Times New Roman" panose="02020603050405020304" pitchFamily="18" charset="0"/>
              </a:rPr>
              <a:t>The NHS Long Term Plan </a:t>
            </a:r>
            <a:r>
              <a:rPr lang="en-US" sz="2000" dirty="0" err="1">
                <a:latin typeface="Times New Roman" panose="02020603050405020304" pitchFamily="18" charset="0"/>
                <a:cs typeface="Times New Roman" panose="02020603050405020304" pitchFamily="18" charset="0"/>
              </a:rPr>
              <a:t>prioritises</a:t>
            </a:r>
            <a:r>
              <a:rPr lang="en-US" sz="2000" dirty="0">
                <a:latin typeface="Times New Roman" panose="02020603050405020304" pitchFamily="18" charset="0"/>
                <a:cs typeface="Times New Roman" panose="02020603050405020304" pitchFamily="18" charset="0"/>
              </a:rPr>
              <a:t> integrated health and social care for older people (England, 2023).</a:t>
            </a:r>
          </a:p>
          <a:p>
            <a:pPr>
              <a:lnSpc>
                <a:spcPct val="150000"/>
              </a:lnSpc>
            </a:pPr>
            <a:r>
              <a:rPr lang="en-US" sz="2000" dirty="0">
                <a:latin typeface="Times New Roman" panose="02020603050405020304" pitchFamily="18" charset="0"/>
                <a:cs typeface="Times New Roman" panose="02020603050405020304" pitchFamily="18" charset="0"/>
              </a:rPr>
              <a:t>Challenges remain due to limited resources and regional inequalities in implementation (</a:t>
            </a:r>
            <a:r>
              <a:rPr lang="en-US" sz="2000" dirty="0" err="1">
                <a:latin typeface="Times New Roman" panose="02020603050405020304" pitchFamily="18" charset="0"/>
                <a:cs typeface="Times New Roman" panose="02020603050405020304" pitchFamily="18" charset="0"/>
              </a:rPr>
              <a:t>Gharpure</a:t>
            </a:r>
            <a:r>
              <a:rPr lang="en-US" sz="2000" dirty="0">
                <a:latin typeface="Times New Roman" panose="02020603050405020304" pitchFamily="18" charset="0"/>
                <a:cs typeface="Times New Roman" panose="02020603050405020304" pitchFamily="18" charset="0"/>
              </a:rPr>
              <a:t>, 2025).</a:t>
            </a:r>
          </a:p>
        </p:txBody>
      </p:sp>
      <p:pic>
        <p:nvPicPr>
          <p:cNvPr id="4" name="Picture 3">
            <a:extLst>
              <a:ext uri="{FF2B5EF4-FFF2-40B4-BE49-F238E27FC236}">
                <a16:creationId xmlns:a16="http://schemas.microsoft.com/office/drawing/2014/main" id="{9E31FD3E-A0DA-41EF-89F9-80273BC9E7F1}"/>
              </a:ext>
            </a:extLst>
          </p:cNvPr>
          <p:cNvPicPr>
            <a:picLocks noChangeAspect="1"/>
          </p:cNvPicPr>
          <p:nvPr/>
        </p:nvPicPr>
        <p:blipFill>
          <a:blip r:embed="rId5"/>
          <a:stretch>
            <a:fillRect/>
          </a:stretch>
        </p:blipFill>
        <p:spPr>
          <a:xfrm>
            <a:off x="8401049" y="1681956"/>
            <a:ext cx="2800350" cy="2003425"/>
          </a:xfrm>
          <a:prstGeom prst="rect">
            <a:avLst/>
          </a:prstGeom>
        </p:spPr>
      </p:pic>
      <p:pic>
        <p:nvPicPr>
          <p:cNvPr id="5" name="Picture 4">
            <a:extLst>
              <a:ext uri="{FF2B5EF4-FFF2-40B4-BE49-F238E27FC236}">
                <a16:creationId xmlns:a16="http://schemas.microsoft.com/office/drawing/2014/main" id="{2EFB1DEB-ADC1-4F43-B5E5-C1E55E2B7FAB}"/>
              </a:ext>
            </a:extLst>
          </p:cNvPr>
          <p:cNvPicPr>
            <a:picLocks noChangeAspect="1"/>
          </p:cNvPicPr>
          <p:nvPr/>
        </p:nvPicPr>
        <p:blipFill rotWithShape="1">
          <a:blip r:embed="rId6"/>
          <a:srcRect t="12222" b="7501"/>
          <a:stretch/>
        </p:blipFill>
        <p:spPr>
          <a:xfrm>
            <a:off x="7639048" y="3886200"/>
            <a:ext cx="4324352" cy="2816225"/>
          </a:xfrm>
          <a:prstGeom prst="rect">
            <a:avLst/>
          </a:prstGeom>
        </p:spPr>
      </p:pic>
      <p:pic>
        <p:nvPicPr>
          <p:cNvPr id="12" name="Audio 11">
            <a:hlinkClick r:id="" action="ppaction://media"/>
            <a:extLst>
              <a:ext uri="{FF2B5EF4-FFF2-40B4-BE49-F238E27FC236}">
                <a16:creationId xmlns:a16="http://schemas.microsoft.com/office/drawing/2014/main" id="{1B16C3F6-0F29-979E-5A27-0BA34ECDD2F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9932883"/>
      </p:ext>
    </p:extLst>
  </p:cSld>
  <p:clrMapOvr>
    <a:masterClrMapping/>
  </p:clrMapOvr>
  <mc:AlternateContent xmlns:mc="http://schemas.openxmlformats.org/markup-compatibility/2006">
    <mc:Choice xmlns:p14="http://schemas.microsoft.com/office/powerpoint/2010/main" Requires="p14">
      <p:transition spd="slow" p14:dur="2000" advTm="102227"/>
    </mc:Choice>
    <mc:Fallback>
      <p:transition spd="slow" advTm="102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F9039"/>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EVALUATION OF CURRENT CARE PROVISIONS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758719"/>
            <a:ext cx="7777976" cy="4943706"/>
          </a:xfrm>
          <a:solidFill>
            <a:srgbClr val="E3D5C4"/>
          </a:solidFill>
        </p:spPr>
        <p:txBody>
          <a:bodyPr anchor="ctr">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UK older people receive support through a range of health and social care services.</a:t>
            </a:r>
          </a:p>
          <a:p>
            <a:pPr>
              <a:lnSpc>
                <a:spcPct val="150000"/>
              </a:lnSpc>
            </a:pPr>
            <a:r>
              <a:rPr lang="en-US" sz="2000" dirty="0">
                <a:latin typeface="Times New Roman" panose="02020603050405020304" pitchFamily="18" charset="0"/>
                <a:cs typeface="Times New Roman" panose="02020603050405020304" pitchFamily="18" charset="0"/>
              </a:rPr>
              <a:t>Residential care homes provide 24-hour support for people with high physical or cognitive needs, including dementia (</a:t>
            </a:r>
            <a:r>
              <a:rPr lang="en-US" sz="2000" dirty="0" err="1">
                <a:latin typeface="Times New Roman" panose="02020603050405020304" pitchFamily="18" charset="0"/>
                <a:cs typeface="Times New Roman" panose="02020603050405020304" pitchFamily="18" charset="0"/>
              </a:rPr>
              <a:t>Radhison</a:t>
            </a:r>
            <a:r>
              <a:rPr lang="en-US" sz="2000" dirty="0">
                <a:latin typeface="Times New Roman" panose="02020603050405020304" pitchFamily="18" charset="0"/>
                <a:cs typeface="Times New Roman" panose="02020603050405020304" pitchFamily="18" charset="0"/>
              </a:rPr>
              <a:t>, 2025).</a:t>
            </a:r>
          </a:p>
          <a:p>
            <a:pPr>
              <a:lnSpc>
                <a:spcPct val="150000"/>
              </a:lnSpc>
            </a:pPr>
            <a:r>
              <a:rPr lang="en-US" sz="2000" dirty="0">
                <a:latin typeface="Times New Roman" panose="02020603050405020304" pitchFamily="18" charset="0"/>
                <a:cs typeface="Times New Roman" panose="02020603050405020304" pitchFamily="18" charset="0"/>
              </a:rPr>
              <a:t>Home care helps older people remain independent by supporting daily tasks, medication, and mobility (</a:t>
            </a:r>
            <a:r>
              <a:rPr lang="en-US" sz="2000" dirty="0" err="1">
                <a:latin typeface="Times New Roman" panose="02020603050405020304" pitchFamily="18" charset="0"/>
                <a:cs typeface="Times New Roman" panose="02020603050405020304" pitchFamily="18" charset="0"/>
              </a:rPr>
              <a:t>Dostálová</a:t>
            </a:r>
            <a:r>
              <a:rPr lang="en-US" sz="2000" dirty="0">
                <a:latin typeface="Times New Roman" panose="02020603050405020304" pitchFamily="18" charset="0"/>
                <a:cs typeface="Times New Roman" panose="02020603050405020304" pitchFamily="18" charset="0"/>
              </a:rPr>
              <a:t> et al., 2022).</a:t>
            </a:r>
          </a:p>
          <a:p>
            <a:pPr>
              <a:lnSpc>
                <a:spcPct val="150000"/>
              </a:lnSpc>
            </a:pPr>
            <a:r>
              <a:rPr lang="en-US" sz="2000" dirty="0">
                <a:latin typeface="Times New Roman" panose="02020603050405020304" pitchFamily="18" charset="0"/>
                <a:cs typeface="Times New Roman" panose="02020603050405020304" pitchFamily="18" charset="0"/>
              </a:rPr>
              <a:t>Day </a:t>
            </a:r>
            <a:r>
              <a:rPr lang="en-US" sz="2000" dirty="0" err="1">
                <a:latin typeface="Times New Roman" panose="02020603050405020304" pitchFamily="18" charset="0"/>
                <a:cs typeface="Times New Roman" panose="02020603050405020304" pitchFamily="18" charset="0"/>
              </a:rPr>
              <a:t>centres</a:t>
            </a:r>
            <a:r>
              <a:rPr lang="en-US" sz="2000" dirty="0">
                <a:latin typeface="Times New Roman" panose="02020603050405020304" pitchFamily="18" charset="0"/>
                <a:cs typeface="Times New Roman" panose="02020603050405020304" pitchFamily="18" charset="0"/>
              </a:rPr>
              <a:t> offer social activities, health support, and help reduce isolation.</a:t>
            </a:r>
          </a:p>
          <a:p>
            <a:pPr>
              <a:lnSpc>
                <a:spcPct val="150000"/>
              </a:lnSpc>
            </a:pPr>
            <a:r>
              <a:rPr lang="en-US" sz="2000" dirty="0">
                <a:latin typeface="Times New Roman" panose="02020603050405020304" pitchFamily="18" charset="0"/>
                <a:cs typeface="Times New Roman" panose="02020603050405020304" pitchFamily="18" charset="0"/>
              </a:rPr>
              <a:t>Hospice and palliative care focus on comfort, dignity, and quality of life for people with life-limiting conditions (</a:t>
            </a:r>
            <a:r>
              <a:rPr lang="en-US" sz="2000" dirty="0" err="1">
                <a:latin typeface="Times New Roman" panose="02020603050405020304" pitchFamily="18" charset="0"/>
                <a:cs typeface="Times New Roman" panose="02020603050405020304" pitchFamily="18" charset="0"/>
              </a:rPr>
              <a:t>Mabonga</a:t>
            </a:r>
            <a:r>
              <a:rPr lang="en-US" sz="2000" dirty="0">
                <a:latin typeface="Times New Roman" panose="02020603050405020304" pitchFamily="18" charset="0"/>
                <a:cs typeface="Times New Roman" panose="02020603050405020304" pitchFamily="18" charset="0"/>
              </a:rPr>
              <a:t> et al., 2026).</a:t>
            </a:r>
          </a:p>
        </p:txBody>
      </p:sp>
      <p:pic>
        <p:nvPicPr>
          <p:cNvPr id="5" name="Picture 4">
            <a:extLst>
              <a:ext uri="{FF2B5EF4-FFF2-40B4-BE49-F238E27FC236}">
                <a16:creationId xmlns:a16="http://schemas.microsoft.com/office/drawing/2014/main" id="{50C78293-EE8F-40E8-8A19-25999BEC1B48}"/>
              </a:ext>
            </a:extLst>
          </p:cNvPr>
          <p:cNvPicPr>
            <a:picLocks noChangeAspect="1"/>
          </p:cNvPicPr>
          <p:nvPr/>
        </p:nvPicPr>
        <p:blipFill>
          <a:blip r:embed="rId5"/>
          <a:stretch>
            <a:fillRect/>
          </a:stretch>
        </p:blipFill>
        <p:spPr>
          <a:xfrm>
            <a:off x="8177981" y="1758719"/>
            <a:ext cx="3785419" cy="2421910"/>
          </a:xfrm>
          <a:prstGeom prst="rect">
            <a:avLst/>
          </a:prstGeom>
        </p:spPr>
      </p:pic>
      <p:pic>
        <p:nvPicPr>
          <p:cNvPr id="6" name="Picture 5">
            <a:extLst>
              <a:ext uri="{FF2B5EF4-FFF2-40B4-BE49-F238E27FC236}">
                <a16:creationId xmlns:a16="http://schemas.microsoft.com/office/drawing/2014/main" id="{BF530166-2863-4BD5-8E0B-76F2F6D65CE9}"/>
              </a:ext>
            </a:extLst>
          </p:cNvPr>
          <p:cNvPicPr>
            <a:picLocks noChangeAspect="1"/>
          </p:cNvPicPr>
          <p:nvPr/>
        </p:nvPicPr>
        <p:blipFill rotWithShape="1">
          <a:blip r:embed="rId6"/>
          <a:srcRect b="13549"/>
          <a:stretch/>
        </p:blipFill>
        <p:spPr>
          <a:xfrm>
            <a:off x="8177981" y="4247535"/>
            <a:ext cx="3785419" cy="2454890"/>
          </a:xfrm>
          <a:prstGeom prst="rect">
            <a:avLst/>
          </a:prstGeom>
        </p:spPr>
      </p:pic>
      <p:pic>
        <p:nvPicPr>
          <p:cNvPr id="12" name="Audio 11">
            <a:hlinkClick r:id="" action="ppaction://media"/>
            <a:extLst>
              <a:ext uri="{FF2B5EF4-FFF2-40B4-BE49-F238E27FC236}">
                <a16:creationId xmlns:a16="http://schemas.microsoft.com/office/drawing/2014/main" id="{E5849BB7-EDAB-625A-2BF8-455427EC07F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4129240"/>
      </p:ext>
    </p:extLst>
  </p:cSld>
  <p:clrMapOvr>
    <a:masterClrMapping/>
  </p:clrMapOvr>
  <mc:AlternateContent xmlns:mc="http://schemas.openxmlformats.org/markup-compatibility/2006">
    <mc:Choice xmlns:p14="http://schemas.microsoft.com/office/powerpoint/2010/main" Requires="p14">
      <p:transition spd="slow" p14:dur="2000" advTm="98314"/>
    </mc:Choice>
    <mc:Fallback>
      <p:transition spd="slow" advTm="98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F9039"/>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EVALUATION OF CURRENT CARE PROVISIONS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736415"/>
            <a:ext cx="8290932" cy="4966009"/>
          </a:xfrm>
          <a:solidFill>
            <a:srgbClr val="E3D5C4"/>
          </a:solidFill>
        </p:spPr>
        <p:txBody>
          <a:bodyPr anchor="ctr">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Residential care provides structured support, supervision, and social opportunities for older people with complex needs.</a:t>
            </a:r>
          </a:p>
          <a:p>
            <a:pPr>
              <a:lnSpc>
                <a:spcPct val="150000"/>
              </a:lnSpc>
            </a:pPr>
            <a:r>
              <a:rPr lang="en-US" sz="2000" dirty="0">
                <a:latin typeface="Times New Roman" panose="02020603050405020304" pitchFamily="18" charset="0"/>
                <a:cs typeface="Times New Roman" panose="02020603050405020304" pitchFamily="18" charset="0"/>
              </a:rPr>
              <a:t>Care quality varies between providers, although many homes deliver safe and responsive care (</a:t>
            </a:r>
            <a:r>
              <a:rPr lang="en-US" sz="2000" dirty="0" err="1">
                <a:latin typeface="Times New Roman" panose="02020603050405020304" pitchFamily="18" charset="0"/>
                <a:cs typeface="Times New Roman" panose="02020603050405020304" pitchFamily="18" charset="0"/>
              </a:rPr>
              <a:t>Sonn</a:t>
            </a:r>
            <a:r>
              <a:rPr lang="en-US" sz="2000" dirty="0">
                <a:latin typeface="Times New Roman" panose="02020603050405020304" pitchFamily="18" charset="0"/>
                <a:cs typeface="Times New Roman" panose="02020603050405020304" pitchFamily="18" charset="0"/>
              </a:rPr>
              <a:t> et al., 2023).</a:t>
            </a:r>
          </a:p>
          <a:p>
            <a:pPr>
              <a:lnSpc>
                <a:spcPct val="150000"/>
              </a:lnSpc>
            </a:pPr>
            <a:r>
              <a:rPr lang="en-US" sz="2000" dirty="0">
                <a:latin typeface="Times New Roman" panose="02020603050405020304" pitchFamily="18" charset="0"/>
                <a:cs typeface="Times New Roman" panose="02020603050405020304" pitchFamily="18" charset="0"/>
              </a:rPr>
              <a:t>Social engagement can improve wellbeing, while institutional settings may reduce autonomy for some older people (Nickerson, 2022).</a:t>
            </a:r>
          </a:p>
          <a:p>
            <a:pPr>
              <a:lnSpc>
                <a:spcPct val="150000"/>
              </a:lnSpc>
            </a:pPr>
            <a:r>
              <a:rPr lang="en-US" sz="2000" dirty="0">
                <a:latin typeface="Times New Roman" panose="02020603050405020304" pitchFamily="18" charset="0"/>
                <a:cs typeface="Times New Roman" panose="02020603050405020304" pitchFamily="18" charset="0"/>
              </a:rPr>
              <a:t>The Care Act 2014 promotes independence and person-centred care, but limited resources make this difficult to achieve (GOV.UK, 2014).</a:t>
            </a:r>
          </a:p>
          <a:p>
            <a:pPr>
              <a:lnSpc>
                <a:spcPct val="150000"/>
              </a:lnSpc>
            </a:pPr>
            <a:r>
              <a:rPr lang="en-US" sz="2000" dirty="0">
                <a:latin typeface="Times New Roman" panose="02020603050405020304" pitchFamily="18" charset="0"/>
                <a:cs typeface="Times New Roman" panose="02020603050405020304" pitchFamily="18" charset="0"/>
              </a:rPr>
              <a:t>Staff shortages and increasing demand create major challenges for residential care services (Davies et al., 2022; Dunn et al., 2023).</a:t>
            </a:r>
          </a:p>
        </p:txBody>
      </p:sp>
      <p:pic>
        <p:nvPicPr>
          <p:cNvPr id="5" name="Picture 4">
            <a:extLst>
              <a:ext uri="{FF2B5EF4-FFF2-40B4-BE49-F238E27FC236}">
                <a16:creationId xmlns:a16="http://schemas.microsoft.com/office/drawing/2014/main" id="{CEDB3090-0866-4B2D-9229-B9AC8153F2F9}"/>
              </a:ext>
            </a:extLst>
          </p:cNvPr>
          <p:cNvPicPr>
            <a:picLocks noChangeAspect="1"/>
          </p:cNvPicPr>
          <p:nvPr/>
        </p:nvPicPr>
        <p:blipFill rotWithShape="1">
          <a:blip r:embed="rId5"/>
          <a:srcRect b="5330"/>
          <a:stretch/>
        </p:blipFill>
        <p:spPr>
          <a:xfrm>
            <a:off x="8770909" y="1736415"/>
            <a:ext cx="3192491" cy="4966010"/>
          </a:xfrm>
          <a:prstGeom prst="rect">
            <a:avLst/>
          </a:prstGeom>
        </p:spPr>
      </p:pic>
      <p:pic>
        <p:nvPicPr>
          <p:cNvPr id="9" name="Audio 8">
            <a:hlinkClick r:id="" action="ppaction://media"/>
            <a:extLst>
              <a:ext uri="{FF2B5EF4-FFF2-40B4-BE49-F238E27FC236}">
                <a16:creationId xmlns:a16="http://schemas.microsoft.com/office/drawing/2014/main" id="{287F83C6-CA87-108B-F71E-B869DA6AEBF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67122606"/>
      </p:ext>
    </p:extLst>
  </p:cSld>
  <p:clrMapOvr>
    <a:masterClrMapping/>
  </p:clrMapOvr>
  <mc:AlternateContent xmlns:mc="http://schemas.openxmlformats.org/markup-compatibility/2006">
    <mc:Choice xmlns:p14="http://schemas.microsoft.com/office/powerpoint/2010/main" Requires="p14">
      <p:transition spd="slow" p14:dur="2000" advTm="122881"/>
    </mc:Choice>
    <mc:Fallback>
      <p:transition spd="slow" advTm="122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F9039"/>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TECHNOLOGICAL INNOVATIONS IN ELDERLY CARE</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80082" y="1677421"/>
            <a:ext cx="8150240" cy="5025004"/>
          </a:xfrm>
          <a:solidFill>
            <a:srgbClr val="E3D5C4"/>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Telehealth and remote monitoring support vital signs and chronic condition management without hospital visits (</a:t>
            </a:r>
            <a:r>
              <a:rPr lang="en-US" sz="2000" dirty="0" err="1">
                <a:latin typeface="Times New Roman" panose="02020603050405020304" pitchFamily="18" charset="0"/>
                <a:cs typeface="Times New Roman" panose="02020603050405020304" pitchFamily="18" charset="0"/>
              </a:rPr>
              <a:t>Matlhaba</a:t>
            </a:r>
            <a:r>
              <a:rPr lang="en-US" sz="2000" dirty="0">
                <a:latin typeface="Times New Roman" panose="02020603050405020304" pitchFamily="18" charset="0"/>
                <a:cs typeface="Times New Roman" panose="02020603050405020304" pitchFamily="18" charset="0"/>
              </a:rPr>
              <a:t>, 2025).</a:t>
            </a:r>
          </a:p>
          <a:p>
            <a:pPr>
              <a:lnSpc>
                <a:spcPct val="150000"/>
              </a:lnSpc>
            </a:pPr>
            <a:r>
              <a:rPr lang="en-US" sz="2000" dirty="0">
                <a:latin typeface="Times New Roman" panose="02020603050405020304" pitchFamily="18" charset="0"/>
                <a:cs typeface="Times New Roman" panose="02020603050405020304" pitchFamily="18" charset="0"/>
              </a:rPr>
              <a:t>Smart home technologies (fall detectors, motion sensors) provide real-time safety monitoring.</a:t>
            </a:r>
          </a:p>
          <a:p>
            <a:pPr>
              <a:lnSpc>
                <a:spcPct val="150000"/>
              </a:lnSpc>
            </a:pPr>
            <a:r>
              <a:rPr lang="en-US" sz="2000" dirty="0">
                <a:latin typeface="Times New Roman" panose="02020603050405020304" pitchFamily="18" charset="0"/>
                <a:cs typeface="Times New Roman" panose="02020603050405020304" pitchFamily="18" charset="0"/>
              </a:rPr>
              <a:t>Dementia-specific technologies (GPS tracking, cognitive support apps) aid orientation and daily living (Cornelius et al., 2025).</a:t>
            </a:r>
          </a:p>
          <a:p>
            <a:pPr>
              <a:lnSpc>
                <a:spcPct val="150000"/>
              </a:lnSpc>
            </a:pPr>
            <a:r>
              <a:rPr lang="en-US" sz="2000" dirty="0">
                <a:latin typeface="Times New Roman" panose="02020603050405020304" pitchFamily="18" charset="0"/>
                <a:cs typeface="Times New Roman" panose="02020603050405020304" pitchFamily="18" charset="0"/>
              </a:rPr>
              <a:t>Mobile health apps support medication adherence and self-management.</a:t>
            </a:r>
          </a:p>
          <a:p>
            <a:pPr>
              <a:lnSpc>
                <a:spcPct val="150000"/>
              </a:lnSpc>
            </a:pPr>
            <a:r>
              <a:rPr lang="en-US" sz="2000" dirty="0">
                <a:latin typeface="Times New Roman" panose="02020603050405020304" pitchFamily="18" charset="0"/>
                <a:cs typeface="Times New Roman" panose="02020603050405020304" pitchFamily="18" charset="0"/>
              </a:rPr>
              <a:t>These innovations align with UK policy goals for preventative and community-based care.</a:t>
            </a:r>
          </a:p>
        </p:txBody>
      </p:sp>
      <p:pic>
        <p:nvPicPr>
          <p:cNvPr id="4" name="Picture 3">
            <a:extLst>
              <a:ext uri="{FF2B5EF4-FFF2-40B4-BE49-F238E27FC236}">
                <a16:creationId xmlns:a16="http://schemas.microsoft.com/office/drawing/2014/main" id="{F4B4F5F6-A157-4CC0-BFD5-8B8947725C87}"/>
              </a:ext>
            </a:extLst>
          </p:cNvPr>
          <p:cNvPicPr>
            <a:picLocks noChangeAspect="1"/>
          </p:cNvPicPr>
          <p:nvPr/>
        </p:nvPicPr>
        <p:blipFill rotWithShape="1">
          <a:blip r:embed="rId5"/>
          <a:srcRect t="13333" b="9678"/>
          <a:stretch/>
        </p:blipFill>
        <p:spPr>
          <a:xfrm>
            <a:off x="8554130" y="1677421"/>
            <a:ext cx="3519882" cy="2334140"/>
          </a:xfrm>
          <a:prstGeom prst="rect">
            <a:avLst/>
          </a:prstGeom>
        </p:spPr>
      </p:pic>
      <p:pic>
        <p:nvPicPr>
          <p:cNvPr id="5" name="Picture 4">
            <a:extLst>
              <a:ext uri="{FF2B5EF4-FFF2-40B4-BE49-F238E27FC236}">
                <a16:creationId xmlns:a16="http://schemas.microsoft.com/office/drawing/2014/main" id="{FCA5774C-65BE-40F8-874A-A02AD714BE0C}"/>
              </a:ext>
            </a:extLst>
          </p:cNvPr>
          <p:cNvPicPr>
            <a:picLocks noChangeAspect="1"/>
          </p:cNvPicPr>
          <p:nvPr/>
        </p:nvPicPr>
        <p:blipFill rotWithShape="1">
          <a:blip r:embed="rId6"/>
          <a:srcRect b="5377"/>
          <a:stretch/>
        </p:blipFill>
        <p:spPr>
          <a:xfrm>
            <a:off x="8554130" y="4207844"/>
            <a:ext cx="3519882" cy="2494580"/>
          </a:xfrm>
          <a:prstGeom prst="rect">
            <a:avLst/>
          </a:prstGeom>
        </p:spPr>
      </p:pic>
      <p:pic>
        <p:nvPicPr>
          <p:cNvPr id="11" name="Audio 10">
            <a:hlinkClick r:id="" action="ppaction://media"/>
            <a:extLst>
              <a:ext uri="{FF2B5EF4-FFF2-40B4-BE49-F238E27FC236}">
                <a16:creationId xmlns:a16="http://schemas.microsoft.com/office/drawing/2014/main" id="{DD8CB779-A7F6-5C6A-FECD-46C9D2110DC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78557734"/>
      </p:ext>
    </p:extLst>
  </p:cSld>
  <p:clrMapOvr>
    <a:masterClrMapping/>
  </p:clrMapOvr>
  <mc:AlternateContent xmlns:mc="http://schemas.openxmlformats.org/markup-compatibility/2006">
    <mc:Choice xmlns:p14="http://schemas.microsoft.com/office/powerpoint/2010/main" Requires="p14">
      <p:transition spd="slow" p14:dur="2000" advTm="74966"/>
    </mc:Choice>
    <mc:Fallback>
      <p:transition spd="slow" advTm="74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F9039"/>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TECHNOLOGICAL INNOVATIONS IN ELDERLY CARE</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190872" y="1677421"/>
            <a:ext cx="6652380" cy="5025003"/>
          </a:xfrm>
          <a:solidFill>
            <a:srgbClr val="E3D5C4"/>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Digital health technologies require user engagement and system integration to improve outcomes (Abernethy et al., 2022).</a:t>
            </a:r>
          </a:p>
          <a:p>
            <a:pPr>
              <a:lnSpc>
                <a:spcPct val="150000"/>
              </a:lnSpc>
            </a:pPr>
            <a:r>
              <a:rPr lang="en-US" sz="2000" dirty="0">
                <a:latin typeface="Times New Roman" panose="02020603050405020304" pitchFamily="18" charset="0"/>
                <a:cs typeface="Times New Roman" panose="02020603050405020304" pitchFamily="18" charset="0"/>
              </a:rPr>
              <a:t>Digital inequalities persist among older adults due to lack of access or skills (</a:t>
            </a:r>
            <a:r>
              <a:rPr lang="en-US" sz="2000" dirty="0" err="1">
                <a:latin typeface="Times New Roman" panose="02020603050405020304" pitchFamily="18" charset="0"/>
                <a:cs typeface="Times New Roman" panose="02020603050405020304" pitchFamily="18" charset="0"/>
              </a:rPr>
              <a:t>Rydzewski</a:t>
            </a:r>
            <a:r>
              <a:rPr lang="en-US" sz="2000" dirty="0">
                <a:latin typeface="Times New Roman" panose="02020603050405020304" pitchFamily="18" charset="0"/>
                <a:cs typeface="Times New Roman" panose="02020603050405020304" pitchFamily="18" charset="0"/>
              </a:rPr>
              <a:t>, 2025).</a:t>
            </a:r>
          </a:p>
          <a:p>
            <a:pPr>
              <a:lnSpc>
                <a:spcPct val="150000"/>
              </a:lnSpc>
            </a:pPr>
            <a:r>
              <a:rPr lang="en-US" sz="2000" dirty="0">
                <a:latin typeface="Times New Roman" panose="02020603050405020304" pitchFamily="18" charset="0"/>
                <a:cs typeface="Times New Roman" panose="02020603050405020304" pitchFamily="18" charset="0"/>
              </a:rPr>
              <a:t>Concerns include data privacy, limited implementation budgets, and high adoption complexity.</a:t>
            </a:r>
          </a:p>
          <a:p>
            <a:pPr>
              <a:lnSpc>
                <a:spcPct val="150000"/>
              </a:lnSpc>
            </a:pPr>
            <a:r>
              <a:rPr lang="en-US" sz="2000" dirty="0">
                <a:latin typeface="Times New Roman" panose="02020603050405020304" pitchFamily="18" charset="0"/>
                <a:cs typeface="Times New Roman" panose="02020603050405020304" pitchFamily="18" charset="0"/>
              </a:rPr>
              <a:t>Without supportive policy and investment, technology risks widening existing access gaps (Khan, 2024).</a:t>
            </a:r>
          </a:p>
        </p:txBody>
      </p:sp>
      <p:pic>
        <p:nvPicPr>
          <p:cNvPr id="4" name="Picture 3">
            <a:extLst>
              <a:ext uri="{FF2B5EF4-FFF2-40B4-BE49-F238E27FC236}">
                <a16:creationId xmlns:a16="http://schemas.microsoft.com/office/drawing/2014/main" id="{878C4520-9867-4853-8BE2-28EF206EA928}"/>
              </a:ext>
            </a:extLst>
          </p:cNvPr>
          <p:cNvPicPr>
            <a:picLocks noChangeAspect="1"/>
          </p:cNvPicPr>
          <p:nvPr/>
        </p:nvPicPr>
        <p:blipFill>
          <a:blip r:embed="rId5"/>
          <a:stretch>
            <a:fillRect/>
          </a:stretch>
        </p:blipFill>
        <p:spPr>
          <a:xfrm>
            <a:off x="7049729" y="1677421"/>
            <a:ext cx="4951398" cy="5025003"/>
          </a:xfrm>
          <a:prstGeom prst="rect">
            <a:avLst/>
          </a:prstGeom>
        </p:spPr>
      </p:pic>
      <p:pic>
        <p:nvPicPr>
          <p:cNvPr id="16" name="Audio 15">
            <a:hlinkClick r:id="" action="ppaction://media"/>
            <a:extLst>
              <a:ext uri="{FF2B5EF4-FFF2-40B4-BE49-F238E27FC236}">
                <a16:creationId xmlns:a16="http://schemas.microsoft.com/office/drawing/2014/main" id="{B8647CD5-BB0C-244D-FF8D-29410EC0512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91928897"/>
      </p:ext>
    </p:extLst>
  </p:cSld>
  <p:clrMapOvr>
    <a:masterClrMapping/>
  </p:clrMapOvr>
  <mc:AlternateContent xmlns:mc="http://schemas.openxmlformats.org/markup-compatibility/2006">
    <mc:Choice xmlns:p14="http://schemas.microsoft.com/office/powerpoint/2010/main" Requires="p14">
      <p:transition spd="slow" p14:dur="2000" advTm="46930"/>
    </mc:Choice>
    <mc:Fallback>
      <p:transition spd="slow" advTm="46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F9039"/>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CASE STUDIES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645920"/>
            <a:ext cx="7574280" cy="5056505"/>
          </a:xfrm>
          <a:solidFill>
            <a:srgbClr val="E3D5C4"/>
          </a:solidFill>
        </p:spPr>
        <p:txBody>
          <a:bodyPr anchor="ctr">
            <a:normAutofit fontScale="92500"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Whole System Demonstrator (WSD) trial showed reduced hospital admissions but revealed tensions between policy ideals and service reality (Steiner et al., 2023).</a:t>
            </a:r>
          </a:p>
          <a:p>
            <a:pPr>
              <a:lnSpc>
                <a:spcPct val="150000"/>
              </a:lnSpc>
            </a:pPr>
            <a:r>
              <a:rPr lang="en-US" sz="2000" dirty="0">
                <a:latin typeface="Times New Roman" panose="02020603050405020304" pitchFamily="18" charset="0"/>
                <a:cs typeface="Times New Roman" panose="02020603050405020304" pitchFamily="18" charset="0"/>
              </a:rPr>
              <a:t>Aligns with continuity theory by supporting familiar home environments despite health changes.</a:t>
            </a:r>
          </a:p>
          <a:p>
            <a:pPr>
              <a:lnSpc>
                <a:spcPct val="150000"/>
              </a:lnSpc>
            </a:pPr>
            <a:r>
              <a:rPr lang="en-US" sz="2000" dirty="0">
                <a:latin typeface="Times New Roman" panose="02020603050405020304" pitchFamily="18" charset="0"/>
                <a:cs typeface="Times New Roman" panose="02020603050405020304" pitchFamily="18" charset="0"/>
              </a:rPr>
              <a:t>Belong Villages (UK residential care model) uses household-centred, person-centred approaches.</a:t>
            </a:r>
          </a:p>
          <a:p>
            <a:pPr>
              <a:lnSpc>
                <a:spcPct val="150000"/>
              </a:lnSpc>
            </a:pPr>
            <a:r>
              <a:rPr lang="en-US" sz="2000" dirty="0">
                <a:latin typeface="Times New Roman" panose="02020603050405020304" pitchFamily="18" charset="0"/>
                <a:cs typeface="Times New Roman" panose="02020603050405020304" pitchFamily="18" charset="0"/>
              </a:rPr>
              <a:t>Evidence shows higher wellbeing and social interaction among Belong residents, supporting activity theory and the Care Act 2014 principles of dignity and autonomy (</a:t>
            </a:r>
            <a:r>
              <a:rPr lang="en-US" sz="2000" dirty="0" err="1">
                <a:latin typeface="Times New Roman" panose="02020603050405020304" pitchFamily="18" charset="0"/>
                <a:cs typeface="Times New Roman" panose="02020603050405020304" pitchFamily="18" charset="0"/>
              </a:rPr>
              <a:t>Dantas</a:t>
            </a:r>
            <a:r>
              <a:rPr lang="en-US" sz="2000" dirty="0">
                <a:latin typeface="Times New Roman" panose="02020603050405020304" pitchFamily="18" charset="0"/>
                <a:cs typeface="Times New Roman" panose="02020603050405020304" pitchFamily="18" charset="0"/>
              </a:rPr>
              <a:t> et al., 2022; GOV.UK, 2014).</a:t>
            </a:r>
          </a:p>
          <a:p>
            <a:pPr>
              <a:lnSpc>
                <a:spcPct val="150000"/>
              </a:lnSpc>
            </a:pPr>
            <a:r>
              <a:rPr lang="en-US" sz="2000" dirty="0">
                <a:latin typeface="Times New Roman" panose="02020603050405020304" pitchFamily="18" charset="0"/>
                <a:cs typeface="Times New Roman" panose="02020603050405020304" pitchFamily="18" charset="0"/>
              </a:rPr>
              <a:t>However, these models are resource-intensive and not widely scalable.</a:t>
            </a:r>
          </a:p>
        </p:txBody>
      </p:sp>
      <p:pic>
        <p:nvPicPr>
          <p:cNvPr id="4" name="Picture 3">
            <a:extLst>
              <a:ext uri="{FF2B5EF4-FFF2-40B4-BE49-F238E27FC236}">
                <a16:creationId xmlns:a16="http://schemas.microsoft.com/office/drawing/2014/main" id="{59A8287D-FC85-4C00-A5A5-F491BD23AF7A}"/>
              </a:ext>
            </a:extLst>
          </p:cNvPr>
          <p:cNvPicPr>
            <a:picLocks noChangeAspect="1"/>
          </p:cNvPicPr>
          <p:nvPr/>
        </p:nvPicPr>
        <p:blipFill>
          <a:blip r:embed="rId5"/>
          <a:stretch>
            <a:fillRect/>
          </a:stretch>
        </p:blipFill>
        <p:spPr>
          <a:xfrm>
            <a:off x="7985759" y="1645919"/>
            <a:ext cx="4106627" cy="5056505"/>
          </a:xfrm>
          <a:prstGeom prst="rect">
            <a:avLst/>
          </a:prstGeom>
        </p:spPr>
      </p:pic>
      <p:pic>
        <p:nvPicPr>
          <p:cNvPr id="10" name="Audio 9">
            <a:hlinkClick r:id="" action="ppaction://media"/>
            <a:extLst>
              <a:ext uri="{FF2B5EF4-FFF2-40B4-BE49-F238E27FC236}">
                <a16:creationId xmlns:a16="http://schemas.microsoft.com/office/drawing/2014/main" id="{E356728F-9441-EADE-11F8-6FB554254AA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48961293"/>
      </p:ext>
    </p:extLst>
  </p:cSld>
  <p:clrMapOvr>
    <a:masterClrMapping/>
  </p:clrMapOvr>
  <mc:AlternateContent xmlns:mc="http://schemas.openxmlformats.org/markup-compatibility/2006">
    <mc:Choice xmlns:p14="http://schemas.microsoft.com/office/powerpoint/2010/main" Requires="p14">
      <p:transition spd="slow" p14:dur="2000" advTm="87409"/>
    </mc:Choice>
    <mc:Fallback>
      <p:transition spd="slow" advTm="87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F9039"/>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LEARNING POINTS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645920"/>
            <a:ext cx="7574280" cy="5056505"/>
          </a:xfrm>
          <a:solidFill>
            <a:srgbClr val="E3D5C4"/>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This demonstrated where person-centred, integrated work can improve wellbeing and that effective implementation is essential. </a:t>
            </a:r>
          </a:p>
          <a:p>
            <a:pPr>
              <a:lnSpc>
                <a:spcPct val="150000"/>
              </a:lnSpc>
            </a:pPr>
            <a:r>
              <a:rPr lang="en-US" sz="2000" dirty="0" err="1">
                <a:latin typeface="Times New Roman" panose="02020603050405020304" pitchFamily="18" charset="0"/>
                <a:cs typeface="Times New Roman" panose="02020603050405020304" pitchFamily="18" charset="0"/>
              </a:rPr>
              <a:t>Steventon</a:t>
            </a:r>
            <a:r>
              <a:rPr lang="en-US" sz="2000" dirty="0">
                <a:latin typeface="Times New Roman" panose="02020603050405020304" pitchFamily="18" charset="0"/>
                <a:cs typeface="Times New Roman" panose="02020603050405020304" pitchFamily="18" charset="0"/>
              </a:rPr>
              <a:t> et al. (2013) question the notion that the use of technology will only reduce pressures within a system, and Ho et al. (2023) argue for relational care models. </a:t>
            </a:r>
          </a:p>
          <a:p>
            <a:pPr>
              <a:lnSpc>
                <a:spcPct val="150000"/>
              </a:lnSpc>
            </a:pPr>
            <a:r>
              <a:rPr lang="en-US" sz="2000" dirty="0" err="1">
                <a:latin typeface="Times New Roman" panose="02020603050405020304" pitchFamily="18" charset="0"/>
                <a:cs typeface="Times New Roman" panose="02020603050405020304" pitchFamily="18" charset="0"/>
              </a:rPr>
              <a:t>Jafarov</a:t>
            </a:r>
            <a:r>
              <a:rPr lang="en-US" sz="2000" dirty="0">
                <a:latin typeface="Times New Roman" panose="02020603050405020304" pitchFamily="18" charset="0"/>
                <a:cs typeface="Times New Roman" panose="02020603050405020304" pitchFamily="18" charset="0"/>
              </a:rPr>
              <a:t> (2025), however, is critical about inequality of access and workforce issues, noting that, if investment, training or alignment of policy is not sustained, then innovative practice may not represent an opportunity for change at scale in elderly care. </a:t>
            </a:r>
          </a:p>
        </p:txBody>
      </p:sp>
      <p:pic>
        <p:nvPicPr>
          <p:cNvPr id="5" name="Picture 4">
            <a:extLst>
              <a:ext uri="{FF2B5EF4-FFF2-40B4-BE49-F238E27FC236}">
                <a16:creationId xmlns:a16="http://schemas.microsoft.com/office/drawing/2014/main" id="{76199A24-51AE-43AB-B6AF-8A79E0B10D5A}"/>
              </a:ext>
            </a:extLst>
          </p:cNvPr>
          <p:cNvPicPr>
            <a:picLocks noChangeAspect="1"/>
          </p:cNvPicPr>
          <p:nvPr/>
        </p:nvPicPr>
        <p:blipFill>
          <a:blip r:embed="rId5"/>
          <a:stretch>
            <a:fillRect/>
          </a:stretch>
        </p:blipFill>
        <p:spPr>
          <a:xfrm>
            <a:off x="8009359" y="1645920"/>
            <a:ext cx="3906297" cy="2565998"/>
          </a:xfrm>
          <a:prstGeom prst="rect">
            <a:avLst/>
          </a:prstGeom>
        </p:spPr>
      </p:pic>
      <p:pic>
        <p:nvPicPr>
          <p:cNvPr id="6" name="Picture 5">
            <a:extLst>
              <a:ext uri="{FF2B5EF4-FFF2-40B4-BE49-F238E27FC236}">
                <a16:creationId xmlns:a16="http://schemas.microsoft.com/office/drawing/2014/main" id="{FDE7CF8E-A107-4FD9-B5DB-33C21A4386B3}"/>
              </a:ext>
            </a:extLst>
          </p:cNvPr>
          <p:cNvPicPr>
            <a:picLocks noChangeAspect="1"/>
          </p:cNvPicPr>
          <p:nvPr/>
        </p:nvPicPr>
        <p:blipFill rotWithShape="1">
          <a:blip r:embed="rId6"/>
          <a:srcRect b="12273"/>
          <a:stretch/>
        </p:blipFill>
        <p:spPr>
          <a:xfrm>
            <a:off x="8009359" y="4349925"/>
            <a:ext cx="3906297" cy="2352500"/>
          </a:xfrm>
          <a:prstGeom prst="rect">
            <a:avLst/>
          </a:prstGeom>
        </p:spPr>
      </p:pic>
      <p:pic>
        <p:nvPicPr>
          <p:cNvPr id="9" name="Audio 8">
            <a:hlinkClick r:id="" action="ppaction://media"/>
            <a:extLst>
              <a:ext uri="{FF2B5EF4-FFF2-40B4-BE49-F238E27FC236}">
                <a16:creationId xmlns:a16="http://schemas.microsoft.com/office/drawing/2014/main" id="{1FCF456A-CC76-5951-E320-A034E808974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57063338"/>
      </p:ext>
    </p:extLst>
  </p:cSld>
  <p:clrMapOvr>
    <a:masterClrMapping/>
  </p:clrMapOvr>
  <mc:AlternateContent xmlns:mc="http://schemas.openxmlformats.org/markup-compatibility/2006">
    <mc:Choice xmlns:p14="http://schemas.microsoft.com/office/powerpoint/2010/main" Requires="p14">
      <p:transition spd="slow" p14:dur="2000" advTm="39270"/>
    </mc:Choice>
    <mc:Fallback>
      <p:transition spd="slow" advTm="39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9F9039"/>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RECOMMENDATIONS FOR IMPROVEMENT</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739150"/>
            <a:ext cx="8468360" cy="4963275"/>
          </a:xfrm>
          <a:solidFill>
            <a:srgbClr val="E3D5C4"/>
          </a:solidFill>
        </p:spPr>
        <p:txBody>
          <a:bodyPr anchor="ctr">
            <a:normAutofit fontScale="92500" lnSpcReduction="20000"/>
          </a:bodyPr>
          <a:lstStyle/>
          <a:p>
            <a:pPr>
              <a:lnSpc>
                <a:spcPct val="150000"/>
              </a:lnSpc>
            </a:pPr>
            <a:r>
              <a:rPr lang="en-US" sz="2000" dirty="0">
                <a:latin typeface="Times New Roman" panose="02020603050405020304" pitchFamily="18" charset="0"/>
                <a:cs typeface="Times New Roman" panose="02020603050405020304" pitchFamily="18" charset="0"/>
              </a:rPr>
              <a:t>More investment in community and preventative services can reduce hospital admissions and reliance on institutional care (</a:t>
            </a:r>
            <a:r>
              <a:rPr lang="en-US" sz="2000" dirty="0" err="1">
                <a:latin typeface="Times New Roman" panose="02020603050405020304" pitchFamily="18" charset="0"/>
                <a:cs typeface="Times New Roman" panose="02020603050405020304" pitchFamily="18" charset="0"/>
              </a:rPr>
              <a:t>Nandy</a:t>
            </a:r>
            <a:r>
              <a:rPr lang="en-US" sz="2000" dirty="0">
                <a:latin typeface="Times New Roman" panose="02020603050405020304" pitchFamily="18" charset="0"/>
                <a:cs typeface="Times New Roman" panose="02020603050405020304" pitchFamily="18" charset="0"/>
              </a:rPr>
              <a:t>, 2025).</a:t>
            </a:r>
          </a:p>
          <a:p>
            <a:pPr>
              <a:lnSpc>
                <a:spcPct val="150000"/>
              </a:lnSpc>
            </a:pPr>
            <a:r>
              <a:rPr lang="en-US" sz="2000" dirty="0">
                <a:latin typeface="Times New Roman" panose="02020603050405020304" pitchFamily="18" charset="0"/>
                <a:cs typeface="Times New Roman" panose="02020603050405020304" pitchFamily="18" charset="0"/>
              </a:rPr>
              <a:t>Workforce shortages should be addressed through better training, career progression, and incentives (Peters, 2023).</a:t>
            </a:r>
          </a:p>
          <a:p>
            <a:pPr>
              <a:lnSpc>
                <a:spcPct val="150000"/>
              </a:lnSpc>
            </a:pPr>
            <a:r>
              <a:rPr lang="en-US" sz="2000" dirty="0">
                <a:latin typeface="Times New Roman" panose="02020603050405020304" pitchFamily="18" charset="0"/>
                <a:cs typeface="Times New Roman" panose="02020603050405020304" pitchFamily="18" charset="0"/>
              </a:rPr>
              <a:t>Integrated care systems can improve coordination between health and social care services (England, 2023).</a:t>
            </a:r>
          </a:p>
          <a:p>
            <a:pPr>
              <a:lnSpc>
                <a:spcPct val="150000"/>
              </a:lnSpc>
            </a:pPr>
            <a:r>
              <a:rPr lang="en-US" sz="2000" dirty="0">
                <a:latin typeface="Times New Roman" panose="02020603050405020304" pitchFamily="18" charset="0"/>
                <a:cs typeface="Times New Roman" panose="02020603050405020304" pitchFamily="18" charset="0"/>
              </a:rPr>
              <a:t>Person-centred care plans that support activity and continuity can enhance wellbeing and independence (</a:t>
            </a:r>
            <a:r>
              <a:rPr lang="en-US" sz="2000" dirty="0" err="1">
                <a:latin typeface="Times New Roman" panose="02020603050405020304" pitchFamily="18" charset="0"/>
                <a:cs typeface="Times New Roman" panose="02020603050405020304" pitchFamily="18" charset="0"/>
              </a:rPr>
              <a:t>Gianfredi</a:t>
            </a:r>
            <a:r>
              <a:rPr lang="en-US" sz="2000" dirty="0">
                <a:latin typeface="Times New Roman" panose="02020603050405020304" pitchFamily="18" charset="0"/>
                <a:cs typeface="Times New Roman" panose="02020603050405020304" pitchFamily="18" charset="0"/>
              </a:rPr>
              <a:t> et al., 2025).</a:t>
            </a:r>
          </a:p>
          <a:p>
            <a:pPr>
              <a:lnSpc>
                <a:spcPct val="150000"/>
              </a:lnSpc>
            </a:pPr>
            <a:r>
              <a:rPr lang="en-US" sz="2000" dirty="0">
                <a:latin typeface="Times New Roman" panose="02020603050405020304" pitchFamily="18" charset="0"/>
                <a:cs typeface="Times New Roman" panose="02020603050405020304" pitchFamily="18" charset="0"/>
              </a:rPr>
              <a:t>Stronger Care Act 2014 enforcement, digital inclusion, and sustainable funding are needed despite financial and organisational challenges (GOV.UK, 2014; </a:t>
            </a:r>
            <a:r>
              <a:rPr lang="en-US" sz="2000" dirty="0" err="1">
                <a:latin typeface="Times New Roman" panose="02020603050405020304" pitchFamily="18" charset="0"/>
                <a:cs typeface="Times New Roman" panose="02020603050405020304" pitchFamily="18" charset="0"/>
              </a:rPr>
              <a:t>Jeong</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Seol</a:t>
            </a:r>
            <a:r>
              <a:rPr lang="en-US" sz="2000" dirty="0">
                <a:latin typeface="Times New Roman" panose="02020603050405020304" pitchFamily="18" charset="0"/>
                <a:cs typeface="Times New Roman" panose="02020603050405020304" pitchFamily="18" charset="0"/>
              </a:rPr>
              <a:t>, 2022).</a:t>
            </a:r>
          </a:p>
        </p:txBody>
      </p:sp>
      <p:pic>
        <p:nvPicPr>
          <p:cNvPr id="4" name="Picture 3">
            <a:extLst>
              <a:ext uri="{FF2B5EF4-FFF2-40B4-BE49-F238E27FC236}">
                <a16:creationId xmlns:a16="http://schemas.microsoft.com/office/drawing/2014/main" id="{37EEA76A-0908-42A5-9B5A-114C6A4FFB05}"/>
              </a:ext>
            </a:extLst>
          </p:cNvPr>
          <p:cNvPicPr>
            <a:picLocks noChangeAspect="1"/>
          </p:cNvPicPr>
          <p:nvPr/>
        </p:nvPicPr>
        <p:blipFill>
          <a:blip r:embed="rId5"/>
          <a:stretch>
            <a:fillRect/>
          </a:stretch>
        </p:blipFill>
        <p:spPr>
          <a:xfrm>
            <a:off x="8954728" y="1739150"/>
            <a:ext cx="3008672" cy="2649970"/>
          </a:xfrm>
          <a:prstGeom prst="rect">
            <a:avLst/>
          </a:prstGeom>
        </p:spPr>
      </p:pic>
      <p:pic>
        <p:nvPicPr>
          <p:cNvPr id="5" name="Picture 4">
            <a:extLst>
              <a:ext uri="{FF2B5EF4-FFF2-40B4-BE49-F238E27FC236}">
                <a16:creationId xmlns:a16="http://schemas.microsoft.com/office/drawing/2014/main" id="{7590F775-1CAB-40A6-BDB8-453B54626A62}"/>
              </a:ext>
            </a:extLst>
          </p:cNvPr>
          <p:cNvPicPr>
            <a:picLocks noChangeAspect="1"/>
          </p:cNvPicPr>
          <p:nvPr/>
        </p:nvPicPr>
        <p:blipFill>
          <a:blip r:embed="rId6"/>
          <a:stretch>
            <a:fillRect/>
          </a:stretch>
        </p:blipFill>
        <p:spPr>
          <a:xfrm>
            <a:off x="8954728" y="4541951"/>
            <a:ext cx="3008672" cy="2160474"/>
          </a:xfrm>
          <a:prstGeom prst="rect">
            <a:avLst/>
          </a:prstGeom>
        </p:spPr>
      </p:pic>
      <p:pic>
        <p:nvPicPr>
          <p:cNvPr id="13" name="Audio 12">
            <a:hlinkClick r:id="" action="ppaction://media"/>
            <a:extLst>
              <a:ext uri="{FF2B5EF4-FFF2-40B4-BE49-F238E27FC236}">
                <a16:creationId xmlns:a16="http://schemas.microsoft.com/office/drawing/2014/main" id="{B04FF1B9-2509-DD53-CB27-4DD1999BF9B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79419300"/>
      </p:ext>
    </p:extLst>
  </p:cSld>
  <p:clrMapOvr>
    <a:masterClrMapping/>
  </p:clrMapOvr>
  <mc:AlternateContent xmlns:mc="http://schemas.openxmlformats.org/markup-compatibility/2006">
    <mc:Choice xmlns:p14="http://schemas.microsoft.com/office/powerpoint/2010/main" Requires="p14">
      <p:transition spd="slow" p14:dur="2000" advTm="56402"/>
    </mc:Choice>
    <mc:Fallback>
      <p:transition spd="slow" advTm="56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93675"/>
            <a:ext cx="12192000" cy="1325563"/>
          </a:xfrm>
          <a:solidFill>
            <a:srgbClr val="9F9039"/>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324100" y="1793557"/>
            <a:ext cx="7543800" cy="4870767"/>
          </a:xfrm>
          <a:solidFill>
            <a:srgbClr val="E3D5C4"/>
          </a:solidFill>
        </p:spPr>
        <p:txBody>
          <a:bodyPr anchor="ctr">
            <a:normAutofit fontScale="85000" lnSpcReduction="20000"/>
          </a:bodyPr>
          <a:lstStyle/>
          <a:p>
            <a:pPr>
              <a:lnSpc>
                <a:spcPct val="160000"/>
              </a:lnSpc>
            </a:pPr>
            <a:r>
              <a:rPr lang="en-US" sz="2400" dirty="0">
                <a:latin typeface="Times New Roman" panose="02020603050405020304" pitchFamily="18" charset="0"/>
                <a:cs typeface="Times New Roman" panose="02020603050405020304" pitchFamily="18" charset="0"/>
              </a:rPr>
              <a:t>The ageing UK population is increasing pressure on health and social care services.</a:t>
            </a:r>
          </a:p>
          <a:p>
            <a:pPr>
              <a:lnSpc>
                <a:spcPct val="160000"/>
              </a:lnSpc>
            </a:pPr>
            <a:r>
              <a:rPr lang="en-US" sz="2400" dirty="0">
                <a:latin typeface="Times New Roman" panose="02020603050405020304" pitchFamily="18" charset="0"/>
                <a:cs typeface="Times New Roman" panose="02020603050405020304" pitchFamily="18" charset="0"/>
              </a:rPr>
              <a:t>Older people have diverse physical, emotional, and psychological care needs.</a:t>
            </a:r>
          </a:p>
          <a:p>
            <a:pPr>
              <a:lnSpc>
                <a:spcPct val="160000"/>
              </a:lnSpc>
            </a:pPr>
            <a:r>
              <a:rPr lang="en-US" sz="2400" dirty="0">
                <a:latin typeface="Times New Roman" panose="02020603050405020304" pitchFamily="18" charset="0"/>
                <a:cs typeface="Times New Roman" panose="02020603050405020304" pitchFamily="18" charset="0"/>
              </a:rPr>
              <a:t>Ageing theories, policies, and legislation help improve understanding and delivery of care.</a:t>
            </a:r>
          </a:p>
          <a:p>
            <a:pPr>
              <a:lnSpc>
                <a:spcPct val="160000"/>
              </a:lnSpc>
            </a:pPr>
            <a:r>
              <a:rPr lang="en-US" sz="2400" dirty="0">
                <a:latin typeface="Times New Roman" panose="02020603050405020304" pitchFamily="18" charset="0"/>
                <a:cs typeface="Times New Roman" panose="02020603050405020304" pitchFamily="18" charset="0"/>
              </a:rPr>
              <a:t>Current care systems have strengths but continue to face issues with consistency and resources.</a:t>
            </a:r>
          </a:p>
          <a:p>
            <a:pPr>
              <a:lnSpc>
                <a:spcPct val="160000"/>
              </a:lnSpc>
            </a:pPr>
            <a:r>
              <a:rPr lang="en-US" sz="2400" dirty="0">
                <a:latin typeface="Times New Roman" panose="02020603050405020304" pitchFamily="18" charset="0"/>
                <a:cs typeface="Times New Roman" panose="02020603050405020304" pitchFamily="18" charset="0"/>
              </a:rPr>
              <a:t>Future care should be more integrated, sustainable, person-centred, and supported by technology, staffing, and research.</a:t>
            </a:r>
          </a:p>
        </p:txBody>
      </p:sp>
      <p:pic>
        <p:nvPicPr>
          <p:cNvPr id="6" name="Audio 5">
            <a:hlinkClick r:id="" action="ppaction://media"/>
            <a:extLst>
              <a:ext uri="{FF2B5EF4-FFF2-40B4-BE49-F238E27FC236}">
                <a16:creationId xmlns:a16="http://schemas.microsoft.com/office/drawing/2014/main" id="{32882EC9-56CE-DC1F-EB27-34E54AB358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2150252"/>
      </p:ext>
    </p:extLst>
  </p:cSld>
  <p:clrMapOvr>
    <a:masterClrMapping/>
  </p:clrMapOvr>
  <mc:AlternateContent xmlns:mc="http://schemas.openxmlformats.org/markup-compatibility/2006">
    <mc:Choice xmlns:p14="http://schemas.microsoft.com/office/powerpoint/2010/main" Requires="p14">
      <p:transition spd="slow" p14:dur="2000" advTm="76724"/>
    </mc:Choice>
    <mc:Fallback>
      <p:transition spd="slow" advTm="76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6EF72-8A26-4FCF-906A-51B627F56BB3}"/>
              </a:ext>
            </a:extLst>
          </p:cNvPr>
          <p:cNvSpPr>
            <a:spLocks noGrp="1"/>
          </p:cNvSpPr>
          <p:nvPr>
            <p:ph type="title"/>
          </p:nvPr>
        </p:nvSpPr>
        <p:spPr>
          <a:xfrm>
            <a:off x="0" y="63975"/>
            <a:ext cx="12192000" cy="667545"/>
          </a:xfrm>
          <a:solidFill>
            <a:srgbClr val="9F9039"/>
          </a:solidFill>
        </p:spPr>
        <p:txBody>
          <a:bodyPr>
            <a:normAutofit/>
          </a:bodyPr>
          <a:lstStyle/>
          <a:p>
            <a:pPr algn="ct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AAEFC4DC-70E4-437A-A6B3-D00A371BDF6C}"/>
              </a:ext>
            </a:extLst>
          </p:cNvPr>
          <p:cNvSpPr>
            <a:spLocks noGrp="1"/>
          </p:cNvSpPr>
          <p:nvPr>
            <p:ph idx="1"/>
          </p:nvPr>
        </p:nvSpPr>
        <p:spPr>
          <a:xfrm>
            <a:off x="152400" y="806630"/>
            <a:ext cx="11906250" cy="6009166"/>
          </a:xfrm>
          <a:solidFill>
            <a:srgbClr val="E3D5C4"/>
          </a:solidFill>
        </p:spPr>
        <p:txBody>
          <a:bodyPr anchor="ctr">
            <a:normAutofit fontScale="47500" lnSpcReduction="20000"/>
          </a:bodyPr>
          <a:lstStyle/>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Abernethy, A., Adams, L., Barrett, M., Bechtel, C., Brennan, P., Butte, A., Faulkner, J., Fontaine, E., Friedhoff, S., </a:t>
            </a:r>
            <a:r>
              <a:rPr lang="en-GB" sz="1000" dirty="0" err="1">
                <a:latin typeface="Times New Roman" panose="02020603050405020304" pitchFamily="18" charset="0"/>
                <a:ea typeface="Calibri" panose="020F0502020204030204" pitchFamily="34" charset="0"/>
                <a:cs typeface="Times New Roman" panose="02020603050405020304" pitchFamily="18" charset="0"/>
              </a:rPr>
              <a:t>Halamka</a:t>
            </a:r>
            <a:r>
              <a:rPr lang="en-GB" sz="1000" dirty="0">
                <a:latin typeface="Times New Roman" panose="02020603050405020304" pitchFamily="18" charset="0"/>
                <a:ea typeface="Calibri" panose="020F0502020204030204" pitchFamily="34" charset="0"/>
                <a:cs typeface="Times New Roman" panose="02020603050405020304" pitchFamily="18" charset="0"/>
              </a:rPr>
              <a:t>, J. and Howell, M. (2022). The promise of digital health: then, now, and the future. </a:t>
            </a:r>
            <a:r>
              <a:rPr lang="en-GB" sz="1000" i="1" dirty="0">
                <a:latin typeface="Times New Roman" panose="02020603050405020304" pitchFamily="18" charset="0"/>
                <a:ea typeface="Calibri" panose="020F0502020204030204" pitchFamily="34" charset="0"/>
                <a:cs typeface="Times New Roman" panose="02020603050405020304" pitchFamily="18" charset="0"/>
              </a:rPr>
              <a:t>NAM perspectives</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2022</a:t>
            </a:r>
            <a:r>
              <a:rPr lang="en-GB" sz="1000" dirty="0">
                <a:latin typeface="Times New Roman" panose="02020603050405020304" pitchFamily="18" charset="0"/>
                <a:ea typeface="Calibri" panose="020F0502020204030204" pitchFamily="34" charset="0"/>
                <a:cs typeface="Times New Roman" panose="02020603050405020304" pitchFamily="18" charset="0"/>
              </a:rPr>
              <a:t>, pp.10-31478.</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Barnes, T.L., MacLeod, S., </a:t>
            </a:r>
            <a:r>
              <a:rPr lang="en-GB" sz="1000" dirty="0" err="1">
                <a:latin typeface="Times New Roman" panose="02020603050405020304" pitchFamily="18" charset="0"/>
                <a:ea typeface="Calibri" panose="020F0502020204030204" pitchFamily="34" charset="0"/>
                <a:cs typeface="Times New Roman" panose="02020603050405020304" pitchFamily="18" charset="0"/>
              </a:rPr>
              <a:t>Tkatch</a:t>
            </a:r>
            <a:r>
              <a:rPr lang="en-GB" sz="1000" dirty="0">
                <a:latin typeface="Times New Roman" panose="02020603050405020304" pitchFamily="18" charset="0"/>
                <a:ea typeface="Calibri" panose="020F0502020204030204" pitchFamily="34" charset="0"/>
                <a:cs typeface="Times New Roman" panose="02020603050405020304" pitchFamily="18" charset="0"/>
              </a:rPr>
              <a:t>, R., Ahuja, M., Albright, L., Schaeffer, J.A. and Yeh, C.S. (2022). Cumulative effect of loneliness and social isolation on health outcomes among older adults. </a:t>
            </a:r>
            <a:r>
              <a:rPr lang="en-GB" sz="1000" i="1" dirty="0">
                <a:latin typeface="Times New Roman" panose="02020603050405020304" pitchFamily="18" charset="0"/>
                <a:ea typeface="Calibri" panose="020F0502020204030204" pitchFamily="34" charset="0"/>
                <a:cs typeface="Times New Roman" panose="02020603050405020304" pitchFamily="18" charset="0"/>
              </a:rPr>
              <a:t>Ageing &amp; Mental Health</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26</a:t>
            </a:r>
            <a:r>
              <a:rPr lang="en-GB" sz="1000" dirty="0">
                <a:latin typeface="Times New Roman" panose="02020603050405020304" pitchFamily="18" charset="0"/>
                <a:ea typeface="Calibri" panose="020F0502020204030204" pitchFamily="34" charset="0"/>
                <a:cs typeface="Times New Roman" panose="02020603050405020304" pitchFamily="18" charset="0"/>
              </a:rPr>
              <a:t>(7), pp.1327-1334.</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Ben-</a:t>
            </a:r>
            <a:r>
              <a:rPr lang="en-GB" sz="1000" dirty="0" err="1">
                <a:latin typeface="Times New Roman" panose="02020603050405020304" pitchFamily="18" charset="0"/>
                <a:ea typeface="Calibri" panose="020F0502020204030204" pitchFamily="34" charset="0"/>
                <a:cs typeface="Times New Roman" panose="02020603050405020304" pitchFamily="18" charset="0"/>
              </a:rPr>
              <a:t>Shlomo</a:t>
            </a:r>
            <a:r>
              <a:rPr lang="en-GB" sz="1000" dirty="0">
                <a:latin typeface="Times New Roman" panose="02020603050405020304" pitchFamily="18" charset="0"/>
                <a:ea typeface="Calibri" panose="020F0502020204030204" pitchFamily="34" charset="0"/>
                <a:cs typeface="Times New Roman" panose="02020603050405020304" pitchFamily="18" charset="0"/>
              </a:rPr>
              <a:t>, Y., Mishra, G.D.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Kuh</a:t>
            </a:r>
            <a:r>
              <a:rPr lang="en-GB" sz="1000" dirty="0">
                <a:latin typeface="Times New Roman" panose="02020603050405020304" pitchFamily="18" charset="0"/>
                <a:ea typeface="Calibri" panose="020F0502020204030204" pitchFamily="34" charset="0"/>
                <a:cs typeface="Times New Roman" panose="02020603050405020304" pitchFamily="18" charset="0"/>
              </a:rPr>
              <a:t>, D. (2023). Life course epidemiology. In </a:t>
            </a:r>
            <a:r>
              <a:rPr lang="en-GB" sz="1000" i="1" dirty="0">
                <a:latin typeface="Times New Roman" panose="02020603050405020304" pitchFamily="18" charset="0"/>
                <a:ea typeface="Calibri" panose="020F0502020204030204" pitchFamily="34" charset="0"/>
                <a:cs typeface="Times New Roman" panose="02020603050405020304" pitchFamily="18" charset="0"/>
              </a:rPr>
              <a:t>Handbook of epidemiology</a:t>
            </a:r>
            <a:r>
              <a:rPr lang="en-GB" sz="1000" dirty="0">
                <a:latin typeface="Times New Roman" panose="02020603050405020304" pitchFamily="18" charset="0"/>
                <a:ea typeface="Calibri" panose="020F0502020204030204" pitchFamily="34" charset="0"/>
                <a:cs typeface="Times New Roman" panose="02020603050405020304" pitchFamily="18" charset="0"/>
              </a:rPr>
              <a:t> (pp. 1-31). New York, NY: Springer New York.</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Cornelius, G., Hodgson, W., Maguire, R. and Egan, K. (2025). Wearable technology, smart home systems, and mobile apps for the self‑management of patient outcomes in dementia care: systematic review. </a:t>
            </a:r>
            <a:r>
              <a:rPr lang="en-GB" sz="1000" i="1" dirty="0">
                <a:latin typeface="Times New Roman" panose="02020603050405020304" pitchFamily="18" charset="0"/>
                <a:ea typeface="Calibri" panose="020F0502020204030204" pitchFamily="34" charset="0"/>
                <a:cs typeface="Times New Roman" panose="02020603050405020304" pitchFamily="18" charset="0"/>
              </a:rPr>
              <a:t>Journal of Medical Internet Research</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27</a:t>
            </a:r>
            <a:r>
              <a:rPr lang="en-GB" sz="1000" dirty="0">
                <a:latin typeface="Times New Roman" panose="02020603050405020304" pitchFamily="18" charset="0"/>
                <a:ea typeface="Calibri" panose="020F0502020204030204" pitchFamily="34" charset="0"/>
                <a:cs typeface="Times New Roman" panose="02020603050405020304" pitchFamily="18" charset="0"/>
              </a:rPr>
              <a:t>, p.e65385.</a:t>
            </a:r>
          </a:p>
          <a:p>
            <a:pPr marL="457200" marR="0" indent="-457200">
              <a:lnSpc>
                <a:spcPct val="100000"/>
              </a:lnSpc>
              <a:spcBef>
                <a:spcPts val="0"/>
              </a:spcBef>
              <a:spcAft>
                <a:spcPts val="80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Dantas</a:t>
            </a:r>
            <a:r>
              <a:rPr lang="en-GB" sz="1000" dirty="0">
                <a:latin typeface="Times New Roman" panose="02020603050405020304" pitchFamily="18" charset="0"/>
                <a:ea typeface="Calibri" panose="020F0502020204030204" pitchFamily="34" charset="0"/>
                <a:cs typeface="Times New Roman" panose="02020603050405020304" pitchFamily="18" charset="0"/>
              </a:rPr>
              <a:t>, C., </a:t>
            </a:r>
            <a:r>
              <a:rPr lang="en-GB" sz="1000" dirty="0" err="1">
                <a:latin typeface="Times New Roman" panose="02020603050405020304" pitchFamily="18" charset="0"/>
                <a:ea typeface="Calibri" panose="020F0502020204030204" pitchFamily="34" charset="0"/>
                <a:cs typeface="Times New Roman" panose="02020603050405020304" pitchFamily="18" charset="0"/>
              </a:rPr>
              <a:t>Ortet</a:t>
            </a:r>
            <a:r>
              <a:rPr lang="en-GB" sz="1000" dirty="0">
                <a:latin typeface="Times New Roman" panose="02020603050405020304" pitchFamily="18" charset="0"/>
                <a:ea typeface="Calibri" panose="020F0502020204030204" pitchFamily="34" charset="0"/>
                <a:cs typeface="Times New Roman" panose="02020603050405020304" pitchFamily="18" charset="0"/>
              </a:rPr>
              <a:t>, S., </a:t>
            </a:r>
            <a:r>
              <a:rPr lang="en-GB" sz="1000" dirty="0" err="1">
                <a:latin typeface="Times New Roman" panose="02020603050405020304" pitchFamily="18" charset="0"/>
                <a:ea typeface="Calibri" panose="020F0502020204030204" pitchFamily="34" charset="0"/>
                <a:cs typeface="Times New Roman" panose="02020603050405020304" pitchFamily="18" charset="0"/>
              </a:rPr>
              <a:t>Bleaden</a:t>
            </a:r>
            <a:r>
              <a:rPr lang="en-GB" sz="1000" dirty="0">
                <a:latin typeface="Times New Roman" panose="02020603050405020304" pitchFamily="18" charset="0"/>
                <a:ea typeface="Calibri" panose="020F0502020204030204" pitchFamily="34" charset="0"/>
                <a:cs typeface="Times New Roman" panose="02020603050405020304" pitchFamily="18" charset="0"/>
              </a:rPr>
              <a:t>, A.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Jegundo</a:t>
            </a:r>
            <a:r>
              <a:rPr lang="en-GB" sz="1000" dirty="0">
                <a:latin typeface="Times New Roman" panose="02020603050405020304" pitchFamily="18" charset="0"/>
                <a:ea typeface="Calibri" panose="020F0502020204030204" pitchFamily="34" charset="0"/>
                <a:cs typeface="Times New Roman" panose="02020603050405020304" pitchFamily="18" charset="0"/>
              </a:rPr>
              <a:t>, A. (2022). Autonomy and Aging. In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Encyclopedia</a:t>
            </a:r>
            <a:r>
              <a:rPr lang="en-GB" sz="1000" i="1" dirty="0">
                <a:latin typeface="Times New Roman" panose="02020603050405020304" pitchFamily="18" charset="0"/>
                <a:ea typeface="Calibri" panose="020F0502020204030204" pitchFamily="34" charset="0"/>
                <a:cs typeface="Times New Roman" panose="02020603050405020304" pitchFamily="18" charset="0"/>
              </a:rPr>
              <a:t> of Gerontology and Population Aging</a:t>
            </a:r>
            <a:r>
              <a:rPr lang="en-GB" sz="1000" dirty="0">
                <a:latin typeface="Times New Roman" panose="02020603050405020304" pitchFamily="18" charset="0"/>
                <a:ea typeface="Calibri" panose="020F0502020204030204" pitchFamily="34" charset="0"/>
                <a:cs typeface="Times New Roman" panose="02020603050405020304" pitchFamily="18" charset="0"/>
              </a:rPr>
              <a:t> (pp. 579-583). Cham: Springer International Publishing.</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Davies, N., </a:t>
            </a:r>
            <a:r>
              <a:rPr lang="en-GB" sz="1000" dirty="0" err="1">
                <a:latin typeface="Times New Roman" panose="02020603050405020304" pitchFamily="18" charset="0"/>
                <a:ea typeface="Calibri" panose="020F0502020204030204" pitchFamily="34" charset="0"/>
                <a:cs typeface="Times New Roman" panose="02020603050405020304" pitchFamily="18" charset="0"/>
              </a:rPr>
              <a:t>Hoddinott</a:t>
            </a:r>
            <a:r>
              <a:rPr lang="en-GB" sz="1000" dirty="0">
                <a:latin typeface="Times New Roman" panose="02020603050405020304" pitchFamily="18" charset="0"/>
                <a:ea typeface="Calibri" panose="020F0502020204030204" pitchFamily="34" charset="0"/>
                <a:cs typeface="Times New Roman" panose="02020603050405020304" pitchFamily="18" charset="0"/>
              </a:rPr>
              <a:t>, S., Fright, M., Nye, P., Shepley, P. and Richards, G., Performance Tracker 2022/23.</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de </a:t>
            </a:r>
            <a:r>
              <a:rPr lang="en-GB" sz="1000" dirty="0" err="1">
                <a:latin typeface="Times New Roman" panose="02020603050405020304" pitchFamily="18" charset="0"/>
                <a:ea typeface="Calibri" panose="020F0502020204030204" pitchFamily="34" charset="0"/>
                <a:cs typeface="Times New Roman" panose="02020603050405020304" pitchFamily="18" charset="0"/>
              </a:rPr>
              <a:t>Magalhães</a:t>
            </a:r>
            <a:r>
              <a:rPr lang="en-GB" sz="1000" dirty="0">
                <a:latin typeface="Times New Roman" panose="02020603050405020304" pitchFamily="18" charset="0"/>
                <a:ea typeface="Calibri" panose="020F0502020204030204" pitchFamily="34" charset="0"/>
                <a:cs typeface="Times New Roman" panose="02020603050405020304" pitchFamily="18" charset="0"/>
              </a:rPr>
              <a:t>, J.P. (2025). An overview of contemporary theories of ageing. </a:t>
            </a:r>
            <a:r>
              <a:rPr lang="en-GB" sz="1000" i="1" dirty="0">
                <a:latin typeface="Times New Roman" panose="02020603050405020304" pitchFamily="18" charset="0"/>
                <a:ea typeface="Calibri" panose="020F0502020204030204" pitchFamily="34" charset="0"/>
                <a:cs typeface="Times New Roman" panose="02020603050405020304" pitchFamily="18" charset="0"/>
              </a:rPr>
              <a:t>Nature Cell Biology</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27</a:t>
            </a:r>
            <a:r>
              <a:rPr lang="en-GB" sz="1000" dirty="0">
                <a:latin typeface="Times New Roman" panose="02020603050405020304" pitchFamily="18" charset="0"/>
                <a:ea typeface="Calibri" panose="020F0502020204030204" pitchFamily="34" charset="0"/>
                <a:cs typeface="Times New Roman" panose="02020603050405020304" pitchFamily="18" charset="0"/>
              </a:rPr>
              <a:t>(7), pp.1074-1082.</a:t>
            </a:r>
          </a:p>
          <a:p>
            <a:pPr marL="457200" marR="0" indent="-457200">
              <a:lnSpc>
                <a:spcPct val="100000"/>
              </a:lnSpc>
              <a:spcBef>
                <a:spcPts val="0"/>
              </a:spcBef>
              <a:spcAft>
                <a:spcPts val="80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Dostálová</a:t>
            </a:r>
            <a:r>
              <a:rPr lang="en-GB" sz="1000" dirty="0">
                <a:latin typeface="Times New Roman" panose="02020603050405020304" pitchFamily="18" charset="0"/>
                <a:ea typeface="Calibri" panose="020F0502020204030204" pitchFamily="34" charset="0"/>
                <a:cs typeface="Times New Roman" panose="02020603050405020304" pitchFamily="18" charset="0"/>
              </a:rPr>
              <a:t>, V., </a:t>
            </a:r>
            <a:r>
              <a:rPr lang="en-GB" sz="1000" dirty="0" err="1">
                <a:latin typeface="Times New Roman" panose="02020603050405020304" pitchFamily="18" charset="0"/>
                <a:ea typeface="Calibri" panose="020F0502020204030204" pitchFamily="34" charset="0"/>
                <a:cs typeface="Times New Roman" panose="02020603050405020304" pitchFamily="18" charset="0"/>
              </a:rPr>
              <a:t>Bártová</a:t>
            </a:r>
            <a:r>
              <a:rPr lang="en-GB" sz="1000" dirty="0">
                <a:latin typeface="Times New Roman" panose="02020603050405020304" pitchFamily="18" charset="0"/>
                <a:ea typeface="Calibri" panose="020F0502020204030204" pitchFamily="34" charset="0"/>
                <a:cs typeface="Times New Roman" panose="02020603050405020304" pitchFamily="18" charset="0"/>
              </a:rPr>
              <a:t>, A., </a:t>
            </a:r>
            <a:r>
              <a:rPr lang="en-GB" sz="1000" dirty="0" err="1">
                <a:latin typeface="Times New Roman" panose="02020603050405020304" pitchFamily="18" charset="0"/>
                <a:ea typeface="Calibri" panose="020F0502020204030204" pitchFamily="34" charset="0"/>
                <a:cs typeface="Times New Roman" panose="02020603050405020304" pitchFamily="18" charset="0"/>
              </a:rPr>
              <a:t>Bláhová</a:t>
            </a:r>
            <a:r>
              <a:rPr lang="en-GB" sz="1000" dirty="0">
                <a:latin typeface="Times New Roman" panose="02020603050405020304" pitchFamily="18" charset="0"/>
                <a:ea typeface="Calibri" panose="020F0502020204030204" pitchFamily="34" charset="0"/>
                <a:cs typeface="Times New Roman" panose="02020603050405020304" pitchFamily="18" charset="0"/>
              </a:rPr>
              <a:t>, H.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Holmerová</a:t>
            </a:r>
            <a:r>
              <a:rPr lang="en-GB" sz="1000" dirty="0">
                <a:latin typeface="Times New Roman" panose="02020603050405020304" pitchFamily="18" charset="0"/>
                <a:ea typeface="Calibri" panose="020F0502020204030204" pitchFamily="34" charset="0"/>
                <a:cs typeface="Times New Roman" panose="02020603050405020304" pitchFamily="18" charset="0"/>
              </a:rPr>
              <a:t>, I. (2022). The experiences and needs of frail older people receiving home health care: A qualitative study. </a:t>
            </a:r>
            <a:r>
              <a:rPr lang="en-GB" sz="1000" i="1" dirty="0">
                <a:latin typeface="Times New Roman" panose="02020603050405020304" pitchFamily="18" charset="0"/>
                <a:ea typeface="Calibri" panose="020F0502020204030204" pitchFamily="34" charset="0"/>
                <a:cs typeface="Times New Roman" panose="02020603050405020304" pitchFamily="18" charset="0"/>
              </a:rPr>
              <a:t>International journal of older people nursing</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17</a:t>
            </a:r>
            <a:r>
              <a:rPr lang="en-GB" sz="1000" dirty="0">
                <a:latin typeface="Times New Roman" panose="02020603050405020304" pitchFamily="18" charset="0"/>
                <a:ea typeface="Calibri" panose="020F0502020204030204" pitchFamily="34" charset="0"/>
                <a:cs typeface="Times New Roman" panose="02020603050405020304" pitchFamily="18" charset="0"/>
              </a:rPr>
              <a:t>(1), p.e12418.</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Dunn, P., </a:t>
            </a:r>
            <a:r>
              <a:rPr lang="en-GB" sz="1000" dirty="0" err="1">
                <a:latin typeface="Times New Roman" panose="02020603050405020304" pitchFamily="18" charset="0"/>
                <a:ea typeface="Calibri" panose="020F0502020204030204" pitchFamily="34" charset="0"/>
                <a:cs typeface="Times New Roman" panose="02020603050405020304" pitchFamily="18" charset="0"/>
              </a:rPr>
              <a:t>Ewbank</a:t>
            </a:r>
            <a:r>
              <a:rPr lang="en-GB" sz="1000" dirty="0">
                <a:latin typeface="Times New Roman" panose="02020603050405020304" pitchFamily="18" charset="0"/>
                <a:ea typeface="Calibri" panose="020F0502020204030204" pitchFamily="34" charset="0"/>
                <a:cs typeface="Times New Roman" panose="02020603050405020304" pitchFamily="18" charset="0"/>
              </a:rPr>
              <a:t>, L.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Alderwick</a:t>
            </a:r>
            <a:r>
              <a:rPr lang="en-GB" sz="1000" dirty="0">
                <a:latin typeface="Times New Roman" panose="02020603050405020304" pitchFamily="18" charset="0"/>
                <a:ea typeface="Calibri" panose="020F0502020204030204" pitchFamily="34" charset="0"/>
                <a:cs typeface="Times New Roman" panose="02020603050405020304" pitchFamily="18" charset="0"/>
              </a:rPr>
              <a:t>, H. (2023). Nine major challenges facing health and care in England. </a:t>
            </a:r>
            <a:r>
              <a:rPr lang="en-GB" sz="1000" i="1" dirty="0">
                <a:latin typeface="Times New Roman" panose="02020603050405020304" pitchFamily="18" charset="0"/>
                <a:ea typeface="Calibri" panose="020F0502020204030204" pitchFamily="34" charset="0"/>
                <a:cs typeface="Times New Roman" panose="02020603050405020304" pitchFamily="18" charset="0"/>
              </a:rPr>
              <a:t>The Health Foundation</a:t>
            </a:r>
            <a:r>
              <a:rPr lang="en-GB" sz="1000" dirty="0">
                <a:latin typeface="Times New Roman" panose="02020603050405020304" pitchFamily="18" charset="0"/>
                <a:ea typeface="Calibri" panose="020F0502020204030204" pitchFamily="34" charset="0"/>
                <a:cs typeface="Times New Roman" panose="02020603050405020304" pitchFamily="18" charset="0"/>
              </a:rPr>
              <a:t>.</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England, N.H.S. (2023). </a:t>
            </a:r>
            <a:r>
              <a:rPr lang="en-GB" sz="1000" i="1" dirty="0">
                <a:latin typeface="Times New Roman" panose="02020603050405020304" pitchFamily="18" charset="0"/>
                <a:ea typeface="Calibri" panose="020F0502020204030204" pitchFamily="34" charset="0"/>
                <a:cs typeface="Times New Roman" panose="02020603050405020304" pitchFamily="18" charset="0"/>
              </a:rPr>
              <a:t>NHS long term workforce plan</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Garcia, R. (2022). Social determinants of health. </a:t>
            </a:r>
            <a:r>
              <a:rPr lang="en-GB" sz="1000" i="1" dirty="0">
                <a:latin typeface="Times New Roman" panose="02020603050405020304" pitchFamily="18" charset="0"/>
                <a:ea typeface="Calibri" panose="020F0502020204030204" pitchFamily="34" charset="0"/>
                <a:cs typeface="Times New Roman" panose="02020603050405020304" pitchFamily="18" charset="0"/>
              </a:rPr>
              <a:t>A population health approach to health disparities for nurses: Care of vulnerable populations</a:t>
            </a:r>
            <a:r>
              <a:rPr lang="en-GB" sz="1000" dirty="0">
                <a:latin typeface="Times New Roman" panose="02020603050405020304" pitchFamily="18" charset="0"/>
                <a:ea typeface="Calibri" panose="020F0502020204030204" pitchFamily="34" charset="0"/>
                <a:cs typeface="Times New Roman" panose="02020603050405020304" pitchFamily="18" charset="0"/>
              </a:rPr>
              <a:t>, pp.105-130.</a:t>
            </a:r>
          </a:p>
          <a:p>
            <a:pPr marL="457200" marR="0" indent="-457200">
              <a:lnSpc>
                <a:spcPct val="100000"/>
              </a:lnSpc>
              <a:spcBef>
                <a:spcPts val="0"/>
              </a:spcBef>
              <a:spcAft>
                <a:spcPts val="80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Gharpure</a:t>
            </a:r>
            <a:r>
              <a:rPr lang="en-GB" sz="1000" dirty="0">
                <a:latin typeface="Times New Roman" panose="02020603050405020304" pitchFamily="18" charset="0"/>
                <a:ea typeface="Calibri" panose="020F0502020204030204" pitchFamily="34" charset="0"/>
                <a:cs typeface="Times New Roman" panose="02020603050405020304" pitchFamily="18" charset="0"/>
              </a:rPr>
              <a:t>, A. (2025). ESG Reporting in Enterprise Financial Systems: Challenges and Innovations. </a:t>
            </a:r>
            <a:r>
              <a:rPr lang="en-GB" sz="1000" i="1" dirty="0">
                <a:latin typeface="Times New Roman" panose="02020603050405020304" pitchFamily="18" charset="0"/>
                <a:ea typeface="Calibri" panose="020F0502020204030204" pitchFamily="34" charset="0"/>
                <a:cs typeface="Times New Roman" panose="02020603050405020304" pitchFamily="18" charset="0"/>
              </a:rPr>
              <a:t>Journal of Computer Science and Technology Studies</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7</a:t>
            </a:r>
            <a:r>
              <a:rPr lang="en-GB" sz="1000" dirty="0">
                <a:latin typeface="Times New Roman" panose="02020603050405020304" pitchFamily="18" charset="0"/>
                <a:ea typeface="Calibri" panose="020F0502020204030204" pitchFamily="34" charset="0"/>
                <a:cs typeface="Times New Roman" panose="02020603050405020304" pitchFamily="18" charset="0"/>
              </a:rPr>
              <a:t>(3), pp.194-201.</a:t>
            </a:r>
          </a:p>
          <a:p>
            <a:pPr marL="457200" marR="0" indent="-457200">
              <a:lnSpc>
                <a:spcPct val="100000"/>
              </a:lnSpc>
              <a:spcBef>
                <a:spcPts val="0"/>
              </a:spcBef>
              <a:spcAft>
                <a:spcPts val="80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Gianfredi</a:t>
            </a:r>
            <a:r>
              <a:rPr lang="en-GB" sz="1000" dirty="0">
                <a:latin typeface="Times New Roman" panose="02020603050405020304" pitchFamily="18" charset="0"/>
                <a:ea typeface="Calibri" panose="020F0502020204030204" pitchFamily="34" charset="0"/>
                <a:cs typeface="Times New Roman" panose="02020603050405020304" pitchFamily="18" charset="0"/>
              </a:rPr>
              <a:t>, V., Nucci, 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Pennisi</a:t>
            </a:r>
            <a:r>
              <a:rPr lang="en-GB" sz="1000" dirty="0">
                <a:latin typeface="Times New Roman" panose="02020603050405020304" pitchFamily="18" charset="0"/>
                <a:ea typeface="Calibri" panose="020F0502020204030204" pitchFamily="34" charset="0"/>
                <a:cs typeface="Times New Roman" panose="02020603050405020304" pitchFamily="18" charset="0"/>
              </a:rPr>
              <a:t>, F., Maggi, S., Veronese, N.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Soysal</a:t>
            </a:r>
            <a:r>
              <a:rPr lang="en-GB" sz="1000" dirty="0">
                <a:latin typeface="Times New Roman" panose="02020603050405020304" pitchFamily="18" charset="0"/>
                <a:ea typeface="Calibri" panose="020F0502020204030204" pitchFamily="34" charset="0"/>
                <a:cs typeface="Times New Roman" panose="02020603050405020304" pitchFamily="18" charset="0"/>
              </a:rPr>
              <a:t>, P. (2025). Aging, longevity, and healthy aging: the public health approach. </a:t>
            </a:r>
            <a:r>
              <a:rPr lang="en-GB" sz="1000" i="1" dirty="0">
                <a:latin typeface="Times New Roman" panose="02020603050405020304" pitchFamily="18" charset="0"/>
                <a:ea typeface="Calibri" panose="020F0502020204030204" pitchFamily="34" charset="0"/>
                <a:cs typeface="Times New Roman" panose="02020603050405020304" pitchFamily="18" charset="0"/>
              </a:rPr>
              <a:t>Aging Clinical and Experimental Research</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37</a:t>
            </a:r>
            <a:r>
              <a:rPr lang="en-GB" sz="1000" dirty="0">
                <a:latin typeface="Times New Roman" panose="02020603050405020304" pitchFamily="18" charset="0"/>
                <a:ea typeface="Calibri" panose="020F0502020204030204" pitchFamily="34" charset="0"/>
                <a:cs typeface="Times New Roman" panose="02020603050405020304" pitchFamily="18" charset="0"/>
              </a:rPr>
              <a:t>(1), p.125.</a:t>
            </a:r>
          </a:p>
          <a:p>
            <a:pPr marL="457200" marR="0" indent="-457200">
              <a:lnSpc>
                <a:spcPct val="100000"/>
              </a:lnSpc>
              <a:spcBef>
                <a:spcPts val="0"/>
              </a:spcBef>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GOV.UK. (1998). </a:t>
            </a:r>
            <a:r>
              <a:rPr lang="en-US" sz="1000" i="1" dirty="0">
                <a:latin typeface="Times New Roman" panose="02020603050405020304" pitchFamily="18" charset="0"/>
                <a:ea typeface="Calibri" panose="020F0502020204030204" pitchFamily="34" charset="0"/>
                <a:cs typeface="Times New Roman" panose="02020603050405020304" pitchFamily="18" charset="0"/>
              </a:rPr>
              <a:t>Human rights act 1998</a:t>
            </a:r>
            <a:r>
              <a:rPr lang="en-US" sz="1000" dirty="0">
                <a:latin typeface="Times New Roman" panose="02020603050405020304" pitchFamily="18" charset="0"/>
                <a:ea typeface="Calibri" panose="020F0502020204030204" pitchFamily="34" charset="0"/>
                <a:cs typeface="Times New Roman" panose="02020603050405020304" pitchFamily="18" charset="0"/>
              </a:rPr>
              <a:t>. Legislation.gov.uk.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https://www.legislation.gov.uk/ukpga/1998/42/contents</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dirty="0">
                <a:latin typeface="Times New Roman" panose="02020603050405020304" pitchFamily="18" charset="0"/>
                <a:ea typeface="Calibri" panose="020F0502020204030204" pitchFamily="34" charset="0"/>
                <a:cs typeface="Times New Roman" panose="02020603050405020304" pitchFamily="18" charset="0"/>
              </a:rPr>
              <a:t>[Accessed 4 Jun. 2026].</a:t>
            </a:r>
          </a:p>
          <a:p>
            <a:pPr marL="457200" marR="0" indent="-457200">
              <a:lnSpc>
                <a:spcPct val="100000"/>
              </a:lnSpc>
              <a:spcBef>
                <a:spcPts val="0"/>
              </a:spcBef>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GOV.UK. (2010). </a:t>
            </a:r>
            <a:r>
              <a:rPr lang="en-US" sz="1000" i="1" dirty="0">
                <a:latin typeface="Times New Roman" panose="02020603050405020304" pitchFamily="18" charset="0"/>
                <a:ea typeface="Calibri" panose="020F0502020204030204" pitchFamily="34" charset="0"/>
                <a:cs typeface="Times New Roman" panose="02020603050405020304" pitchFamily="18" charset="0"/>
              </a:rPr>
              <a:t>Equality act 2010: Guidance</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https://www.gov.uk/guidance/equality-act-2010-guidance</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dirty="0">
                <a:latin typeface="Times New Roman" panose="02020603050405020304" pitchFamily="18" charset="0"/>
                <a:ea typeface="Calibri" panose="020F0502020204030204" pitchFamily="34" charset="0"/>
                <a:cs typeface="Times New Roman" panose="02020603050405020304" pitchFamily="18" charset="0"/>
              </a:rPr>
              <a:t>[Accessed 4 Jun. 2026].</a:t>
            </a:r>
          </a:p>
          <a:p>
            <a:pPr marL="457200" marR="0" indent="-457200">
              <a:lnSpc>
                <a:spcPct val="100000"/>
              </a:lnSpc>
              <a:spcBef>
                <a:spcPts val="0"/>
              </a:spcBef>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GOV.UK. (2014). </a:t>
            </a:r>
            <a:r>
              <a:rPr lang="en-US" sz="1000" i="1" dirty="0">
                <a:latin typeface="Times New Roman" panose="02020603050405020304" pitchFamily="18" charset="0"/>
                <a:ea typeface="Calibri" panose="020F0502020204030204" pitchFamily="34" charset="0"/>
                <a:cs typeface="Times New Roman" panose="02020603050405020304" pitchFamily="18" charset="0"/>
              </a:rPr>
              <a:t>Care act 2014</a:t>
            </a:r>
            <a:r>
              <a:rPr lang="en-US" sz="1000" dirty="0">
                <a:latin typeface="Times New Roman" panose="02020603050405020304" pitchFamily="18" charset="0"/>
                <a:ea typeface="Calibri" panose="020F0502020204030204" pitchFamily="34" charset="0"/>
                <a:cs typeface="Times New Roman" panose="02020603050405020304" pitchFamily="18" charset="0"/>
              </a:rPr>
              <a:t>. Legislation.gov.uk.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https://www.legislation.gov.uk/ukpga/2014/23/contents</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dirty="0">
                <a:latin typeface="Times New Roman" panose="02020603050405020304" pitchFamily="18" charset="0"/>
                <a:ea typeface="Calibri" panose="020F0502020204030204" pitchFamily="34" charset="0"/>
                <a:cs typeface="Times New Roman" panose="02020603050405020304" pitchFamily="18" charset="0"/>
              </a:rPr>
              <a:t>[Accessed 4 Jun. 2026].</a:t>
            </a:r>
          </a:p>
          <a:p>
            <a:pPr marL="457200" marR="0" indent="-457200">
              <a:lnSpc>
                <a:spcPct val="100000"/>
              </a:lnSpc>
              <a:spcBef>
                <a:spcPts val="0"/>
              </a:spcBef>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GOV.UK. (2014). </a:t>
            </a:r>
            <a:r>
              <a:rPr lang="en-US" sz="1000" i="1" dirty="0">
                <a:latin typeface="Times New Roman" panose="02020603050405020304" pitchFamily="18" charset="0"/>
                <a:ea typeface="Calibri" panose="020F0502020204030204" pitchFamily="34" charset="0"/>
                <a:cs typeface="Times New Roman" panose="02020603050405020304" pitchFamily="18" charset="0"/>
              </a:rPr>
              <a:t>Care act factsheets</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https://www.gov.uk/government/publications/care-act-2014-part-1-factsheets/care-act-factsheets</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dirty="0">
                <a:latin typeface="Times New Roman" panose="02020603050405020304" pitchFamily="18" charset="0"/>
                <a:ea typeface="Calibri" panose="020F0502020204030204" pitchFamily="34" charset="0"/>
                <a:cs typeface="Times New Roman" panose="02020603050405020304" pitchFamily="18" charset="0"/>
              </a:rPr>
              <a:t>[Accessed 4 Jun. 2026].</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Guedes, J. and Melo, S. (2022). Continuity theory. In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Encyclopedia</a:t>
            </a:r>
            <a:r>
              <a:rPr lang="en-GB" sz="1000" i="1" dirty="0">
                <a:latin typeface="Times New Roman" panose="02020603050405020304" pitchFamily="18" charset="0"/>
                <a:ea typeface="Calibri" panose="020F0502020204030204" pitchFamily="34" charset="0"/>
                <a:cs typeface="Times New Roman" panose="02020603050405020304" pitchFamily="18" charset="0"/>
              </a:rPr>
              <a:t> of gerontology and population aging</a:t>
            </a:r>
            <a:r>
              <a:rPr lang="en-GB" sz="1000" dirty="0">
                <a:latin typeface="Times New Roman" panose="02020603050405020304" pitchFamily="18" charset="0"/>
                <a:ea typeface="Calibri" panose="020F0502020204030204" pitchFamily="34" charset="0"/>
                <a:cs typeface="Times New Roman" panose="02020603050405020304" pitchFamily="18" charset="0"/>
              </a:rPr>
              <a:t> (pp. 1170-1180). Cham: Springer International Publishing.</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Ho, C., Ocampo, W., Southern, D.A., Sola, D., Baylis, B., Conly, J.M., Hogan, D.B., Kaufman, J., </a:t>
            </a:r>
            <a:r>
              <a:rPr lang="en-GB" sz="1000" dirty="0" err="1">
                <a:latin typeface="Times New Roman" panose="02020603050405020304" pitchFamily="18" charset="0"/>
                <a:ea typeface="Calibri" panose="020F0502020204030204" pitchFamily="34" charset="0"/>
                <a:cs typeface="Times New Roman" panose="02020603050405020304" pitchFamily="18" charset="0"/>
              </a:rPr>
              <a:t>Stelfox</a:t>
            </a:r>
            <a:r>
              <a:rPr lang="en-GB" sz="1000" dirty="0">
                <a:latin typeface="Times New Roman" panose="02020603050405020304" pitchFamily="18" charset="0"/>
                <a:ea typeface="Calibri" panose="020F0502020204030204" pitchFamily="34" charset="0"/>
                <a:cs typeface="Times New Roman" panose="02020603050405020304" pitchFamily="18" charset="0"/>
              </a:rPr>
              <a:t>, H.T.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Ghali</a:t>
            </a:r>
            <a:r>
              <a:rPr lang="en-GB" sz="1000" dirty="0">
                <a:latin typeface="Times New Roman" panose="02020603050405020304" pitchFamily="18" charset="0"/>
                <a:ea typeface="Calibri" panose="020F0502020204030204" pitchFamily="34" charset="0"/>
                <a:cs typeface="Times New Roman" panose="02020603050405020304" pitchFamily="18" charset="0"/>
              </a:rPr>
              <a:t>, W.A. (2023). Effect of a continuous bedside pressure mapping system for reducing interface pressures: A randomised clinical trial. </a:t>
            </a:r>
            <a:r>
              <a:rPr lang="en-GB" sz="1000" i="1" dirty="0">
                <a:latin typeface="Times New Roman" panose="02020603050405020304" pitchFamily="18" charset="0"/>
                <a:ea typeface="Calibri" panose="020F0502020204030204" pitchFamily="34" charset="0"/>
                <a:cs typeface="Times New Roman" panose="02020603050405020304" pitchFamily="18" charset="0"/>
              </a:rPr>
              <a:t>JAMA Network Open</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6</a:t>
            </a:r>
            <a:r>
              <a:rPr lang="en-GB" sz="1000" dirty="0">
                <a:latin typeface="Times New Roman" panose="02020603050405020304" pitchFamily="18" charset="0"/>
                <a:ea typeface="Calibri" panose="020F0502020204030204" pitchFamily="34" charset="0"/>
                <a:cs typeface="Times New Roman" panose="02020603050405020304" pitchFamily="18" charset="0"/>
              </a:rPr>
              <a:t>(6), p.e2316480.</a:t>
            </a:r>
          </a:p>
          <a:p>
            <a:pPr marL="457200" marR="0" indent="-457200">
              <a:lnSpc>
                <a:spcPct val="100000"/>
              </a:lnSpc>
              <a:spcBef>
                <a:spcPts val="0"/>
              </a:spcBef>
              <a:spcAft>
                <a:spcPts val="80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Jafarov</a:t>
            </a:r>
            <a:r>
              <a:rPr lang="en-GB" sz="1000" dirty="0">
                <a:latin typeface="Times New Roman" panose="02020603050405020304" pitchFamily="18" charset="0"/>
                <a:ea typeface="Calibri" panose="020F0502020204030204" pitchFamily="34" charset="0"/>
                <a:cs typeface="Times New Roman" panose="02020603050405020304" pitchFamily="18" charset="0"/>
              </a:rPr>
              <a:t>, S. (2025. Education and skill development: A pathway to sustainable growth. </a:t>
            </a:r>
            <a:r>
              <a:rPr lang="en-GB" sz="1000" i="1" dirty="0">
                <a:latin typeface="Times New Roman" panose="02020603050405020304" pitchFamily="18" charset="0"/>
                <a:ea typeface="Calibri" panose="020F0502020204030204" pitchFamily="34" charset="0"/>
                <a:cs typeface="Times New Roman" panose="02020603050405020304" pitchFamily="18" charset="0"/>
              </a:rPr>
              <a:t>International Journal of Scientific Research and Management</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13</a:t>
            </a:r>
            <a:r>
              <a:rPr lang="en-GB" sz="1000" dirty="0">
                <a:latin typeface="Times New Roman" panose="02020603050405020304" pitchFamily="18" charset="0"/>
                <a:ea typeface="Calibri" panose="020F0502020204030204" pitchFamily="34" charset="0"/>
                <a:cs typeface="Times New Roman" panose="02020603050405020304" pitchFamily="18" charset="0"/>
              </a:rPr>
              <a:t>(2), pp.3963-3969.</a:t>
            </a:r>
          </a:p>
          <a:p>
            <a:pPr marL="457200" marR="0" indent="-457200">
              <a:lnSpc>
                <a:spcPct val="100000"/>
              </a:lnSpc>
              <a:spcBef>
                <a:spcPts val="0"/>
              </a:spcBef>
              <a:spcAft>
                <a:spcPts val="80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Jeong</a:t>
            </a:r>
            <a:r>
              <a:rPr lang="en-GB" sz="1000" dirty="0">
                <a:latin typeface="Times New Roman" panose="02020603050405020304" pitchFamily="18" charset="0"/>
                <a:ea typeface="Calibri" panose="020F0502020204030204" pitchFamily="34" charset="0"/>
                <a:cs typeface="Times New Roman" panose="02020603050405020304" pitchFamily="18" charset="0"/>
              </a:rPr>
              <a:t>, T.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Seol</a:t>
            </a:r>
            <a:r>
              <a:rPr lang="en-GB" sz="1000" dirty="0">
                <a:latin typeface="Times New Roman" panose="02020603050405020304" pitchFamily="18" charset="0"/>
                <a:ea typeface="Calibri" panose="020F0502020204030204" pitchFamily="34" charset="0"/>
                <a:cs typeface="Times New Roman" panose="02020603050405020304" pitchFamily="18" charset="0"/>
              </a:rPr>
              <a:t>, D.H. (2022). Theoretical construction of a fragmented society. </a:t>
            </a:r>
            <a:r>
              <a:rPr lang="en-GB" sz="1000" i="1" dirty="0">
                <a:latin typeface="Times New Roman" panose="02020603050405020304" pitchFamily="18" charset="0"/>
                <a:ea typeface="Calibri" panose="020F0502020204030204" pitchFamily="34" charset="0"/>
                <a:cs typeface="Times New Roman" panose="02020603050405020304" pitchFamily="18" charset="0"/>
              </a:rPr>
              <a:t>Journal of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asian</a:t>
            </a:r>
            <a:r>
              <a:rPr lang="en-GB" sz="1000" i="1" dirty="0">
                <a:latin typeface="Times New Roman" panose="02020603050405020304" pitchFamily="18" charset="0"/>
                <a:ea typeface="Calibri" panose="020F0502020204030204" pitchFamily="34" charset="0"/>
                <a:cs typeface="Times New Roman" panose="02020603050405020304" pitchFamily="18" charset="0"/>
              </a:rPr>
              <a:t> sociology</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51</a:t>
            </a:r>
            <a:r>
              <a:rPr lang="en-GB" sz="1000" dirty="0">
                <a:latin typeface="Times New Roman" panose="02020603050405020304" pitchFamily="18" charset="0"/>
                <a:ea typeface="Calibri" panose="020F0502020204030204" pitchFamily="34" charset="0"/>
                <a:cs typeface="Times New Roman" panose="02020603050405020304" pitchFamily="18" charset="0"/>
              </a:rPr>
              <a:t>(1), pp.97-128.</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Khan, S. (2024). Mapping the digital divide: Bridging inequalities in access to information and technology. </a:t>
            </a:r>
            <a:r>
              <a:rPr lang="en-GB" sz="1000" i="1" dirty="0">
                <a:latin typeface="Times New Roman" panose="02020603050405020304" pitchFamily="18" charset="0"/>
                <a:ea typeface="Calibri" panose="020F0502020204030204" pitchFamily="34" charset="0"/>
                <a:cs typeface="Times New Roman" panose="02020603050405020304" pitchFamily="18" charset="0"/>
              </a:rPr>
              <a:t>Policy Journal of Social Science Review</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2</a:t>
            </a:r>
            <a:r>
              <a:rPr lang="en-GB" sz="1000" dirty="0">
                <a:latin typeface="Times New Roman" panose="02020603050405020304" pitchFamily="18" charset="0"/>
                <a:ea typeface="Calibri" panose="020F0502020204030204" pitchFamily="34" charset="0"/>
                <a:cs typeface="Times New Roman" panose="02020603050405020304" pitchFamily="18" charset="0"/>
              </a:rPr>
              <a:t>(02), pp.48-55.</a:t>
            </a:r>
          </a:p>
          <a:p>
            <a:pPr marL="457200" marR="0" indent="-457200">
              <a:lnSpc>
                <a:spcPct val="100000"/>
              </a:lnSpc>
              <a:spcBef>
                <a:spcPts val="0"/>
              </a:spcBef>
              <a:spcAft>
                <a:spcPts val="80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Mabonga</a:t>
            </a:r>
            <a:r>
              <a:rPr lang="en-GB" sz="1000" dirty="0">
                <a:latin typeface="Times New Roman" panose="02020603050405020304" pitchFamily="18" charset="0"/>
                <a:ea typeface="Calibri" panose="020F0502020204030204" pitchFamily="34" charset="0"/>
                <a:cs typeface="Times New Roman" panose="02020603050405020304" pitchFamily="18" charset="0"/>
              </a:rPr>
              <a:t>, L., </a:t>
            </a:r>
            <a:r>
              <a:rPr lang="en-GB" sz="1000" dirty="0" err="1">
                <a:latin typeface="Times New Roman" panose="02020603050405020304" pitchFamily="18" charset="0"/>
                <a:ea typeface="Calibri" panose="020F0502020204030204" pitchFamily="34" charset="0"/>
                <a:cs typeface="Times New Roman" panose="02020603050405020304" pitchFamily="18" charset="0"/>
              </a:rPr>
              <a:t>Luvhengo</a:t>
            </a:r>
            <a:r>
              <a:rPr lang="en-GB" sz="1000" dirty="0">
                <a:latin typeface="Times New Roman" panose="02020603050405020304" pitchFamily="18" charset="0"/>
                <a:ea typeface="Calibri" panose="020F0502020204030204" pitchFamily="34" charset="0"/>
                <a:cs typeface="Times New Roman" panose="02020603050405020304" pitchFamily="18" charset="0"/>
              </a:rPr>
              <a:t>, T.E., </a:t>
            </a:r>
            <a:r>
              <a:rPr lang="en-GB" sz="1000" dirty="0" err="1">
                <a:latin typeface="Times New Roman" panose="02020603050405020304" pitchFamily="18" charset="0"/>
                <a:ea typeface="Calibri" panose="020F0502020204030204" pitchFamily="34" charset="0"/>
                <a:cs typeface="Times New Roman" panose="02020603050405020304" pitchFamily="18" charset="0"/>
              </a:rPr>
              <a:t>Chikanza</a:t>
            </a:r>
            <a:r>
              <a:rPr lang="en-GB" sz="1000" dirty="0">
                <a:latin typeface="Times New Roman" panose="02020603050405020304" pitchFamily="18" charset="0"/>
                <a:ea typeface="Calibri" panose="020F0502020204030204" pitchFamily="34" charset="0"/>
                <a:cs typeface="Times New Roman" panose="02020603050405020304" pitchFamily="18" charset="0"/>
              </a:rPr>
              <a:t>, I.C., </a:t>
            </a:r>
            <a:r>
              <a:rPr lang="en-GB" sz="1000" dirty="0" err="1">
                <a:latin typeface="Times New Roman" panose="02020603050405020304" pitchFamily="18" charset="0"/>
                <a:ea typeface="Calibri" panose="020F0502020204030204" pitchFamily="34" charset="0"/>
                <a:cs typeface="Times New Roman" panose="02020603050405020304" pitchFamily="18" charset="0"/>
              </a:rPr>
              <a:t>Lolas</a:t>
            </a:r>
            <a:r>
              <a:rPr lang="en-GB" sz="1000" dirty="0">
                <a:latin typeface="Times New Roman" panose="02020603050405020304" pitchFamily="18" charset="0"/>
                <a:ea typeface="Calibri" panose="020F0502020204030204" pitchFamily="34" charset="0"/>
                <a:cs typeface="Times New Roman" panose="02020603050405020304" pitchFamily="18" charset="0"/>
              </a:rPr>
              <a:t>, G. and Dlamini, Z. (2026). Palliative Care and Quality of Life. In </a:t>
            </a:r>
            <a:r>
              <a:rPr lang="en-GB" sz="1000" i="1" dirty="0">
                <a:latin typeface="Times New Roman" panose="02020603050405020304" pitchFamily="18" charset="0"/>
                <a:ea typeface="Calibri" panose="020F0502020204030204" pitchFamily="34" charset="0"/>
                <a:cs typeface="Times New Roman" panose="02020603050405020304" pitchFamily="18" charset="0"/>
              </a:rPr>
              <a:t>Understanding Pancreatic Cancer</a:t>
            </a:r>
            <a:r>
              <a:rPr lang="en-GB" sz="1000" dirty="0">
                <a:latin typeface="Times New Roman" panose="02020603050405020304" pitchFamily="18" charset="0"/>
                <a:ea typeface="Calibri" panose="020F0502020204030204" pitchFamily="34" charset="0"/>
                <a:cs typeface="Times New Roman" panose="02020603050405020304" pitchFamily="18" charset="0"/>
              </a:rPr>
              <a:t> (pp. 167-183). CRC Press.</a:t>
            </a:r>
          </a:p>
          <a:p>
            <a:pPr marL="457200" marR="0" indent="-457200">
              <a:lnSpc>
                <a:spcPct val="100000"/>
              </a:lnSpc>
              <a:spcBef>
                <a:spcPts val="0"/>
              </a:spcBef>
              <a:spcAft>
                <a:spcPts val="80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Matlhaba</a:t>
            </a:r>
            <a:r>
              <a:rPr lang="en-GB" sz="1000" dirty="0">
                <a:latin typeface="Times New Roman" panose="02020603050405020304" pitchFamily="18" charset="0"/>
                <a:ea typeface="Calibri" panose="020F0502020204030204" pitchFamily="34" charset="0"/>
                <a:cs typeface="Times New Roman" panose="02020603050405020304" pitchFamily="18" charset="0"/>
              </a:rPr>
              <a:t>, K. (2025). Telehealth and Remote Monitoring. In </a:t>
            </a:r>
            <a:r>
              <a:rPr lang="en-GB" sz="1000" i="1" dirty="0">
                <a:latin typeface="Times New Roman" panose="02020603050405020304" pitchFamily="18" charset="0"/>
                <a:ea typeface="Calibri" panose="020F0502020204030204" pitchFamily="34" charset="0"/>
                <a:cs typeface="Times New Roman" panose="02020603050405020304" pitchFamily="18" charset="0"/>
              </a:rPr>
              <a:t>Enhancing Clinical Competence of Graduate Nurses</a:t>
            </a:r>
            <a:r>
              <a:rPr lang="en-GB" sz="1000" dirty="0">
                <a:latin typeface="Times New Roman" panose="02020603050405020304" pitchFamily="18" charset="0"/>
                <a:ea typeface="Calibri" panose="020F0502020204030204" pitchFamily="34" charset="0"/>
                <a:cs typeface="Times New Roman" panose="02020603050405020304" pitchFamily="18" charset="0"/>
              </a:rPr>
              <a:t> (pp. 253-266). Cham: Springer Nature Switzerland.</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Munawar, K., </a:t>
            </a:r>
            <a:r>
              <a:rPr lang="en-GB" sz="1000" dirty="0" err="1">
                <a:latin typeface="Times New Roman" panose="02020603050405020304" pitchFamily="18" charset="0"/>
                <a:ea typeface="Calibri" panose="020F0502020204030204" pitchFamily="34" charset="0"/>
                <a:cs typeface="Times New Roman" panose="02020603050405020304" pitchFamily="18" charset="0"/>
              </a:rPr>
              <a:t>Fadzil</a:t>
            </a:r>
            <a:r>
              <a:rPr lang="en-GB" sz="1000" dirty="0">
                <a:latin typeface="Times New Roman" panose="02020603050405020304" pitchFamily="18" charset="0"/>
                <a:ea typeface="Calibri" panose="020F0502020204030204" pitchFamily="34" charset="0"/>
                <a:cs typeface="Times New Roman" panose="02020603050405020304" pitchFamily="18" charset="0"/>
              </a:rPr>
              <a:t>, Z., Choudhry, F.R. and Kausar, R. (2024). Cognitive functioning, dependency, and quality of life among older adults. </a:t>
            </a:r>
            <a:r>
              <a:rPr lang="en-GB" sz="1000" i="1" dirty="0">
                <a:latin typeface="Times New Roman" panose="02020603050405020304" pitchFamily="18" charset="0"/>
                <a:ea typeface="Calibri" panose="020F0502020204030204" pitchFamily="34" charset="0"/>
                <a:cs typeface="Times New Roman" panose="02020603050405020304" pitchFamily="18" charset="0"/>
              </a:rPr>
              <a:t>Activities, adaptation &amp; aging</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48</a:t>
            </a:r>
            <a:r>
              <a:rPr lang="en-GB" sz="1000" dirty="0">
                <a:latin typeface="Times New Roman" panose="02020603050405020304" pitchFamily="18" charset="0"/>
                <a:ea typeface="Calibri" panose="020F0502020204030204" pitchFamily="34" charset="0"/>
                <a:cs typeface="Times New Roman" panose="02020603050405020304" pitchFamily="18" charset="0"/>
              </a:rPr>
              <a:t>(1), pp.115-140.</a:t>
            </a:r>
          </a:p>
          <a:p>
            <a:pPr marL="457200" marR="0" indent="-457200">
              <a:lnSpc>
                <a:spcPct val="100000"/>
              </a:lnSpc>
              <a:spcBef>
                <a:spcPts val="0"/>
              </a:spcBef>
              <a:spcAft>
                <a:spcPts val="80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Nandy</a:t>
            </a:r>
            <a:r>
              <a:rPr lang="en-GB" sz="1000" dirty="0">
                <a:latin typeface="Times New Roman" panose="02020603050405020304" pitchFamily="18" charset="0"/>
                <a:ea typeface="Calibri" panose="020F0502020204030204" pitchFamily="34" charset="0"/>
                <a:cs typeface="Times New Roman" panose="02020603050405020304" pitchFamily="18" charset="0"/>
              </a:rPr>
              <a:t>, B. (2025). Hospital investment decisions and prioritisation of clinical programs.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Cureus</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17</a:t>
            </a:r>
            <a:r>
              <a:rPr lang="en-GB" sz="1000" dirty="0">
                <a:latin typeface="Times New Roman" panose="02020603050405020304" pitchFamily="18" charset="0"/>
                <a:ea typeface="Calibri" panose="020F0502020204030204" pitchFamily="34" charset="0"/>
                <a:cs typeface="Times New Roman" panose="02020603050405020304" pitchFamily="18" charset="0"/>
              </a:rPr>
              <a:t>(3).</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Nickerson, C., (2022). Disengagement theory of aging. </a:t>
            </a:r>
            <a:r>
              <a:rPr lang="en-GB" sz="1000" i="1" dirty="0">
                <a:latin typeface="Times New Roman" panose="02020603050405020304" pitchFamily="18" charset="0"/>
                <a:ea typeface="Calibri" panose="020F0502020204030204" pitchFamily="34" charset="0"/>
                <a:cs typeface="Times New Roman" panose="02020603050405020304" pitchFamily="18" charset="0"/>
              </a:rPr>
              <a:t>Simply psychology</a:t>
            </a:r>
            <a:r>
              <a:rPr lang="en-GB" sz="1000" dirty="0">
                <a:latin typeface="Times New Roman" panose="02020603050405020304" pitchFamily="18" charset="0"/>
                <a:ea typeface="Calibri" panose="020F0502020204030204" pitchFamily="34" charset="0"/>
                <a:cs typeface="Times New Roman" panose="02020603050405020304" pitchFamily="18" charset="0"/>
              </a:rPr>
              <a:t>.</a:t>
            </a:r>
          </a:p>
          <a:p>
            <a:pPr marL="457200" marR="0" indent="-457200">
              <a:lnSpc>
                <a:spcPct val="100000"/>
              </a:lnSpc>
              <a:spcBef>
                <a:spcPts val="0"/>
              </a:spcBef>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Office for National Statistics. (2021). </a:t>
            </a:r>
            <a:r>
              <a:rPr lang="en-US" sz="1000" i="1" dirty="0">
                <a:latin typeface="Times New Roman" panose="02020603050405020304" pitchFamily="18" charset="0"/>
                <a:ea typeface="Calibri" panose="020F0502020204030204" pitchFamily="34" charset="0"/>
                <a:cs typeface="Times New Roman" panose="02020603050405020304" pitchFamily="18" charset="0"/>
              </a:rPr>
              <a:t>Life expectancies</a:t>
            </a:r>
            <a:r>
              <a:rPr lang="en-US" sz="1000" dirty="0">
                <a:latin typeface="Times New Roman" panose="02020603050405020304" pitchFamily="18" charset="0"/>
                <a:ea typeface="Calibri" panose="020F0502020204030204" pitchFamily="34" charset="0"/>
                <a:cs typeface="Times New Roman" panose="02020603050405020304" pitchFamily="18" charset="0"/>
              </a:rPr>
              <a:t>. Life expectancies - Office for National Statistics.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https://www.ons.gov.uk/peoplepopulationandcommunity/birthsdeathsandmarriages/lifeexpectancies</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4 Jun. 2026].</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Peters, M. (2023). Time to solve persistent, pernicious and widespread nursing workforce shortages. </a:t>
            </a:r>
            <a:r>
              <a:rPr lang="en-GB" sz="1000" i="1" dirty="0">
                <a:latin typeface="Times New Roman" panose="02020603050405020304" pitchFamily="18" charset="0"/>
                <a:ea typeface="Calibri" panose="020F0502020204030204" pitchFamily="34" charset="0"/>
                <a:cs typeface="Times New Roman" panose="02020603050405020304" pitchFamily="18" charset="0"/>
              </a:rPr>
              <a:t>International nursing review</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70</a:t>
            </a:r>
            <a:r>
              <a:rPr lang="en-GB" sz="1000" dirty="0">
                <a:latin typeface="Times New Roman" panose="02020603050405020304" pitchFamily="18" charset="0"/>
                <a:ea typeface="Calibri" panose="020F0502020204030204" pitchFamily="34" charset="0"/>
                <a:cs typeface="Times New Roman" panose="02020603050405020304" pitchFamily="18" charset="0"/>
              </a:rPr>
              <a:t>(2), pp.247-253.</a:t>
            </a:r>
          </a:p>
          <a:p>
            <a:pPr marL="457200" marR="0" indent="-457200">
              <a:lnSpc>
                <a:spcPct val="100000"/>
              </a:lnSpc>
              <a:spcBef>
                <a:spcPts val="0"/>
              </a:spcBef>
              <a:spcAft>
                <a:spcPts val="80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Radhison</a:t>
            </a:r>
            <a:r>
              <a:rPr lang="en-GB" sz="1000" dirty="0">
                <a:latin typeface="Times New Roman" panose="02020603050405020304" pitchFamily="18" charset="0"/>
                <a:ea typeface="Calibri" panose="020F0502020204030204" pitchFamily="34" charset="0"/>
                <a:cs typeface="Times New Roman" panose="02020603050405020304" pitchFamily="18" charset="0"/>
              </a:rPr>
              <a:t>, N. (2025). LIGHT ENVIRONMENTS IN NURSING HOMES.</a:t>
            </a:r>
          </a:p>
          <a:p>
            <a:pPr marL="457200" marR="0" indent="-457200">
              <a:lnSpc>
                <a:spcPct val="100000"/>
              </a:lnSpc>
              <a:spcBef>
                <a:spcPts val="0"/>
              </a:spcBef>
              <a:spcAft>
                <a:spcPts val="80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Rydzewski</a:t>
            </a:r>
            <a:r>
              <a:rPr lang="en-GB" sz="1000" dirty="0">
                <a:latin typeface="Times New Roman" panose="02020603050405020304" pitchFamily="18" charset="0"/>
                <a:ea typeface="Calibri" panose="020F0502020204030204" pitchFamily="34" charset="0"/>
                <a:cs typeface="Times New Roman" panose="02020603050405020304" pitchFamily="18" charset="0"/>
              </a:rPr>
              <a:t>, P. (2025). Digital inequality and sustainable development.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Problemy</a:t>
            </a:r>
            <a:r>
              <a:rPr lang="en-GB" sz="1000" i="1"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Ekorozwoju</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20</a:t>
            </a:r>
            <a:r>
              <a:rPr lang="en-GB" sz="1000" dirty="0">
                <a:latin typeface="Times New Roman" panose="02020603050405020304" pitchFamily="18" charset="0"/>
                <a:ea typeface="Calibri" panose="020F0502020204030204" pitchFamily="34" charset="0"/>
                <a:cs typeface="Times New Roman" panose="02020603050405020304" pitchFamily="18" charset="0"/>
              </a:rPr>
              <a:t>(1), pp.96-108.</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Song, Y., </a:t>
            </a:r>
            <a:r>
              <a:rPr lang="en-GB" sz="1000" dirty="0" err="1">
                <a:latin typeface="Times New Roman" panose="02020603050405020304" pitchFamily="18" charset="0"/>
                <a:ea typeface="Calibri" panose="020F0502020204030204" pitchFamily="34" charset="0"/>
                <a:cs typeface="Times New Roman" panose="02020603050405020304" pitchFamily="18" charset="0"/>
              </a:rPr>
              <a:t>Nassur</a:t>
            </a:r>
            <a:r>
              <a:rPr lang="en-GB" sz="1000" dirty="0">
                <a:latin typeface="Times New Roman" panose="02020603050405020304" pitchFamily="18" charset="0"/>
                <a:ea typeface="Calibri" panose="020F0502020204030204" pitchFamily="34" charset="0"/>
                <a:cs typeface="Times New Roman" panose="02020603050405020304" pitchFamily="18" charset="0"/>
              </a:rPr>
              <a:t>, A.M., </a:t>
            </a:r>
            <a:r>
              <a:rPr lang="en-GB" sz="1000" dirty="0" err="1">
                <a:latin typeface="Times New Roman" panose="02020603050405020304" pitchFamily="18" charset="0"/>
                <a:ea typeface="Calibri" panose="020F0502020204030204" pitchFamily="34" charset="0"/>
                <a:cs typeface="Times New Roman" panose="02020603050405020304" pitchFamily="18" charset="0"/>
              </a:rPr>
              <a:t>Rupasinghe</a:t>
            </a:r>
            <a:r>
              <a:rPr lang="en-GB" sz="1000" dirty="0">
                <a:latin typeface="Times New Roman" panose="02020603050405020304" pitchFamily="18" charset="0"/>
                <a:ea typeface="Calibri" panose="020F0502020204030204" pitchFamily="34" charset="0"/>
                <a:cs typeface="Times New Roman" panose="02020603050405020304" pitchFamily="18" charset="0"/>
              </a:rPr>
              <a:t>, V., </a:t>
            </a:r>
            <a:r>
              <a:rPr lang="en-GB" sz="1000" dirty="0" err="1">
                <a:latin typeface="Times New Roman" panose="02020603050405020304" pitchFamily="18" charset="0"/>
                <a:ea typeface="Calibri" panose="020F0502020204030204" pitchFamily="34" charset="0"/>
                <a:cs typeface="Times New Roman" panose="02020603050405020304" pitchFamily="18" charset="0"/>
              </a:rPr>
              <a:t>Haq</a:t>
            </a:r>
            <a:r>
              <a:rPr lang="en-GB" sz="1000" dirty="0">
                <a:latin typeface="Times New Roman" panose="02020603050405020304" pitchFamily="18" charset="0"/>
                <a:ea typeface="Calibri" panose="020F0502020204030204" pitchFamily="34" charset="0"/>
                <a:cs typeface="Times New Roman" panose="02020603050405020304" pitchFamily="18" charset="0"/>
              </a:rPr>
              <a:t>, F., </a:t>
            </a:r>
            <a:r>
              <a:rPr lang="en-GB" sz="1000" dirty="0" err="1">
                <a:latin typeface="Times New Roman" panose="02020603050405020304" pitchFamily="18" charset="0"/>
                <a:ea typeface="Calibri" panose="020F0502020204030204" pitchFamily="34" charset="0"/>
                <a:cs typeface="Times New Roman" panose="02020603050405020304" pitchFamily="18" charset="0"/>
              </a:rPr>
              <a:t>Boström</a:t>
            </a:r>
            <a:r>
              <a:rPr lang="en-GB" sz="1000" dirty="0">
                <a:latin typeface="Times New Roman" panose="02020603050405020304" pitchFamily="18" charset="0"/>
                <a:ea typeface="Calibri" panose="020F0502020204030204" pitchFamily="34" charset="0"/>
                <a:cs typeface="Times New Roman" panose="02020603050405020304" pitchFamily="18" charset="0"/>
              </a:rPr>
              <a:t>, A.M., Reid, R.C., Andersen, E., Wagg, A., </a:t>
            </a:r>
            <a:r>
              <a:rPr lang="en-GB" sz="1000" dirty="0" err="1">
                <a:latin typeface="Times New Roman" panose="02020603050405020304" pitchFamily="18" charset="0"/>
                <a:ea typeface="Calibri" panose="020F0502020204030204" pitchFamily="34" charset="0"/>
                <a:cs typeface="Times New Roman" panose="02020603050405020304" pitchFamily="18" charset="0"/>
              </a:rPr>
              <a:t>Hoben</a:t>
            </a:r>
            <a:r>
              <a:rPr lang="en-GB" sz="1000" dirty="0">
                <a:latin typeface="Times New Roman" panose="02020603050405020304" pitchFamily="18" charset="0"/>
                <a:ea typeface="Calibri" panose="020F0502020204030204" pitchFamily="34" charset="0"/>
                <a:cs typeface="Times New Roman" panose="02020603050405020304" pitchFamily="18" charset="0"/>
              </a:rPr>
              <a:t>, M., </a:t>
            </a:r>
            <a:r>
              <a:rPr lang="en-GB" sz="1000" dirty="0" err="1">
                <a:latin typeface="Times New Roman" panose="02020603050405020304" pitchFamily="18" charset="0"/>
                <a:ea typeface="Calibri" panose="020F0502020204030204" pitchFamily="34" charset="0"/>
                <a:cs typeface="Times New Roman" panose="02020603050405020304" pitchFamily="18" charset="0"/>
              </a:rPr>
              <a:t>Goodarzi</a:t>
            </a:r>
            <a:r>
              <a:rPr lang="en-GB" sz="1000" dirty="0">
                <a:latin typeface="Times New Roman" panose="02020603050405020304" pitchFamily="18" charset="0"/>
                <a:ea typeface="Calibri" panose="020F0502020204030204" pitchFamily="34" charset="0"/>
                <a:cs typeface="Times New Roman" panose="02020603050405020304" pitchFamily="18" charset="0"/>
              </a:rPr>
              <a:t>, Z. and Squires, J.E. (2023). Factors associated with residents’ responsive </a:t>
            </a:r>
            <a:r>
              <a:rPr lang="en-GB" sz="1000" dirty="0" err="1">
                <a:latin typeface="Times New Roman" panose="02020603050405020304" pitchFamily="18" charset="0"/>
                <a:ea typeface="Calibri" panose="020F0502020204030204" pitchFamily="34" charset="0"/>
                <a:cs typeface="Times New Roman" panose="02020603050405020304" pitchFamily="18" charset="0"/>
              </a:rPr>
              <a:t>behaviors</a:t>
            </a:r>
            <a:r>
              <a:rPr lang="en-GB" sz="1000" dirty="0">
                <a:latin typeface="Times New Roman" panose="02020603050405020304" pitchFamily="18" charset="0"/>
                <a:ea typeface="Calibri" panose="020F0502020204030204" pitchFamily="34" charset="0"/>
                <a:cs typeface="Times New Roman" panose="02020603050405020304" pitchFamily="18" charset="0"/>
              </a:rPr>
              <a:t> toward staff in long-term care homes: A systematic review. </a:t>
            </a:r>
            <a:r>
              <a:rPr lang="en-GB" sz="1000" i="1" dirty="0">
                <a:latin typeface="Times New Roman" panose="02020603050405020304" pitchFamily="18" charset="0"/>
                <a:ea typeface="Calibri" panose="020F0502020204030204" pitchFamily="34" charset="0"/>
                <a:cs typeface="Times New Roman" panose="02020603050405020304" pitchFamily="18" charset="0"/>
              </a:rPr>
              <a:t>The Gerontologist</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63</a:t>
            </a:r>
            <a:r>
              <a:rPr lang="en-GB" sz="1000" dirty="0">
                <a:latin typeface="Times New Roman" panose="02020603050405020304" pitchFamily="18" charset="0"/>
                <a:ea typeface="Calibri" panose="020F0502020204030204" pitchFamily="34" charset="0"/>
                <a:cs typeface="Times New Roman" panose="02020603050405020304" pitchFamily="18" charset="0"/>
              </a:rPr>
              <a:t>(4), pp.674-689.</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Steiner, B., Neumann, A., </a:t>
            </a:r>
            <a:r>
              <a:rPr lang="en-GB" sz="1000" dirty="0" err="1">
                <a:latin typeface="Times New Roman" panose="02020603050405020304" pitchFamily="18" charset="0"/>
                <a:ea typeface="Calibri" panose="020F0502020204030204" pitchFamily="34" charset="0"/>
                <a:cs typeface="Times New Roman" panose="02020603050405020304" pitchFamily="18" charset="0"/>
              </a:rPr>
              <a:t>Pelz</a:t>
            </a:r>
            <a:r>
              <a:rPr lang="en-GB" sz="1000" dirty="0">
                <a:latin typeface="Times New Roman" panose="02020603050405020304" pitchFamily="18" charset="0"/>
                <a:ea typeface="Calibri" panose="020F0502020204030204" pitchFamily="34" charset="0"/>
                <a:cs typeface="Times New Roman" panose="02020603050405020304" pitchFamily="18" charset="0"/>
              </a:rPr>
              <a:t>, Y., Ski, C.F., Hill, L., Thompson, D.R., Fitzsimons, D., Dixon, L.J., </a:t>
            </a:r>
            <a:r>
              <a:rPr lang="en-GB" sz="1000" dirty="0" err="1">
                <a:latin typeface="Times New Roman" panose="02020603050405020304" pitchFamily="18" charset="0"/>
                <a:ea typeface="Calibri" panose="020F0502020204030204" pitchFamily="34" charset="0"/>
                <a:cs typeface="Times New Roman" panose="02020603050405020304" pitchFamily="18" charset="0"/>
              </a:rPr>
              <a:t>Brandts</a:t>
            </a:r>
            <a:r>
              <a:rPr lang="en-GB" sz="1000" dirty="0">
                <a:latin typeface="Times New Roman" panose="02020603050405020304" pitchFamily="18" charset="0"/>
                <a:ea typeface="Calibri" panose="020F0502020204030204" pitchFamily="34" charset="0"/>
                <a:cs typeface="Times New Roman" panose="02020603050405020304" pitchFamily="18" charset="0"/>
              </a:rPr>
              <a:t>, J., </a:t>
            </a:r>
            <a:r>
              <a:rPr lang="en-GB" sz="1000" dirty="0" err="1">
                <a:latin typeface="Times New Roman" panose="02020603050405020304" pitchFamily="18" charset="0"/>
                <a:ea typeface="Calibri" panose="020F0502020204030204" pitchFamily="34" charset="0"/>
                <a:cs typeface="Times New Roman" panose="02020603050405020304" pitchFamily="18" charset="0"/>
              </a:rPr>
              <a:t>Verket</a:t>
            </a:r>
            <a:r>
              <a:rPr lang="en-GB" sz="1000" dirty="0">
                <a:latin typeface="Times New Roman" panose="02020603050405020304" pitchFamily="18" charset="0"/>
                <a:ea typeface="Calibri" panose="020F0502020204030204" pitchFamily="34" charset="0"/>
                <a:cs typeface="Times New Roman" panose="02020603050405020304" pitchFamily="18" charset="0"/>
              </a:rPr>
              <a:t>, M.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Schuett</a:t>
            </a:r>
            <a:r>
              <a:rPr lang="en-GB" sz="1000" dirty="0">
                <a:latin typeface="Times New Roman" panose="02020603050405020304" pitchFamily="18" charset="0"/>
                <a:ea typeface="Calibri" panose="020F0502020204030204" pitchFamily="34" charset="0"/>
                <a:cs typeface="Times New Roman" panose="02020603050405020304" pitchFamily="18" charset="0"/>
              </a:rPr>
              <a:t>, K. (2023). Challenges in heart failure care in four European countries: a comparative study. </a:t>
            </a:r>
            <a:r>
              <a:rPr lang="en-GB" sz="1000" i="1" dirty="0">
                <a:latin typeface="Times New Roman" panose="02020603050405020304" pitchFamily="18" charset="0"/>
                <a:ea typeface="Calibri" panose="020F0502020204030204" pitchFamily="34" charset="0"/>
                <a:cs typeface="Times New Roman" panose="02020603050405020304" pitchFamily="18" charset="0"/>
              </a:rPr>
              <a:t>European journal of public health</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33</a:t>
            </a:r>
            <a:r>
              <a:rPr lang="en-GB" sz="1000" dirty="0">
                <a:latin typeface="Times New Roman" panose="02020603050405020304" pitchFamily="18" charset="0"/>
                <a:ea typeface="Calibri" panose="020F0502020204030204" pitchFamily="34" charset="0"/>
                <a:cs typeface="Times New Roman" panose="02020603050405020304" pitchFamily="18" charset="0"/>
              </a:rPr>
              <a:t>(3), pp.448-454.</a:t>
            </a:r>
          </a:p>
          <a:p>
            <a:pPr marL="457200" marR="0" indent="-457200">
              <a:lnSpc>
                <a:spcPct val="100000"/>
              </a:lnSpc>
              <a:spcBef>
                <a:spcPts val="0"/>
              </a:spcBef>
              <a:spcAft>
                <a:spcPts val="80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Teles</a:t>
            </a:r>
            <a:r>
              <a:rPr lang="en-GB" sz="1000" dirty="0">
                <a:latin typeface="Times New Roman" panose="02020603050405020304" pitchFamily="18" charset="0"/>
                <a:ea typeface="Calibri" panose="020F0502020204030204" pitchFamily="34" charset="0"/>
                <a:cs typeface="Times New Roman" panose="02020603050405020304" pitchFamily="18" charset="0"/>
              </a:rPr>
              <a:t>, S. and Ribeiro, O. (2022). Activity theory. In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Encyclopedia</a:t>
            </a:r>
            <a:r>
              <a:rPr lang="en-GB" sz="1000" i="1" dirty="0">
                <a:latin typeface="Times New Roman" panose="02020603050405020304" pitchFamily="18" charset="0"/>
                <a:ea typeface="Calibri" panose="020F0502020204030204" pitchFamily="34" charset="0"/>
                <a:cs typeface="Times New Roman" panose="02020603050405020304" pitchFamily="18" charset="0"/>
              </a:rPr>
              <a:t> of gerontology and population aging</a:t>
            </a:r>
            <a:r>
              <a:rPr lang="en-GB" sz="1000" dirty="0">
                <a:latin typeface="Times New Roman" panose="02020603050405020304" pitchFamily="18" charset="0"/>
                <a:ea typeface="Calibri" panose="020F0502020204030204" pitchFamily="34" charset="0"/>
                <a:cs typeface="Times New Roman" panose="02020603050405020304" pitchFamily="18" charset="0"/>
              </a:rPr>
              <a:t> (pp. 36-44). Cham: Springer International Publishing.</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van </a:t>
            </a:r>
            <a:r>
              <a:rPr lang="en-GB" sz="1000" dirty="0" err="1">
                <a:latin typeface="Times New Roman" panose="02020603050405020304" pitchFamily="18" charset="0"/>
                <a:ea typeface="Calibri" panose="020F0502020204030204" pitchFamily="34" charset="0"/>
                <a:cs typeface="Times New Roman" panose="02020603050405020304" pitchFamily="18" charset="0"/>
              </a:rPr>
              <a:t>Onna</a:t>
            </a:r>
            <a:r>
              <a:rPr lang="en-GB" sz="1000" dirty="0">
                <a:latin typeface="Times New Roman" panose="02020603050405020304" pitchFamily="18" charset="0"/>
                <a:ea typeface="Calibri" panose="020F0502020204030204" pitchFamily="34" charset="0"/>
                <a:cs typeface="Times New Roman" panose="02020603050405020304" pitchFamily="18" charset="0"/>
              </a:rPr>
              <a:t>, M. and Boonen, A. (2022). Challenges in the management of older patients with inflammatory rheumatic diseases. </a:t>
            </a:r>
            <a:r>
              <a:rPr lang="en-GB" sz="1000" i="1" dirty="0">
                <a:latin typeface="Times New Roman" panose="02020603050405020304" pitchFamily="18" charset="0"/>
                <a:ea typeface="Calibri" panose="020F0502020204030204" pitchFamily="34" charset="0"/>
                <a:cs typeface="Times New Roman" panose="02020603050405020304" pitchFamily="18" charset="0"/>
              </a:rPr>
              <a:t>Nature Reviews Rheumatology</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18</a:t>
            </a:r>
            <a:r>
              <a:rPr lang="en-GB" sz="1000" dirty="0">
                <a:latin typeface="Times New Roman" panose="02020603050405020304" pitchFamily="18" charset="0"/>
                <a:ea typeface="Calibri" panose="020F0502020204030204" pitchFamily="34" charset="0"/>
                <a:cs typeface="Times New Roman" panose="02020603050405020304" pitchFamily="18" charset="0"/>
              </a:rPr>
              <a:t>(6), pp.326-334.</a:t>
            </a:r>
          </a:p>
          <a:p>
            <a:pPr marL="457200" marR="0" indent="-457200">
              <a:lnSpc>
                <a:spcPct val="100000"/>
              </a:lnSpc>
              <a:spcBef>
                <a:spcPts val="0"/>
              </a:spcBef>
              <a:spcAft>
                <a:spcPts val="80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Zhang, X. and Lin, H. (2022). Disengagement theory. In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Encyclopedia</a:t>
            </a:r>
            <a:r>
              <a:rPr lang="en-GB" sz="1000" i="1" dirty="0">
                <a:latin typeface="Times New Roman" panose="02020603050405020304" pitchFamily="18" charset="0"/>
                <a:ea typeface="Calibri" panose="020F0502020204030204" pitchFamily="34" charset="0"/>
                <a:cs typeface="Times New Roman" panose="02020603050405020304" pitchFamily="18" charset="0"/>
              </a:rPr>
              <a:t> of gerontology and population aging</a:t>
            </a:r>
            <a:r>
              <a:rPr lang="en-GB" sz="1000" dirty="0">
                <a:latin typeface="Times New Roman" panose="02020603050405020304" pitchFamily="18" charset="0"/>
                <a:ea typeface="Calibri" panose="020F0502020204030204" pitchFamily="34" charset="0"/>
                <a:cs typeface="Times New Roman" panose="02020603050405020304" pitchFamily="18" charset="0"/>
              </a:rPr>
              <a:t> (pp. 1471-1476). Cham: Springer International Publishing.</a:t>
            </a:r>
          </a:p>
        </p:txBody>
      </p:sp>
      <p:pic>
        <p:nvPicPr>
          <p:cNvPr id="7" name="Audio 6">
            <a:hlinkClick r:id="" action="ppaction://media"/>
            <a:extLst>
              <a:ext uri="{FF2B5EF4-FFF2-40B4-BE49-F238E27FC236}">
                <a16:creationId xmlns:a16="http://schemas.microsoft.com/office/drawing/2014/main" id="{E4020ABF-37F9-8BAB-1FCC-7A09E0D336A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6636296"/>
      </p:ext>
    </p:extLst>
  </p:cSld>
  <p:clrMapOvr>
    <a:masterClrMapping/>
  </p:clrMapOvr>
  <mc:AlternateContent xmlns:mc="http://schemas.openxmlformats.org/markup-compatibility/2006">
    <mc:Choice xmlns:p14="http://schemas.microsoft.com/office/powerpoint/2010/main" Requires="p14">
      <p:transition spd="slow" p14:dur="2000" advTm="4848"/>
    </mc:Choice>
    <mc:Fallback>
      <p:transition spd="slow" advTm="4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721</TotalTime>
  <Words>6235</Words>
  <Application>Microsoft Office PowerPoint</Application>
  <PresentationFormat>Widescreen</PresentationFormat>
  <Paragraphs>186</Paragraphs>
  <Slides>14</Slides>
  <Notes>13</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EMPOWERING THE OLDER PERSON</vt:lpstr>
      <vt:lpstr>INTRODUCTION</vt:lpstr>
      <vt:lpstr>THE AGEING POPULATION</vt:lpstr>
      <vt:lpstr>THEORETICAL FRAMEWORKS</vt:lpstr>
      <vt:lpstr>POLICY AND LEGISLATION</vt:lpstr>
      <vt:lpstr>EVALUATION OF CURRENT CARE PROVISIONS</vt:lpstr>
      <vt:lpstr>EVALUATION OF CURRENT CARE PROVISIONS</vt:lpstr>
      <vt:lpstr>TECHNOLOGICAL INNOVATIONS IN ELDERLY CARE</vt:lpstr>
      <vt:lpstr>TECHNOLOGICAL INNOVATIONS IN ELDERLY CARE</vt:lpstr>
      <vt:lpstr>CASE STUDIES</vt:lpstr>
      <vt:lpstr>LEARNING POINTS</vt:lpstr>
      <vt:lpstr>RECOMMENDATIONS FOR IMPROVEMENT</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zulfcar786@gmail.com</cp:lastModifiedBy>
  <cp:revision>22</cp:revision>
  <dcterms:created xsi:type="dcterms:W3CDTF">2026-01-15T10:42:47Z</dcterms:created>
  <dcterms:modified xsi:type="dcterms:W3CDTF">2026-06-22T21:55:03Z</dcterms:modified>
</cp:coreProperties>
</file>