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744" autoAdjust="0"/>
  </p:normalViewPr>
  <p:slideViewPr>
    <p:cSldViewPr>
      <p:cViewPr varScale="1">
        <p:scale>
          <a:sx n="59" d="100"/>
          <a:sy n="59" d="100"/>
        </p:scale>
        <p:origin x="171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44B5C1-988D-425F-A9F0-8035769C64DB}" type="datetimeFigureOut">
              <a:rPr lang="en-IN" smtClean="0"/>
              <a:t>21-03-2020</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611F16-C9C3-4C02-B16E-25E9CF57DA53}" type="slidenum">
              <a:rPr lang="en-IN" smtClean="0"/>
              <a:t>‹#›</a:t>
            </a:fld>
            <a:endParaRPr lang="en-IN"/>
          </a:p>
        </p:txBody>
      </p:sp>
    </p:spTree>
    <p:extLst>
      <p:ext uri="{BB962C8B-B14F-4D97-AF65-F5344CB8AC3E}">
        <p14:creationId xmlns:p14="http://schemas.microsoft.com/office/powerpoint/2010/main" val="283450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When managing customers it is important to note that relationships are maintained not only with the existing customers but it is equally important to manage the relationship with the future customers. It can be done well with the analysis of the customer buying trends and it is also important to utilise customer information to the fullest in order to manage the relationship with the customers. Customer relationship management would also enable companies to enhance their sales revenue.</a:t>
            </a:r>
          </a:p>
        </p:txBody>
      </p:sp>
      <p:sp>
        <p:nvSpPr>
          <p:cNvPr id="4" name="Slide Number Placeholder 3"/>
          <p:cNvSpPr>
            <a:spLocks noGrp="1"/>
          </p:cNvSpPr>
          <p:nvPr>
            <p:ph type="sldNum" sz="quarter" idx="5"/>
          </p:nvPr>
        </p:nvSpPr>
        <p:spPr/>
        <p:txBody>
          <a:bodyPr/>
          <a:lstStyle/>
          <a:p>
            <a:fld id="{80611F16-C9C3-4C02-B16E-25E9CF57DA53}" type="slidenum">
              <a:rPr lang="en-IN" smtClean="0"/>
              <a:t>2</a:t>
            </a:fld>
            <a:endParaRPr lang="en-IN"/>
          </a:p>
        </p:txBody>
      </p:sp>
    </p:spTree>
    <p:extLst>
      <p:ext uri="{BB962C8B-B14F-4D97-AF65-F5344CB8AC3E}">
        <p14:creationId xmlns:p14="http://schemas.microsoft.com/office/powerpoint/2010/main" val="1987166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Sustainability ethics on the other hand highlights that sustainability in business can be brought about when resources are preserved for the future generation to use. Hence when business organizations use high morale in their business process it could  help in bringing about business </a:t>
            </a:r>
            <a:r>
              <a:rPr lang="en-IN" dirty="0" err="1"/>
              <a:t>sustanibility</a:t>
            </a:r>
            <a:r>
              <a:rPr lang="en-IN" dirty="0"/>
              <a:t>.</a:t>
            </a:r>
          </a:p>
        </p:txBody>
      </p:sp>
      <p:sp>
        <p:nvSpPr>
          <p:cNvPr id="4" name="Slide Number Placeholder 3"/>
          <p:cNvSpPr>
            <a:spLocks noGrp="1"/>
          </p:cNvSpPr>
          <p:nvPr>
            <p:ph type="sldNum" sz="quarter" idx="5"/>
          </p:nvPr>
        </p:nvSpPr>
        <p:spPr/>
        <p:txBody>
          <a:bodyPr/>
          <a:lstStyle/>
          <a:p>
            <a:fld id="{80611F16-C9C3-4C02-B16E-25E9CF57DA53}" type="slidenum">
              <a:rPr lang="en-IN" smtClean="0"/>
              <a:t>3</a:t>
            </a:fld>
            <a:endParaRPr lang="en-IN"/>
          </a:p>
        </p:txBody>
      </p:sp>
    </p:spTree>
    <p:extLst>
      <p:ext uri="{BB962C8B-B14F-4D97-AF65-F5344CB8AC3E}">
        <p14:creationId xmlns:p14="http://schemas.microsoft.com/office/powerpoint/2010/main" val="387924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Quality plays an important role in business sustainability as it helps in increasing the quality  of the business organization. It helps in relationship management, people engagement, overall improvement, customer focus etc. </a:t>
            </a:r>
          </a:p>
        </p:txBody>
      </p:sp>
      <p:sp>
        <p:nvSpPr>
          <p:cNvPr id="4" name="Slide Number Placeholder 3"/>
          <p:cNvSpPr>
            <a:spLocks noGrp="1"/>
          </p:cNvSpPr>
          <p:nvPr>
            <p:ph type="sldNum" sz="quarter" idx="5"/>
          </p:nvPr>
        </p:nvSpPr>
        <p:spPr/>
        <p:txBody>
          <a:bodyPr/>
          <a:lstStyle/>
          <a:p>
            <a:fld id="{80611F16-C9C3-4C02-B16E-25E9CF57DA53}" type="slidenum">
              <a:rPr lang="en-IN" smtClean="0"/>
              <a:t>4</a:t>
            </a:fld>
            <a:endParaRPr lang="en-IN"/>
          </a:p>
        </p:txBody>
      </p:sp>
    </p:spTree>
    <p:extLst>
      <p:ext uri="{BB962C8B-B14F-4D97-AF65-F5344CB8AC3E}">
        <p14:creationId xmlns:p14="http://schemas.microsoft.com/office/powerpoint/2010/main" val="2439879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There are several benefits of CRM like enhancing operations which are customer related, it also helps in increasing profit in an organization, and attracts future customers for an organization. Where as the main disadvantages are it can increase the cost of operations in the organization. When an organization does not focus on their leadership style it could lead to poor CRM in an organization.  On the other hand CRM in an organization cannot be successful when there is poor business culture in an organization. </a:t>
            </a:r>
          </a:p>
        </p:txBody>
      </p:sp>
      <p:sp>
        <p:nvSpPr>
          <p:cNvPr id="4" name="Slide Number Placeholder 3"/>
          <p:cNvSpPr>
            <a:spLocks noGrp="1"/>
          </p:cNvSpPr>
          <p:nvPr>
            <p:ph type="sldNum" sz="quarter" idx="5"/>
          </p:nvPr>
        </p:nvSpPr>
        <p:spPr/>
        <p:txBody>
          <a:bodyPr/>
          <a:lstStyle/>
          <a:p>
            <a:fld id="{80611F16-C9C3-4C02-B16E-25E9CF57DA53}" type="slidenum">
              <a:rPr lang="en-IN" smtClean="0"/>
              <a:t>5</a:t>
            </a:fld>
            <a:endParaRPr lang="en-IN"/>
          </a:p>
        </p:txBody>
      </p:sp>
    </p:spTree>
    <p:extLst>
      <p:ext uri="{BB962C8B-B14F-4D97-AF65-F5344CB8AC3E}">
        <p14:creationId xmlns:p14="http://schemas.microsoft.com/office/powerpoint/2010/main" val="558293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Ethics and sustainability in a business organization also has its drawbacks and advantages. For example ethics and sustainability in business operations can prevent any kind of legal action against the company and can make the brand more popular and accepted among the target segment, it can also lead to enhanced base of loyal customer. But at the same time like CRM ethics in business operations can lead to higher cost of operations and can also lead to several ethical dilemmas in a business.</a:t>
            </a:r>
          </a:p>
        </p:txBody>
      </p:sp>
      <p:sp>
        <p:nvSpPr>
          <p:cNvPr id="4" name="Slide Number Placeholder 3"/>
          <p:cNvSpPr>
            <a:spLocks noGrp="1"/>
          </p:cNvSpPr>
          <p:nvPr>
            <p:ph type="sldNum" sz="quarter" idx="5"/>
          </p:nvPr>
        </p:nvSpPr>
        <p:spPr/>
        <p:txBody>
          <a:bodyPr/>
          <a:lstStyle/>
          <a:p>
            <a:fld id="{80611F16-C9C3-4C02-B16E-25E9CF57DA53}" type="slidenum">
              <a:rPr lang="en-IN" smtClean="0"/>
              <a:t>6</a:t>
            </a:fld>
            <a:endParaRPr lang="en-IN"/>
          </a:p>
        </p:txBody>
      </p:sp>
    </p:spTree>
    <p:extLst>
      <p:ext uri="{BB962C8B-B14F-4D97-AF65-F5344CB8AC3E}">
        <p14:creationId xmlns:p14="http://schemas.microsoft.com/office/powerpoint/2010/main" val="3976972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When focusing on the quality system in an organization it could lead to benefits as well as limitations. The major benefits could be counted as quality management in the organization, maintaining a good relationship with the customers, enhancing sales leading to higher profit margins. The drawbacks are poor quality in an organization can also lead to loss of business. </a:t>
            </a:r>
          </a:p>
        </p:txBody>
      </p:sp>
      <p:sp>
        <p:nvSpPr>
          <p:cNvPr id="4" name="Slide Number Placeholder 3"/>
          <p:cNvSpPr>
            <a:spLocks noGrp="1"/>
          </p:cNvSpPr>
          <p:nvPr>
            <p:ph type="sldNum" sz="quarter" idx="5"/>
          </p:nvPr>
        </p:nvSpPr>
        <p:spPr/>
        <p:txBody>
          <a:bodyPr/>
          <a:lstStyle/>
          <a:p>
            <a:fld id="{80611F16-C9C3-4C02-B16E-25E9CF57DA53}" type="slidenum">
              <a:rPr lang="en-IN" smtClean="0"/>
              <a:t>7</a:t>
            </a:fld>
            <a:endParaRPr lang="en-IN"/>
          </a:p>
        </p:txBody>
      </p:sp>
    </p:spTree>
    <p:extLst>
      <p:ext uri="{BB962C8B-B14F-4D97-AF65-F5344CB8AC3E}">
        <p14:creationId xmlns:p14="http://schemas.microsoft.com/office/powerpoint/2010/main" val="2053519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Asda uses the IDIC model of CRM and their operations are guided by ethical guidelines provided by ETI as the company is a member of ETI ensuring that they take part only in ethical trading. The company has also been able to reduce 60% emission in their transport operations following these guidelines which proves that the company engages in ethical trading as well as business sustainability.  This has also helped the company to maintain their transparency in business and also make their brand more accepted among their target customers. </a:t>
            </a:r>
          </a:p>
        </p:txBody>
      </p:sp>
      <p:sp>
        <p:nvSpPr>
          <p:cNvPr id="4" name="Slide Number Placeholder 3"/>
          <p:cNvSpPr>
            <a:spLocks noGrp="1"/>
          </p:cNvSpPr>
          <p:nvPr>
            <p:ph type="sldNum" sz="quarter" idx="5"/>
          </p:nvPr>
        </p:nvSpPr>
        <p:spPr/>
        <p:txBody>
          <a:bodyPr/>
          <a:lstStyle/>
          <a:p>
            <a:fld id="{80611F16-C9C3-4C02-B16E-25E9CF57DA53}" type="slidenum">
              <a:rPr lang="en-IN" smtClean="0"/>
              <a:t>8</a:t>
            </a:fld>
            <a:endParaRPr lang="en-IN"/>
          </a:p>
        </p:txBody>
      </p:sp>
    </p:spTree>
    <p:extLst>
      <p:ext uri="{BB962C8B-B14F-4D97-AF65-F5344CB8AC3E}">
        <p14:creationId xmlns:p14="http://schemas.microsoft.com/office/powerpoint/2010/main" val="2335823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Asda has good sustainable policies as well as ethical policies in their business operations. It is a global name and its presence in several social platform could be said to be its biggest strength. The major opportunities of the company are their technical knowhow and their efficient supply chain. The DIY stores of the company are also a big global opportunity for the company.  The major weaknesses are is that their increase in waste products which could not controlled by the company so far they also depend on non- renewable resources which could be changed so that the company can save more. The major threats are the cut throat competition in the market and the growth of small retailers with substitute products in the market. </a:t>
            </a:r>
          </a:p>
        </p:txBody>
      </p:sp>
      <p:sp>
        <p:nvSpPr>
          <p:cNvPr id="4" name="Slide Number Placeholder 3"/>
          <p:cNvSpPr>
            <a:spLocks noGrp="1"/>
          </p:cNvSpPr>
          <p:nvPr>
            <p:ph type="sldNum" sz="quarter" idx="5"/>
          </p:nvPr>
        </p:nvSpPr>
        <p:spPr/>
        <p:txBody>
          <a:bodyPr/>
          <a:lstStyle/>
          <a:p>
            <a:fld id="{80611F16-C9C3-4C02-B16E-25E9CF57DA53}" type="slidenum">
              <a:rPr lang="en-IN" smtClean="0"/>
              <a:t>9</a:t>
            </a:fld>
            <a:endParaRPr lang="en-IN"/>
          </a:p>
        </p:txBody>
      </p:sp>
    </p:spTree>
    <p:extLst>
      <p:ext uri="{BB962C8B-B14F-4D97-AF65-F5344CB8AC3E}">
        <p14:creationId xmlns:p14="http://schemas.microsoft.com/office/powerpoint/2010/main" val="611980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SWOT analysis reveals the major strengths and weaknesses of the company which needs to be focussed upon by the company.  It is high time for the company to focus on these things so that brand switching can be controlled and the brand can hold onto their customer base. The customers in the retail industry are more inclined to companies that can control environmental damage and also can operate ethically hence companies need to focus on these areas to be in the competition. </a:t>
            </a:r>
          </a:p>
        </p:txBody>
      </p:sp>
      <p:sp>
        <p:nvSpPr>
          <p:cNvPr id="4" name="Slide Number Placeholder 3"/>
          <p:cNvSpPr>
            <a:spLocks noGrp="1"/>
          </p:cNvSpPr>
          <p:nvPr>
            <p:ph type="sldNum" sz="quarter" idx="5"/>
          </p:nvPr>
        </p:nvSpPr>
        <p:spPr/>
        <p:txBody>
          <a:bodyPr/>
          <a:lstStyle/>
          <a:p>
            <a:fld id="{80611F16-C9C3-4C02-B16E-25E9CF57DA53}" type="slidenum">
              <a:rPr lang="en-IN" smtClean="0"/>
              <a:t>10</a:t>
            </a:fld>
            <a:endParaRPr lang="en-IN"/>
          </a:p>
        </p:txBody>
      </p:sp>
    </p:spTree>
    <p:extLst>
      <p:ext uri="{BB962C8B-B14F-4D97-AF65-F5344CB8AC3E}">
        <p14:creationId xmlns:p14="http://schemas.microsoft.com/office/powerpoint/2010/main" val="2211871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929C93B-B110-4588-99B9-6707DD2B3833}" type="datetimeFigureOut">
              <a:rPr lang="en-US" smtClean="0"/>
              <a:t>3/21/2020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929C93B-B110-4588-99B9-6707DD2B3833}" type="datetimeFigureOut">
              <a:rPr lang="en-US" smtClean="0"/>
              <a:t>3/21/2020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29C93B-B110-4588-99B9-6707DD2B3833}" type="datetimeFigureOut">
              <a:rPr lang="en-US" smtClean="0"/>
              <a:t>3/21/2020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929C93B-B110-4588-99B9-6707DD2B3833}" type="datetimeFigureOut">
              <a:rPr lang="en-US" smtClean="0"/>
              <a:t>3/21/2020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929C93B-B110-4588-99B9-6707DD2B3833}" type="datetimeFigureOut">
              <a:rPr lang="en-US" smtClean="0"/>
              <a:t>3/21/2020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929C93B-B110-4588-99B9-6707DD2B3833}" type="datetimeFigureOut">
              <a:rPr lang="en-US" smtClean="0"/>
              <a:t>3/21/2020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29C93B-B110-4588-99B9-6707DD2B3833}" type="datetimeFigureOut">
              <a:rPr lang="en-US" smtClean="0"/>
              <a:t>3/21/2020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29C93B-B110-4588-99B9-6707DD2B3833}" type="datetimeFigureOut">
              <a:rPr lang="en-US" smtClean="0"/>
              <a:t>3/21/2020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29C93B-B110-4588-99B9-6707DD2B3833}" type="datetimeFigureOut">
              <a:rPr lang="en-US" smtClean="0"/>
              <a:t>3/21/2020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929C93B-B110-4588-99B9-6707DD2B3833}" type="datetimeFigureOut">
              <a:rPr lang="en-US" smtClean="0"/>
              <a:t>3/21/2020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929C93B-B110-4588-99B9-6707DD2B3833}" type="datetimeFigureOut">
              <a:rPr lang="en-US" smtClean="0"/>
              <a:t>3/21/2020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F9FB7-6E4A-4F32-AE70-A255F5F7956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9C93B-B110-4588-99B9-6707DD2B3833}" type="datetimeFigureOut">
              <a:rPr lang="en-US" smtClean="0"/>
              <a:t>3/21/2020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F9FB7-6E4A-4F32-AE70-A255F5F7956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04800"/>
            <a:ext cx="7772400" cy="1470025"/>
          </a:xfrm>
        </p:spPr>
        <p:txBody>
          <a:bodyPr>
            <a:noAutofit/>
          </a:bodyPr>
          <a:lstStyle/>
          <a:p>
            <a:r>
              <a:rPr lang="en-US" sz="3200" b="1" dirty="0">
                <a:latin typeface="Andalus" pitchFamily="18" charset="-78"/>
                <a:cs typeface="Andalus" pitchFamily="18" charset="-78"/>
              </a:rPr>
              <a:t>A critical perspective of ASDA in relation to its CRM, Ethics, Sustainability and Quality Policies and Operations</a:t>
            </a:r>
          </a:p>
        </p:txBody>
      </p:sp>
      <p:pic>
        <p:nvPicPr>
          <p:cNvPr id="4" name="Picture 3" descr="GBI_Banners_Community_2up.png"/>
          <p:cNvPicPr>
            <a:picLocks noChangeAspect="1"/>
          </p:cNvPicPr>
          <p:nvPr/>
        </p:nvPicPr>
        <p:blipFill>
          <a:blip r:embed="rId2"/>
          <a:stretch>
            <a:fillRect/>
          </a:stretch>
        </p:blipFill>
        <p:spPr>
          <a:xfrm>
            <a:off x="914400" y="1676400"/>
            <a:ext cx="7391400" cy="4876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ndalus" pitchFamily="18" charset="-78"/>
                <a:cs typeface="Andalus" pitchFamily="18" charset="-78"/>
              </a:rPr>
              <a:t>Customer Relationship Management (CRM)</a:t>
            </a:r>
          </a:p>
        </p:txBody>
      </p:sp>
      <p:sp>
        <p:nvSpPr>
          <p:cNvPr id="3" name="Content Placeholder 2"/>
          <p:cNvSpPr>
            <a:spLocks noGrp="1"/>
          </p:cNvSpPr>
          <p:nvPr>
            <p:ph idx="1"/>
          </p:nvPr>
        </p:nvSpPr>
        <p:spPr>
          <a:xfrm>
            <a:off x="457200" y="1600201"/>
            <a:ext cx="8229600" cy="1676400"/>
          </a:xfrm>
        </p:spPr>
        <p:txBody>
          <a:bodyPr>
            <a:normAutofit fontScale="92500" lnSpcReduction="20000"/>
          </a:bodyPr>
          <a:lstStyle/>
          <a:p>
            <a:r>
              <a:rPr lang="en-US" sz="2400" dirty="0">
                <a:latin typeface="Andalus" pitchFamily="18" charset="-78"/>
                <a:cs typeface="Andalus" pitchFamily="18" charset="-78"/>
              </a:rPr>
              <a:t>It is the process or system of managing interactions and relationships with current and future customers</a:t>
            </a:r>
          </a:p>
          <a:p>
            <a:r>
              <a:rPr lang="en-US" sz="2400" dirty="0">
                <a:latin typeface="Andalus" pitchFamily="18" charset="-78"/>
                <a:cs typeface="Andalus" pitchFamily="18" charset="-78"/>
              </a:rPr>
              <a:t>Utilizes purchase history and analyses customer information for enhancing the relationship between customers and business</a:t>
            </a:r>
          </a:p>
          <a:p>
            <a:r>
              <a:rPr lang="en-US" sz="2400" dirty="0">
                <a:latin typeface="Andalus" pitchFamily="18" charset="-78"/>
                <a:cs typeface="Andalus" pitchFamily="18" charset="-78"/>
              </a:rPr>
              <a:t>CRM assists in customer retention and increasing of revenues</a:t>
            </a:r>
          </a:p>
        </p:txBody>
      </p:sp>
      <p:pic>
        <p:nvPicPr>
          <p:cNvPr id="4" name="Picture 3" descr="crm1.png"/>
          <p:cNvPicPr>
            <a:picLocks noChangeAspect="1"/>
          </p:cNvPicPr>
          <p:nvPr/>
        </p:nvPicPr>
        <p:blipFill>
          <a:blip r:embed="rId3"/>
          <a:stretch>
            <a:fillRect/>
          </a:stretch>
        </p:blipFill>
        <p:spPr>
          <a:xfrm>
            <a:off x="2895600" y="3282308"/>
            <a:ext cx="5257800" cy="337903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ndalus" pitchFamily="18" charset="-78"/>
                <a:cs typeface="Andalus" pitchFamily="18" charset="-78"/>
              </a:rPr>
              <a:t>Sustainability/Ethics</a:t>
            </a:r>
          </a:p>
        </p:txBody>
      </p:sp>
      <p:sp>
        <p:nvSpPr>
          <p:cNvPr id="3" name="Content Placeholder 2"/>
          <p:cNvSpPr>
            <a:spLocks noGrp="1"/>
          </p:cNvSpPr>
          <p:nvPr>
            <p:ph idx="1"/>
          </p:nvPr>
        </p:nvSpPr>
        <p:spPr>
          <a:xfrm>
            <a:off x="457200" y="1600201"/>
            <a:ext cx="8229600" cy="1905000"/>
          </a:xfrm>
        </p:spPr>
        <p:txBody>
          <a:bodyPr>
            <a:normAutofit fontScale="92500" lnSpcReduction="10000"/>
          </a:bodyPr>
          <a:lstStyle/>
          <a:p>
            <a:r>
              <a:rPr lang="en-US" dirty="0">
                <a:latin typeface="Andalus" pitchFamily="18" charset="-78"/>
                <a:cs typeface="Andalus" pitchFamily="18" charset="-78"/>
              </a:rPr>
              <a:t>Sustainability is all about preserving resources for the use of both existing and future generation</a:t>
            </a:r>
          </a:p>
          <a:p>
            <a:r>
              <a:rPr lang="en-US" dirty="0">
                <a:latin typeface="Andalus" pitchFamily="18" charset="-78"/>
                <a:cs typeface="Andalus" pitchFamily="18" charset="-78"/>
              </a:rPr>
              <a:t>Ethics is about incorporation of morale with the processes of a business or organization </a:t>
            </a:r>
          </a:p>
        </p:txBody>
      </p:sp>
      <p:pic>
        <p:nvPicPr>
          <p:cNvPr id="4" name="Picture 3" descr="Sustainability-Triangle-and-Ethics.png"/>
          <p:cNvPicPr>
            <a:picLocks noChangeAspect="1"/>
          </p:cNvPicPr>
          <p:nvPr/>
        </p:nvPicPr>
        <p:blipFill>
          <a:blip r:embed="rId3"/>
          <a:stretch>
            <a:fillRect/>
          </a:stretch>
        </p:blipFill>
        <p:spPr>
          <a:xfrm>
            <a:off x="2819400" y="3842693"/>
            <a:ext cx="5157788" cy="283021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ndalus" pitchFamily="18" charset="-78"/>
                <a:cs typeface="Andalus" pitchFamily="18" charset="-78"/>
              </a:rPr>
              <a:t>Quality</a:t>
            </a:r>
          </a:p>
        </p:txBody>
      </p:sp>
      <p:sp>
        <p:nvSpPr>
          <p:cNvPr id="3" name="Content Placeholder 2"/>
          <p:cNvSpPr>
            <a:spLocks noGrp="1"/>
          </p:cNvSpPr>
          <p:nvPr>
            <p:ph idx="1"/>
          </p:nvPr>
        </p:nvSpPr>
        <p:spPr/>
        <p:txBody>
          <a:bodyPr/>
          <a:lstStyle/>
          <a:p>
            <a:pPr>
              <a:buNone/>
            </a:pPr>
            <a:r>
              <a:rPr lang="en-US" dirty="0">
                <a:latin typeface="Andalus" pitchFamily="18" charset="-78"/>
                <a:cs typeface="Andalus" pitchFamily="18" charset="-78"/>
              </a:rPr>
              <a:t>It is a particular standard against which approaches, products or services can be measured and improved. </a:t>
            </a:r>
          </a:p>
        </p:txBody>
      </p:sp>
      <p:pic>
        <p:nvPicPr>
          <p:cNvPr id="4" name="Picture 3" descr="Quality Standards.JPG"/>
          <p:cNvPicPr>
            <a:picLocks noChangeAspect="1"/>
          </p:cNvPicPr>
          <p:nvPr/>
        </p:nvPicPr>
        <p:blipFill>
          <a:blip r:embed="rId3"/>
          <a:stretch>
            <a:fillRect/>
          </a:stretch>
        </p:blipFill>
        <p:spPr>
          <a:xfrm>
            <a:off x="5029200" y="3048000"/>
            <a:ext cx="3667125" cy="35644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ndalus" pitchFamily="18" charset="-78"/>
                <a:cs typeface="Andalus" pitchFamily="18" charset="-78"/>
              </a:rPr>
              <a:t>Benefits and Drawbacks of CRM</a:t>
            </a:r>
          </a:p>
        </p:txBody>
      </p:sp>
      <p:sp>
        <p:nvSpPr>
          <p:cNvPr id="4" name="Content Placeholder 3"/>
          <p:cNvSpPr>
            <a:spLocks noGrp="1"/>
          </p:cNvSpPr>
          <p:nvPr>
            <p:ph sz="half" idx="1"/>
          </p:nvPr>
        </p:nvSpPr>
        <p:spPr/>
        <p:txBody>
          <a:bodyPr>
            <a:normAutofit fontScale="70000" lnSpcReduction="20000"/>
          </a:bodyPr>
          <a:lstStyle/>
          <a:p>
            <a:pPr>
              <a:buNone/>
            </a:pPr>
            <a:r>
              <a:rPr lang="en-US" dirty="0">
                <a:latin typeface="Andalus" pitchFamily="18" charset="-78"/>
                <a:cs typeface="Andalus" pitchFamily="18" charset="-78"/>
              </a:rPr>
              <a:t>Benefits</a:t>
            </a:r>
          </a:p>
          <a:p>
            <a:r>
              <a:rPr lang="en-US" dirty="0">
                <a:latin typeface="Andalus" pitchFamily="18" charset="-78"/>
                <a:cs typeface="Andalus" pitchFamily="18" charset="-78"/>
              </a:rPr>
              <a:t>Provides strategic advantages</a:t>
            </a:r>
          </a:p>
          <a:p>
            <a:r>
              <a:rPr lang="en-US" dirty="0">
                <a:latin typeface="Andalus" pitchFamily="18" charset="-78"/>
                <a:cs typeface="Andalus" pitchFamily="18" charset="-78"/>
              </a:rPr>
              <a:t>Enhances customer related operations</a:t>
            </a:r>
          </a:p>
          <a:p>
            <a:r>
              <a:rPr lang="en-US" dirty="0">
                <a:latin typeface="Andalus" pitchFamily="18" charset="-78"/>
                <a:cs typeface="Andalus" pitchFamily="18" charset="-78"/>
              </a:rPr>
              <a:t>Simplify sales and marketing</a:t>
            </a:r>
          </a:p>
          <a:p>
            <a:r>
              <a:rPr lang="en-US" dirty="0">
                <a:latin typeface="Andalus" pitchFamily="18" charset="-78"/>
                <a:cs typeface="Andalus" pitchFamily="18" charset="-78"/>
              </a:rPr>
              <a:t>Increases profit generation</a:t>
            </a:r>
          </a:p>
          <a:p>
            <a:r>
              <a:rPr lang="en-US" dirty="0">
                <a:latin typeface="Andalus" pitchFamily="18" charset="-78"/>
                <a:cs typeface="Andalus" pitchFamily="18" charset="-78"/>
              </a:rPr>
              <a:t>Attracts potential customers</a:t>
            </a:r>
          </a:p>
        </p:txBody>
      </p:sp>
      <p:sp>
        <p:nvSpPr>
          <p:cNvPr id="5" name="Content Placeholder 4"/>
          <p:cNvSpPr>
            <a:spLocks noGrp="1"/>
          </p:cNvSpPr>
          <p:nvPr>
            <p:ph sz="half" idx="2"/>
          </p:nvPr>
        </p:nvSpPr>
        <p:spPr>
          <a:xfrm>
            <a:off x="4648200" y="1600201"/>
            <a:ext cx="4038600" cy="1752600"/>
          </a:xfrm>
        </p:spPr>
        <p:txBody>
          <a:bodyPr>
            <a:normAutofit fontScale="70000" lnSpcReduction="20000"/>
          </a:bodyPr>
          <a:lstStyle/>
          <a:p>
            <a:pPr>
              <a:buNone/>
            </a:pPr>
            <a:r>
              <a:rPr lang="en-US" dirty="0">
                <a:latin typeface="Andalus" pitchFamily="18" charset="-78"/>
                <a:cs typeface="Andalus" pitchFamily="18" charset="-78"/>
              </a:rPr>
              <a:t>Drawbacks</a:t>
            </a:r>
          </a:p>
          <a:p>
            <a:r>
              <a:rPr lang="en-US" dirty="0">
                <a:latin typeface="Andalus" pitchFamily="18" charset="-78"/>
                <a:cs typeface="Andalus" pitchFamily="18" charset="-78"/>
              </a:rPr>
              <a:t>Related costs can increase</a:t>
            </a:r>
          </a:p>
          <a:p>
            <a:r>
              <a:rPr lang="en-US" dirty="0">
                <a:latin typeface="Andalus" pitchFamily="18" charset="-78"/>
                <a:cs typeface="Andalus" pitchFamily="18" charset="-78"/>
              </a:rPr>
              <a:t>Poor leadership will lead to CRM failure</a:t>
            </a:r>
          </a:p>
          <a:p>
            <a:r>
              <a:rPr lang="en-US" dirty="0">
                <a:latin typeface="Andalus" pitchFamily="18" charset="-78"/>
                <a:cs typeface="Andalus" pitchFamily="18" charset="-78"/>
              </a:rPr>
              <a:t>Poor business culture causes poor CRM</a:t>
            </a:r>
          </a:p>
          <a:p>
            <a:endParaRPr lang="en-US" dirty="0">
              <a:latin typeface="Andalus" pitchFamily="18" charset="-78"/>
              <a:cs typeface="Andalus" pitchFamily="18" charset="-78"/>
            </a:endParaRPr>
          </a:p>
          <a:p>
            <a:endParaRPr lang="en-US" dirty="0">
              <a:latin typeface="Andalus" pitchFamily="18" charset="-78"/>
              <a:cs typeface="Andalus" pitchFamily="18" charset="-78"/>
            </a:endParaRPr>
          </a:p>
        </p:txBody>
      </p:sp>
      <p:pic>
        <p:nvPicPr>
          <p:cNvPr id="6" name="Picture 5" descr="CRM.jpg"/>
          <p:cNvPicPr>
            <a:picLocks noChangeAspect="1"/>
          </p:cNvPicPr>
          <p:nvPr/>
        </p:nvPicPr>
        <p:blipFill>
          <a:blip r:embed="rId3"/>
          <a:stretch>
            <a:fillRect/>
          </a:stretch>
        </p:blipFill>
        <p:spPr>
          <a:xfrm>
            <a:off x="4495800" y="3581400"/>
            <a:ext cx="4014331" cy="30744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ndalus" pitchFamily="18" charset="-78"/>
                <a:cs typeface="Andalus" pitchFamily="18" charset="-78"/>
              </a:rPr>
              <a:t>Benefits and Drawbacks of Sustainability/Ethics</a:t>
            </a:r>
          </a:p>
        </p:txBody>
      </p:sp>
      <p:sp>
        <p:nvSpPr>
          <p:cNvPr id="3" name="Content Placeholder 2"/>
          <p:cNvSpPr>
            <a:spLocks noGrp="1"/>
          </p:cNvSpPr>
          <p:nvPr>
            <p:ph sz="half" idx="1"/>
          </p:nvPr>
        </p:nvSpPr>
        <p:spPr/>
        <p:txBody>
          <a:bodyPr>
            <a:normAutofit fontScale="85000" lnSpcReduction="20000"/>
          </a:bodyPr>
          <a:lstStyle/>
          <a:p>
            <a:pPr>
              <a:buNone/>
            </a:pPr>
            <a:r>
              <a:rPr lang="en-US" dirty="0">
                <a:latin typeface="Andalus" pitchFamily="18" charset="-78"/>
                <a:cs typeface="Andalus" pitchFamily="18" charset="-78"/>
              </a:rPr>
              <a:t>Benefits</a:t>
            </a:r>
          </a:p>
          <a:p>
            <a:r>
              <a:rPr lang="en-US" dirty="0">
                <a:latin typeface="Andalus" pitchFamily="18" charset="-78"/>
                <a:cs typeface="Andalus" pitchFamily="18" charset="-78"/>
              </a:rPr>
              <a:t>Enhances brand reputation</a:t>
            </a:r>
          </a:p>
          <a:p>
            <a:r>
              <a:rPr lang="en-US" dirty="0">
                <a:latin typeface="Andalus" pitchFamily="18" charset="-78"/>
                <a:cs typeface="Andalus" pitchFamily="18" charset="-78"/>
              </a:rPr>
              <a:t>Increases brand acceptance</a:t>
            </a:r>
          </a:p>
          <a:p>
            <a:r>
              <a:rPr lang="en-US" dirty="0">
                <a:latin typeface="Andalus" pitchFamily="18" charset="-78"/>
                <a:cs typeface="Andalus" pitchFamily="18" charset="-78"/>
              </a:rPr>
              <a:t>Prevents legal consequences </a:t>
            </a:r>
          </a:p>
          <a:p>
            <a:r>
              <a:rPr lang="en-US" dirty="0">
                <a:latin typeface="Andalus" pitchFamily="18" charset="-78"/>
                <a:cs typeface="Andalus" pitchFamily="18" charset="-78"/>
              </a:rPr>
              <a:t>Increases customer base</a:t>
            </a:r>
          </a:p>
        </p:txBody>
      </p:sp>
      <p:sp>
        <p:nvSpPr>
          <p:cNvPr id="4" name="Content Placeholder 3"/>
          <p:cNvSpPr>
            <a:spLocks noGrp="1"/>
          </p:cNvSpPr>
          <p:nvPr>
            <p:ph sz="half" idx="2"/>
          </p:nvPr>
        </p:nvSpPr>
        <p:spPr>
          <a:xfrm>
            <a:off x="4648200" y="1600201"/>
            <a:ext cx="4038600" cy="2057400"/>
          </a:xfrm>
        </p:spPr>
        <p:txBody>
          <a:bodyPr>
            <a:normAutofit fontScale="85000" lnSpcReduction="20000"/>
          </a:bodyPr>
          <a:lstStyle/>
          <a:p>
            <a:pPr>
              <a:buNone/>
            </a:pPr>
            <a:r>
              <a:rPr lang="en-US" dirty="0">
                <a:latin typeface="Andalus" pitchFamily="18" charset="-78"/>
                <a:cs typeface="Andalus" pitchFamily="18" charset="-78"/>
              </a:rPr>
              <a:t>Drawbacks</a:t>
            </a:r>
          </a:p>
          <a:p>
            <a:r>
              <a:rPr lang="en-US" dirty="0">
                <a:latin typeface="Andalus" pitchFamily="18" charset="-78"/>
                <a:cs typeface="Andalus" pitchFamily="18" charset="-78"/>
              </a:rPr>
              <a:t>Sustainability maintenance costs can increase</a:t>
            </a:r>
          </a:p>
          <a:p>
            <a:r>
              <a:rPr lang="en-US" dirty="0">
                <a:latin typeface="Andalus" pitchFamily="18" charset="-78"/>
                <a:cs typeface="Andalus" pitchFamily="18" charset="-78"/>
              </a:rPr>
              <a:t>Various situations lead to ethical dilemmas causing decision making slow</a:t>
            </a:r>
          </a:p>
        </p:txBody>
      </p:sp>
      <p:pic>
        <p:nvPicPr>
          <p:cNvPr id="5" name="Picture 4" descr="420x400_sustainable_diagram_es.jpg"/>
          <p:cNvPicPr>
            <a:picLocks noChangeAspect="1"/>
          </p:cNvPicPr>
          <p:nvPr/>
        </p:nvPicPr>
        <p:blipFill>
          <a:blip r:embed="rId3"/>
          <a:stretch>
            <a:fillRect/>
          </a:stretch>
        </p:blipFill>
        <p:spPr>
          <a:xfrm>
            <a:off x="3200400" y="3581400"/>
            <a:ext cx="4972050" cy="2921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ndalus" pitchFamily="18" charset="-78"/>
                <a:cs typeface="Andalus" pitchFamily="18" charset="-78"/>
              </a:rPr>
              <a:t>Benefits and Drawbacks of Quality System</a:t>
            </a:r>
          </a:p>
        </p:txBody>
      </p:sp>
      <p:sp>
        <p:nvSpPr>
          <p:cNvPr id="3" name="Content Placeholder 2"/>
          <p:cNvSpPr>
            <a:spLocks noGrp="1"/>
          </p:cNvSpPr>
          <p:nvPr>
            <p:ph sz="half" idx="1"/>
          </p:nvPr>
        </p:nvSpPr>
        <p:spPr>
          <a:xfrm>
            <a:off x="457200" y="1600201"/>
            <a:ext cx="4038600" cy="2743200"/>
          </a:xfrm>
        </p:spPr>
        <p:txBody>
          <a:bodyPr>
            <a:normAutofit lnSpcReduction="10000"/>
          </a:bodyPr>
          <a:lstStyle/>
          <a:p>
            <a:pPr>
              <a:buNone/>
            </a:pPr>
            <a:r>
              <a:rPr lang="en-US" dirty="0">
                <a:latin typeface="Andalus" pitchFamily="18" charset="-78"/>
                <a:cs typeface="Andalus" pitchFamily="18" charset="-78"/>
              </a:rPr>
              <a:t>Benefits</a:t>
            </a:r>
          </a:p>
          <a:p>
            <a:r>
              <a:rPr lang="en-US" dirty="0">
                <a:latin typeface="Andalus" pitchFamily="18" charset="-78"/>
                <a:cs typeface="Andalus" pitchFamily="18" charset="-78"/>
              </a:rPr>
              <a:t>Effective quality management enhances profits and revenues</a:t>
            </a:r>
          </a:p>
          <a:p>
            <a:r>
              <a:rPr lang="en-US" dirty="0">
                <a:latin typeface="Andalus" pitchFamily="18" charset="-78"/>
                <a:cs typeface="Andalus" pitchFamily="18" charset="-78"/>
              </a:rPr>
              <a:t>Maintains customer retention and loyalty</a:t>
            </a:r>
          </a:p>
        </p:txBody>
      </p:sp>
      <p:sp>
        <p:nvSpPr>
          <p:cNvPr id="4" name="Content Placeholder 3"/>
          <p:cNvSpPr>
            <a:spLocks noGrp="1"/>
          </p:cNvSpPr>
          <p:nvPr>
            <p:ph sz="half" idx="2"/>
          </p:nvPr>
        </p:nvSpPr>
        <p:spPr>
          <a:xfrm>
            <a:off x="4648200" y="1600201"/>
            <a:ext cx="4038600" cy="2743200"/>
          </a:xfrm>
        </p:spPr>
        <p:txBody>
          <a:bodyPr>
            <a:normAutofit lnSpcReduction="10000"/>
          </a:bodyPr>
          <a:lstStyle/>
          <a:p>
            <a:pPr>
              <a:buNone/>
            </a:pPr>
            <a:r>
              <a:rPr lang="en-US" dirty="0">
                <a:latin typeface="Andalus" pitchFamily="18" charset="-78"/>
                <a:cs typeface="Andalus" pitchFamily="18" charset="-78"/>
              </a:rPr>
              <a:t>Drawbacks</a:t>
            </a:r>
          </a:p>
          <a:p>
            <a:r>
              <a:rPr lang="en-US" dirty="0">
                <a:latin typeface="Andalus" pitchFamily="18" charset="-78"/>
                <a:cs typeface="Andalus" pitchFamily="18" charset="-78"/>
              </a:rPr>
              <a:t>Poor quality and improper quality planning will lead to business loss and failure</a:t>
            </a:r>
          </a:p>
        </p:txBody>
      </p:sp>
      <p:pic>
        <p:nvPicPr>
          <p:cNvPr id="5" name="Picture 4" descr="Quality-Assurance-Image-Cloud-760.png"/>
          <p:cNvPicPr>
            <a:picLocks noChangeAspect="1"/>
          </p:cNvPicPr>
          <p:nvPr/>
        </p:nvPicPr>
        <p:blipFill>
          <a:blip r:embed="rId3"/>
          <a:stretch>
            <a:fillRect/>
          </a:stretch>
        </p:blipFill>
        <p:spPr>
          <a:xfrm>
            <a:off x="4114800" y="3962400"/>
            <a:ext cx="4800600" cy="27030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762000"/>
          </a:xfrm>
        </p:spPr>
        <p:txBody>
          <a:bodyPr>
            <a:noAutofit/>
          </a:bodyPr>
          <a:lstStyle/>
          <a:p>
            <a:r>
              <a:rPr lang="en-US" sz="3200" b="1" dirty="0">
                <a:latin typeface="Andalus" pitchFamily="18" charset="-78"/>
                <a:cs typeface="Andalus" pitchFamily="18" charset="-78"/>
              </a:rPr>
              <a:t>ASDA’s engagement with CRM, Ethics/Sustainability and Quality System (Compare with Sainsbury)</a:t>
            </a:r>
          </a:p>
        </p:txBody>
      </p:sp>
      <p:sp>
        <p:nvSpPr>
          <p:cNvPr id="3" name="Content Placeholder 2"/>
          <p:cNvSpPr>
            <a:spLocks noGrp="1"/>
          </p:cNvSpPr>
          <p:nvPr>
            <p:ph sz="half" idx="1"/>
          </p:nvPr>
        </p:nvSpPr>
        <p:spPr>
          <a:xfrm>
            <a:off x="381000" y="1676400"/>
            <a:ext cx="4648200" cy="4830763"/>
          </a:xfrm>
        </p:spPr>
        <p:txBody>
          <a:bodyPr>
            <a:normAutofit fontScale="55000" lnSpcReduction="20000"/>
          </a:bodyPr>
          <a:lstStyle/>
          <a:p>
            <a:r>
              <a:rPr lang="en-US" sz="3800" dirty="0">
                <a:latin typeface="Andalus" pitchFamily="18" charset="-78"/>
                <a:cs typeface="Andalus" pitchFamily="18" charset="-78"/>
              </a:rPr>
              <a:t>ASDA focuses on IDIC model of CRM in a same manner like other supermarkets for example, Sainsbury</a:t>
            </a:r>
          </a:p>
          <a:p>
            <a:r>
              <a:rPr lang="en-US" sz="3800" dirty="0">
                <a:latin typeface="Andalus" pitchFamily="18" charset="-78"/>
                <a:cs typeface="Andalus" pitchFamily="18" charset="-78"/>
              </a:rPr>
              <a:t>Both ASDA and Sainsbury are members of ETI for ensuring ethical trading </a:t>
            </a:r>
          </a:p>
          <a:p>
            <a:r>
              <a:rPr lang="en-US" sz="3800" dirty="0">
                <a:latin typeface="Andalus" pitchFamily="18" charset="-78"/>
                <a:cs typeface="Andalus" pitchFamily="18" charset="-78"/>
              </a:rPr>
              <a:t>It maintains transparency with respect to business transactions, services and products</a:t>
            </a:r>
          </a:p>
          <a:p>
            <a:r>
              <a:rPr lang="en-US" sz="3800" dirty="0">
                <a:latin typeface="Andalus" pitchFamily="18" charset="-78"/>
                <a:cs typeface="Andalus" pitchFamily="18" charset="-78"/>
              </a:rPr>
              <a:t>ASDA is well aware of sustainable measures</a:t>
            </a:r>
          </a:p>
          <a:p>
            <a:r>
              <a:rPr lang="en-US" sz="3800" dirty="0">
                <a:latin typeface="Andalus" pitchFamily="18" charset="-78"/>
                <a:cs typeface="Andalus" pitchFamily="18" charset="-78"/>
              </a:rPr>
              <a:t>Sainsbury has planned to make its operations completely carbon neutral by 2040, likewise ASDA has decided to become 100% recyclable by 2025 </a:t>
            </a:r>
          </a:p>
          <a:p>
            <a:endParaRPr lang="en-US" dirty="0">
              <a:latin typeface="Andalus" pitchFamily="18" charset="-78"/>
              <a:cs typeface="Andalus" pitchFamily="18" charset="-78"/>
            </a:endParaRPr>
          </a:p>
        </p:txBody>
      </p:sp>
      <p:pic>
        <p:nvPicPr>
          <p:cNvPr id="5" name="Content Placeholder 4" descr="TRANSPORT.png"/>
          <p:cNvPicPr>
            <a:picLocks noGrp="1" noChangeAspect="1"/>
          </p:cNvPicPr>
          <p:nvPr>
            <p:ph sz="half" idx="2"/>
          </p:nvPr>
        </p:nvPicPr>
        <p:blipFill>
          <a:blip r:embed="rId3"/>
          <a:stretch>
            <a:fillRect/>
          </a:stretch>
        </p:blipFill>
        <p:spPr>
          <a:xfrm>
            <a:off x="5334000" y="1752600"/>
            <a:ext cx="3505200" cy="2209800"/>
          </a:xfrm>
        </p:spPr>
      </p:pic>
      <p:pic>
        <p:nvPicPr>
          <p:cNvPr id="6" name="Picture 5" descr="energy.png"/>
          <p:cNvPicPr>
            <a:picLocks noChangeAspect="1"/>
          </p:cNvPicPr>
          <p:nvPr/>
        </p:nvPicPr>
        <p:blipFill>
          <a:blip r:embed="rId4"/>
          <a:stretch>
            <a:fillRect/>
          </a:stretch>
        </p:blipFill>
        <p:spPr>
          <a:xfrm>
            <a:off x="5257800" y="4152900"/>
            <a:ext cx="3505200" cy="23241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ndalus" pitchFamily="18" charset="-78"/>
                <a:cs typeface="Andalus" pitchFamily="18" charset="-78"/>
              </a:rPr>
              <a:t>SWOT of ASDA</a:t>
            </a:r>
            <a:endParaRPr lang="en-US" sz="4000" dirty="0">
              <a:latin typeface="Andalus" pitchFamily="18" charset="-78"/>
              <a:cs typeface="Andalus" pitchFamily="18" charset="-78"/>
            </a:endParaRPr>
          </a:p>
        </p:txBody>
      </p:sp>
      <p:graphicFrame>
        <p:nvGraphicFramePr>
          <p:cNvPr id="5" name="Table 4"/>
          <p:cNvGraphicFramePr>
            <a:graphicFrameLocks noGrp="1"/>
          </p:cNvGraphicFramePr>
          <p:nvPr/>
        </p:nvGraphicFramePr>
        <p:xfrm>
          <a:off x="914400" y="1447800"/>
          <a:ext cx="7162800" cy="4800600"/>
        </p:xfrm>
        <a:graphic>
          <a:graphicData uri="http://schemas.openxmlformats.org/drawingml/2006/table">
            <a:tbl>
              <a:tblPr/>
              <a:tblGrid>
                <a:gridCol w="3581400">
                  <a:extLst>
                    <a:ext uri="{9D8B030D-6E8A-4147-A177-3AD203B41FA5}">
                      <a16:colId xmlns:a16="http://schemas.microsoft.com/office/drawing/2014/main" val="20000"/>
                    </a:ext>
                  </a:extLst>
                </a:gridCol>
                <a:gridCol w="3581400">
                  <a:extLst>
                    <a:ext uri="{9D8B030D-6E8A-4147-A177-3AD203B41FA5}">
                      <a16:colId xmlns:a16="http://schemas.microsoft.com/office/drawing/2014/main" val="20001"/>
                    </a:ext>
                  </a:extLst>
                </a:gridCol>
              </a:tblGrid>
              <a:tr h="480060">
                <a:tc>
                  <a:txBody>
                    <a:bodyPr/>
                    <a:lstStyle/>
                    <a:p>
                      <a:pPr marL="0" marR="0" algn="just">
                        <a:lnSpc>
                          <a:spcPct val="150000"/>
                        </a:lnSpc>
                        <a:spcBef>
                          <a:spcPts val="0"/>
                        </a:spcBef>
                        <a:spcAft>
                          <a:spcPts val="0"/>
                        </a:spcAft>
                      </a:pPr>
                      <a:r>
                        <a:rPr lang="en-GB" sz="1200" b="1">
                          <a:solidFill>
                            <a:srgbClr val="000000"/>
                          </a:solidFill>
                          <a:latin typeface="Times New Roman"/>
                          <a:ea typeface="Calibri"/>
                          <a:cs typeface="Vrinda"/>
                        </a:rPr>
                        <a:t>Strength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200" b="1">
                          <a:solidFill>
                            <a:srgbClr val="000000"/>
                          </a:solidFill>
                          <a:latin typeface="Times New Roman"/>
                          <a:ea typeface="Calibri"/>
                          <a:cs typeface="Vrinda"/>
                        </a:rPr>
                        <a:t>Weakness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20240">
                <a:tc>
                  <a:txBody>
                    <a:bodyPr/>
                    <a:lstStyle/>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Sustainability policies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Ethical policies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Social platforms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Big global name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Increase in the waste products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Plastic packaging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Non renewable resources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Criticism to the advertisement campaigns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80060">
                <a:tc>
                  <a:txBody>
                    <a:bodyPr/>
                    <a:lstStyle/>
                    <a:p>
                      <a:pPr marL="0" marR="0" algn="just">
                        <a:lnSpc>
                          <a:spcPct val="150000"/>
                        </a:lnSpc>
                        <a:spcBef>
                          <a:spcPts val="0"/>
                        </a:spcBef>
                        <a:spcAft>
                          <a:spcPts val="0"/>
                        </a:spcAft>
                      </a:pPr>
                      <a:r>
                        <a:rPr lang="en-GB" sz="1200" b="1">
                          <a:solidFill>
                            <a:srgbClr val="000000"/>
                          </a:solidFill>
                          <a:latin typeface="Times New Roman"/>
                          <a:ea typeface="Calibri"/>
                          <a:cs typeface="Vrinda"/>
                        </a:rPr>
                        <a:t>Opportunity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200" b="1">
                          <a:solidFill>
                            <a:srgbClr val="000000"/>
                          </a:solidFill>
                          <a:latin typeface="Times New Roman"/>
                          <a:ea typeface="Calibri"/>
                          <a:cs typeface="Vrinda"/>
                        </a:rPr>
                        <a:t>Threat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920240">
                <a:tc>
                  <a:txBody>
                    <a:bodyPr/>
                    <a:lstStyle/>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Updated technologies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High supply chains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Secured market share </a:t>
                      </a:r>
                      <a:endParaRPr lang="en-US" sz="110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a:solidFill>
                            <a:srgbClr val="000000"/>
                          </a:solidFill>
                          <a:latin typeface="Times New Roman"/>
                          <a:ea typeface="Calibri"/>
                          <a:cs typeface="Vrinda"/>
                        </a:rPr>
                        <a:t>DIY store in the market </a:t>
                      </a:r>
                      <a:endParaRPr lang="en-US" sz="110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cs typeface="Vrinda"/>
                        </a:rPr>
                        <a:t>Huge competition</a:t>
                      </a:r>
                      <a:endParaRPr lang="en-US" sz="1100" dirty="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cs typeface="Vrinda"/>
                        </a:rPr>
                        <a:t>Presence of substitution products</a:t>
                      </a:r>
                      <a:endParaRPr lang="en-US" sz="1100" dirty="0">
                        <a:latin typeface="Calibri"/>
                        <a:ea typeface="Calibri"/>
                        <a:cs typeface="Vrinda"/>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cs typeface="Vrinda"/>
                        </a:rPr>
                        <a:t>Growth of the small only retailers  </a:t>
                      </a:r>
                      <a:endParaRPr lang="en-US" sz="1100" dirty="0">
                        <a:latin typeface="Calibri"/>
                        <a:ea typeface="Calibri"/>
                        <a:cs typeface="Vrind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609600"/>
            <a:ext cx="8229600" cy="5516563"/>
          </a:xfrm>
        </p:spPr>
        <p:txBody>
          <a:bodyPr>
            <a:normAutofit fontScale="70000" lnSpcReduction="20000"/>
          </a:bodyPr>
          <a:lstStyle/>
          <a:p>
            <a:r>
              <a:rPr lang="en-GB" dirty="0">
                <a:latin typeface="Andalus" pitchFamily="18" charset="-78"/>
                <a:cs typeface="Andalus" pitchFamily="18" charset="-78"/>
              </a:rPr>
              <a:t>SWOT analysis reveals the sustainability and the ethical policies as it is helpful to meet all organizational objectives</a:t>
            </a:r>
          </a:p>
          <a:p>
            <a:r>
              <a:rPr lang="en-GB" dirty="0">
                <a:latin typeface="Andalus" pitchFamily="18" charset="-78"/>
                <a:cs typeface="Andalus" pitchFamily="18" charset="-78"/>
              </a:rPr>
              <a:t>The social media such as television, YouTube, twitter, </a:t>
            </a:r>
            <a:r>
              <a:rPr lang="en-GB" dirty="0" err="1">
                <a:latin typeface="Andalus" pitchFamily="18" charset="-78"/>
                <a:cs typeface="Andalus" pitchFamily="18" charset="-78"/>
              </a:rPr>
              <a:t>Instagram</a:t>
            </a:r>
            <a:r>
              <a:rPr lang="en-GB" dirty="0">
                <a:latin typeface="Andalus" pitchFamily="18" charset="-78"/>
                <a:cs typeface="Andalus" pitchFamily="18" charset="-78"/>
              </a:rPr>
              <a:t> and Google are helpful in effective marketing of the sustainable products. With the help of social platforms, ASDA has earned a big name in the market</a:t>
            </a:r>
          </a:p>
          <a:p>
            <a:r>
              <a:rPr lang="en-GB" dirty="0">
                <a:latin typeface="Andalus" pitchFamily="18" charset="-78"/>
                <a:cs typeface="Andalus" pitchFamily="18" charset="-78"/>
              </a:rPr>
              <a:t>ASDA is also having different types of weakness as the waste materials are getting increased due to the plastic products</a:t>
            </a:r>
          </a:p>
          <a:p>
            <a:r>
              <a:rPr lang="en-GB" dirty="0">
                <a:latin typeface="Andalus" pitchFamily="18" charset="-78"/>
                <a:cs typeface="Andalus" pitchFamily="18" charset="-78"/>
              </a:rPr>
              <a:t>The organization had to use plastic packaging due to lack of alternative options and to keep the grocery materials safe</a:t>
            </a:r>
          </a:p>
          <a:p>
            <a:r>
              <a:rPr lang="en-GB" dirty="0">
                <a:latin typeface="Andalus" pitchFamily="18" charset="-78"/>
                <a:cs typeface="Andalus" pitchFamily="18" charset="-78"/>
              </a:rPr>
              <a:t>The non renewable resources are getting depleted which is affecting the environment and changing the attitude of the customers (Stout, 2017)</a:t>
            </a:r>
          </a:p>
          <a:p>
            <a:r>
              <a:rPr lang="en-GB" dirty="0">
                <a:latin typeface="Andalus" pitchFamily="18" charset="-78"/>
                <a:cs typeface="Andalus" pitchFamily="18" charset="-78"/>
              </a:rPr>
              <a:t>The customers are either switching brand and the sales rate of ASDA is getting reduced</a:t>
            </a:r>
          </a:p>
          <a:p>
            <a:r>
              <a:rPr lang="en-GB" dirty="0"/>
              <a:t>The promotional activities are getting criticized in the market due to lack of sustainability policies</a:t>
            </a:r>
            <a:endParaRPr lang="en-US" dirty="0">
              <a:latin typeface="Andalus" pitchFamily="18" charset="-78"/>
              <a:cs typeface="Andalus" pitchFamily="18" charset="-7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r>
              <a:rPr lang="en-GB" sz="2500" dirty="0">
                <a:latin typeface="Andalus" pitchFamily="18" charset="-78"/>
                <a:cs typeface="Andalus" pitchFamily="18" charset="-78"/>
              </a:rPr>
              <a:t>With the help of updated technologies and supply chains, ASDA is successful in developing the products which is improving customer relation management</a:t>
            </a:r>
          </a:p>
          <a:p>
            <a:r>
              <a:rPr lang="en-GB" sz="2500" dirty="0">
                <a:latin typeface="Andalus" pitchFamily="18" charset="-78"/>
                <a:cs typeface="Andalus" pitchFamily="18" charset="-78"/>
              </a:rPr>
              <a:t>The threat which is faced by ASDA in the UK market is huge competition due to substitution products</a:t>
            </a:r>
          </a:p>
          <a:p>
            <a:r>
              <a:rPr lang="en-GB" sz="2500" dirty="0">
                <a:latin typeface="Andalus" pitchFamily="18" charset="-78"/>
                <a:cs typeface="Andalus" pitchFamily="18" charset="-78"/>
              </a:rPr>
              <a:t>The small retail business which exists on the online platforms is affecting the sales rate ASDA</a:t>
            </a:r>
          </a:p>
          <a:p>
            <a:r>
              <a:rPr lang="en-GB" sz="2500" dirty="0">
                <a:latin typeface="Andalus" pitchFamily="18" charset="-78"/>
                <a:cs typeface="Andalus" pitchFamily="18" charset="-78"/>
              </a:rPr>
              <a:t>The customers are switching brands which is also affecting the brand image of ASDA in the market and failing to survive within the competition</a:t>
            </a:r>
            <a:endParaRPr lang="en-US" sz="2500" dirty="0">
              <a:latin typeface="Andalus" pitchFamily="18" charset="-78"/>
              <a:cs typeface="Andalus" pitchFamily="18" charset="-7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4000" b="1" dirty="0">
                <a:latin typeface="Andalus" pitchFamily="18" charset="-78"/>
                <a:cs typeface="Andalus" pitchFamily="18" charset="-78"/>
              </a:rPr>
              <a:t>References </a:t>
            </a:r>
          </a:p>
        </p:txBody>
      </p:sp>
      <p:sp>
        <p:nvSpPr>
          <p:cNvPr id="3" name="Content Placeholder 2"/>
          <p:cNvSpPr>
            <a:spLocks noGrp="1"/>
          </p:cNvSpPr>
          <p:nvPr>
            <p:ph idx="1"/>
          </p:nvPr>
        </p:nvSpPr>
        <p:spPr>
          <a:xfrm>
            <a:off x="533400" y="990600"/>
            <a:ext cx="8229600" cy="4525963"/>
          </a:xfrm>
        </p:spPr>
        <p:txBody>
          <a:bodyPr>
            <a:noAutofit/>
          </a:bodyPr>
          <a:lstStyle/>
          <a:p>
            <a:r>
              <a:rPr lang="en-GB" sz="2000" dirty="0">
                <a:latin typeface="Andalus" pitchFamily="18" charset="-78"/>
                <a:cs typeface="Andalus" pitchFamily="18" charset="-78"/>
              </a:rPr>
              <a:t>Stout, P.A., ASDA Ltd, (2017). </a:t>
            </a:r>
            <a:r>
              <a:rPr lang="en-GB" sz="2000" i="1" dirty="0">
                <a:latin typeface="Andalus" pitchFamily="18" charset="-78"/>
                <a:cs typeface="Andalus" pitchFamily="18" charset="-78"/>
              </a:rPr>
              <a:t>System and method for supporting operations in a retail store</a:t>
            </a:r>
            <a:r>
              <a:rPr lang="en-GB" sz="2000" dirty="0">
                <a:latin typeface="Andalus" pitchFamily="18" charset="-78"/>
                <a:cs typeface="Andalus" pitchFamily="18" charset="-78"/>
              </a:rPr>
              <a:t>. U.S. Patent Application 15/519,967.</a:t>
            </a:r>
            <a:endParaRPr lang="en-US" sz="2000" dirty="0">
              <a:latin typeface="Andalus" pitchFamily="18" charset="-78"/>
              <a:cs typeface="Andalus" pitchFamily="18" charset="-78"/>
            </a:endParaRPr>
          </a:p>
          <a:p>
            <a:r>
              <a:rPr lang="en-GB" sz="2000" dirty="0" err="1">
                <a:latin typeface="Andalus" pitchFamily="18" charset="-78"/>
                <a:cs typeface="Andalus" pitchFamily="18" charset="-78"/>
              </a:rPr>
              <a:t>Santouridis</a:t>
            </a:r>
            <a:r>
              <a:rPr lang="en-GB" sz="2000" dirty="0">
                <a:latin typeface="Andalus" pitchFamily="18" charset="-78"/>
                <a:cs typeface="Andalus" pitchFamily="18" charset="-78"/>
              </a:rPr>
              <a:t>, I. and </a:t>
            </a:r>
            <a:r>
              <a:rPr lang="en-GB" sz="2000" dirty="0" err="1">
                <a:latin typeface="Andalus" pitchFamily="18" charset="-78"/>
                <a:cs typeface="Andalus" pitchFamily="18" charset="-78"/>
              </a:rPr>
              <a:t>Veraki</a:t>
            </a:r>
            <a:r>
              <a:rPr lang="en-GB" sz="2000" dirty="0">
                <a:latin typeface="Andalus" pitchFamily="18" charset="-78"/>
                <a:cs typeface="Andalus" pitchFamily="18" charset="-78"/>
              </a:rPr>
              <a:t>, A., 2017. Customer relationship management and customer satisfaction: the mediating role of relationship quality. </a:t>
            </a:r>
            <a:r>
              <a:rPr lang="en-GB" sz="2000" i="1" dirty="0">
                <a:latin typeface="Andalus" pitchFamily="18" charset="-78"/>
                <a:cs typeface="Andalus" pitchFamily="18" charset="-78"/>
              </a:rPr>
              <a:t>Total Quality Management &amp; Business Excellence</a:t>
            </a:r>
            <a:r>
              <a:rPr lang="en-GB" sz="2000" dirty="0">
                <a:latin typeface="Andalus" pitchFamily="18" charset="-78"/>
                <a:cs typeface="Andalus" pitchFamily="18" charset="-78"/>
              </a:rPr>
              <a:t>, </a:t>
            </a:r>
            <a:r>
              <a:rPr lang="en-GB" sz="2000" i="1" dirty="0">
                <a:latin typeface="Andalus" pitchFamily="18" charset="-78"/>
                <a:cs typeface="Andalus" pitchFamily="18" charset="-78"/>
              </a:rPr>
              <a:t>28</a:t>
            </a:r>
            <a:r>
              <a:rPr lang="en-GB" sz="2000" dirty="0">
                <a:latin typeface="Andalus" pitchFamily="18" charset="-78"/>
                <a:cs typeface="Andalus" pitchFamily="18" charset="-78"/>
              </a:rPr>
              <a:t>(9-10), pp.1122-1133.</a:t>
            </a:r>
            <a:endParaRPr lang="en-US" sz="2000" dirty="0">
              <a:latin typeface="Andalus" pitchFamily="18" charset="-78"/>
              <a:cs typeface="Andalus" pitchFamily="18" charset="-78"/>
            </a:endParaRPr>
          </a:p>
          <a:p>
            <a:r>
              <a:rPr lang="en-GB" sz="2000" dirty="0">
                <a:latin typeface="Andalus" pitchFamily="18" charset="-78"/>
                <a:cs typeface="Andalus" pitchFamily="18" charset="-78"/>
              </a:rPr>
              <a:t>Trevino, L.K., Hartman, L.P. and Brown, M., (2019). Moral person and moral manager: How executives develop a reputation for ethical leadership. </a:t>
            </a:r>
            <a:r>
              <a:rPr lang="en-GB" sz="2000" i="1" dirty="0">
                <a:latin typeface="Andalus" pitchFamily="18" charset="-78"/>
                <a:cs typeface="Andalus" pitchFamily="18" charset="-78"/>
              </a:rPr>
              <a:t>California management review</a:t>
            </a:r>
            <a:r>
              <a:rPr lang="en-GB" sz="2000" dirty="0">
                <a:latin typeface="Andalus" pitchFamily="18" charset="-78"/>
                <a:cs typeface="Andalus" pitchFamily="18" charset="-78"/>
              </a:rPr>
              <a:t>, </a:t>
            </a:r>
            <a:r>
              <a:rPr lang="en-GB" sz="2000" i="1" dirty="0">
                <a:latin typeface="Andalus" pitchFamily="18" charset="-78"/>
                <a:cs typeface="Andalus" pitchFamily="18" charset="-78"/>
              </a:rPr>
              <a:t>42</a:t>
            </a:r>
            <a:r>
              <a:rPr lang="en-GB" sz="2000" dirty="0">
                <a:latin typeface="Andalus" pitchFamily="18" charset="-78"/>
                <a:cs typeface="Andalus" pitchFamily="18" charset="-78"/>
              </a:rPr>
              <a:t>(4), pp.128-142.</a:t>
            </a:r>
            <a:endParaRPr lang="en-US" sz="2000" dirty="0">
              <a:latin typeface="Andalus" pitchFamily="18" charset="-78"/>
              <a:cs typeface="Andalus" pitchFamily="18" charset="-78"/>
            </a:endParaRPr>
          </a:p>
          <a:p>
            <a:r>
              <a:rPr lang="en-GB" sz="2000" dirty="0" err="1">
                <a:latin typeface="Andalus" pitchFamily="18" charset="-78"/>
                <a:cs typeface="Andalus" pitchFamily="18" charset="-78"/>
              </a:rPr>
              <a:t>Quak</a:t>
            </a:r>
            <a:r>
              <a:rPr lang="en-GB" sz="2000" dirty="0">
                <a:latin typeface="Andalus" pitchFamily="18" charset="-78"/>
                <a:cs typeface="Andalus" pitchFamily="18" charset="-78"/>
              </a:rPr>
              <a:t>, H.J. and De </a:t>
            </a:r>
            <a:r>
              <a:rPr lang="en-GB" sz="2000" dirty="0" err="1">
                <a:latin typeface="Andalus" pitchFamily="18" charset="-78"/>
                <a:cs typeface="Andalus" pitchFamily="18" charset="-78"/>
              </a:rPr>
              <a:t>Koster</a:t>
            </a:r>
            <a:r>
              <a:rPr lang="en-GB" sz="2000" dirty="0">
                <a:latin typeface="Andalus" pitchFamily="18" charset="-78"/>
                <a:cs typeface="Andalus" pitchFamily="18" charset="-78"/>
              </a:rPr>
              <a:t>, M.B.M., (2017). Exploring retailers’ sensitivity to local sustainability policies. </a:t>
            </a:r>
            <a:r>
              <a:rPr lang="en-GB" sz="2000" i="1" dirty="0">
                <a:latin typeface="Andalus" pitchFamily="18" charset="-78"/>
                <a:cs typeface="Andalus" pitchFamily="18" charset="-78"/>
              </a:rPr>
              <a:t>Journal of Operations Management</a:t>
            </a:r>
            <a:r>
              <a:rPr lang="en-GB" sz="2000" dirty="0">
                <a:latin typeface="Andalus" pitchFamily="18" charset="-78"/>
                <a:cs typeface="Andalus" pitchFamily="18" charset="-78"/>
              </a:rPr>
              <a:t>, </a:t>
            </a:r>
            <a:r>
              <a:rPr lang="en-GB" sz="2000" i="1" dirty="0">
                <a:latin typeface="Andalus" pitchFamily="18" charset="-78"/>
                <a:cs typeface="Andalus" pitchFamily="18" charset="-78"/>
              </a:rPr>
              <a:t>25</a:t>
            </a:r>
            <a:r>
              <a:rPr lang="en-GB" sz="2000" dirty="0">
                <a:latin typeface="Andalus" pitchFamily="18" charset="-78"/>
                <a:cs typeface="Andalus" pitchFamily="18" charset="-78"/>
              </a:rPr>
              <a:t>(6), pp.1103-1122.</a:t>
            </a:r>
            <a:endParaRPr lang="en-US" sz="2000" dirty="0">
              <a:latin typeface="Andalus" pitchFamily="18" charset="-78"/>
              <a:cs typeface="Andalus" pitchFamily="18" charset="-78"/>
            </a:endParaRPr>
          </a:p>
          <a:p>
            <a:r>
              <a:rPr lang="en-GB" sz="2000" dirty="0" err="1">
                <a:latin typeface="Andalus" pitchFamily="18" charset="-78"/>
                <a:cs typeface="Andalus" pitchFamily="18" charset="-78"/>
              </a:rPr>
              <a:t>Maheshwari</a:t>
            </a:r>
            <a:r>
              <a:rPr lang="en-GB" sz="2000" dirty="0">
                <a:latin typeface="Andalus" pitchFamily="18" charset="-78"/>
                <a:cs typeface="Andalus" pitchFamily="18" charset="-78"/>
              </a:rPr>
              <a:t>, P. and </a:t>
            </a:r>
            <a:r>
              <a:rPr lang="en-GB" sz="2000" dirty="0" err="1">
                <a:latin typeface="Andalus" pitchFamily="18" charset="-78"/>
                <a:cs typeface="Andalus" pitchFamily="18" charset="-78"/>
              </a:rPr>
              <a:t>Kushwah</a:t>
            </a:r>
            <a:r>
              <a:rPr lang="en-GB" sz="2000" dirty="0">
                <a:latin typeface="Andalus" pitchFamily="18" charset="-78"/>
                <a:cs typeface="Andalus" pitchFamily="18" charset="-78"/>
              </a:rPr>
              <a:t>, B.S., (2019). Customer Loyalty Approach of CRM. </a:t>
            </a:r>
            <a:r>
              <a:rPr lang="en-GB" sz="2000" i="1" dirty="0">
                <a:latin typeface="Andalus" pitchFamily="18" charset="-78"/>
                <a:cs typeface="Andalus" pitchFamily="18" charset="-78"/>
              </a:rPr>
              <a:t>Journal of the Gujarat Research Society</a:t>
            </a:r>
            <a:r>
              <a:rPr lang="en-GB" sz="2000" dirty="0">
                <a:latin typeface="Andalus" pitchFamily="18" charset="-78"/>
                <a:cs typeface="Andalus" pitchFamily="18" charset="-78"/>
              </a:rPr>
              <a:t>, </a:t>
            </a:r>
            <a:r>
              <a:rPr lang="en-GB" sz="2000" i="1" dirty="0">
                <a:latin typeface="Andalus" pitchFamily="18" charset="-78"/>
                <a:cs typeface="Andalus" pitchFamily="18" charset="-78"/>
              </a:rPr>
              <a:t>21</a:t>
            </a:r>
            <a:r>
              <a:rPr lang="en-GB" sz="2000" dirty="0">
                <a:latin typeface="Andalus" pitchFamily="18" charset="-78"/>
                <a:cs typeface="Andalus" pitchFamily="18" charset="-78"/>
              </a:rPr>
              <a:t>(16), pp.64-72.</a:t>
            </a:r>
            <a:endParaRPr lang="en-US" sz="2000" dirty="0">
              <a:latin typeface="Andalus" pitchFamily="18" charset="-78"/>
              <a:cs typeface="Andalus" pitchFamily="18" charset="-78"/>
            </a:endParaRPr>
          </a:p>
          <a:p>
            <a:r>
              <a:rPr lang="en-US" sz="2000" dirty="0">
                <a:latin typeface="Andalus" pitchFamily="18" charset="-78"/>
                <a:cs typeface="Andalus" pitchFamily="18" charset="-78"/>
              </a:rPr>
              <a:t>marketingweek.com, (2018). </a:t>
            </a:r>
            <a:r>
              <a:rPr lang="en-US" sz="2000" dirty="0" err="1">
                <a:latin typeface="Andalus" pitchFamily="18" charset="-78"/>
                <a:cs typeface="Andalus" pitchFamily="18" charset="-78"/>
              </a:rPr>
              <a:t>Asda</a:t>
            </a:r>
            <a:r>
              <a:rPr lang="en-US" sz="2000" dirty="0">
                <a:latin typeface="Andalus" pitchFamily="18" charset="-78"/>
                <a:cs typeface="Andalus" pitchFamily="18" charset="-78"/>
              </a:rPr>
              <a:t> PUTS FOCUS ON IMPROVING BRAND TRUST AFTER SALES RISE. Available at: https://www.marketingweek.com/asda-sales-brand-trust/ [Accessed on: 10 January 2020] </a:t>
            </a:r>
          </a:p>
          <a:p>
            <a:endParaRPr lang="en-US" sz="2000" dirty="0">
              <a:latin typeface="Andalus" pitchFamily="18" charset="-78"/>
              <a:cs typeface="Andalus" pitchFamily="18" charset="-7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jpg"/>
          <p:cNvPicPr>
            <a:picLocks noChangeAspect="1"/>
          </p:cNvPicPr>
          <p:nvPr/>
        </p:nvPicPr>
        <p:blipFill>
          <a:blip r:embed="rId2"/>
          <a:stretch>
            <a:fillRect/>
          </a:stretch>
        </p:blipFill>
        <p:spPr>
          <a:xfrm>
            <a:off x="1295400" y="2133600"/>
            <a:ext cx="5062537" cy="328429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1552</Words>
  <Application>Microsoft Office PowerPoint</Application>
  <PresentationFormat>On-screen Show (4:3)</PresentationFormat>
  <Paragraphs>98</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Andalus</vt:lpstr>
      <vt:lpstr>Arial</vt:lpstr>
      <vt:lpstr>Calibri</vt:lpstr>
      <vt:lpstr>Symbol</vt:lpstr>
      <vt:lpstr>Times New Roman</vt:lpstr>
      <vt:lpstr>Office Theme</vt:lpstr>
      <vt:lpstr>A critical perspective of ASDA in relation to its CRM, Ethics, Sustainability and Quality Policies and Operations</vt:lpstr>
      <vt:lpstr>Customer Relationship Management (CRM)</vt:lpstr>
      <vt:lpstr>Sustainability/Ethics</vt:lpstr>
      <vt:lpstr>Quality</vt:lpstr>
      <vt:lpstr>Benefits and Drawbacks of CRM</vt:lpstr>
      <vt:lpstr>Benefits and Drawbacks of Sustainability/Ethics</vt:lpstr>
      <vt:lpstr>Benefits and Drawbacks of Quality System</vt:lpstr>
      <vt:lpstr>ASDA’s engagement with CRM, Ethics/Sustainability and Quality System (Compare with Sainsbury)</vt:lpstr>
      <vt:lpstr>SWOT of ASDA</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Muminur Rahman</cp:lastModifiedBy>
  <cp:revision>62</cp:revision>
  <dcterms:created xsi:type="dcterms:W3CDTF">2020-03-13T07:02:37Z</dcterms:created>
  <dcterms:modified xsi:type="dcterms:W3CDTF">2020-03-21T12:07:00Z</dcterms:modified>
</cp:coreProperties>
</file>