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2" r:id="rId4"/>
    <p:sldId id="267" r:id="rId5"/>
    <p:sldId id="264" r:id="rId6"/>
    <p:sldId id="265" r:id="rId7"/>
    <p:sldId id="266" r:id="rId8"/>
    <p:sldId id="278" r:id="rId9"/>
    <p:sldId id="284" r:id="rId10"/>
    <p:sldId id="279" r:id="rId11"/>
    <p:sldId id="277" r:id="rId12"/>
    <p:sldId id="281" r:id="rId13"/>
    <p:sldId id="280" r:id="rId14"/>
    <p:sldId id="282" r:id="rId15"/>
    <p:sldId id="283" r:id="rId16"/>
    <p:sldId id="28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CC00"/>
    <a:srgbClr val="CC0000"/>
    <a:srgbClr val="F5F8CC"/>
    <a:srgbClr val="F5C8C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762" autoAdjust="0"/>
    <p:restoredTop sz="94660"/>
  </p:normalViewPr>
  <p:slideViewPr>
    <p:cSldViewPr snapToGrid="0">
      <p:cViewPr varScale="1">
        <p:scale>
          <a:sx n="69" d="100"/>
          <a:sy n="69" d="100"/>
        </p:scale>
        <p:origin x="532"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12/10/2017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12/10/2017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12/10/2017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12/10/2017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12/10/2017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12/10/2017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12/10/2017</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12/10/2017</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hyperlink" Target="http://asq.org/blog/2015/10/how-to-implement-understanding-the-organization-and-its-context/" TargetMode="External"/><Relationship Id="rId3" Type="http://schemas.openxmlformats.org/officeDocument/2006/relationships/hyperlink" Target="https://www.fastcompany.cgom/1720052/googles-greatest-innovation-may-be-its-management-practice" TargetMode="External"/><Relationship Id="rId7" Type="http://schemas.openxmlformats.org/officeDocument/2006/relationships/hyperlink" Target="http://smallbusiness.chron.com/perception-motivation-organizational-behavior-13609.html" TargetMode="External"/><Relationship Id="rId2" Type="http://schemas.openxmlformats.org/officeDocument/2006/relationships/image" Target="../media/image1.jpg"/><Relationship Id="rId1" Type="http://schemas.openxmlformats.org/officeDocument/2006/relationships/slideLayout" Target="../slideLayouts/slideLayout7.xml"/><Relationship Id="rId6" Type="http://schemas.openxmlformats.org/officeDocument/2006/relationships/hyperlink" Target="https://www.cleverism.com/google-way-motivating-employees/" TargetMode="External"/><Relationship Id="rId5" Type="http://schemas.openxmlformats.org/officeDocument/2006/relationships/hyperlink" Target="https://www.forbes.com/" TargetMode="External"/><Relationship Id="rId4" Type="http://schemas.openxmlformats.org/officeDocument/2006/relationships/hyperlink" Target="https://www.sec.gov/Archives/edgar/data/1288776/000128877615000008/goog2014123110-k.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5880" y="1628615"/>
            <a:ext cx="3119298" cy="1921164"/>
          </a:xfrm>
          <a:prstGeom prst="rect">
            <a:avLst/>
          </a:prstGeom>
        </p:spPr>
      </p:pic>
      <p:sp>
        <p:nvSpPr>
          <p:cNvPr id="2" name="Title 1"/>
          <p:cNvSpPr>
            <a:spLocks noGrp="1"/>
          </p:cNvSpPr>
          <p:nvPr>
            <p:ph type="ctrTitle"/>
          </p:nvPr>
        </p:nvSpPr>
        <p:spPr>
          <a:xfrm>
            <a:off x="757491" y="2061458"/>
            <a:ext cx="9073662" cy="2705326"/>
          </a:xfrm>
        </p:spPr>
        <p:txBody>
          <a:bodyPr/>
          <a:lstStyle/>
          <a:p>
            <a:pPr algn="l"/>
            <a:r>
              <a:rPr lang="en-CA" sz="4000" dirty="0" smtClean="0"/>
              <a:t/>
            </a:r>
            <a:br>
              <a:rPr lang="en-CA" sz="4000" dirty="0" smtClean="0"/>
            </a:br>
            <a:r>
              <a:rPr lang="en-CA" sz="4000" dirty="0"/>
              <a:t/>
            </a:r>
            <a:br>
              <a:rPr lang="en-CA" sz="4000" dirty="0"/>
            </a:br>
            <a:r>
              <a:rPr lang="en-CA" sz="4000" dirty="0" smtClean="0"/>
              <a:t/>
            </a:r>
            <a:br>
              <a:rPr lang="en-CA" sz="4000" dirty="0" smtClean="0"/>
            </a:br>
            <a:r>
              <a:rPr lang="en-CA" sz="4000" dirty="0" smtClean="0"/>
              <a:t>                  </a:t>
            </a:r>
            <a:r>
              <a:rPr lang="en-CA" sz="4000" dirty="0" smtClean="0">
                <a:solidFill>
                  <a:srgbClr val="0070C0"/>
                </a:solidFill>
              </a:rPr>
              <a:t>’s</a:t>
            </a:r>
            <a:r>
              <a:rPr lang="en-CA" sz="4000" dirty="0" smtClean="0">
                <a:solidFill>
                  <a:srgbClr val="FF0000"/>
                </a:solidFill>
              </a:rPr>
              <a:t> </a:t>
            </a:r>
            <a:r>
              <a:rPr lang="en-CA" sz="4000" dirty="0">
                <a:solidFill>
                  <a:srgbClr val="FF0000"/>
                </a:solidFill>
              </a:rPr>
              <a:t>a</a:t>
            </a:r>
            <a:r>
              <a:rPr lang="en-CA" sz="4000" dirty="0">
                <a:solidFill>
                  <a:srgbClr val="CCCC00"/>
                </a:solidFill>
              </a:rPr>
              <a:t>p</a:t>
            </a:r>
            <a:r>
              <a:rPr lang="en-CA" sz="4000" dirty="0">
                <a:solidFill>
                  <a:srgbClr val="0070C0"/>
                </a:solidFill>
              </a:rPr>
              <a:t>p</a:t>
            </a:r>
            <a:r>
              <a:rPr lang="en-CA" sz="4000" dirty="0">
                <a:solidFill>
                  <a:schemeClr val="accent4">
                    <a:lumMod val="75000"/>
                  </a:schemeClr>
                </a:solidFill>
              </a:rPr>
              <a:t>r</a:t>
            </a:r>
            <a:r>
              <a:rPr lang="en-CA" sz="4000" dirty="0">
                <a:solidFill>
                  <a:srgbClr val="FF0000"/>
                </a:solidFill>
              </a:rPr>
              <a:t>o</a:t>
            </a:r>
            <a:r>
              <a:rPr lang="en-CA" sz="4000" dirty="0">
                <a:solidFill>
                  <a:srgbClr val="002060"/>
                </a:solidFill>
              </a:rPr>
              <a:t>a</a:t>
            </a:r>
            <a:r>
              <a:rPr lang="en-CA" sz="4000" dirty="0">
                <a:solidFill>
                  <a:schemeClr val="accent5">
                    <a:lumMod val="75000"/>
                  </a:schemeClr>
                </a:solidFill>
              </a:rPr>
              <a:t>c</a:t>
            </a:r>
            <a:r>
              <a:rPr lang="en-CA" sz="4000" dirty="0">
                <a:solidFill>
                  <a:srgbClr val="CCCC00"/>
                </a:solidFill>
              </a:rPr>
              <a:t>h</a:t>
            </a:r>
            <a:r>
              <a:rPr lang="en-CA" sz="4000" dirty="0">
                <a:solidFill>
                  <a:srgbClr val="FF0000"/>
                </a:solidFill>
              </a:rPr>
              <a:t>e</a:t>
            </a:r>
            <a:r>
              <a:rPr lang="en-CA" sz="4000" dirty="0">
                <a:solidFill>
                  <a:srgbClr val="0070C0"/>
                </a:solidFill>
              </a:rPr>
              <a:t>s</a:t>
            </a:r>
            <a:r>
              <a:rPr lang="en-CA" sz="4000" dirty="0"/>
              <a:t> </a:t>
            </a:r>
            <a:r>
              <a:rPr lang="en-CA" sz="4000" dirty="0">
                <a:solidFill>
                  <a:srgbClr val="00B050"/>
                </a:solidFill>
              </a:rPr>
              <a:t>t</a:t>
            </a:r>
            <a:r>
              <a:rPr lang="en-CA" sz="4000" dirty="0">
                <a:solidFill>
                  <a:srgbClr val="0070C0"/>
                </a:solidFill>
              </a:rPr>
              <a:t>o</a:t>
            </a:r>
            <a:r>
              <a:rPr lang="en-CA" sz="4000" dirty="0"/>
              <a:t> </a:t>
            </a:r>
            <a:r>
              <a:rPr lang="en-CA" sz="4000" dirty="0" smtClean="0">
                <a:solidFill>
                  <a:schemeClr val="accent5">
                    <a:lumMod val="75000"/>
                  </a:schemeClr>
                </a:solidFill>
              </a:rPr>
              <a:t>s</a:t>
            </a:r>
            <a:r>
              <a:rPr lang="en-CA" sz="4000" dirty="0" smtClean="0">
                <a:solidFill>
                  <a:srgbClr val="FF0000"/>
                </a:solidFill>
              </a:rPr>
              <a:t>t</a:t>
            </a:r>
            <a:r>
              <a:rPr lang="en-CA" sz="4000" dirty="0" smtClean="0">
                <a:solidFill>
                  <a:srgbClr val="CCCC00"/>
                </a:solidFill>
              </a:rPr>
              <a:t>r</a:t>
            </a:r>
            <a:r>
              <a:rPr lang="en-CA" sz="4000" dirty="0" smtClean="0">
                <a:solidFill>
                  <a:srgbClr val="0070C0"/>
                </a:solidFill>
              </a:rPr>
              <a:t>a</a:t>
            </a:r>
            <a:r>
              <a:rPr lang="en-CA" sz="4000" dirty="0" smtClean="0">
                <a:solidFill>
                  <a:schemeClr val="accent5">
                    <a:lumMod val="75000"/>
                  </a:schemeClr>
                </a:solidFill>
              </a:rPr>
              <a:t>t</a:t>
            </a:r>
            <a:r>
              <a:rPr lang="en-CA" sz="4000" dirty="0" smtClean="0">
                <a:solidFill>
                  <a:srgbClr val="FF0000"/>
                </a:solidFill>
              </a:rPr>
              <a:t>e</a:t>
            </a:r>
            <a:r>
              <a:rPr lang="en-CA" sz="4000" dirty="0" smtClean="0">
                <a:solidFill>
                  <a:srgbClr val="0070C0"/>
                </a:solidFill>
              </a:rPr>
              <a:t>g</a:t>
            </a:r>
            <a:r>
              <a:rPr lang="en-CA" sz="4000" dirty="0" smtClean="0">
                <a:solidFill>
                  <a:srgbClr val="CCCC00"/>
                </a:solidFill>
              </a:rPr>
              <a:t>y</a:t>
            </a:r>
            <a:r>
              <a:rPr lang="en-CA" sz="4000" dirty="0" smtClean="0">
                <a:solidFill>
                  <a:srgbClr val="00B050"/>
                </a:solidFill>
              </a:rPr>
              <a:t>,</a:t>
            </a:r>
            <a:r>
              <a:rPr lang="en-CA" sz="4000" dirty="0" smtClean="0"/>
              <a:t/>
            </a:r>
            <a:br>
              <a:rPr lang="en-CA" sz="4000" dirty="0" smtClean="0"/>
            </a:br>
            <a:r>
              <a:rPr lang="en-CA" sz="4000" dirty="0">
                <a:solidFill>
                  <a:srgbClr val="FF0000"/>
                </a:solidFill>
              </a:rPr>
              <a:t> </a:t>
            </a:r>
            <a:r>
              <a:rPr lang="en-CA" sz="4000" dirty="0" smtClean="0">
                <a:solidFill>
                  <a:srgbClr val="0070C0"/>
                </a:solidFill>
              </a:rPr>
              <a:t>o</a:t>
            </a:r>
            <a:r>
              <a:rPr lang="en-CA" sz="4000" dirty="0" smtClean="0">
                <a:solidFill>
                  <a:srgbClr val="CCCC00"/>
                </a:solidFill>
              </a:rPr>
              <a:t>r</a:t>
            </a:r>
            <a:r>
              <a:rPr lang="en-CA" sz="4000" dirty="0" smtClean="0">
                <a:solidFill>
                  <a:srgbClr val="FF0000"/>
                </a:solidFill>
              </a:rPr>
              <a:t>g</a:t>
            </a:r>
            <a:r>
              <a:rPr lang="en-CA" sz="4000" dirty="0" smtClean="0">
                <a:solidFill>
                  <a:srgbClr val="00B050"/>
                </a:solidFill>
              </a:rPr>
              <a:t>a</a:t>
            </a:r>
            <a:r>
              <a:rPr lang="en-CA" sz="4000" dirty="0" smtClean="0">
                <a:solidFill>
                  <a:srgbClr val="0070C0"/>
                </a:solidFill>
              </a:rPr>
              <a:t>n</a:t>
            </a:r>
            <a:r>
              <a:rPr lang="en-CA" sz="4000" dirty="0" smtClean="0">
                <a:solidFill>
                  <a:srgbClr val="FF0000"/>
                </a:solidFill>
              </a:rPr>
              <a:t>i</a:t>
            </a:r>
            <a:r>
              <a:rPr lang="en-CA" sz="4000" dirty="0" smtClean="0">
                <a:solidFill>
                  <a:srgbClr val="CCCC00"/>
                </a:solidFill>
              </a:rPr>
              <a:t>s</a:t>
            </a:r>
            <a:r>
              <a:rPr lang="en-CA" sz="4000" dirty="0" smtClean="0">
                <a:solidFill>
                  <a:srgbClr val="00B050"/>
                </a:solidFill>
              </a:rPr>
              <a:t>a</a:t>
            </a:r>
            <a:r>
              <a:rPr lang="en-CA" sz="4000" dirty="0" smtClean="0">
                <a:solidFill>
                  <a:srgbClr val="0070C0"/>
                </a:solidFill>
              </a:rPr>
              <a:t>t</a:t>
            </a:r>
            <a:r>
              <a:rPr lang="en-CA" sz="4000" dirty="0" smtClean="0">
                <a:solidFill>
                  <a:srgbClr val="FF0000"/>
                </a:solidFill>
              </a:rPr>
              <a:t>i</a:t>
            </a:r>
            <a:r>
              <a:rPr lang="en-CA" sz="4000" dirty="0" smtClean="0">
                <a:solidFill>
                  <a:srgbClr val="00B050"/>
                </a:solidFill>
              </a:rPr>
              <a:t>o</a:t>
            </a:r>
            <a:r>
              <a:rPr lang="en-CA" sz="4000" dirty="0" smtClean="0">
                <a:solidFill>
                  <a:srgbClr val="CCCC00"/>
                </a:solidFill>
              </a:rPr>
              <a:t>n</a:t>
            </a:r>
            <a:r>
              <a:rPr lang="en-CA" sz="4000" dirty="0" smtClean="0">
                <a:solidFill>
                  <a:srgbClr val="FF0000"/>
                </a:solidFill>
              </a:rPr>
              <a:t> </a:t>
            </a:r>
            <a:r>
              <a:rPr lang="en-CA" sz="4000" dirty="0" smtClean="0">
                <a:solidFill>
                  <a:srgbClr val="0070C0"/>
                </a:solidFill>
              </a:rPr>
              <a:t>a</a:t>
            </a:r>
            <a:r>
              <a:rPr lang="en-CA" sz="4000" dirty="0" smtClean="0">
                <a:solidFill>
                  <a:srgbClr val="FF0000"/>
                </a:solidFill>
              </a:rPr>
              <a:t>n</a:t>
            </a:r>
            <a:r>
              <a:rPr lang="en-CA" sz="4000" dirty="0" smtClean="0">
                <a:solidFill>
                  <a:srgbClr val="00B050"/>
                </a:solidFill>
              </a:rPr>
              <a:t>d</a:t>
            </a:r>
            <a:r>
              <a:rPr lang="en-CA" sz="4000" dirty="0" smtClean="0">
                <a:solidFill>
                  <a:srgbClr val="FF0000"/>
                </a:solidFill>
              </a:rPr>
              <a:t> </a:t>
            </a:r>
            <a:r>
              <a:rPr lang="en-CA" sz="4000" dirty="0" smtClean="0">
                <a:solidFill>
                  <a:srgbClr val="CCCC00"/>
                </a:solidFill>
              </a:rPr>
              <a:t>m</a:t>
            </a:r>
            <a:r>
              <a:rPr lang="en-CA" sz="4000" dirty="0" smtClean="0">
                <a:solidFill>
                  <a:srgbClr val="0070C0"/>
                </a:solidFill>
              </a:rPr>
              <a:t>a</a:t>
            </a:r>
            <a:r>
              <a:rPr lang="en-CA" sz="4000" dirty="0" smtClean="0">
                <a:solidFill>
                  <a:srgbClr val="FF0000"/>
                </a:solidFill>
              </a:rPr>
              <a:t>n</a:t>
            </a:r>
            <a:r>
              <a:rPr lang="en-CA" sz="4000" dirty="0" smtClean="0">
                <a:solidFill>
                  <a:srgbClr val="00B050"/>
                </a:solidFill>
              </a:rPr>
              <a:t>a</a:t>
            </a:r>
            <a:r>
              <a:rPr lang="en-CA" sz="4000" dirty="0" smtClean="0">
                <a:solidFill>
                  <a:srgbClr val="CCCC00"/>
                </a:solidFill>
              </a:rPr>
              <a:t>g</a:t>
            </a:r>
            <a:r>
              <a:rPr lang="en-CA" sz="4000" dirty="0" smtClean="0">
                <a:solidFill>
                  <a:srgbClr val="0070C0"/>
                </a:solidFill>
              </a:rPr>
              <a:t>e</a:t>
            </a:r>
            <a:r>
              <a:rPr lang="en-CA" sz="4000" dirty="0" smtClean="0">
                <a:solidFill>
                  <a:srgbClr val="FF0000"/>
                </a:solidFill>
              </a:rPr>
              <a:t>m</a:t>
            </a:r>
            <a:r>
              <a:rPr lang="en-CA" sz="4000" dirty="0" smtClean="0">
                <a:solidFill>
                  <a:srgbClr val="00B050"/>
                </a:solidFill>
              </a:rPr>
              <a:t>e</a:t>
            </a:r>
            <a:r>
              <a:rPr lang="en-CA" sz="4000" dirty="0" smtClean="0">
                <a:solidFill>
                  <a:srgbClr val="0070C0"/>
                </a:solidFill>
              </a:rPr>
              <a:t>n</a:t>
            </a:r>
            <a:r>
              <a:rPr lang="en-CA" sz="4000" dirty="0" smtClean="0">
                <a:solidFill>
                  <a:srgbClr val="CCCC00"/>
                </a:solidFill>
              </a:rPr>
              <a:t>t</a:t>
            </a:r>
            <a:r>
              <a:rPr lang="en-CA" sz="4000" dirty="0" smtClean="0">
                <a:solidFill>
                  <a:srgbClr val="FF0000"/>
                </a:solidFill>
              </a:rPr>
              <a:t>              </a:t>
            </a:r>
            <a:r>
              <a:rPr lang="en-CA" sz="4000" dirty="0"/>
              <a:t/>
            </a:r>
            <a:br>
              <a:rPr lang="en-CA" sz="4000" dirty="0"/>
            </a:br>
            <a:r>
              <a:rPr lang="en-CA" sz="4000" dirty="0" smtClean="0"/>
              <a:t>  </a:t>
            </a:r>
            <a:r>
              <a:rPr lang="en-CA" sz="4000" dirty="0"/>
              <a:t/>
            </a:r>
            <a:br>
              <a:rPr lang="en-CA" sz="4000" dirty="0"/>
            </a:br>
            <a:endParaRPr lang="en-CA" sz="4000" dirty="0"/>
          </a:p>
        </p:txBody>
      </p:sp>
      <p:sp>
        <p:nvSpPr>
          <p:cNvPr id="3" name="Subtitle 2"/>
          <p:cNvSpPr>
            <a:spLocks noGrp="1"/>
          </p:cNvSpPr>
          <p:nvPr>
            <p:ph type="subTitle" idx="1"/>
          </p:nvPr>
        </p:nvSpPr>
        <p:spPr>
          <a:xfrm>
            <a:off x="141427" y="5345251"/>
            <a:ext cx="7766936" cy="1463551"/>
          </a:xfrm>
        </p:spPr>
        <p:txBody>
          <a:bodyPr>
            <a:normAutofit lnSpcReduction="10000"/>
          </a:bodyPr>
          <a:lstStyle/>
          <a:p>
            <a:pPr algn="l"/>
            <a:r>
              <a:rPr lang="en-GB" b="1" dirty="0" smtClean="0"/>
              <a:t>BMSP4002 – Assignment 2 of 2</a:t>
            </a:r>
          </a:p>
          <a:p>
            <a:pPr algn="l"/>
            <a:r>
              <a:rPr lang="en-GB" b="1" dirty="0" smtClean="0"/>
              <a:t>Module - Contemporary </a:t>
            </a:r>
            <a:r>
              <a:rPr lang="en-GB" b="1" dirty="0"/>
              <a:t>Approaches to </a:t>
            </a:r>
            <a:r>
              <a:rPr lang="en-GB" b="1" dirty="0" smtClean="0"/>
              <a:t>Management</a:t>
            </a:r>
          </a:p>
          <a:p>
            <a:pPr algn="l"/>
            <a:r>
              <a:rPr lang="en-GB" b="1" dirty="0" smtClean="0"/>
              <a:t>Level 4</a:t>
            </a:r>
          </a:p>
          <a:p>
            <a:pPr algn="l"/>
            <a:r>
              <a:rPr lang="en-GB" b="1" dirty="0" smtClean="0"/>
              <a:t>Jonah </a:t>
            </a:r>
            <a:r>
              <a:rPr lang="en-GB" b="1" dirty="0" smtClean="0"/>
              <a:t>Lewis (P149954)</a:t>
            </a:r>
            <a:endParaRPr lang="en-CA" dirty="0"/>
          </a:p>
        </p:txBody>
      </p:sp>
    </p:spTree>
    <p:extLst>
      <p:ext uri="{BB962C8B-B14F-4D97-AF65-F5344CB8AC3E}">
        <p14:creationId xmlns:p14="http://schemas.microsoft.com/office/powerpoint/2010/main" val="2807312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1415" y="0"/>
            <a:ext cx="3119298" cy="1921164"/>
          </a:xfrm>
          <a:prstGeom prst="rect">
            <a:avLst/>
          </a:prstGeom>
        </p:spPr>
      </p:pic>
      <p:sp>
        <p:nvSpPr>
          <p:cNvPr id="3" name="TextBox 2"/>
          <p:cNvSpPr txBox="1"/>
          <p:nvPr/>
        </p:nvSpPr>
        <p:spPr>
          <a:xfrm>
            <a:off x="968507" y="1493340"/>
            <a:ext cx="8586702" cy="2308324"/>
          </a:xfrm>
          <a:prstGeom prst="rect">
            <a:avLst/>
          </a:prstGeom>
          <a:noFill/>
        </p:spPr>
        <p:txBody>
          <a:bodyPr wrap="square" rtlCol="0">
            <a:spAutoFit/>
          </a:bodyPr>
          <a:lstStyle/>
          <a:p>
            <a:r>
              <a:rPr lang="en-CA" dirty="0" smtClean="0">
                <a:solidFill>
                  <a:srgbClr val="0070C0"/>
                </a:solidFill>
              </a:rPr>
              <a:t>C</a:t>
            </a:r>
            <a:r>
              <a:rPr lang="en-CA" dirty="0" smtClean="0">
                <a:solidFill>
                  <a:srgbClr val="FF0000"/>
                </a:solidFill>
              </a:rPr>
              <a:t>o</a:t>
            </a:r>
            <a:r>
              <a:rPr lang="en-CA" dirty="0" smtClean="0">
                <a:solidFill>
                  <a:srgbClr val="CCCC00"/>
                </a:solidFill>
              </a:rPr>
              <a:t>m</a:t>
            </a:r>
            <a:r>
              <a:rPr lang="en-CA" dirty="0" smtClean="0">
                <a:solidFill>
                  <a:srgbClr val="00B050"/>
                </a:solidFill>
              </a:rPr>
              <a:t>p</a:t>
            </a:r>
            <a:r>
              <a:rPr lang="en-CA" dirty="0" smtClean="0">
                <a:solidFill>
                  <a:srgbClr val="0070C0"/>
                </a:solidFill>
              </a:rPr>
              <a:t>a</a:t>
            </a:r>
            <a:r>
              <a:rPr lang="en-CA" dirty="0" smtClean="0">
                <a:solidFill>
                  <a:srgbClr val="FF0000"/>
                </a:solidFill>
              </a:rPr>
              <a:t>n</a:t>
            </a:r>
            <a:r>
              <a:rPr lang="en-CA" dirty="0" smtClean="0">
                <a:solidFill>
                  <a:srgbClr val="CCCC00"/>
                </a:solidFill>
              </a:rPr>
              <a:t>y</a:t>
            </a:r>
            <a:r>
              <a:rPr lang="en-CA" dirty="0" smtClean="0"/>
              <a:t> </a:t>
            </a:r>
            <a:r>
              <a:rPr lang="en-CA" dirty="0" smtClean="0">
                <a:solidFill>
                  <a:srgbClr val="00B050"/>
                </a:solidFill>
              </a:rPr>
              <a:t>F</a:t>
            </a:r>
            <a:r>
              <a:rPr lang="en-CA" dirty="0" smtClean="0">
                <a:solidFill>
                  <a:srgbClr val="0070C0"/>
                </a:solidFill>
              </a:rPr>
              <a:t>a</a:t>
            </a:r>
            <a:r>
              <a:rPr lang="en-CA" dirty="0" smtClean="0">
                <a:solidFill>
                  <a:srgbClr val="FF0000"/>
                </a:solidFill>
              </a:rPr>
              <a:t>c</a:t>
            </a:r>
            <a:r>
              <a:rPr lang="en-CA" dirty="0" smtClean="0">
                <a:solidFill>
                  <a:srgbClr val="CCCC00"/>
                </a:solidFill>
              </a:rPr>
              <a:t>t</a:t>
            </a:r>
            <a:r>
              <a:rPr lang="en-CA" dirty="0" smtClean="0">
                <a:solidFill>
                  <a:srgbClr val="00B050"/>
                </a:solidFill>
              </a:rPr>
              <a:t>s</a:t>
            </a:r>
            <a:r>
              <a:rPr lang="en-CA" dirty="0" smtClean="0">
                <a:solidFill>
                  <a:srgbClr val="0070C0"/>
                </a:solidFill>
              </a:rPr>
              <a:t>:</a:t>
            </a:r>
          </a:p>
          <a:p>
            <a:pPr marL="285750" indent="-285750">
              <a:buFont typeface="Arial" panose="020B0604020202020204" pitchFamily="34" charset="0"/>
              <a:buChar char="•"/>
            </a:pPr>
            <a:r>
              <a:rPr lang="en-CA" dirty="0" smtClean="0"/>
              <a:t>Founded 1998 - </a:t>
            </a:r>
            <a:r>
              <a:rPr lang="en-GB" dirty="0"/>
              <a:t>by two PhD students, Larry Page and Sergey </a:t>
            </a:r>
            <a:r>
              <a:rPr lang="en-GB" dirty="0" err="1"/>
              <a:t>Brin</a:t>
            </a:r>
            <a:r>
              <a:rPr lang="en-GB" dirty="0"/>
              <a:t>. </a:t>
            </a:r>
            <a:endParaRPr lang="en-CA" dirty="0" smtClean="0"/>
          </a:p>
          <a:p>
            <a:pPr marL="285750" indent="-285750">
              <a:buFont typeface="Arial" panose="020B0604020202020204" pitchFamily="34" charset="0"/>
              <a:buChar char="•"/>
            </a:pPr>
            <a:r>
              <a:rPr lang="en-GB" dirty="0"/>
              <a:t>M</a:t>
            </a:r>
            <a:r>
              <a:rPr lang="en-GB" dirty="0" smtClean="0"/>
              <a:t>ain </a:t>
            </a:r>
            <a:r>
              <a:rPr lang="en-GB" dirty="0"/>
              <a:t>headquarters in Mountain View California, nicknamed the </a:t>
            </a:r>
            <a:r>
              <a:rPr lang="en-GB" dirty="0" err="1"/>
              <a:t>Googleplex</a:t>
            </a:r>
            <a:r>
              <a:rPr lang="en-GB" dirty="0"/>
              <a:t>.</a:t>
            </a:r>
            <a:endParaRPr lang="en-CA" dirty="0"/>
          </a:p>
          <a:p>
            <a:pPr marL="285750" indent="-285750">
              <a:buFont typeface="Arial" panose="020B0604020202020204" pitchFamily="34" charset="0"/>
              <a:buChar char="•"/>
            </a:pPr>
            <a:r>
              <a:rPr lang="en-CA" dirty="0" smtClean="0"/>
              <a:t>70,000 Employees worldwide</a:t>
            </a:r>
          </a:p>
          <a:p>
            <a:pPr marL="285750" indent="-285750">
              <a:buFont typeface="Arial" panose="020B0604020202020204" pitchFamily="34" charset="0"/>
              <a:buChar char="•"/>
            </a:pPr>
            <a:r>
              <a:rPr lang="en-CA" dirty="0" smtClean="0"/>
              <a:t>Regularly voted by Forbes as one of the top 10 companies to work for.</a:t>
            </a:r>
          </a:p>
          <a:p>
            <a:pPr marL="285750" indent="-285750">
              <a:buFont typeface="Arial" panose="020B0604020202020204" pitchFamily="34" charset="0"/>
              <a:buChar char="•"/>
            </a:pPr>
            <a:r>
              <a:rPr lang="en-CA" dirty="0" smtClean="0"/>
              <a:t>Technologies Google Search Engine, G Mail, Google Maps, Google Phones (Pixel, Pixel 2), Google Glass, Google Fibre</a:t>
            </a:r>
          </a:p>
          <a:p>
            <a:pPr marL="285750" indent="-285750">
              <a:buFont typeface="Arial" panose="020B0604020202020204" pitchFamily="34" charset="0"/>
              <a:buChar char="•"/>
            </a:pPr>
            <a:r>
              <a:rPr lang="en-CA" dirty="0" smtClean="0"/>
              <a:t>Net worth as of May 2016 - $498 billion.</a:t>
            </a:r>
            <a:endParaRPr lang="en-CA" dirty="0"/>
          </a:p>
        </p:txBody>
      </p:sp>
      <p:sp>
        <p:nvSpPr>
          <p:cNvPr id="4" name="Rectangular Callout 3"/>
          <p:cNvSpPr/>
          <p:nvPr/>
        </p:nvSpPr>
        <p:spPr>
          <a:xfrm>
            <a:off x="351415" y="3866592"/>
            <a:ext cx="9019555" cy="2593725"/>
          </a:xfrm>
          <a:prstGeom prst="wedgeRectCallout">
            <a:avLst>
              <a:gd name="adj1" fmla="val -19633"/>
              <a:gd name="adj2" fmla="val 57803"/>
            </a:avLst>
          </a:prstGeom>
        </p:spPr>
        <p:style>
          <a:lnRef idx="2">
            <a:schemeClr val="accent1"/>
          </a:lnRef>
          <a:fillRef idx="1">
            <a:schemeClr val="lt1"/>
          </a:fillRef>
          <a:effectRef idx="0">
            <a:schemeClr val="accent1"/>
          </a:effectRef>
          <a:fontRef idx="minor">
            <a:schemeClr val="dk1"/>
          </a:fontRef>
        </p:style>
        <p:txBody>
          <a:bodyPr rtlCol="0" anchor="ctr"/>
          <a:lstStyle/>
          <a:p>
            <a:r>
              <a:rPr lang="en-CA" sz="1200" dirty="0" smtClean="0">
                <a:latin typeface="Lucida Calligraphy" panose="03010101010101010101" pitchFamily="66" charset="0"/>
              </a:rPr>
              <a:t>Notes: </a:t>
            </a:r>
            <a:r>
              <a:rPr lang="en-CA" sz="1200" dirty="0">
                <a:latin typeface="Lucida Calligraphy" panose="03010101010101010101" pitchFamily="66" charset="0"/>
              </a:rPr>
              <a:t>Extra info to add to the slide</a:t>
            </a:r>
            <a:r>
              <a:rPr lang="en-CA" sz="1200" dirty="0" smtClean="0">
                <a:latin typeface="Lucida Calligraphy" panose="03010101010101010101" pitchFamily="66" charset="0"/>
              </a:rPr>
              <a:t>……..</a:t>
            </a:r>
          </a:p>
          <a:p>
            <a:r>
              <a:rPr lang="en-CA" sz="1200" dirty="0" smtClean="0">
                <a:latin typeface="Lucida Calligraphy" panose="03010101010101010101" pitchFamily="66" charset="0"/>
              </a:rPr>
              <a:t>Use the bullet points to expand the story of Google. Founded by two university graduates etc. etc.</a:t>
            </a:r>
          </a:p>
          <a:p>
            <a:r>
              <a:rPr lang="en-CA" sz="1200" dirty="0" smtClean="0">
                <a:latin typeface="Lucida Calligraphy" panose="03010101010101010101" pitchFamily="66" charset="0"/>
              </a:rPr>
              <a:t>Went on to become one of the top 10 technological enterprises worldwide….. Everyone these days when they need info – it’s not look up the dictionary….’It’s Google it’ Now a household name in the western world. But still fighting in </a:t>
            </a:r>
            <a:r>
              <a:rPr lang="en-CA" sz="1200" dirty="0">
                <a:latin typeface="Lucida Calligraphy" panose="03010101010101010101" pitchFamily="66" charset="0"/>
              </a:rPr>
              <a:t>A</a:t>
            </a:r>
            <a:r>
              <a:rPr lang="en-CA" sz="1200" dirty="0" smtClean="0">
                <a:latin typeface="Lucida Calligraphy" panose="03010101010101010101" pitchFamily="66" charset="0"/>
              </a:rPr>
              <a:t>sia (especially China) to get a foothold. Fight against government for access and dozens of other search engines.</a:t>
            </a:r>
          </a:p>
          <a:p>
            <a:r>
              <a:rPr lang="en-CA" sz="1200" dirty="0" smtClean="0">
                <a:latin typeface="Lucida Calligraphy" panose="03010101010101010101" pitchFamily="66" charset="0"/>
              </a:rPr>
              <a:t>Portfolio constantly increasing with new innovations – now into cable TV &amp; fiber installation in American states</a:t>
            </a:r>
          </a:p>
          <a:p>
            <a:r>
              <a:rPr lang="en-CA" sz="1200" dirty="0" smtClean="0">
                <a:latin typeface="Lucida Calligraphy" panose="03010101010101010101" pitchFamily="66" charset="0"/>
              </a:rPr>
              <a:t>How and what is the secret of their success ?– Here we will look into the companies organisation and management structure as well as the strategies and long term goals which form are part of their success story. </a:t>
            </a:r>
          </a:p>
          <a:p>
            <a:r>
              <a:rPr lang="en-CA" sz="1200" dirty="0" smtClean="0">
                <a:latin typeface="Lucida Calligraphy" panose="03010101010101010101" pitchFamily="66" charset="0"/>
              </a:rPr>
              <a:t>In 20 years they have gone from ZERO to a net worth of just short of $500 billion – so they must be doing something right!!</a:t>
            </a:r>
          </a:p>
          <a:p>
            <a:r>
              <a:rPr lang="en-CA" sz="1200" dirty="0" smtClean="0">
                <a:latin typeface="Lucida Calligraphy" panose="03010101010101010101" pitchFamily="66" charset="0"/>
              </a:rPr>
              <a:t>Let’s continue into the heart of the Google machine to find out…………….</a:t>
            </a:r>
            <a:endParaRPr lang="en-CA" sz="1200" dirty="0">
              <a:latin typeface="Lucida Calligraphy" panose="03010101010101010101" pitchFamily="66" charset="0"/>
            </a:endParaRPr>
          </a:p>
        </p:txBody>
      </p:sp>
    </p:spTree>
    <p:extLst>
      <p:ext uri="{BB962C8B-B14F-4D97-AF65-F5344CB8AC3E}">
        <p14:creationId xmlns:p14="http://schemas.microsoft.com/office/powerpoint/2010/main" val="59809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6488" y="-232658"/>
            <a:ext cx="3119298" cy="1921164"/>
          </a:xfrm>
          <a:prstGeom prst="rect">
            <a:avLst/>
          </a:prstGeom>
        </p:spPr>
      </p:pic>
      <p:sp>
        <p:nvSpPr>
          <p:cNvPr id="3" name="TextBox 2"/>
          <p:cNvSpPr txBox="1"/>
          <p:nvPr/>
        </p:nvSpPr>
        <p:spPr>
          <a:xfrm>
            <a:off x="946864" y="1245719"/>
            <a:ext cx="8586702" cy="3693319"/>
          </a:xfrm>
          <a:prstGeom prst="rect">
            <a:avLst/>
          </a:prstGeom>
          <a:noFill/>
        </p:spPr>
        <p:txBody>
          <a:bodyPr wrap="square" rtlCol="0">
            <a:spAutoFit/>
          </a:bodyPr>
          <a:lstStyle/>
          <a:p>
            <a:r>
              <a:rPr lang="en-CA" dirty="0" smtClean="0">
                <a:solidFill>
                  <a:srgbClr val="0070C0"/>
                </a:solidFill>
              </a:rPr>
              <a:t>S</a:t>
            </a:r>
            <a:r>
              <a:rPr lang="en-CA" dirty="0" smtClean="0">
                <a:solidFill>
                  <a:srgbClr val="FF0000"/>
                </a:solidFill>
              </a:rPr>
              <a:t>t</a:t>
            </a:r>
            <a:r>
              <a:rPr lang="en-CA" dirty="0" smtClean="0">
                <a:solidFill>
                  <a:srgbClr val="CCCC00"/>
                </a:solidFill>
              </a:rPr>
              <a:t>r</a:t>
            </a:r>
            <a:r>
              <a:rPr lang="en-CA" dirty="0" smtClean="0">
                <a:solidFill>
                  <a:srgbClr val="00B050"/>
                </a:solidFill>
              </a:rPr>
              <a:t>a</a:t>
            </a:r>
            <a:r>
              <a:rPr lang="en-CA" dirty="0" smtClean="0">
                <a:solidFill>
                  <a:srgbClr val="FF0000"/>
                </a:solidFill>
              </a:rPr>
              <a:t>t</a:t>
            </a:r>
            <a:r>
              <a:rPr lang="en-CA" dirty="0" smtClean="0">
                <a:solidFill>
                  <a:srgbClr val="0070C0"/>
                </a:solidFill>
              </a:rPr>
              <a:t>e</a:t>
            </a:r>
            <a:r>
              <a:rPr lang="en-CA" dirty="0" smtClean="0">
                <a:solidFill>
                  <a:srgbClr val="CCCC00"/>
                </a:solidFill>
              </a:rPr>
              <a:t>g</a:t>
            </a:r>
            <a:r>
              <a:rPr lang="en-CA" dirty="0" smtClean="0">
                <a:solidFill>
                  <a:srgbClr val="00B050"/>
                </a:solidFill>
              </a:rPr>
              <a:t>y </a:t>
            </a:r>
            <a:r>
              <a:rPr lang="en-CA" dirty="0" smtClean="0">
                <a:solidFill>
                  <a:srgbClr val="0070C0"/>
                </a:solidFill>
              </a:rPr>
              <a:t>a</a:t>
            </a:r>
            <a:r>
              <a:rPr lang="en-CA" dirty="0" smtClean="0">
                <a:solidFill>
                  <a:srgbClr val="FF0000"/>
                </a:solidFill>
              </a:rPr>
              <a:t>n</a:t>
            </a:r>
            <a:r>
              <a:rPr lang="en-CA" dirty="0" smtClean="0">
                <a:solidFill>
                  <a:srgbClr val="00B050"/>
                </a:solidFill>
              </a:rPr>
              <a:t>d </a:t>
            </a:r>
            <a:r>
              <a:rPr lang="en-CA" dirty="0" smtClean="0">
                <a:solidFill>
                  <a:srgbClr val="0070C0"/>
                </a:solidFill>
              </a:rPr>
              <a:t>i</a:t>
            </a:r>
            <a:r>
              <a:rPr lang="en-CA" dirty="0" smtClean="0">
                <a:solidFill>
                  <a:srgbClr val="CCCC00"/>
                </a:solidFill>
              </a:rPr>
              <a:t>t</a:t>
            </a:r>
            <a:r>
              <a:rPr lang="en-CA" dirty="0" smtClean="0">
                <a:solidFill>
                  <a:srgbClr val="FF0000"/>
                </a:solidFill>
              </a:rPr>
              <a:t>s</a:t>
            </a:r>
            <a:r>
              <a:rPr lang="en-CA" dirty="0" smtClean="0">
                <a:solidFill>
                  <a:srgbClr val="00B050"/>
                </a:solidFill>
              </a:rPr>
              <a:t> I</a:t>
            </a:r>
            <a:r>
              <a:rPr lang="en-CA" dirty="0" smtClean="0">
                <a:solidFill>
                  <a:srgbClr val="0070C0"/>
                </a:solidFill>
              </a:rPr>
              <a:t>m</a:t>
            </a:r>
            <a:r>
              <a:rPr lang="en-CA" dirty="0" smtClean="0">
                <a:solidFill>
                  <a:srgbClr val="CCCC00"/>
                </a:solidFill>
              </a:rPr>
              <a:t>p</a:t>
            </a:r>
            <a:r>
              <a:rPr lang="en-CA" dirty="0" smtClean="0">
                <a:solidFill>
                  <a:srgbClr val="00B050"/>
                </a:solidFill>
              </a:rPr>
              <a:t>o</a:t>
            </a:r>
            <a:r>
              <a:rPr lang="en-CA" dirty="0" smtClean="0">
                <a:solidFill>
                  <a:srgbClr val="FF0000"/>
                </a:solidFill>
              </a:rPr>
              <a:t>r</a:t>
            </a:r>
            <a:r>
              <a:rPr lang="en-CA" dirty="0" smtClean="0">
                <a:solidFill>
                  <a:srgbClr val="0070C0"/>
                </a:solidFill>
              </a:rPr>
              <a:t>t</a:t>
            </a:r>
            <a:r>
              <a:rPr lang="en-CA" dirty="0" smtClean="0">
                <a:solidFill>
                  <a:srgbClr val="CCCC00"/>
                </a:solidFill>
              </a:rPr>
              <a:t>a</a:t>
            </a:r>
            <a:r>
              <a:rPr lang="en-CA" dirty="0" smtClean="0">
                <a:solidFill>
                  <a:srgbClr val="0070C0"/>
                </a:solidFill>
              </a:rPr>
              <a:t>n</a:t>
            </a:r>
            <a:r>
              <a:rPr lang="en-CA" dirty="0" smtClean="0">
                <a:solidFill>
                  <a:srgbClr val="FF0000"/>
                </a:solidFill>
              </a:rPr>
              <a:t>c</a:t>
            </a:r>
            <a:r>
              <a:rPr lang="en-CA" dirty="0" smtClean="0">
                <a:solidFill>
                  <a:srgbClr val="00B050"/>
                </a:solidFill>
              </a:rPr>
              <a:t>e</a:t>
            </a:r>
            <a:r>
              <a:rPr lang="en-CA" dirty="0" smtClean="0"/>
              <a:t>:</a:t>
            </a:r>
          </a:p>
          <a:p>
            <a:endParaRPr lang="en-CA" dirty="0" smtClean="0"/>
          </a:p>
          <a:p>
            <a:r>
              <a:rPr lang="en-CA" dirty="0" smtClean="0"/>
              <a:t>Corporate strategy can be defined in broad terms as the overall game plan which leads to company success. Many factors are </a:t>
            </a:r>
            <a:r>
              <a:rPr lang="en-CA" dirty="0"/>
              <a:t>i</a:t>
            </a:r>
            <a:r>
              <a:rPr lang="en-CA" dirty="0" smtClean="0"/>
              <a:t>nvolved to achieve this. </a:t>
            </a:r>
          </a:p>
          <a:p>
            <a:pPr marL="285750" indent="-285750">
              <a:buFont typeface="Arial" panose="020B0604020202020204" pitchFamily="34" charset="0"/>
              <a:buChar char="•"/>
            </a:pPr>
            <a:r>
              <a:rPr lang="en-CA" dirty="0" smtClean="0"/>
              <a:t>A company must review the market it intends to work in,</a:t>
            </a:r>
          </a:p>
          <a:p>
            <a:pPr marL="285750" indent="-285750">
              <a:buFont typeface="Arial" panose="020B0604020202020204" pitchFamily="34" charset="0"/>
              <a:buChar char="•"/>
            </a:pPr>
            <a:r>
              <a:rPr lang="en-CA" dirty="0"/>
              <a:t>S</a:t>
            </a:r>
            <a:r>
              <a:rPr lang="en-CA" dirty="0" smtClean="0"/>
              <a:t>et out its long term goals.</a:t>
            </a:r>
          </a:p>
          <a:p>
            <a:pPr marL="285750" indent="-285750">
              <a:buFont typeface="Arial" panose="020B0604020202020204" pitchFamily="34" charset="0"/>
              <a:buChar char="•"/>
            </a:pPr>
            <a:r>
              <a:rPr lang="en-CA" dirty="0" smtClean="0"/>
              <a:t>Look at the profit and risk element to achieve results.</a:t>
            </a:r>
          </a:p>
          <a:p>
            <a:pPr marL="285750" indent="-285750">
              <a:buFont typeface="Arial" panose="020B0604020202020204" pitchFamily="34" charset="0"/>
              <a:buChar char="•"/>
            </a:pPr>
            <a:r>
              <a:rPr lang="en-CA" dirty="0" smtClean="0"/>
              <a:t>Then look at the required policies, processes, specialist manpower required to achieve this.</a:t>
            </a:r>
          </a:p>
          <a:p>
            <a:pPr marL="285750" indent="-285750">
              <a:buFont typeface="Arial" panose="020B0604020202020204" pitchFamily="34" charset="0"/>
              <a:buChar char="•"/>
            </a:pPr>
            <a:r>
              <a:rPr lang="en-CA" dirty="0" smtClean="0"/>
              <a:t>New business evaluation undertaking a “SWOT’ analysis will give an insight into strengths, weaknesses, opportunities and risks facing any new venture.</a:t>
            </a:r>
          </a:p>
          <a:p>
            <a:pPr marL="285750" indent="-285750">
              <a:buFont typeface="Arial" panose="020B0604020202020204" pitchFamily="34" charset="0"/>
              <a:buChar char="•"/>
            </a:pPr>
            <a:endParaRPr lang="en-CA" dirty="0" smtClean="0"/>
          </a:p>
          <a:p>
            <a:pPr marL="285750" indent="-285750">
              <a:buFont typeface="Arial" panose="020B0604020202020204" pitchFamily="34" charset="0"/>
              <a:buChar char="•"/>
            </a:pPr>
            <a:endParaRPr lang="en-CA" dirty="0" smtClean="0"/>
          </a:p>
        </p:txBody>
      </p:sp>
      <p:sp>
        <p:nvSpPr>
          <p:cNvPr id="4" name="Rectangular Callout 3"/>
          <p:cNvSpPr/>
          <p:nvPr/>
        </p:nvSpPr>
        <p:spPr>
          <a:xfrm>
            <a:off x="427164" y="4496250"/>
            <a:ext cx="9019555" cy="1817980"/>
          </a:xfrm>
          <a:prstGeom prst="wedgeRectCallout">
            <a:avLst>
              <a:gd name="adj1" fmla="val -20833"/>
              <a:gd name="adj2" fmla="val 58138"/>
            </a:avLst>
          </a:prstGeom>
        </p:spPr>
        <p:style>
          <a:lnRef idx="2">
            <a:schemeClr val="accent1"/>
          </a:lnRef>
          <a:fillRef idx="1">
            <a:schemeClr val="lt1"/>
          </a:fillRef>
          <a:effectRef idx="0">
            <a:schemeClr val="accent1"/>
          </a:effectRef>
          <a:fontRef idx="minor">
            <a:schemeClr val="dk1"/>
          </a:fontRef>
        </p:style>
        <p:txBody>
          <a:bodyPr rtlCol="0" anchor="ctr"/>
          <a:lstStyle/>
          <a:p>
            <a:r>
              <a:rPr lang="en-CA" sz="1200" dirty="0" smtClean="0">
                <a:latin typeface="Lucida Calligraphy" panose="03010101010101010101" pitchFamily="66" charset="0"/>
              </a:rPr>
              <a:t>Notes: </a:t>
            </a:r>
            <a:r>
              <a:rPr lang="en-CA" sz="1200" dirty="0">
                <a:latin typeface="Lucida Calligraphy" panose="03010101010101010101" pitchFamily="66" charset="0"/>
              </a:rPr>
              <a:t>Extra info to add to the slide</a:t>
            </a:r>
            <a:r>
              <a:rPr lang="en-CA" sz="1200" dirty="0" smtClean="0">
                <a:latin typeface="Lucida Calligraphy" panose="03010101010101010101" pitchFamily="66" charset="0"/>
              </a:rPr>
              <a:t>……..</a:t>
            </a:r>
          </a:p>
          <a:p>
            <a:r>
              <a:rPr lang="en-CA" sz="1200" dirty="0" smtClean="0">
                <a:latin typeface="Lucida Calligraphy" panose="03010101010101010101" pitchFamily="66" charset="0"/>
              </a:rPr>
              <a:t>Is it the intention to set up a company for a short sharp cash grab or look at long term goals. </a:t>
            </a:r>
          </a:p>
          <a:p>
            <a:r>
              <a:rPr lang="en-CA" sz="1200" dirty="0" smtClean="0">
                <a:latin typeface="Lucida Calligraphy" panose="03010101010101010101" pitchFamily="66" charset="0"/>
              </a:rPr>
              <a:t>Short term you are in and out – but do the set up costs outweigh the rewards at the end!</a:t>
            </a:r>
          </a:p>
          <a:p>
            <a:r>
              <a:rPr lang="en-CA" sz="1200" dirty="0" smtClean="0">
                <a:latin typeface="Lucida Calligraphy" panose="03010101010101010101" pitchFamily="66" charset="0"/>
              </a:rPr>
              <a:t>Long term – you have to ensure the market also has </a:t>
            </a:r>
            <a:r>
              <a:rPr lang="en-CA" sz="1200" dirty="0" smtClean="0">
                <a:latin typeface="Lucida Calligraphy" panose="03010101010101010101" pitchFamily="66" charset="0"/>
              </a:rPr>
              <a:t>longevity</a:t>
            </a:r>
            <a:r>
              <a:rPr lang="en-CA" sz="1200" dirty="0" smtClean="0">
                <a:latin typeface="Lucida Calligraphy" panose="03010101010101010101" pitchFamily="66" charset="0"/>
              </a:rPr>
              <a:t>. In order to survive and thrive you have to ensure your top management team have the ability to protect the business from unnecessary risks and maximise any opportunities.</a:t>
            </a:r>
          </a:p>
          <a:p>
            <a:r>
              <a:rPr lang="en-CA" sz="1200" dirty="0" smtClean="0">
                <a:latin typeface="Lucida Calligraphy" panose="03010101010101010101" pitchFamily="66" charset="0"/>
              </a:rPr>
              <a:t>Case studies for new business ventures using SWOT analysis (also knows as </a:t>
            </a:r>
            <a:r>
              <a:rPr lang="en-CA" sz="1200" dirty="0" err="1" smtClean="0">
                <a:latin typeface="Lucida Calligraphy" panose="03010101010101010101" pitchFamily="66" charset="0"/>
              </a:rPr>
              <a:t>Wot’s</a:t>
            </a:r>
            <a:r>
              <a:rPr lang="en-CA" sz="1200" dirty="0" smtClean="0">
                <a:latin typeface="Lucida Calligraphy" panose="03010101010101010101" pitchFamily="66" charset="0"/>
              </a:rPr>
              <a:t> Up) are advantageous prior to setting up. It </a:t>
            </a:r>
            <a:r>
              <a:rPr lang="en-CA" sz="1200" dirty="0" smtClean="0">
                <a:latin typeface="Lucida Calligraphy" panose="03010101010101010101" pitchFamily="66" charset="0"/>
              </a:rPr>
              <a:t>gives </a:t>
            </a:r>
            <a:r>
              <a:rPr lang="en-CA" sz="1200" dirty="0" smtClean="0">
                <a:latin typeface="Lucida Calligraphy" panose="03010101010101010101" pitchFamily="66" charset="0"/>
              </a:rPr>
              <a:t>you a heads up on the possible slips and trips a new business may face.</a:t>
            </a:r>
          </a:p>
        </p:txBody>
      </p:sp>
    </p:spTree>
    <p:extLst>
      <p:ext uri="{BB962C8B-B14F-4D97-AF65-F5344CB8AC3E}">
        <p14:creationId xmlns:p14="http://schemas.microsoft.com/office/powerpoint/2010/main" val="188503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1415" y="0"/>
            <a:ext cx="3119298" cy="1921164"/>
          </a:xfrm>
          <a:prstGeom prst="rect">
            <a:avLst/>
          </a:prstGeom>
        </p:spPr>
      </p:pic>
      <p:sp>
        <p:nvSpPr>
          <p:cNvPr id="3" name="TextBox 2"/>
          <p:cNvSpPr txBox="1"/>
          <p:nvPr/>
        </p:nvSpPr>
        <p:spPr>
          <a:xfrm>
            <a:off x="968507" y="1493340"/>
            <a:ext cx="8586702" cy="3139321"/>
          </a:xfrm>
          <a:prstGeom prst="rect">
            <a:avLst/>
          </a:prstGeom>
          <a:noFill/>
        </p:spPr>
        <p:txBody>
          <a:bodyPr wrap="square" rtlCol="0">
            <a:spAutoFit/>
          </a:bodyPr>
          <a:lstStyle/>
          <a:p>
            <a:r>
              <a:rPr lang="en-CA" dirty="0" smtClean="0">
                <a:solidFill>
                  <a:srgbClr val="0070C0"/>
                </a:solidFill>
              </a:rPr>
              <a:t>G</a:t>
            </a:r>
            <a:r>
              <a:rPr lang="en-CA" dirty="0" smtClean="0">
                <a:solidFill>
                  <a:srgbClr val="FF0000"/>
                </a:solidFill>
              </a:rPr>
              <a:t>o</a:t>
            </a:r>
            <a:r>
              <a:rPr lang="en-CA" dirty="0" smtClean="0">
                <a:solidFill>
                  <a:srgbClr val="CCCC00"/>
                </a:solidFill>
              </a:rPr>
              <a:t>o</a:t>
            </a:r>
            <a:r>
              <a:rPr lang="en-CA" dirty="0" smtClean="0">
                <a:solidFill>
                  <a:srgbClr val="00B050"/>
                </a:solidFill>
              </a:rPr>
              <a:t>g</a:t>
            </a:r>
            <a:r>
              <a:rPr lang="en-CA" dirty="0" smtClean="0">
                <a:solidFill>
                  <a:srgbClr val="0070C0"/>
                </a:solidFill>
              </a:rPr>
              <a:t>l</a:t>
            </a:r>
            <a:r>
              <a:rPr lang="en-CA" dirty="0" smtClean="0">
                <a:solidFill>
                  <a:srgbClr val="FF0000"/>
                </a:solidFill>
              </a:rPr>
              <a:t>e</a:t>
            </a:r>
            <a:r>
              <a:rPr lang="en-CA" dirty="0" smtClean="0">
                <a:solidFill>
                  <a:srgbClr val="CCCC00"/>
                </a:solidFill>
              </a:rPr>
              <a:t>s</a:t>
            </a:r>
            <a:r>
              <a:rPr lang="en-CA" dirty="0" smtClean="0">
                <a:solidFill>
                  <a:srgbClr val="0070C0"/>
                </a:solidFill>
              </a:rPr>
              <a:t> S</a:t>
            </a:r>
            <a:r>
              <a:rPr lang="en-CA" dirty="0" smtClean="0">
                <a:solidFill>
                  <a:srgbClr val="FF0000"/>
                </a:solidFill>
              </a:rPr>
              <a:t>t</a:t>
            </a:r>
            <a:r>
              <a:rPr lang="en-CA" dirty="0" smtClean="0">
                <a:solidFill>
                  <a:srgbClr val="CCCC00"/>
                </a:solidFill>
              </a:rPr>
              <a:t>r</a:t>
            </a:r>
            <a:r>
              <a:rPr lang="en-CA" dirty="0" smtClean="0">
                <a:solidFill>
                  <a:srgbClr val="00B050"/>
                </a:solidFill>
              </a:rPr>
              <a:t>a</a:t>
            </a:r>
            <a:r>
              <a:rPr lang="en-CA" dirty="0" smtClean="0">
                <a:solidFill>
                  <a:srgbClr val="FF0000"/>
                </a:solidFill>
              </a:rPr>
              <a:t>t</a:t>
            </a:r>
            <a:r>
              <a:rPr lang="en-CA" dirty="0" smtClean="0">
                <a:solidFill>
                  <a:srgbClr val="0070C0"/>
                </a:solidFill>
              </a:rPr>
              <a:t>e</a:t>
            </a:r>
            <a:r>
              <a:rPr lang="en-CA" dirty="0" smtClean="0">
                <a:solidFill>
                  <a:srgbClr val="CCCC00"/>
                </a:solidFill>
              </a:rPr>
              <a:t>g</a:t>
            </a:r>
            <a:r>
              <a:rPr lang="en-CA" dirty="0" smtClean="0">
                <a:solidFill>
                  <a:srgbClr val="00B050"/>
                </a:solidFill>
              </a:rPr>
              <a:t>ies</a:t>
            </a:r>
            <a:r>
              <a:rPr lang="en-CA" dirty="0" smtClean="0"/>
              <a:t>:</a:t>
            </a:r>
          </a:p>
          <a:p>
            <a:endParaRPr lang="en-CA" dirty="0"/>
          </a:p>
          <a:p>
            <a:r>
              <a:rPr lang="en-CA" dirty="0" smtClean="0"/>
              <a:t>Google’s </a:t>
            </a:r>
            <a:r>
              <a:rPr lang="en-CA" dirty="0"/>
              <a:t>Generic Strategy based on Porter’s model is differentiation.</a:t>
            </a:r>
          </a:p>
          <a:p>
            <a:pPr marL="285750" indent="-285750">
              <a:buFont typeface="Arial" panose="020B0604020202020204" pitchFamily="34" charset="0"/>
              <a:buChar char="•"/>
            </a:pPr>
            <a:r>
              <a:rPr lang="en-CA" dirty="0"/>
              <a:t>Worldwide market.</a:t>
            </a:r>
          </a:p>
          <a:p>
            <a:pPr marL="285750" indent="-285750">
              <a:buFont typeface="Arial" panose="020B0604020202020204" pitchFamily="34" charset="0"/>
              <a:buChar char="•"/>
            </a:pPr>
            <a:r>
              <a:rPr lang="en-CA" dirty="0"/>
              <a:t>Sets itself apart from the competition as it offers an ever increasing range of unique products – Google Search, Google Glass, Google Fiber.</a:t>
            </a:r>
          </a:p>
          <a:p>
            <a:pPr marL="285750" indent="-285750">
              <a:buFont typeface="Arial" panose="020B0604020202020204" pitchFamily="34" charset="0"/>
              <a:buChar char="•"/>
            </a:pPr>
            <a:r>
              <a:rPr lang="en-CA" dirty="0"/>
              <a:t>Innovation is the key to their success. </a:t>
            </a:r>
          </a:p>
          <a:p>
            <a:pPr marL="742950" lvl="1" indent="-285750">
              <a:buFont typeface="Arial" panose="020B0604020202020204" pitchFamily="34" charset="0"/>
              <a:buChar char="•"/>
            </a:pPr>
            <a:r>
              <a:rPr lang="en-CA" dirty="0"/>
              <a:t>Processes within the company are constantly fine tuned to ensure success.</a:t>
            </a:r>
          </a:p>
          <a:p>
            <a:pPr marL="742950" lvl="1" indent="-285750">
              <a:buFont typeface="Arial" panose="020B0604020202020204" pitchFamily="34" charset="0"/>
              <a:buChar char="•"/>
            </a:pPr>
            <a:r>
              <a:rPr lang="en-CA" dirty="0"/>
              <a:t>Staff recruitment is also an important factor. They take on only the best.</a:t>
            </a:r>
          </a:p>
          <a:p>
            <a:endParaRPr lang="en-CA" dirty="0" smtClean="0"/>
          </a:p>
        </p:txBody>
      </p:sp>
      <p:sp>
        <p:nvSpPr>
          <p:cNvPr id="4" name="Rectangular Callout 3"/>
          <p:cNvSpPr/>
          <p:nvPr/>
        </p:nvSpPr>
        <p:spPr>
          <a:xfrm>
            <a:off x="692564" y="4756183"/>
            <a:ext cx="9019555" cy="1736598"/>
          </a:xfrm>
          <a:prstGeom prst="wedgeRectCallout">
            <a:avLst/>
          </a:prstGeom>
        </p:spPr>
        <p:style>
          <a:lnRef idx="2">
            <a:schemeClr val="accent1"/>
          </a:lnRef>
          <a:fillRef idx="1">
            <a:schemeClr val="lt1"/>
          </a:fillRef>
          <a:effectRef idx="0">
            <a:schemeClr val="accent1"/>
          </a:effectRef>
          <a:fontRef idx="minor">
            <a:schemeClr val="dk1"/>
          </a:fontRef>
        </p:style>
        <p:txBody>
          <a:bodyPr rtlCol="0" anchor="ctr"/>
          <a:lstStyle/>
          <a:p>
            <a:r>
              <a:rPr lang="en-CA" sz="1200" dirty="0">
                <a:latin typeface="Lucida Calligraphy" panose="03010101010101010101" pitchFamily="66" charset="0"/>
              </a:rPr>
              <a:t>Notes: Extra info to add to the slide……..</a:t>
            </a:r>
          </a:p>
          <a:p>
            <a:r>
              <a:rPr lang="en-CA" sz="1200" dirty="0">
                <a:latin typeface="Lucida Calligraphy" panose="03010101010101010101" pitchFamily="66" charset="0"/>
              </a:rPr>
              <a:t>Expand on Porter’s Model – Covers broad market scope, Google now offers products to an ever increasing international market. Existing products always being reviewed and updated to stay ahead of the competition.</a:t>
            </a:r>
          </a:p>
          <a:p>
            <a:r>
              <a:rPr lang="en-CA" sz="1200" dirty="0">
                <a:latin typeface="Lucida Calligraphy" panose="03010101010101010101" pitchFamily="66" charset="0"/>
              </a:rPr>
              <a:t>Uniqueness of products offered due to the differentiation approach</a:t>
            </a:r>
          </a:p>
          <a:p>
            <a:r>
              <a:rPr lang="en-CA" sz="1200" dirty="0">
                <a:latin typeface="Lucida Calligraphy" panose="03010101010101010101" pitchFamily="66" charset="0"/>
              </a:rPr>
              <a:t>Google Search Engine – to keep ahead of the likes of Yahoo or Bing – the algorithm evolves continually</a:t>
            </a:r>
          </a:p>
          <a:p>
            <a:r>
              <a:rPr lang="en-CA" sz="1200" dirty="0">
                <a:latin typeface="Lucida Calligraphy" panose="03010101010101010101" pitchFamily="66" charset="0"/>
              </a:rPr>
              <a:t>Innovation is the key point to the differentiation strategy.</a:t>
            </a:r>
          </a:p>
          <a:p>
            <a:r>
              <a:rPr lang="en-CA" sz="1200" dirty="0">
                <a:latin typeface="Lucida Calligraphy" panose="03010101010101010101" pitchFamily="66" charset="0"/>
              </a:rPr>
              <a:t>Google staff are recruited on the basis they can add both experience and new ideas to keep Google ahead of the pack. </a:t>
            </a:r>
          </a:p>
        </p:txBody>
      </p:sp>
    </p:spTree>
    <p:extLst>
      <p:ext uri="{BB962C8B-B14F-4D97-AF65-F5344CB8AC3E}">
        <p14:creationId xmlns:p14="http://schemas.microsoft.com/office/powerpoint/2010/main" val="1162017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1415" y="0"/>
            <a:ext cx="3119298" cy="1921164"/>
          </a:xfrm>
          <a:prstGeom prst="rect">
            <a:avLst/>
          </a:prstGeom>
        </p:spPr>
      </p:pic>
      <p:sp>
        <p:nvSpPr>
          <p:cNvPr id="3" name="TextBox 2"/>
          <p:cNvSpPr txBox="1"/>
          <p:nvPr/>
        </p:nvSpPr>
        <p:spPr>
          <a:xfrm>
            <a:off x="871115" y="1498751"/>
            <a:ext cx="8586702" cy="3139321"/>
          </a:xfrm>
          <a:prstGeom prst="rect">
            <a:avLst/>
          </a:prstGeom>
          <a:noFill/>
        </p:spPr>
        <p:txBody>
          <a:bodyPr wrap="square" rtlCol="0">
            <a:spAutoFit/>
          </a:bodyPr>
          <a:lstStyle/>
          <a:p>
            <a:r>
              <a:rPr lang="en-CA" dirty="0" smtClean="0">
                <a:solidFill>
                  <a:srgbClr val="0070C0"/>
                </a:solidFill>
              </a:rPr>
              <a:t>O</a:t>
            </a:r>
            <a:r>
              <a:rPr lang="en-CA" dirty="0" smtClean="0">
                <a:solidFill>
                  <a:srgbClr val="FF0000"/>
                </a:solidFill>
              </a:rPr>
              <a:t>n</a:t>
            </a:r>
            <a:r>
              <a:rPr lang="en-CA" dirty="0" smtClean="0">
                <a:solidFill>
                  <a:srgbClr val="00B050"/>
                </a:solidFill>
              </a:rPr>
              <a:t>e</a:t>
            </a:r>
            <a:r>
              <a:rPr lang="en-CA" dirty="0" smtClean="0"/>
              <a:t> </a:t>
            </a:r>
            <a:r>
              <a:rPr lang="en-CA" dirty="0" smtClean="0">
                <a:solidFill>
                  <a:srgbClr val="CCCC00"/>
                </a:solidFill>
              </a:rPr>
              <a:t>S</a:t>
            </a:r>
            <a:r>
              <a:rPr lang="en-CA" dirty="0" smtClean="0">
                <a:solidFill>
                  <a:srgbClr val="FF0000"/>
                </a:solidFill>
              </a:rPr>
              <a:t>t</a:t>
            </a:r>
            <a:r>
              <a:rPr lang="en-CA" dirty="0" smtClean="0">
                <a:solidFill>
                  <a:srgbClr val="0070C0"/>
                </a:solidFill>
              </a:rPr>
              <a:t>e</a:t>
            </a:r>
            <a:r>
              <a:rPr lang="en-CA" dirty="0" smtClean="0">
                <a:solidFill>
                  <a:srgbClr val="00B050"/>
                </a:solidFill>
              </a:rPr>
              <a:t>p</a:t>
            </a:r>
            <a:r>
              <a:rPr lang="en-CA" dirty="0" smtClean="0"/>
              <a:t> </a:t>
            </a:r>
            <a:r>
              <a:rPr lang="en-CA" dirty="0" smtClean="0">
                <a:solidFill>
                  <a:srgbClr val="FF0000"/>
                </a:solidFill>
              </a:rPr>
              <a:t>A</a:t>
            </a:r>
            <a:r>
              <a:rPr lang="en-CA" dirty="0" smtClean="0">
                <a:solidFill>
                  <a:srgbClr val="00B050"/>
                </a:solidFill>
              </a:rPr>
              <a:t>h</a:t>
            </a:r>
            <a:r>
              <a:rPr lang="en-CA" dirty="0" smtClean="0">
                <a:solidFill>
                  <a:srgbClr val="CCCC00"/>
                </a:solidFill>
              </a:rPr>
              <a:t>e</a:t>
            </a:r>
            <a:r>
              <a:rPr lang="en-CA" dirty="0" smtClean="0">
                <a:solidFill>
                  <a:srgbClr val="0070C0"/>
                </a:solidFill>
              </a:rPr>
              <a:t>a</a:t>
            </a:r>
            <a:r>
              <a:rPr lang="en-CA" dirty="0" smtClean="0">
                <a:solidFill>
                  <a:srgbClr val="FF0000"/>
                </a:solidFill>
              </a:rPr>
              <a:t>d</a:t>
            </a:r>
            <a:r>
              <a:rPr lang="en-CA" dirty="0" smtClean="0">
                <a:solidFill>
                  <a:srgbClr val="00B050"/>
                </a:solidFill>
              </a:rPr>
              <a:t>!</a:t>
            </a:r>
            <a:r>
              <a:rPr lang="en-CA" dirty="0" smtClean="0">
                <a:solidFill>
                  <a:srgbClr val="CCCC00"/>
                </a:solidFill>
              </a:rPr>
              <a:t>!</a:t>
            </a:r>
          </a:p>
          <a:p>
            <a:endParaRPr lang="en-CA" dirty="0" smtClean="0">
              <a:solidFill>
                <a:srgbClr val="CCCC00"/>
              </a:solidFill>
            </a:endParaRPr>
          </a:p>
          <a:p>
            <a:r>
              <a:rPr lang="en-CA" dirty="0" smtClean="0"/>
              <a:t>Google engages a set of intensive strategies in this respect:</a:t>
            </a:r>
          </a:p>
          <a:p>
            <a:pPr marL="285750" indent="-285750">
              <a:buFont typeface="Arial" panose="020B0604020202020204" pitchFamily="34" charset="0"/>
              <a:buChar char="•"/>
            </a:pPr>
            <a:r>
              <a:rPr lang="en-CA" dirty="0" smtClean="0"/>
              <a:t>Market Penetration – Google is reliant on this. Especially outside of the US.</a:t>
            </a:r>
          </a:p>
          <a:p>
            <a:r>
              <a:rPr lang="en-CA" dirty="0" smtClean="0"/>
              <a:t>Within the US they are ‘top dogs’. </a:t>
            </a:r>
          </a:p>
          <a:p>
            <a:r>
              <a:rPr lang="en-CA" dirty="0" smtClean="0"/>
              <a:t>Overseas  they have to adhere to a particular countries polices and rules. So the game plan has to adapt to this.</a:t>
            </a:r>
          </a:p>
          <a:p>
            <a:pPr marL="285750" indent="-285750">
              <a:buFont typeface="Arial" panose="020B0604020202020204" pitchFamily="34" charset="0"/>
              <a:buChar char="•"/>
            </a:pPr>
            <a:r>
              <a:rPr lang="en-CA" dirty="0" smtClean="0"/>
              <a:t>Too increase their share of the international market there is continual focus to ensure Google strive to increase its share</a:t>
            </a:r>
          </a:p>
          <a:p>
            <a:r>
              <a:rPr lang="en-CA" dirty="0" smtClean="0"/>
              <a:t>Countries such as China, they have to compete against local advertising companies and search engines. So its harder to achieve recognition. </a:t>
            </a:r>
          </a:p>
        </p:txBody>
      </p:sp>
      <p:sp>
        <p:nvSpPr>
          <p:cNvPr id="4" name="Rectangular Callout 3"/>
          <p:cNvSpPr/>
          <p:nvPr/>
        </p:nvSpPr>
        <p:spPr>
          <a:xfrm>
            <a:off x="351415" y="4729204"/>
            <a:ext cx="9019555" cy="1736598"/>
          </a:xfrm>
          <a:prstGeom prst="wedgeRectCallout">
            <a:avLst>
              <a:gd name="adj1" fmla="val -20953"/>
              <a:gd name="adj2" fmla="val 56892"/>
            </a:avLst>
          </a:prstGeom>
        </p:spPr>
        <p:style>
          <a:lnRef idx="2">
            <a:schemeClr val="accent1"/>
          </a:lnRef>
          <a:fillRef idx="1">
            <a:schemeClr val="lt1"/>
          </a:fillRef>
          <a:effectRef idx="0">
            <a:schemeClr val="accent1"/>
          </a:effectRef>
          <a:fontRef idx="minor">
            <a:schemeClr val="dk1"/>
          </a:fontRef>
        </p:style>
        <p:txBody>
          <a:bodyPr rtlCol="0" anchor="ctr"/>
          <a:lstStyle/>
          <a:p>
            <a:r>
              <a:rPr lang="en-CA" sz="1200" dirty="0" smtClean="0">
                <a:latin typeface="Lucida Calligraphy" panose="03010101010101010101" pitchFamily="66" charset="0"/>
              </a:rPr>
              <a:t>Notes: </a:t>
            </a:r>
            <a:r>
              <a:rPr lang="en-CA" sz="1200" dirty="0">
                <a:latin typeface="Lucida Calligraphy" panose="03010101010101010101" pitchFamily="66" charset="0"/>
              </a:rPr>
              <a:t>Extra info to add to the slide</a:t>
            </a:r>
            <a:r>
              <a:rPr lang="en-CA" sz="1200" dirty="0" smtClean="0">
                <a:latin typeface="Lucida Calligraphy" panose="03010101010101010101" pitchFamily="66" charset="0"/>
              </a:rPr>
              <a:t>……..</a:t>
            </a:r>
          </a:p>
          <a:p>
            <a:r>
              <a:rPr lang="en-CA" sz="1200" dirty="0" smtClean="0">
                <a:latin typeface="Lucida Calligraphy" panose="03010101010101010101" pitchFamily="66" charset="0"/>
              </a:rPr>
              <a:t>Google are No.1 in the US – they have had longer to build up and grow in their local market. Overseas it’s different – they come up against the local companies already established – so they have to work harder to achieve their goals. Sometimes they have to fight not only against local companies but government policies which limit their push.</a:t>
            </a:r>
          </a:p>
          <a:p>
            <a:r>
              <a:rPr lang="en-CA" sz="1200" dirty="0" smtClean="0">
                <a:latin typeface="Lucida Calligraphy" panose="03010101010101010101" pitchFamily="66" charset="0"/>
              </a:rPr>
              <a:t>Give an example of market penetration – telecom companies usually base a success on a minimum 10% of the population. Say they achieve a market penetration of 10% of India’s population of over 1 billion people – that’s 10 million. If each one generates a 50c call every day – that’s $5mill revenue per day. </a:t>
            </a:r>
          </a:p>
        </p:txBody>
      </p:sp>
    </p:spTree>
    <p:extLst>
      <p:ext uri="{BB962C8B-B14F-4D97-AF65-F5344CB8AC3E}">
        <p14:creationId xmlns:p14="http://schemas.microsoft.com/office/powerpoint/2010/main" val="1545976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6004" y="-286765"/>
            <a:ext cx="2847051" cy="1753488"/>
          </a:xfrm>
          <a:prstGeom prst="rect">
            <a:avLst/>
          </a:prstGeom>
        </p:spPr>
      </p:pic>
      <p:sp>
        <p:nvSpPr>
          <p:cNvPr id="3" name="TextBox 2"/>
          <p:cNvSpPr txBox="1"/>
          <p:nvPr/>
        </p:nvSpPr>
        <p:spPr>
          <a:xfrm>
            <a:off x="795089" y="939202"/>
            <a:ext cx="8586702" cy="3693319"/>
          </a:xfrm>
          <a:prstGeom prst="rect">
            <a:avLst/>
          </a:prstGeom>
          <a:noFill/>
        </p:spPr>
        <p:txBody>
          <a:bodyPr wrap="square" rtlCol="0">
            <a:spAutoFit/>
          </a:bodyPr>
          <a:lstStyle/>
          <a:p>
            <a:r>
              <a:rPr lang="en-CA" dirty="0">
                <a:solidFill>
                  <a:srgbClr val="0070C0"/>
                </a:solidFill>
              </a:rPr>
              <a:t>O</a:t>
            </a:r>
            <a:r>
              <a:rPr lang="en-CA" dirty="0">
                <a:solidFill>
                  <a:srgbClr val="FF0000"/>
                </a:solidFill>
              </a:rPr>
              <a:t>n</a:t>
            </a:r>
            <a:r>
              <a:rPr lang="en-CA" dirty="0">
                <a:solidFill>
                  <a:srgbClr val="00B050"/>
                </a:solidFill>
              </a:rPr>
              <a:t>e</a:t>
            </a:r>
            <a:r>
              <a:rPr lang="en-CA" dirty="0"/>
              <a:t> </a:t>
            </a:r>
            <a:r>
              <a:rPr lang="en-CA" dirty="0" smtClean="0">
                <a:solidFill>
                  <a:srgbClr val="0070C0"/>
                </a:solidFill>
              </a:rPr>
              <a:t>M</a:t>
            </a:r>
            <a:r>
              <a:rPr lang="en-CA" dirty="0" smtClean="0">
                <a:solidFill>
                  <a:srgbClr val="FF0000"/>
                </a:solidFill>
              </a:rPr>
              <a:t>o</a:t>
            </a:r>
            <a:r>
              <a:rPr lang="en-CA" dirty="0" smtClean="0">
                <a:solidFill>
                  <a:srgbClr val="CCCC00"/>
                </a:solidFill>
              </a:rPr>
              <a:t>r</a:t>
            </a:r>
            <a:r>
              <a:rPr lang="en-CA" dirty="0" smtClean="0">
                <a:solidFill>
                  <a:srgbClr val="00B050"/>
                </a:solidFill>
              </a:rPr>
              <a:t>e</a:t>
            </a:r>
            <a:r>
              <a:rPr lang="en-CA" dirty="0" smtClean="0"/>
              <a:t> </a:t>
            </a:r>
            <a:r>
              <a:rPr lang="en-CA" dirty="0" smtClean="0">
                <a:solidFill>
                  <a:srgbClr val="CCCC00"/>
                </a:solidFill>
              </a:rPr>
              <a:t>S</a:t>
            </a:r>
            <a:r>
              <a:rPr lang="en-CA" dirty="0" smtClean="0">
                <a:solidFill>
                  <a:srgbClr val="FF0000"/>
                </a:solidFill>
              </a:rPr>
              <a:t>t</a:t>
            </a:r>
            <a:r>
              <a:rPr lang="en-CA" dirty="0" smtClean="0">
                <a:solidFill>
                  <a:srgbClr val="0070C0"/>
                </a:solidFill>
              </a:rPr>
              <a:t>e</a:t>
            </a:r>
            <a:r>
              <a:rPr lang="en-CA" dirty="0" smtClean="0">
                <a:solidFill>
                  <a:srgbClr val="00B050"/>
                </a:solidFill>
              </a:rPr>
              <a:t>p</a:t>
            </a:r>
            <a:r>
              <a:rPr lang="en-CA" dirty="0" smtClean="0"/>
              <a:t> </a:t>
            </a:r>
            <a:r>
              <a:rPr lang="en-CA" dirty="0">
                <a:solidFill>
                  <a:srgbClr val="FF0000"/>
                </a:solidFill>
              </a:rPr>
              <a:t>A</a:t>
            </a:r>
            <a:r>
              <a:rPr lang="en-CA" dirty="0">
                <a:solidFill>
                  <a:srgbClr val="00B050"/>
                </a:solidFill>
              </a:rPr>
              <a:t>h</a:t>
            </a:r>
            <a:r>
              <a:rPr lang="en-CA" dirty="0">
                <a:solidFill>
                  <a:srgbClr val="CCCC00"/>
                </a:solidFill>
              </a:rPr>
              <a:t>e</a:t>
            </a:r>
            <a:r>
              <a:rPr lang="en-CA" dirty="0">
                <a:solidFill>
                  <a:srgbClr val="0070C0"/>
                </a:solidFill>
              </a:rPr>
              <a:t>a</a:t>
            </a:r>
            <a:r>
              <a:rPr lang="en-CA" dirty="0">
                <a:solidFill>
                  <a:srgbClr val="FF0000"/>
                </a:solidFill>
              </a:rPr>
              <a:t>d</a:t>
            </a:r>
            <a:r>
              <a:rPr lang="en-CA" dirty="0">
                <a:solidFill>
                  <a:srgbClr val="00B050"/>
                </a:solidFill>
              </a:rPr>
              <a:t>!</a:t>
            </a:r>
            <a:r>
              <a:rPr lang="en-CA" dirty="0">
                <a:solidFill>
                  <a:srgbClr val="CCCC00"/>
                </a:solidFill>
              </a:rPr>
              <a:t>!</a:t>
            </a:r>
          </a:p>
          <a:p>
            <a:r>
              <a:rPr lang="en-CA" dirty="0" smtClean="0"/>
              <a:t>Product Development</a:t>
            </a:r>
            <a:endParaRPr lang="en-CA" dirty="0"/>
          </a:p>
          <a:p>
            <a:pPr marL="285750" indent="-285750">
              <a:buFont typeface="Arial" panose="020B0604020202020204" pitchFamily="34" charset="0"/>
              <a:buChar char="•"/>
            </a:pPr>
            <a:r>
              <a:rPr lang="en-CA" dirty="0" smtClean="0"/>
              <a:t>Through </a:t>
            </a:r>
            <a:r>
              <a:rPr lang="en-CA" dirty="0"/>
              <a:t>their innovative staff and work processes. There are always new products coming off the </a:t>
            </a:r>
            <a:r>
              <a:rPr lang="en-CA" dirty="0" smtClean="0"/>
              <a:t>Google assembly </a:t>
            </a:r>
            <a:r>
              <a:rPr lang="en-CA" dirty="0"/>
              <a:t>line</a:t>
            </a:r>
            <a:r>
              <a:rPr lang="en-CA" dirty="0" smtClean="0"/>
              <a:t>. In recent times we have seen Google Glass, Google Cable TV, Google Fiber Internet, Nexus Mobile phones to add to Google Search Engine, Google Maps, Gmail &amp; Google Suggest</a:t>
            </a:r>
            <a:endParaRPr lang="en-CA" dirty="0"/>
          </a:p>
          <a:p>
            <a:pPr marL="285750" indent="-285750">
              <a:buFont typeface="Arial" panose="020B0604020202020204" pitchFamily="34" charset="0"/>
              <a:buChar char="•"/>
            </a:pPr>
            <a:r>
              <a:rPr lang="en-CA" dirty="0" smtClean="0"/>
              <a:t>Google realised early on that the importance of people and successful strategies go hand in hand.</a:t>
            </a:r>
            <a:endParaRPr lang="en-CA" dirty="0"/>
          </a:p>
          <a:p>
            <a:pPr marL="285750" indent="-285750">
              <a:buFont typeface="Arial" panose="020B0604020202020204" pitchFamily="34" charset="0"/>
              <a:buChar char="•"/>
            </a:pPr>
            <a:r>
              <a:rPr lang="en-CA" dirty="0" smtClean="0"/>
              <a:t>So through an effective recruitment program they have employed a team of top tier motivators and innovators.</a:t>
            </a:r>
          </a:p>
          <a:p>
            <a:pPr marL="285750" indent="-285750">
              <a:buFont typeface="Arial" panose="020B0604020202020204" pitchFamily="34" charset="0"/>
              <a:buChar char="•"/>
            </a:pPr>
            <a:r>
              <a:rPr lang="en-CA" dirty="0" smtClean="0"/>
              <a:t>Added to this a great working environment which increases performance, efficiency and end results.</a:t>
            </a:r>
            <a:endParaRPr lang="en-CA" dirty="0"/>
          </a:p>
          <a:p>
            <a:endParaRPr lang="en-CA" dirty="0" smtClean="0"/>
          </a:p>
        </p:txBody>
      </p:sp>
      <p:sp>
        <p:nvSpPr>
          <p:cNvPr id="4" name="Rectangular Callout 3"/>
          <p:cNvSpPr/>
          <p:nvPr/>
        </p:nvSpPr>
        <p:spPr>
          <a:xfrm>
            <a:off x="362236" y="4479946"/>
            <a:ext cx="9019555" cy="1819595"/>
          </a:xfrm>
          <a:prstGeom prst="wedgeRectCallout">
            <a:avLst>
              <a:gd name="adj1" fmla="val -20833"/>
              <a:gd name="adj2" fmla="val 55289"/>
            </a:avLst>
          </a:prstGeom>
        </p:spPr>
        <p:style>
          <a:lnRef idx="2">
            <a:schemeClr val="accent1"/>
          </a:lnRef>
          <a:fillRef idx="1">
            <a:schemeClr val="lt1"/>
          </a:fillRef>
          <a:effectRef idx="0">
            <a:schemeClr val="accent1"/>
          </a:effectRef>
          <a:fontRef idx="minor">
            <a:schemeClr val="dk1"/>
          </a:fontRef>
        </p:style>
        <p:txBody>
          <a:bodyPr rtlCol="0" anchor="ctr"/>
          <a:lstStyle/>
          <a:p>
            <a:r>
              <a:rPr lang="en-CA" sz="1200" dirty="0" smtClean="0">
                <a:latin typeface="Lucida Calligraphy" panose="03010101010101010101" pitchFamily="66" charset="0"/>
              </a:rPr>
              <a:t>Notes:  Extra info to add to the slide……..</a:t>
            </a:r>
          </a:p>
          <a:p>
            <a:r>
              <a:rPr lang="en-CA" sz="1200" dirty="0" smtClean="0">
                <a:latin typeface="Lucida Calligraphy" panose="03010101010101010101" pitchFamily="66" charset="0"/>
              </a:rPr>
              <a:t>It’s not only innovators that are required! Google have a top team of managers who’s responsibility it is to motivate the workforce – A happy workforce produces more effective results.</a:t>
            </a:r>
          </a:p>
          <a:p>
            <a:r>
              <a:rPr lang="en-CA" sz="1200" dirty="0" smtClean="0">
                <a:latin typeface="Lucida Calligraphy" panose="03010101010101010101" pitchFamily="66" charset="0"/>
              </a:rPr>
              <a:t>Google get over 1 million resumes a year for new posts. On average they take on 1000 new employees annually – so the chance of success is 1,000:1. The interviews are extreme and the candidate has to think outside the box to have any chance of success. Through this filtration process they ensure they only take the very best.</a:t>
            </a:r>
          </a:p>
          <a:p>
            <a:r>
              <a:rPr lang="en-CA" sz="1200" dirty="0" smtClean="0">
                <a:latin typeface="Lucida Calligraphy" panose="03010101010101010101" pitchFamily="66" charset="0"/>
              </a:rPr>
              <a:t>Google offer fantastic work packages to new and existing employees</a:t>
            </a:r>
          </a:p>
        </p:txBody>
      </p:sp>
    </p:spTree>
    <p:extLst>
      <p:ext uri="{BB962C8B-B14F-4D97-AF65-F5344CB8AC3E}">
        <p14:creationId xmlns:p14="http://schemas.microsoft.com/office/powerpoint/2010/main" val="2839543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9916" y="-81160"/>
            <a:ext cx="2846280" cy="1753013"/>
          </a:xfrm>
          <a:prstGeom prst="rect">
            <a:avLst/>
          </a:prstGeom>
        </p:spPr>
      </p:pic>
      <p:sp>
        <p:nvSpPr>
          <p:cNvPr id="3" name="TextBox 2"/>
          <p:cNvSpPr txBox="1"/>
          <p:nvPr/>
        </p:nvSpPr>
        <p:spPr>
          <a:xfrm>
            <a:off x="903579" y="1298228"/>
            <a:ext cx="8586702" cy="3693319"/>
          </a:xfrm>
          <a:prstGeom prst="rect">
            <a:avLst/>
          </a:prstGeom>
          <a:noFill/>
        </p:spPr>
        <p:txBody>
          <a:bodyPr wrap="square" rtlCol="0">
            <a:spAutoFit/>
          </a:bodyPr>
          <a:lstStyle/>
          <a:p>
            <a:r>
              <a:rPr lang="en-CA" dirty="0" smtClean="0">
                <a:solidFill>
                  <a:srgbClr val="0070C0"/>
                </a:solidFill>
              </a:rPr>
              <a:t>Y</a:t>
            </a:r>
            <a:r>
              <a:rPr lang="en-CA" dirty="0" smtClean="0">
                <a:solidFill>
                  <a:srgbClr val="FF0000"/>
                </a:solidFill>
              </a:rPr>
              <a:t>e</a:t>
            </a:r>
            <a:r>
              <a:rPr lang="en-CA" dirty="0" smtClean="0">
                <a:solidFill>
                  <a:srgbClr val="CCCC00"/>
                </a:solidFill>
              </a:rPr>
              <a:t>t</a:t>
            </a:r>
            <a:r>
              <a:rPr lang="en-CA" dirty="0" smtClean="0">
                <a:solidFill>
                  <a:srgbClr val="0070C0"/>
                </a:solidFill>
              </a:rPr>
              <a:t> A</a:t>
            </a:r>
            <a:r>
              <a:rPr lang="en-CA" dirty="0" smtClean="0">
                <a:solidFill>
                  <a:srgbClr val="FF0000"/>
                </a:solidFill>
              </a:rPr>
              <a:t>n</a:t>
            </a:r>
            <a:r>
              <a:rPr lang="en-CA" dirty="0" smtClean="0">
                <a:solidFill>
                  <a:srgbClr val="CCCC00"/>
                </a:solidFill>
              </a:rPr>
              <a:t>o</a:t>
            </a:r>
            <a:r>
              <a:rPr lang="en-CA" dirty="0" smtClean="0">
                <a:solidFill>
                  <a:srgbClr val="00B050"/>
                </a:solidFill>
              </a:rPr>
              <a:t>t</a:t>
            </a:r>
            <a:r>
              <a:rPr lang="en-CA" dirty="0" smtClean="0">
                <a:solidFill>
                  <a:srgbClr val="0070C0"/>
                </a:solidFill>
              </a:rPr>
              <a:t>h</a:t>
            </a:r>
            <a:r>
              <a:rPr lang="en-CA" dirty="0" smtClean="0">
                <a:solidFill>
                  <a:srgbClr val="FF0000"/>
                </a:solidFill>
              </a:rPr>
              <a:t>e</a:t>
            </a:r>
            <a:r>
              <a:rPr lang="en-CA" dirty="0" smtClean="0">
                <a:solidFill>
                  <a:srgbClr val="0070C0"/>
                </a:solidFill>
              </a:rPr>
              <a:t>r </a:t>
            </a:r>
            <a:r>
              <a:rPr lang="en-CA" dirty="0" smtClean="0">
                <a:solidFill>
                  <a:srgbClr val="CCCC00"/>
                </a:solidFill>
              </a:rPr>
              <a:t>S</a:t>
            </a:r>
            <a:r>
              <a:rPr lang="en-CA" dirty="0" smtClean="0">
                <a:solidFill>
                  <a:srgbClr val="FF0000"/>
                </a:solidFill>
              </a:rPr>
              <a:t>t</a:t>
            </a:r>
            <a:r>
              <a:rPr lang="en-CA" dirty="0" smtClean="0">
                <a:solidFill>
                  <a:srgbClr val="0070C0"/>
                </a:solidFill>
              </a:rPr>
              <a:t>e</a:t>
            </a:r>
            <a:r>
              <a:rPr lang="en-CA" dirty="0" smtClean="0">
                <a:solidFill>
                  <a:srgbClr val="00B050"/>
                </a:solidFill>
              </a:rPr>
              <a:t>p</a:t>
            </a:r>
            <a:r>
              <a:rPr lang="en-CA" dirty="0" smtClean="0"/>
              <a:t> </a:t>
            </a:r>
            <a:r>
              <a:rPr lang="en-CA" dirty="0">
                <a:solidFill>
                  <a:srgbClr val="FF0000"/>
                </a:solidFill>
              </a:rPr>
              <a:t>A</a:t>
            </a:r>
            <a:r>
              <a:rPr lang="en-CA" dirty="0">
                <a:solidFill>
                  <a:srgbClr val="00B050"/>
                </a:solidFill>
              </a:rPr>
              <a:t>h</a:t>
            </a:r>
            <a:r>
              <a:rPr lang="en-CA" dirty="0">
                <a:solidFill>
                  <a:srgbClr val="CCCC00"/>
                </a:solidFill>
              </a:rPr>
              <a:t>e</a:t>
            </a:r>
            <a:r>
              <a:rPr lang="en-CA" dirty="0">
                <a:solidFill>
                  <a:srgbClr val="0070C0"/>
                </a:solidFill>
              </a:rPr>
              <a:t>a</a:t>
            </a:r>
            <a:r>
              <a:rPr lang="en-CA" dirty="0">
                <a:solidFill>
                  <a:srgbClr val="FF0000"/>
                </a:solidFill>
              </a:rPr>
              <a:t>d</a:t>
            </a:r>
            <a:r>
              <a:rPr lang="en-CA" dirty="0" smtClean="0">
                <a:solidFill>
                  <a:srgbClr val="00B050"/>
                </a:solidFill>
              </a:rPr>
              <a:t>!</a:t>
            </a:r>
            <a:r>
              <a:rPr lang="en-CA" dirty="0" smtClean="0">
                <a:solidFill>
                  <a:srgbClr val="CCCC00"/>
                </a:solidFill>
              </a:rPr>
              <a:t>!</a:t>
            </a:r>
          </a:p>
          <a:p>
            <a:r>
              <a:rPr lang="en-CA" dirty="0" smtClean="0"/>
              <a:t>Market Development;</a:t>
            </a:r>
          </a:p>
          <a:p>
            <a:pPr marL="285750" indent="-285750">
              <a:buFont typeface="Arial" panose="020B0604020202020204" pitchFamily="34" charset="0"/>
              <a:buChar char="•"/>
            </a:pPr>
            <a:r>
              <a:rPr lang="en-CA" dirty="0" smtClean="0"/>
              <a:t>This is an equally important facet. Google operate an intensive strategy for growth. This is to the fore on all fronts an example being its new fiber product. Worldwide fiber is currently the most important medium for transfer of information and data.</a:t>
            </a:r>
          </a:p>
          <a:p>
            <a:pPr marL="285750" indent="-285750">
              <a:buFont typeface="Arial" panose="020B0604020202020204" pitchFamily="34" charset="0"/>
              <a:buChar char="•"/>
            </a:pPr>
            <a:r>
              <a:rPr lang="en-CA" dirty="0" smtClean="0"/>
              <a:t>Massive installation contracts are ongoing in the US market. Google Fiber internet and cable TV are aggressively making in roads into this industry. </a:t>
            </a:r>
          </a:p>
          <a:p>
            <a:pPr marL="285750" indent="-285750">
              <a:buFont typeface="Arial" panose="020B0604020202020204" pitchFamily="34" charset="0"/>
              <a:buChar char="•"/>
            </a:pPr>
            <a:r>
              <a:rPr lang="en-CA" dirty="0" smtClean="0"/>
              <a:t>Google Phones are also a recent innovation. The emphasis was on a cost effective product to appeal to the market. To go against the standard market set up of phones being sold by telco operators like EE, Vodafone whereby the phone offered as part of an expensive rental package and locked onto their networks.</a:t>
            </a:r>
            <a:endParaRPr lang="en-CA" dirty="0"/>
          </a:p>
        </p:txBody>
      </p:sp>
      <p:sp>
        <p:nvSpPr>
          <p:cNvPr id="4" name="Rectangular Callout 3"/>
          <p:cNvSpPr/>
          <p:nvPr/>
        </p:nvSpPr>
        <p:spPr>
          <a:xfrm>
            <a:off x="351415" y="5124322"/>
            <a:ext cx="9019555" cy="1668750"/>
          </a:xfrm>
          <a:prstGeom prst="wedgeRectCallout">
            <a:avLst>
              <a:gd name="adj1" fmla="val -20293"/>
              <a:gd name="adj2" fmla="val 53465"/>
            </a:avLst>
          </a:prstGeom>
        </p:spPr>
        <p:style>
          <a:lnRef idx="2">
            <a:schemeClr val="accent1"/>
          </a:lnRef>
          <a:fillRef idx="1">
            <a:schemeClr val="lt1"/>
          </a:fillRef>
          <a:effectRef idx="0">
            <a:schemeClr val="accent1"/>
          </a:effectRef>
          <a:fontRef idx="minor">
            <a:schemeClr val="dk1"/>
          </a:fontRef>
        </p:style>
        <p:txBody>
          <a:bodyPr rtlCol="0" anchor="ctr"/>
          <a:lstStyle/>
          <a:p>
            <a:r>
              <a:rPr lang="en-CA" sz="1200" dirty="0" smtClean="0">
                <a:latin typeface="Lucida Calligraphy" panose="03010101010101010101" pitchFamily="66" charset="0"/>
              </a:rPr>
              <a:t>Notes:</a:t>
            </a:r>
          </a:p>
          <a:p>
            <a:r>
              <a:rPr lang="en-CA" sz="1200" dirty="0">
                <a:latin typeface="Lucida Calligraphy" panose="03010101010101010101" pitchFamily="66" charset="0"/>
              </a:rPr>
              <a:t>Google Fiber and cable TV are in their infancy and based in the expanding US fiber markets, As yet there are handful of states Kansas, Missouri, Texas, and Utah – but the emphasis as ever is on </a:t>
            </a:r>
            <a:r>
              <a:rPr lang="en-CA" sz="1200" dirty="0" smtClean="0">
                <a:latin typeface="Lucida Calligraphy" panose="03010101010101010101" pitchFamily="66" charset="0"/>
              </a:rPr>
              <a:t>product development and expansion.</a:t>
            </a:r>
          </a:p>
          <a:p>
            <a:r>
              <a:rPr lang="en-CA" sz="1200" dirty="0" smtClean="0">
                <a:latin typeface="Lucida Calligraphy" panose="03010101010101010101" pitchFamily="66" charset="0"/>
              </a:rPr>
              <a:t>Google Phones are purposely set at a lower rate. They are unlocked and can be operated on any network. Which goes against the usual telco set up. But it’s a market strategy to gain a foot hold into the lucrative mobile phone industry.</a:t>
            </a:r>
            <a:endParaRPr lang="en-CA" sz="1200" dirty="0">
              <a:latin typeface="Lucida Calligraphy" panose="03010101010101010101" pitchFamily="66" charset="0"/>
            </a:endParaRPr>
          </a:p>
        </p:txBody>
      </p:sp>
    </p:spTree>
    <p:extLst>
      <p:ext uri="{BB962C8B-B14F-4D97-AF65-F5344CB8AC3E}">
        <p14:creationId xmlns:p14="http://schemas.microsoft.com/office/powerpoint/2010/main" val="38275294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1415" y="0"/>
            <a:ext cx="2694781" cy="1659706"/>
          </a:xfrm>
          <a:prstGeom prst="rect">
            <a:avLst/>
          </a:prstGeom>
        </p:spPr>
      </p:pic>
      <p:sp>
        <p:nvSpPr>
          <p:cNvPr id="3" name="TextBox 2"/>
          <p:cNvSpPr txBox="1"/>
          <p:nvPr/>
        </p:nvSpPr>
        <p:spPr>
          <a:xfrm>
            <a:off x="3925878" y="506804"/>
            <a:ext cx="2580880" cy="369332"/>
          </a:xfrm>
          <a:prstGeom prst="rect">
            <a:avLst/>
          </a:prstGeom>
          <a:noFill/>
        </p:spPr>
        <p:txBody>
          <a:bodyPr wrap="square" rtlCol="0">
            <a:spAutoFit/>
          </a:bodyPr>
          <a:lstStyle/>
          <a:p>
            <a:r>
              <a:rPr lang="en-CA" dirty="0" smtClean="0">
                <a:solidFill>
                  <a:srgbClr val="0070C0"/>
                </a:solidFill>
              </a:rPr>
              <a:t>S</a:t>
            </a:r>
            <a:r>
              <a:rPr lang="en-CA" dirty="0" smtClean="0">
                <a:solidFill>
                  <a:srgbClr val="FF0000"/>
                </a:solidFill>
              </a:rPr>
              <a:t>c</a:t>
            </a:r>
            <a:r>
              <a:rPr lang="en-CA" dirty="0" smtClean="0">
                <a:solidFill>
                  <a:srgbClr val="CCCC00"/>
                </a:solidFill>
              </a:rPr>
              <a:t>h</a:t>
            </a:r>
            <a:r>
              <a:rPr lang="en-CA" dirty="0" smtClean="0">
                <a:solidFill>
                  <a:srgbClr val="00B050"/>
                </a:solidFill>
              </a:rPr>
              <a:t>e</a:t>
            </a:r>
            <a:r>
              <a:rPr lang="en-CA" dirty="0" smtClean="0">
                <a:solidFill>
                  <a:srgbClr val="0070C0"/>
                </a:solidFill>
              </a:rPr>
              <a:t>m</a:t>
            </a:r>
            <a:r>
              <a:rPr lang="en-CA" dirty="0" smtClean="0">
                <a:solidFill>
                  <a:srgbClr val="FF0000"/>
                </a:solidFill>
              </a:rPr>
              <a:t>a</a:t>
            </a:r>
            <a:r>
              <a:rPr lang="en-CA" dirty="0" smtClean="0">
                <a:solidFill>
                  <a:srgbClr val="CCCC00"/>
                </a:solidFill>
              </a:rPr>
              <a:t>t</a:t>
            </a:r>
            <a:r>
              <a:rPr lang="en-CA" dirty="0" smtClean="0">
                <a:solidFill>
                  <a:srgbClr val="00B050"/>
                </a:solidFill>
              </a:rPr>
              <a:t>i</a:t>
            </a:r>
            <a:r>
              <a:rPr lang="en-CA" dirty="0" smtClean="0">
                <a:solidFill>
                  <a:srgbClr val="0070C0"/>
                </a:solidFill>
              </a:rPr>
              <a:t>c</a:t>
            </a:r>
            <a:r>
              <a:rPr lang="en-CA" dirty="0" smtClean="0"/>
              <a:t> </a:t>
            </a:r>
            <a:r>
              <a:rPr lang="en-CA" dirty="0" smtClean="0">
                <a:solidFill>
                  <a:srgbClr val="FF0000"/>
                </a:solidFill>
              </a:rPr>
              <a:t>B</a:t>
            </a:r>
            <a:r>
              <a:rPr lang="en-CA" dirty="0" smtClean="0">
                <a:solidFill>
                  <a:srgbClr val="CCCC00"/>
                </a:solidFill>
              </a:rPr>
              <a:t>r</a:t>
            </a:r>
            <a:r>
              <a:rPr lang="en-CA" dirty="0" smtClean="0">
                <a:solidFill>
                  <a:srgbClr val="00B050"/>
                </a:solidFill>
              </a:rPr>
              <a:t>e</a:t>
            </a:r>
            <a:r>
              <a:rPr lang="en-CA" dirty="0" smtClean="0">
                <a:solidFill>
                  <a:srgbClr val="0070C0"/>
                </a:solidFill>
              </a:rPr>
              <a:t>a</a:t>
            </a:r>
            <a:r>
              <a:rPr lang="en-CA" dirty="0" smtClean="0">
                <a:solidFill>
                  <a:srgbClr val="FF0000"/>
                </a:solidFill>
              </a:rPr>
              <a:t>k</a:t>
            </a:r>
            <a:r>
              <a:rPr lang="en-CA" dirty="0" smtClean="0">
                <a:solidFill>
                  <a:srgbClr val="CCCC00"/>
                </a:solidFill>
              </a:rPr>
              <a:t>d</a:t>
            </a:r>
            <a:r>
              <a:rPr lang="en-CA" dirty="0" smtClean="0">
                <a:solidFill>
                  <a:srgbClr val="00B050"/>
                </a:solidFill>
              </a:rPr>
              <a:t>o</a:t>
            </a:r>
            <a:r>
              <a:rPr lang="en-CA" dirty="0" smtClean="0">
                <a:solidFill>
                  <a:srgbClr val="0070C0"/>
                </a:solidFill>
              </a:rPr>
              <a:t>w</a:t>
            </a:r>
            <a:r>
              <a:rPr lang="en-CA" dirty="0" smtClean="0">
                <a:solidFill>
                  <a:srgbClr val="FF0000"/>
                </a:solidFill>
              </a:rPr>
              <a:t>n</a:t>
            </a:r>
            <a:r>
              <a:rPr lang="en-CA" dirty="0" smtClean="0">
                <a:solidFill>
                  <a:srgbClr val="CCCC00"/>
                </a:solidFill>
              </a:rPr>
              <a:t>:</a:t>
            </a:r>
          </a:p>
        </p:txBody>
      </p:sp>
      <p:sp>
        <p:nvSpPr>
          <p:cNvPr id="4" name="Rectangular Callout 3"/>
          <p:cNvSpPr/>
          <p:nvPr/>
        </p:nvSpPr>
        <p:spPr>
          <a:xfrm>
            <a:off x="351415" y="4680213"/>
            <a:ext cx="9019555" cy="1942423"/>
          </a:xfrm>
          <a:prstGeom prst="wedgeRectCallout">
            <a:avLst/>
          </a:prstGeom>
        </p:spPr>
        <p:style>
          <a:lnRef idx="2">
            <a:schemeClr val="accent1"/>
          </a:lnRef>
          <a:fillRef idx="1">
            <a:schemeClr val="lt1"/>
          </a:fillRef>
          <a:effectRef idx="0">
            <a:schemeClr val="accent1"/>
          </a:effectRef>
          <a:fontRef idx="minor">
            <a:schemeClr val="dk1"/>
          </a:fontRef>
        </p:style>
        <p:txBody>
          <a:bodyPr rtlCol="0" anchor="ctr"/>
          <a:lstStyle/>
          <a:p>
            <a:r>
              <a:rPr lang="en-CA" sz="1200" dirty="0" smtClean="0">
                <a:latin typeface="Lucida Calligraphy" panose="03010101010101010101" pitchFamily="66" charset="0"/>
              </a:rPr>
              <a:t>Notes: Extra </a:t>
            </a:r>
            <a:r>
              <a:rPr lang="en-CA" sz="1200" dirty="0">
                <a:latin typeface="Lucida Calligraphy" panose="03010101010101010101" pitchFamily="66" charset="0"/>
              </a:rPr>
              <a:t>info to add to the slide</a:t>
            </a:r>
            <a:r>
              <a:rPr lang="en-CA" sz="1200" dirty="0" smtClean="0">
                <a:latin typeface="Lucida Calligraphy" panose="03010101010101010101" pitchFamily="66" charset="0"/>
              </a:rPr>
              <a:t>……..</a:t>
            </a:r>
          </a:p>
          <a:p>
            <a:r>
              <a:rPr lang="en-CA" sz="1200" dirty="0" smtClean="0">
                <a:latin typeface="Lucida Calligraphy" panose="03010101010101010101" pitchFamily="66" charset="0"/>
              </a:rPr>
              <a:t>Breaking it down into a schematic for simplicity. </a:t>
            </a:r>
          </a:p>
          <a:p>
            <a:r>
              <a:rPr lang="en-CA" sz="1200" dirty="0" smtClean="0">
                <a:latin typeface="Lucida Calligraphy" panose="03010101010101010101" pitchFamily="66" charset="0"/>
              </a:rPr>
              <a:t>Work through the info boxes and expand on each……</a:t>
            </a:r>
          </a:p>
          <a:p>
            <a:r>
              <a:rPr lang="en-CA" sz="1200" dirty="0" smtClean="0">
                <a:latin typeface="Lucida Calligraphy" panose="03010101010101010101" pitchFamily="66" charset="0"/>
              </a:rPr>
              <a:t>Starting with Googles Overall Game plan which has it’s Mission and end objective.</a:t>
            </a:r>
          </a:p>
          <a:p>
            <a:r>
              <a:rPr lang="en-CA" sz="1200" dirty="0" smtClean="0">
                <a:latin typeface="Lucida Calligraphy" panose="03010101010101010101" pitchFamily="66" charset="0"/>
              </a:rPr>
              <a:t>This process is broken down into two types of strategy – overall there’s  generic, which </a:t>
            </a:r>
            <a:r>
              <a:rPr lang="en-CA" sz="1200" dirty="0">
                <a:latin typeface="Lucida Calligraphy" panose="03010101010101010101" pitchFamily="66" charset="0"/>
              </a:rPr>
              <a:t>c</a:t>
            </a:r>
            <a:r>
              <a:rPr lang="en-CA" sz="1200" dirty="0" smtClean="0">
                <a:latin typeface="Lucida Calligraphy" panose="03010101010101010101" pitchFamily="66" charset="0"/>
              </a:rPr>
              <a:t>overs off the Google Brand and uniqueness of product and team recruitment.</a:t>
            </a:r>
          </a:p>
          <a:p>
            <a:r>
              <a:rPr lang="en-CA" sz="1200" dirty="0" smtClean="0">
                <a:latin typeface="Lucida Calligraphy" panose="03010101010101010101" pitchFamily="66" charset="0"/>
              </a:rPr>
              <a:t>Followed by intensive which seeks out new markets, aggressively advertises and seeks market penetration.</a:t>
            </a:r>
          </a:p>
          <a:p>
            <a:r>
              <a:rPr lang="en-CA" sz="1200" dirty="0" smtClean="0">
                <a:latin typeface="Lucida Calligraphy" panose="03010101010101010101" pitchFamily="66" charset="0"/>
              </a:rPr>
              <a:t>Then constantly looking for new products to develop and sell onto these new markets.</a:t>
            </a:r>
          </a:p>
          <a:p>
            <a:endParaRPr lang="en-CA" sz="1200" dirty="0" smtClean="0">
              <a:latin typeface="Lucida Calligraphy" panose="03010101010101010101" pitchFamily="66" charset="0"/>
            </a:endParaRPr>
          </a:p>
        </p:txBody>
      </p:sp>
      <p:sp>
        <p:nvSpPr>
          <p:cNvPr id="5" name="Flowchart: Alternate Process 4"/>
          <p:cNvSpPr/>
          <p:nvPr/>
        </p:nvSpPr>
        <p:spPr>
          <a:xfrm>
            <a:off x="3046196" y="1144734"/>
            <a:ext cx="4858764" cy="703385"/>
          </a:xfrm>
          <a:prstGeom prst="flowChartAlternateProcess">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dirty="0" smtClean="0">
                <a:ln w="0"/>
                <a:solidFill>
                  <a:schemeClr val="tx1"/>
                </a:solidFill>
                <a:effectLst>
                  <a:outerShdw blurRad="38100" dist="19050" dir="2700000" algn="tl" rotWithShape="0">
                    <a:schemeClr val="dk1">
                      <a:alpha val="40000"/>
                    </a:schemeClr>
                  </a:outerShdw>
                </a:effectLst>
              </a:rPr>
              <a:t>Google Overall Game Plan</a:t>
            </a:r>
          </a:p>
          <a:p>
            <a:pPr algn="ctr"/>
            <a:r>
              <a:rPr lang="en-CA" dirty="0" smtClean="0">
                <a:ln w="0"/>
                <a:solidFill>
                  <a:schemeClr val="tx1"/>
                </a:solidFill>
                <a:effectLst>
                  <a:outerShdw blurRad="38100" dist="19050" dir="2700000" algn="tl" rotWithShape="0">
                    <a:schemeClr val="dk1">
                      <a:alpha val="40000"/>
                    </a:schemeClr>
                  </a:outerShdw>
                </a:effectLst>
              </a:rPr>
              <a:t>Mission </a:t>
            </a:r>
            <a:r>
              <a:rPr lang="en-CA" dirty="0" smtClean="0">
                <a:ln w="0"/>
                <a:solidFill>
                  <a:schemeClr val="tx1"/>
                </a:solidFill>
                <a:effectLst>
                  <a:outerShdw blurRad="38100" dist="19050" dir="2700000" algn="tl" rotWithShape="0">
                    <a:schemeClr val="dk1">
                      <a:alpha val="40000"/>
                    </a:schemeClr>
                  </a:outerShdw>
                </a:effectLst>
              </a:rPr>
              <a:t>and </a:t>
            </a:r>
            <a:r>
              <a:rPr lang="en-CA" dirty="0" smtClean="0">
                <a:ln w="0"/>
                <a:solidFill>
                  <a:schemeClr val="tx1"/>
                </a:solidFill>
                <a:effectLst>
                  <a:outerShdw blurRad="38100" dist="19050" dir="2700000" algn="tl" rotWithShape="0">
                    <a:schemeClr val="dk1">
                      <a:alpha val="40000"/>
                    </a:schemeClr>
                  </a:outerShdw>
                </a:effectLst>
              </a:rPr>
              <a:t>End </a:t>
            </a:r>
            <a:r>
              <a:rPr lang="en-CA" dirty="0">
                <a:ln w="0"/>
                <a:solidFill>
                  <a:schemeClr val="tx1"/>
                </a:solidFill>
                <a:effectLst>
                  <a:outerShdw blurRad="38100" dist="19050" dir="2700000" algn="tl" rotWithShape="0">
                    <a:schemeClr val="dk1">
                      <a:alpha val="40000"/>
                    </a:schemeClr>
                  </a:outerShdw>
                </a:effectLst>
              </a:rPr>
              <a:t>O</a:t>
            </a:r>
            <a:r>
              <a:rPr lang="en-CA" dirty="0" smtClean="0">
                <a:ln w="0"/>
                <a:solidFill>
                  <a:schemeClr val="tx1"/>
                </a:solidFill>
                <a:effectLst>
                  <a:outerShdw blurRad="38100" dist="19050" dir="2700000" algn="tl" rotWithShape="0">
                    <a:schemeClr val="dk1">
                      <a:alpha val="40000"/>
                    </a:schemeClr>
                  </a:outerShdw>
                </a:effectLst>
              </a:rPr>
              <a:t>bjective</a:t>
            </a:r>
            <a:endParaRPr lang="en-CA"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7" name="Flowchart: Alternate Process 6"/>
          <p:cNvSpPr/>
          <p:nvPr/>
        </p:nvSpPr>
        <p:spPr>
          <a:xfrm>
            <a:off x="1322452" y="2010535"/>
            <a:ext cx="2679175" cy="703385"/>
          </a:xfrm>
          <a:prstGeom prst="flowChartAlternateProcess">
            <a:avLst/>
          </a:prstGeom>
          <a:solidFill>
            <a:schemeClr val="accent6">
              <a:lumMod val="40000"/>
              <a:lumOff val="60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400" b="1" dirty="0" smtClean="0">
                <a:solidFill>
                  <a:srgbClr val="00B050"/>
                </a:solidFill>
              </a:rPr>
              <a:t>Generic Strategy – Based on Porters model of differentiation</a:t>
            </a:r>
            <a:endParaRPr lang="en-CA" sz="1400" b="1" dirty="0">
              <a:solidFill>
                <a:srgbClr val="00B050"/>
              </a:solidFill>
            </a:endParaRPr>
          </a:p>
        </p:txBody>
      </p:sp>
      <p:sp>
        <p:nvSpPr>
          <p:cNvPr id="8" name="Flowchart: Alternate Process 7"/>
          <p:cNvSpPr/>
          <p:nvPr/>
        </p:nvSpPr>
        <p:spPr>
          <a:xfrm>
            <a:off x="524833" y="3828507"/>
            <a:ext cx="1980298" cy="735179"/>
          </a:xfrm>
          <a:prstGeom prst="flowChartAlternateProcess">
            <a:avLst/>
          </a:prstGeom>
          <a:solidFill>
            <a:srgbClr val="F5C8C3"/>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200" dirty="0" smtClean="0">
                <a:solidFill>
                  <a:srgbClr val="CC0000"/>
                </a:solidFill>
              </a:rPr>
              <a:t>Constantly seeking ways to enhance existing or provide new products</a:t>
            </a:r>
            <a:endParaRPr lang="en-CA" sz="1200" dirty="0">
              <a:solidFill>
                <a:srgbClr val="CC0000"/>
              </a:solidFill>
            </a:endParaRPr>
          </a:p>
        </p:txBody>
      </p:sp>
      <p:sp>
        <p:nvSpPr>
          <p:cNvPr id="10" name="Flowchart: Alternate Process 9"/>
          <p:cNvSpPr/>
          <p:nvPr/>
        </p:nvSpPr>
        <p:spPr>
          <a:xfrm>
            <a:off x="2935729" y="3818342"/>
            <a:ext cx="1980298" cy="753867"/>
          </a:xfrm>
          <a:prstGeom prst="flowChartAlternateProcess">
            <a:avLst/>
          </a:prstGeom>
          <a:solidFill>
            <a:srgbClr val="F5C8C3"/>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200" dirty="0" smtClean="0">
                <a:solidFill>
                  <a:srgbClr val="CC0000"/>
                </a:solidFill>
              </a:rPr>
              <a:t>Superb </a:t>
            </a:r>
            <a:r>
              <a:rPr lang="en-CA" sz="1200" dirty="0" smtClean="0">
                <a:solidFill>
                  <a:srgbClr val="CC0000"/>
                </a:solidFill>
              </a:rPr>
              <a:t>vetting procedure. Only the best candidates recruited</a:t>
            </a:r>
            <a:endParaRPr lang="en-CA" sz="1200" dirty="0">
              <a:solidFill>
                <a:srgbClr val="CC0000"/>
              </a:solidFill>
            </a:endParaRPr>
          </a:p>
        </p:txBody>
      </p:sp>
      <p:sp>
        <p:nvSpPr>
          <p:cNvPr id="11" name="Flowchart: Alternate Process 10"/>
          <p:cNvSpPr/>
          <p:nvPr/>
        </p:nvSpPr>
        <p:spPr>
          <a:xfrm>
            <a:off x="7646913" y="3818342"/>
            <a:ext cx="1980298" cy="753866"/>
          </a:xfrm>
          <a:prstGeom prst="flowChartAlternateProcess">
            <a:avLst/>
          </a:prstGeom>
          <a:solidFill>
            <a:srgbClr val="F5C8C3"/>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200" dirty="0" smtClean="0">
                <a:solidFill>
                  <a:srgbClr val="CC0000"/>
                </a:solidFill>
              </a:rPr>
              <a:t>Aggressively advertising and promoting to make in roads into new and existing markets </a:t>
            </a:r>
            <a:endParaRPr lang="en-CA" sz="1200" dirty="0">
              <a:solidFill>
                <a:srgbClr val="CC0000"/>
              </a:solidFill>
            </a:endParaRPr>
          </a:p>
        </p:txBody>
      </p:sp>
      <p:sp>
        <p:nvSpPr>
          <p:cNvPr id="12" name="Flowchart: Alternate Process 11"/>
          <p:cNvSpPr/>
          <p:nvPr/>
        </p:nvSpPr>
        <p:spPr>
          <a:xfrm>
            <a:off x="7292201" y="2037474"/>
            <a:ext cx="2679175" cy="672516"/>
          </a:xfrm>
          <a:prstGeom prst="flowChartAlternateProcess">
            <a:avLst/>
          </a:prstGeom>
          <a:solidFill>
            <a:schemeClr val="accent6">
              <a:lumMod val="40000"/>
              <a:lumOff val="60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400" b="1" dirty="0" smtClean="0">
                <a:solidFill>
                  <a:srgbClr val="00B050"/>
                </a:solidFill>
              </a:rPr>
              <a:t>Intensive Strategy</a:t>
            </a:r>
            <a:endParaRPr lang="en-CA" sz="1400" b="1" dirty="0">
              <a:solidFill>
                <a:srgbClr val="00B050"/>
              </a:solidFill>
            </a:endParaRPr>
          </a:p>
        </p:txBody>
      </p:sp>
      <p:sp>
        <p:nvSpPr>
          <p:cNvPr id="14" name="Flowchart: Alternate Process 13"/>
          <p:cNvSpPr/>
          <p:nvPr/>
        </p:nvSpPr>
        <p:spPr>
          <a:xfrm>
            <a:off x="5400731" y="3818343"/>
            <a:ext cx="1980298" cy="743810"/>
          </a:xfrm>
          <a:prstGeom prst="flowChartAlternateProcess">
            <a:avLst/>
          </a:prstGeom>
          <a:solidFill>
            <a:srgbClr val="F5C8C3"/>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200" dirty="0" smtClean="0">
                <a:solidFill>
                  <a:srgbClr val="CC0000"/>
                </a:solidFill>
              </a:rPr>
              <a:t>Constantly seeking out new markets to suit their products</a:t>
            </a:r>
            <a:endParaRPr lang="en-CA" sz="1200" dirty="0">
              <a:solidFill>
                <a:srgbClr val="CC0000"/>
              </a:solidFill>
            </a:endParaRPr>
          </a:p>
        </p:txBody>
      </p:sp>
      <p:sp>
        <p:nvSpPr>
          <p:cNvPr id="15" name="Flowchart: Alternate Process 14"/>
          <p:cNvSpPr/>
          <p:nvPr/>
        </p:nvSpPr>
        <p:spPr>
          <a:xfrm>
            <a:off x="524833" y="2912474"/>
            <a:ext cx="1980298" cy="703385"/>
          </a:xfrm>
          <a:prstGeom prst="flowChartAlternateProcess">
            <a:avLst/>
          </a:prstGeom>
          <a:solidFill>
            <a:srgbClr val="F5F8CC"/>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400" dirty="0" smtClean="0">
                <a:solidFill>
                  <a:schemeClr val="accent1">
                    <a:lumMod val="75000"/>
                  </a:schemeClr>
                </a:solidFill>
              </a:rPr>
              <a:t>Innovation, unique products</a:t>
            </a:r>
            <a:endParaRPr lang="en-CA" sz="1400" dirty="0">
              <a:solidFill>
                <a:schemeClr val="accent1">
                  <a:lumMod val="75000"/>
                </a:schemeClr>
              </a:solidFill>
            </a:endParaRPr>
          </a:p>
        </p:txBody>
      </p:sp>
      <p:sp>
        <p:nvSpPr>
          <p:cNvPr id="16" name="Flowchart: Alternate Process 15"/>
          <p:cNvSpPr/>
          <p:nvPr/>
        </p:nvSpPr>
        <p:spPr>
          <a:xfrm>
            <a:off x="2935729" y="2917474"/>
            <a:ext cx="1980298" cy="703385"/>
          </a:xfrm>
          <a:prstGeom prst="flowChartAlternateProcess">
            <a:avLst/>
          </a:prstGeom>
          <a:solidFill>
            <a:srgbClr val="F5F8CC"/>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400" dirty="0" smtClean="0">
                <a:solidFill>
                  <a:schemeClr val="accent1">
                    <a:lumMod val="75000"/>
                  </a:schemeClr>
                </a:solidFill>
              </a:rPr>
              <a:t>Recruitment of best motivators, innovators</a:t>
            </a:r>
            <a:endParaRPr lang="en-CA" sz="1400" dirty="0">
              <a:solidFill>
                <a:schemeClr val="accent1">
                  <a:lumMod val="75000"/>
                </a:schemeClr>
              </a:solidFill>
            </a:endParaRPr>
          </a:p>
        </p:txBody>
      </p:sp>
      <p:sp>
        <p:nvSpPr>
          <p:cNvPr id="17" name="Flowchart: Alternate Process 16"/>
          <p:cNvSpPr/>
          <p:nvPr/>
        </p:nvSpPr>
        <p:spPr>
          <a:xfrm>
            <a:off x="7645700" y="2940863"/>
            <a:ext cx="1980298" cy="703385"/>
          </a:xfrm>
          <a:prstGeom prst="flowChartAlternateProcess">
            <a:avLst/>
          </a:prstGeom>
          <a:solidFill>
            <a:srgbClr val="F5F8CC"/>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400" dirty="0">
                <a:solidFill>
                  <a:schemeClr val="accent1">
                    <a:lumMod val="75000"/>
                  </a:schemeClr>
                </a:solidFill>
              </a:rPr>
              <a:t>Market </a:t>
            </a:r>
            <a:r>
              <a:rPr lang="en-CA" sz="1400" dirty="0" smtClean="0">
                <a:solidFill>
                  <a:schemeClr val="accent1">
                    <a:lumMod val="75000"/>
                  </a:schemeClr>
                </a:solidFill>
              </a:rPr>
              <a:t>Penetration</a:t>
            </a:r>
            <a:endParaRPr lang="en-CA" sz="1400" dirty="0">
              <a:solidFill>
                <a:schemeClr val="accent1">
                  <a:lumMod val="75000"/>
                </a:schemeClr>
              </a:solidFill>
            </a:endParaRPr>
          </a:p>
        </p:txBody>
      </p:sp>
      <p:sp>
        <p:nvSpPr>
          <p:cNvPr id="18" name="Flowchart: Alternate Process 17"/>
          <p:cNvSpPr/>
          <p:nvPr/>
        </p:nvSpPr>
        <p:spPr>
          <a:xfrm>
            <a:off x="5400731" y="2917474"/>
            <a:ext cx="1980298" cy="703385"/>
          </a:xfrm>
          <a:prstGeom prst="flowChartAlternateProcess">
            <a:avLst/>
          </a:prstGeom>
          <a:solidFill>
            <a:srgbClr val="F5F8CC"/>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400" dirty="0" smtClean="0">
                <a:solidFill>
                  <a:schemeClr val="accent1">
                    <a:lumMod val="75000"/>
                  </a:schemeClr>
                </a:solidFill>
              </a:rPr>
              <a:t>Market Development</a:t>
            </a:r>
            <a:endParaRPr lang="en-CA" sz="1400" dirty="0">
              <a:solidFill>
                <a:schemeClr val="accent1">
                  <a:lumMod val="75000"/>
                </a:schemeClr>
              </a:solidFill>
            </a:endParaRPr>
          </a:p>
        </p:txBody>
      </p:sp>
      <p:sp>
        <p:nvSpPr>
          <p:cNvPr id="19" name="Flowchart: Alternate Process 18"/>
          <p:cNvSpPr/>
          <p:nvPr/>
        </p:nvSpPr>
        <p:spPr>
          <a:xfrm>
            <a:off x="9898839" y="2912933"/>
            <a:ext cx="1956797" cy="703385"/>
          </a:xfrm>
          <a:prstGeom prst="flowChartAlternateProcess">
            <a:avLst/>
          </a:prstGeom>
          <a:solidFill>
            <a:srgbClr val="F5F8CC"/>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400" dirty="0" smtClean="0">
                <a:solidFill>
                  <a:schemeClr val="accent1">
                    <a:lumMod val="75000"/>
                  </a:schemeClr>
                </a:solidFill>
              </a:rPr>
              <a:t>New Product Development</a:t>
            </a:r>
            <a:endParaRPr lang="en-CA" sz="1400" dirty="0">
              <a:solidFill>
                <a:schemeClr val="accent1">
                  <a:lumMod val="75000"/>
                </a:schemeClr>
              </a:solidFill>
            </a:endParaRPr>
          </a:p>
        </p:txBody>
      </p:sp>
      <p:sp>
        <p:nvSpPr>
          <p:cNvPr id="24" name="Flowchart: Alternate Process 23"/>
          <p:cNvSpPr/>
          <p:nvPr/>
        </p:nvSpPr>
        <p:spPr>
          <a:xfrm>
            <a:off x="9875339" y="3819261"/>
            <a:ext cx="1980298" cy="752947"/>
          </a:xfrm>
          <a:prstGeom prst="flowChartAlternateProcess">
            <a:avLst/>
          </a:prstGeom>
          <a:solidFill>
            <a:srgbClr val="F5C8C3"/>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CA" sz="1200" dirty="0" smtClean="0">
                <a:solidFill>
                  <a:srgbClr val="CC0000"/>
                </a:solidFill>
              </a:rPr>
              <a:t>Constantly looking for new products to market. Plus enhance and fine tune existing</a:t>
            </a:r>
            <a:endParaRPr lang="en-CA" sz="1200" dirty="0">
              <a:solidFill>
                <a:srgbClr val="CC0000"/>
              </a:solidFill>
            </a:endParaRPr>
          </a:p>
        </p:txBody>
      </p:sp>
      <p:cxnSp>
        <p:nvCxnSpPr>
          <p:cNvPr id="26" name="Straight Connector 25"/>
          <p:cNvCxnSpPr>
            <a:stCxn id="5" idx="2"/>
          </p:cNvCxnSpPr>
          <p:nvPr/>
        </p:nvCxnSpPr>
        <p:spPr>
          <a:xfrm flipH="1">
            <a:off x="5474126" y="1848119"/>
            <a:ext cx="1452" cy="52561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7" idx="3"/>
            <a:endCxn id="12" idx="1"/>
          </p:cNvCxnSpPr>
          <p:nvPr/>
        </p:nvCxnSpPr>
        <p:spPr>
          <a:xfrm>
            <a:off x="4001627" y="2362228"/>
            <a:ext cx="3290574" cy="11504"/>
          </a:xfrm>
          <a:prstGeom prst="line">
            <a:avLst/>
          </a:prstGeom>
        </p:spPr>
        <p:style>
          <a:lnRef idx="1">
            <a:schemeClr val="dk1"/>
          </a:lnRef>
          <a:fillRef idx="0">
            <a:schemeClr val="dk1"/>
          </a:fillRef>
          <a:effectRef idx="0">
            <a:schemeClr val="dk1"/>
          </a:effectRef>
          <a:fontRef idx="minor">
            <a:schemeClr val="tx1"/>
          </a:fontRef>
        </p:style>
      </p:cxnSp>
      <p:cxnSp>
        <p:nvCxnSpPr>
          <p:cNvPr id="30" name="Straight Connector 29"/>
          <p:cNvCxnSpPr/>
          <p:nvPr/>
        </p:nvCxnSpPr>
        <p:spPr>
          <a:xfrm flipH="1">
            <a:off x="2719704" y="2719060"/>
            <a:ext cx="1452" cy="5451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a:endCxn id="17" idx="0"/>
          </p:cNvCxnSpPr>
          <p:nvPr/>
        </p:nvCxnSpPr>
        <p:spPr>
          <a:xfrm>
            <a:off x="8627458" y="2738553"/>
            <a:ext cx="8391" cy="20231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a:stCxn id="15" idx="3"/>
            <a:endCxn id="16" idx="1"/>
          </p:cNvCxnSpPr>
          <p:nvPr/>
        </p:nvCxnSpPr>
        <p:spPr>
          <a:xfrm>
            <a:off x="2505131" y="3264167"/>
            <a:ext cx="430598" cy="5000"/>
          </a:xfrm>
          <a:prstGeom prst="line">
            <a:avLst/>
          </a:prstGeom>
        </p:spPr>
        <p:style>
          <a:lnRef idx="1">
            <a:schemeClr val="dk1"/>
          </a:lnRef>
          <a:fillRef idx="0">
            <a:schemeClr val="dk1"/>
          </a:fillRef>
          <a:effectRef idx="0">
            <a:schemeClr val="dk1"/>
          </a:effectRef>
          <a:fontRef idx="minor">
            <a:schemeClr val="tx1"/>
          </a:fontRef>
        </p:style>
      </p:cxnSp>
      <p:cxnSp>
        <p:nvCxnSpPr>
          <p:cNvPr id="38" name="Straight Connector 37"/>
          <p:cNvCxnSpPr>
            <a:endCxn id="8" idx="0"/>
          </p:cNvCxnSpPr>
          <p:nvPr/>
        </p:nvCxnSpPr>
        <p:spPr>
          <a:xfrm flipH="1">
            <a:off x="1514982" y="3615859"/>
            <a:ext cx="1452" cy="21264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a:endCxn id="10" idx="0"/>
          </p:cNvCxnSpPr>
          <p:nvPr/>
        </p:nvCxnSpPr>
        <p:spPr>
          <a:xfrm>
            <a:off x="3924426" y="3615859"/>
            <a:ext cx="1452" cy="20248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a:endCxn id="24" idx="0"/>
          </p:cNvCxnSpPr>
          <p:nvPr/>
        </p:nvCxnSpPr>
        <p:spPr>
          <a:xfrm>
            <a:off x="10865488" y="3608671"/>
            <a:ext cx="0" cy="21059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a:endCxn id="11" idx="0"/>
          </p:cNvCxnSpPr>
          <p:nvPr/>
        </p:nvCxnSpPr>
        <p:spPr>
          <a:xfrm>
            <a:off x="8635849" y="3639390"/>
            <a:ext cx="1213" cy="17895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a:endCxn id="14" idx="0"/>
          </p:cNvCxnSpPr>
          <p:nvPr/>
        </p:nvCxnSpPr>
        <p:spPr>
          <a:xfrm>
            <a:off x="6388261" y="3609494"/>
            <a:ext cx="2619" cy="20884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a:stCxn id="16" idx="3"/>
            <a:endCxn id="18" idx="1"/>
          </p:cNvCxnSpPr>
          <p:nvPr/>
        </p:nvCxnSpPr>
        <p:spPr>
          <a:xfrm>
            <a:off x="4916027" y="3269167"/>
            <a:ext cx="484704" cy="0"/>
          </a:xfrm>
          <a:prstGeom prst="line">
            <a:avLst/>
          </a:prstGeom>
        </p:spPr>
        <p:style>
          <a:lnRef idx="1">
            <a:schemeClr val="dk1"/>
          </a:lnRef>
          <a:fillRef idx="0">
            <a:schemeClr val="dk1"/>
          </a:fillRef>
          <a:effectRef idx="0">
            <a:schemeClr val="dk1"/>
          </a:effectRef>
          <a:fontRef idx="minor">
            <a:schemeClr val="tx1"/>
          </a:fontRef>
        </p:style>
      </p:cxnSp>
      <p:cxnSp>
        <p:nvCxnSpPr>
          <p:cNvPr id="53" name="Straight Connector 52"/>
          <p:cNvCxnSpPr>
            <a:endCxn id="17" idx="1"/>
          </p:cNvCxnSpPr>
          <p:nvPr/>
        </p:nvCxnSpPr>
        <p:spPr>
          <a:xfrm>
            <a:off x="7381029" y="3284660"/>
            <a:ext cx="264671" cy="7896"/>
          </a:xfrm>
          <a:prstGeom prst="line">
            <a:avLst/>
          </a:prstGeom>
        </p:spPr>
        <p:style>
          <a:lnRef idx="1">
            <a:schemeClr val="dk1"/>
          </a:lnRef>
          <a:fillRef idx="0">
            <a:schemeClr val="dk1"/>
          </a:fillRef>
          <a:effectRef idx="0">
            <a:schemeClr val="dk1"/>
          </a:effectRef>
          <a:fontRef idx="minor">
            <a:schemeClr val="tx1"/>
          </a:fontRef>
        </p:style>
      </p:cxnSp>
      <p:cxnSp>
        <p:nvCxnSpPr>
          <p:cNvPr id="60" name="Straight Connector 59"/>
          <p:cNvCxnSpPr>
            <a:stCxn id="8" idx="3"/>
            <a:endCxn id="10" idx="1"/>
          </p:cNvCxnSpPr>
          <p:nvPr/>
        </p:nvCxnSpPr>
        <p:spPr>
          <a:xfrm flipV="1">
            <a:off x="2505131" y="4195276"/>
            <a:ext cx="430598" cy="821"/>
          </a:xfrm>
          <a:prstGeom prst="line">
            <a:avLst/>
          </a:prstGeom>
        </p:spPr>
        <p:style>
          <a:lnRef idx="1">
            <a:schemeClr val="dk1"/>
          </a:lnRef>
          <a:fillRef idx="0">
            <a:schemeClr val="dk1"/>
          </a:fillRef>
          <a:effectRef idx="0">
            <a:schemeClr val="dk1"/>
          </a:effectRef>
          <a:fontRef idx="minor">
            <a:schemeClr val="tx1"/>
          </a:fontRef>
        </p:style>
      </p:cxnSp>
      <p:cxnSp>
        <p:nvCxnSpPr>
          <p:cNvPr id="63" name="Straight Connector 62"/>
          <p:cNvCxnSpPr>
            <a:stCxn id="14" idx="3"/>
          </p:cNvCxnSpPr>
          <p:nvPr/>
        </p:nvCxnSpPr>
        <p:spPr>
          <a:xfrm>
            <a:off x="7381029" y="4190248"/>
            <a:ext cx="248128" cy="5028"/>
          </a:xfrm>
          <a:prstGeom prst="line">
            <a:avLst/>
          </a:prstGeom>
        </p:spPr>
        <p:style>
          <a:lnRef idx="1">
            <a:schemeClr val="dk1"/>
          </a:lnRef>
          <a:fillRef idx="0">
            <a:schemeClr val="dk1"/>
          </a:fillRef>
          <a:effectRef idx="0">
            <a:schemeClr val="dk1"/>
          </a:effectRef>
          <a:fontRef idx="minor">
            <a:schemeClr val="tx1"/>
          </a:fontRef>
        </p:style>
      </p:cxnSp>
      <p:cxnSp>
        <p:nvCxnSpPr>
          <p:cNvPr id="68" name="Straight Connector 67"/>
          <p:cNvCxnSpPr>
            <a:stCxn id="10" idx="3"/>
            <a:endCxn id="14" idx="1"/>
          </p:cNvCxnSpPr>
          <p:nvPr/>
        </p:nvCxnSpPr>
        <p:spPr>
          <a:xfrm flipV="1">
            <a:off x="4916027" y="4190248"/>
            <a:ext cx="484704" cy="5028"/>
          </a:xfrm>
          <a:prstGeom prst="line">
            <a:avLst/>
          </a:prstGeom>
        </p:spPr>
        <p:style>
          <a:lnRef idx="1">
            <a:schemeClr val="dk1"/>
          </a:lnRef>
          <a:fillRef idx="0">
            <a:schemeClr val="dk1"/>
          </a:fillRef>
          <a:effectRef idx="0">
            <a:schemeClr val="dk1"/>
          </a:effectRef>
          <a:fontRef idx="minor">
            <a:schemeClr val="tx1"/>
          </a:fontRef>
        </p:style>
      </p:cxnSp>
      <p:cxnSp>
        <p:nvCxnSpPr>
          <p:cNvPr id="70" name="Straight Connector 69"/>
          <p:cNvCxnSpPr>
            <a:stCxn id="11" idx="3"/>
            <a:endCxn id="24" idx="1"/>
          </p:cNvCxnSpPr>
          <p:nvPr/>
        </p:nvCxnSpPr>
        <p:spPr>
          <a:xfrm>
            <a:off x="9627211" y="4195275"/>
            <a:ext cx="248128" cy="4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a:off x="9632323" y="3322805"/>
            <a:ext cx="248128" cy="4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4705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1559" y="-200194"/>
            <a:ext cx="2640675" cy="1626382"/>
          </a:xfrm>
          <a:prstGeom prst="rect">
            <a:avLst/>
          </a:prstGeom>
        </p:spPr>
      </p:pic>
      <p:sp>
        <p:nvSpPr>
          <p:cNvPr id="3" name="TextBox 2"/>
          <p:cNvSpPr txBox="1"/>
          <p:nvPr/>
        </p:nvSpPr>
        <p:spPr>
          <a:xfrm>
            <a:off x="784268" y="1033434"/>
            <a:ext cx="8586702" cy="3970318"/>
          </a:xfrm>
          <a:prstGeom prst="rect">
            <a:avLst/>
          </a:prstGeom>
          <a:noFill/>
        </p:spPr>
        <p:txBody>
          <a:bodyPr wrap="square" rtlCol="0">
            <a:spAutoFit/>
          </a:bodyPr>
          <a:lstStyle/>
          <a:p>
            <a:r>
              <a:rPr lang="en-CA" dirty="0" smtClean="0">
                <a:solidFill>
                  <a:srgbClr val="0070C0"/>
                </a:solidFill>
              </a:rPr>
              <a:t>A</a:t>
            </a:r>
            <a:r>
              <a:rPr lang="en-CA" dirty="0" smtClean="0">
                <a:solidFill>
                  <a:srgbClr val="FF0000"/>
                </a:solidFill>
              </a:rPr>
              <a:t>n</a:t>
            </a:r>
            <a:r>
              <a:rPr lang="en-CA" dirty="0" smtClean="0">
                <a:solidFill>
                  <a:srgbClr val="CCCC00"/>
                </a:solidFill>
              </a:rPr>
              <a:t>a</a:t>
            </a:r>
            <a:r>
              <a:rPr lang="en-CA" dirty="0" smtClean="0">
                <a:solidFill>
                  <a:srgbClr val="00B050"/>
                </a:solidFill>
              </a:rPr>
              <a:t>l</a:t>
            </a:r>
            <a:r>
              <a:rPr lang="en-CA" dirty="0" smtClean="0">
                <a:solidFill>
                  <a:srgbClr val="0070C0"/>
                </a:solidFill>
              </a:rPr>
              <a:t>y</a:t>
            </a:r>
            <a:r>
              <a:rPr lang="en-CA" dirty="0" smtClean="0">
                <a:solidFill>
                  <a:srgbClr val="FF0000"/>
                </a:solidFill>
              </a:rPr>
              <a:t>s</a:t>
            </a:r>
            <a:r>
              <a:rPr lang="en-CA" dirty="0" smtClean="0">
                <a:solidFill>
                  <a:srgbClr val="CCCC00"/>
                </a:solidFill>
              </a:rPr>
              <a:t>i</a:t>
            </a:r>
            <a:r>
              <a:rPr lang="en-CA" dirty="0" smtClean="0">
                <a:solidFill>
                  <a:srgbClr val="00B050"/>
                </a:solidFill>
              </a:rPr>
              <a:t>s</a:t>
            </a:r>
            <a:r>
              <a:rPr lang="en-CA" dirty="0" smtClean="0"/>
              <a:t> </a:t>
            </a:r>
            <a:r>
              <a:rPr lang="en-CA" dirty="0" smtClean="0">
                <a:solidFill>
                  <a:srgbClr val="0070C0"/>
                </a:solidFill>
              </a:rPr>
              <a:t>o</a:t>
            </a:r>
            <a:r>
              <a:rPr lang="en-CA" dirty="0" smtClean="0">
                <a:solidFill>
                  <a:srgbClr val="FF0000"/>
                </a:solidFill>
              </a:rPr>
              <a:t>f</a:t>
            </a:r>
            <a:r>
              <a:rPr lang="en-CA" dirty="0" smtClean="0"/>
              <a:t> </a:t>
            </a:r>
            <a:r>
              <a:rPr lang="en-CA" dirty="0" smtClean="0">
                <a:solidFill>
                  <a:srgbClr val="CCCC00"/>
                </a:solidFill>
              </a:rPr>
              <a:t>G</a:t>
            </a:r>
            <a:r>
              <a:rPr lang="en-CA" dirty="0" smtClean="0">
                <a:solidFill>
                  <a:srgbClr val="FF0000"/>
                </a:solidFill>
              </a:rPr>
              <a:t>o</a:t>
            </a:r>
            <a:r>
              <a:rPr lang="en-CA" dirty="0" smtClean="0">
                <a:solidFill>
                  <a:srgbClr val="00B050"/>
                </a:solidFill>
              </a:rPr>
              <a:t>o</a:t>
            </a:r>
            <a:r>
              <a:rPr lang="en-CA" dirty="0" smtClean="0">
                <a:solidFill>
                  <a:srgbClr val="0070C0"/>
                </a:solidFill>
              </a:rPr>
              <a:t>g</a:t>
            </a:r>
            <a:r>
              <a:rPr lang="en-CA" dirty="0" smtClean="0">
                <a:solidFill>
                  <a:srgbClr val="FF0000"/>
                </a:solidFill>
              </a:rPr>
              <a:t>l</a:t>
            </a:r>
            <a:r>
              <a:rPr lang="en-CA" dirty="0" smtClean="0">
                <a:solidFill>
                  <a:srgbClr val="CCCC00"/>
                </a:solidFill>
              </a:rPr>
              <a:t>e</a:t>
            </a:r>
            <a:r>
              <a:rPr lang="en-CA" dirty="0" smtClean="0">
                <a:solidFill>
                  <a:srgbClr val="00B050"/>
                </a:solidFill>
              </a:rPr>
              <a:t>s</a:t>
            </a:r>
            <a:r>
              <a:rPr lang="en-CA" dirty="0" smtClean="0"/>
              <a:t> </a:t>
            </a:r>
            <a:r>
              <a:rPr lang="en-CA" dirty="0" smtClean="0">
                <a:solidFill>
                  <a:srgbClr val="CCCC00"/>
                </a:solidFill>
              </a:rPr>
              <a:t>S</a:t>
            </a:r>
            <a:r>
              <a:rPr lang="en-CA" dirty="0" smtClean="0">
                <a:solidFill>
                  <a:srgbClr val="0070C0"/>
                </a:solidFill>
              </a:rPr>
              <a:t>t</a:t>
            </a:r>
            <a:r>
              <a:rPr lang="en-CA" dirty="0" smtClean="0">
                <a:solidFill>
                  <a:srgbClr val="FF0000"/>
                </a:solidFill>
              </a:rPr>
              <a:t>r</a:t>
            </a:r>
            <a:r>
              <a:rPr lang="en-CA" dirty="0" smtClean="0">
                <a:solidFill>
                  <a:srgbClr val="CCCC00"/>
                </a:solidFill>
              </a:rPr>
              <a:t>a</a:t>
            </a:r>
            <a:r>
              <a:rPr lang="en-CA" dirty="0" smtClean="0">
                <a:solidFill>
                  <a:srgbClr val="00B050"/>
                </a:solidFill>
              </a:rPr>
              <a:t>t</a:t>
            </a:r>
            <a:r>
              <a:rPr lang="en-CA" dirty="0" smtClean="0">
                <a:solidFill>
                  <a:srgbClr val="0070C0"/>
                </a:solidFill>
              </a:rPr>
              <a:t>e</a:t>
            </a:r>
            <a:r>
              <a:rPr lang="en-CA" dirty="0" smtClean="0">
                <a:solidFill>
                  <a:srgbClr val="FF0000"/>
                </a:solidFill>
              </a:rPr>
              <a:t>g</a:t>
            </a:r>
            <a:r>
              <a:rPr lang="en-CA" dirty="0" smtClean="0">
                <a:solidFill>
                  <a:srgbClr val="00B050"/>
                </a:solidFill>
              </a:rPr>
              <a:t>i</a:t>
            </a:r>
            <a:r>
              <a:rPr lang="en-CA" dirty="0" smtClean="0"/>
              <a:t>es </a:t>
            </a:r>
            <a:r>
              <a:rPr lang="en-CA" dirty="0" smtClean="0">
                <a:solidFill>
                  <a:srgbClr val="0070C0"/>
                </a:solidFill>
              </a:rPr>
              <a:t>a</a:t>
            </a:r>
            <a:r>
              <a:rPr lang="en-CA" dirty="0" smtClean="0">
                <a:solidFill>
                  <a:srgbClr val="FF0000"/>
                </a:solidFill>
              </a:rPr>
              <a:t>n</a:t>
            </a:r>
            <a:r>
              <a:rPr lang="en-CA" dirty="0" smtClean="0">
                <a:solidFill>
                  <a:srgbClr val="00B050"/>
                </a:solidFill>
              </a:rPr>
              <a:t>d</a:t>
            </a:r>
            <a:r>
              <a:rPr lang="en-CA" dirty="0" smtClean="0"/>
              <a:t> </a:t>
            </a:r>
            <a:r>
              <a:rPr lang="en-CA" dirty="0" smtClean="0">
                <a:solidFill>
                  <a:srgbClr val="00B050"/>
                </a:solidFill>
              </a:rPr>
              <a:t>R</a:t>
            </a:r>
            <a:r>
              <a:rPr lang="en-CA" dirty="0" smtClean="0">
                <a:solidFill>
                  <a:srgbClr val="0070C0"/>
                </a:solidFill>
              </a:rPr>
              <a:t>e</a:t>
            </a:r>
            <a:r>
              <a:rPr lang="en-CA" dirty="0" smtClean="0">
                <a:solidFill>
                  <a:srgbClr val="FF0000"/>
                </a:solidFill>
              </a:rPr>
              <a:t>c</a:t>
            </a:r>
            <a:r>
              <a:rPr lang="en-CA" dirty="0" smtClean="0">
                <a:solidFill>
                  <a:srgbClr val="00B050"/>
                </a:solidFill>
              </a:rPr>
              <a:t>o</a:t>
            </a:r>
            <a:r>
              <a:rPr lang="en-CA" dirty="0" smtClean="0">
                <a:solidFill>
                  <a:srgbClr val="CCCC00"/>
                </a:solidFill>
              </a:rPr>
              <a:t>m</a:t>
            </a:r>
            <a:r>
              <a:rPr lang="en-CA" dirty="0" smtClean="0">
                <a:solidFill>
                  <a:srgbClr val="0070C0"/>
                </a:solidFill>
              </a:rPr>
              <a:t>m</a:t>
            </a:r>
            <a:r>
              <a:rPr lang="en-CA" dirty="0" smtClean="0">
                <a:solidFill>
                  <a:srgbClr val="FF0000"/>
                </a:solidFill>
              </a:rPr>
              <a:t>e</a:t>
            </a:r>
            <a:r>
              <a:rPr lang="en-CA" dirty="0" smtClean="0">
                <a:solidFill>
                  <a:srgbClr val="00B050"/>
                </a:solidFill>
              </a:rPr>
              <a:t>n</a:t>
            </a:r>
            <a:r>
              <a:rPr lang="en-CA" dirty="0" smtClean="0">
                <a:solidFill>
                  <a:srgbClr val="CCCC00"/>
                </a:solidFill>
              </a:rPr>
              <a:t>d</a:t>
            </a:r>
            <a:r>
              <a:rPr lang="en-CA" dirty="0" smtClean="0">
                <a:solidFill>
                  <a:srgbClr val="0070C0"/>
                </a:solidFill>
              </a:rPr>
              <a:t>a</a:t>
            </a:r>
            <a:r>
              <a:rPr lang="en-CA" dirty="0" smtClean="0">
                <a:solidFill>
                  <a:srgbClr val="FF0000"/>
                </a:solidFill>
              </a:rPr>
              <a:t>t</a:t>
            </a:r>
            <a:r>
              <a:rPr lang="en-CA" dirty="0" smtClean="0">
                <a:solidFill>
                  <a:srgbClr val="00B050"/>
                </a:solidFill>
              </a:rPr>
              <a:t>i</a:t>
            </a:r>
            <a:r>
              <a:rPr lang="en-CA" dirty="0" smtClean="0">
                <a:solidFill>
                  <a:srgbClr val="CCCC00"/>
                </a:solidFill>
              </a:rPr>
              <a:t>o</a:t>
            </a:r>
            <a:r>
              <a:rPr lang="en-CA" dirty="0" smtClean="0">
                <a:solidFill>
                  <a:srgbClr val="0070C0"/>
                </a:solidFill>
              </a:rPr>
              <a:t>n</a:t>
            </a:r>
            <a:r>
              <a:rPr lang="en-CA" dirty="0" smtClean="0">
                <a:solidFill>
                  <a:srgbClr val="FF0000"/>
                </a:solidFill>
              </a:rPr>
              <a:t>:</a:t>
            </a:r>
          </a:p>
          <a:p>
            <a:endParaRPr lang="en-CA" dirty="0" smtClean="0">
              <a:solidFill>
                <a:srgbClr val="FF0000"/>
              </a:solidFill>
            </a:endParaRPr>
          </a:p>
          <a:p>
            <a:pPr marL="285750" indent="-285750">
              <a:buFont typeface="Arial" panose="020B0604020202020204" pitchFamily="34" charset="0"/>
              <a:buChar char="•"/>
            </a:pPr>
            <a:r>
              <a:rPr lang="en-CA" dirty="0" smtClean="0"/>
              <a:t>The generic strategy operated by Google offering unique products and service is well developed.</a:t>
            </a:r>
          </a:p>
          <a:p>
            <a:pPr marL="285750" indent="-285750">
              <a:buFont typeface="Arial" panose="020B0604020202020204" pitchFamily="34" charset="0"/>
              <a:buChar char="•"/>
            </a:pPr>
            <a:r>
              <a:rPr lang="en-CA" dirty="0" smtClean="0"/>
              <a:t>This combined with their intense growth strategy helps them to maintain its leadership in a highly volatile market.</a:t>
            </a:r>
          </a:p>
          <a:p>
            <a:pPr marL="285750" indent="-285750">
              <a:buFont typeface="Arial" panose="020B0604020202020204" pitchFamily="34" charset="0"/>
              <a:buChar char="•"/>
            </a:pPr>
            <a:r>
              <a:rPr lang="en-CA" dirty="0" smtClean="0"/>
              <a:t>The end result is the company can maintain its success and has financial visibility for the future.</a:t>
            </a:r>
          </a:p>
          <a:p>
            <a:pPr marL="285750" indent="-285750">
              <a:buFont typeface="Arial" panose="020B0604020202020204" pitchFamily="34" charset="0"/>
              <a:buChar char="•"/>
            </a:pPr>
            <a:r>
              <a:rPr lang="en-CA" dirty="0" smtClean="0"/>
              <a:t>Can they improve their current strategies?</a:t>
            </a:r>
          </a:p>
          <a:p>
            <a:pPr marL="285750" indent="-285750">
              <a:buFont typeface="Arial" panose="020B0604020202020204" pitchFamily="34" charset="0"/>
              <a:buChar char="•"/>
            </a:pPr>
            <a:r>
              <a:rPr lang="en-CA" dirty="0" smtClean="0"/>
              <a:t>Google needs to continue to focus its efforts, especially where new products are concerned.</a:t>
            </a:r>
          </a:p>
          <a:p>
            <a:pPr marL="285750" indent="-285750">
              <a:buFont typeface="Arial" panose="020B0604020202020204" pitchFamily="34" charset="0"/>
              <a:buChar char="•"/>
            </a:pPr>
            <a:r>
              <a:rPr lang="en-CA" dirty="0" smtClean="0"/>
              <a:t>Keep the new market fields to a minimum. Concentrate on new products 100% to ensure they have at least a good foothold in the market.</a:t>
            </a:r>
          </a:p>
          <a:p>
            <a:pPr marL="285750" indent="-285750">
              <a:buFont typeface="Arial" panose="020B0604020202020204" pitchFamily="34" charset="0"/>
              <a:buChar char="•"/>
            </a:pPr>
            <a:endParaRPr lang="en-CA" dirty="0" smtClean="0"/>
          </a:p>
        </p:txBody>
      </p:sp>
      <p:sp>
        <p:nvSpPr>
          <p:cNvPr id="4" name="Rectangular Callout 3"/>
          <p:cNvSpPr/>
          <p:nvPr/>
        </p:nvSpPr>
        <p:spPr>
          <a:xfrm>
            <a:off x="351415" y="4713149"/>
            <a:ext cx="9019555" cy="1914717"/>
          </a:xfrm>
          <a:prstGeom prst="wedgeRectCallout">
            <a:avLst>
              <a:gd name="adj1" fmla="val -20953"/>
              <a:gd name="adj2" fmla="val 59073"/>
            </a:avLst>
          </a:prstGeom>
        </p:spPr>
        <p:style>
          <a:lnRef idx="2">
            <a:schemeClr val="accent1"/>
          </a:lnRef>
          <a:fillRef idx="1">
            <a:schemeClr val="lt1"/>
          </a:fillRef>
          <a:effectRef idx="0">
            <a:schemeClr val="accent1"/>
          </a:effectRef>
          <a:fontRef idx="minor">
            <a:schemeClr val="dk1"/>
          </a:fontRef>
        </p:style>
        <p:txBody>
          <a:bodyPr rtlCol="0" anchor="ctr"/>
          <a:lstStyle/>
          <a:p>
            <a:r>
              <a:rPr lang="en-CA" sz="1200" dirty="0" smtClean="0">
                <a:latin typeface="Lucida Calligraphy" panose="03010101010101010101" pitchFamily="66" charset="0"/>
              </a:rPr>
              <a:t>Notes: Extra </a:t>
            </a:r>
            <a:r>
              <a:rPr lang="en-CA" sz="1200" dirty="0">
                <a:latin typeface="Lucida Calligraphy" panose="03010101010101010101" pitchFamily="66" charset="0"/>
              </a:rPr>
              <a:t>info to add to the slide</a:t>
            </a:r>
            <a:r>
              <a:rPr lang="en-CA" sz="1200" dirty="0" smtClean="0">
                <a:latin typeface="Lucida Calligraphy" panose="03010101010101010101" pitchFamily="66" charset="0"/>
              </a:rPr>
              <a:t>……..</a:t>
            </a:r>
          </a:p>
          <a:p>
            <a:r>
              <a:rPr lang="en-CA" sz="1200" dirty="0" smtClean="0">
                <a:latin typeface="Lucida Calligraphy" panose="03010101010101010101" pitchFamily="66" charset="0"/>
              </a:rPr>
              <a:t>If its not broken why fix it? With a net worth of $500 billion You would think there is nothing that could be done to make Google’s program better!</a:t>
            </a:r>
          </a:p>
          <a:p>
            <a:r>
              <a:rPr lang="en-CA" sz="1200" dirty="0" smtClean="0">
                <a:latin typeface="Lucida Calligraphy" panose="03010101010101010101" pitchFamily="66" charset="0"/>
              </a:rPr>
              <a:t>But they need to evaluate future markets before stepping foot into the hot water.</a:t>
            </a:r>
          </a:p>
          <a:p>
            <a:r>
              <a:rPr lang="en-CA" sz="1200" dirty="0" smtClean="0">
                <a:latin typeface="Lucida Calligraphy" panose="03010101010101010101" pitchFamily="66" charset="0"/>
              </a:rPr>
              <a:t>Google tends to try its hand with new products in numerous varying and </a:t>
            </a:r>
            <a:r>
              <a:rPr lang="en-CA" sz="1200" dirty="0">
                <a:latin typeface="Lucida Calligraphy" panose="03010101010101010101" pitchFamily="66" charset="0"/>
              </a:rPr>
              <a:t>d</a:t>
            </a:r>
            <a:r>
              <a:rPr lang="en-CA" sz="1200" dirty="0" smtClean="0">
                <a:latin typeface="Lucida Calligraphy" panose="03010101010101010101" pitchFamily="66" charset="0"/>
              </a:rPr>
              <a:t>iffering markets. Some with little chance of success. </a:t>
            </a:r>
          </a:p>
          <a:p>
            <a:r>
              <a:rPr lang="en-CA" sz="1200" dirty="0" smtClean="0">
                <a:latin typeface="Lucida Calligraphy" panose="03010101010101010101" pitchFamily="66" charset="0"/>
              </a:rPr>
              <a:t>It needs to concentrate on where rates of success are guaranteed and not where the heart or fancy takes them.</a:t>
            </a:r>
          </a:p>
          <a:p>
            <a:r>
              <a:rPr lang="en-CA" sz="1200" dirty="0" smtClean="0">
                <a:latin typeface="Lucida Calligraphy" panose="03010101010101010101" pitchFamily="66" charset="0"/>
              </a:rPr>
              <a:t>First and foremost it should ensure its existing ‘new’ products already marketed are on the road to success. before </a:t>
            </a:r>
            <a:r>
              <a:rPr lang="en-CA" sz="1200" dirty="0">
                <a:latin typeface="Lucida Calligraphy" panose="03010101010101010101" pitchFamily="66" charset="0"/>
              </a:rPr>
              <a:t>e</a:t>
            </a:r>
            <a:r>
              <a:rPr lang="en-CA" sz="1200" dirty="0" smtClean="0">
                <a:latin typeface="Lucida Calligraphy" panose="03010101010101010101" pitchFamily="66" charset="0"/>
              </a:rPr>
              <a:t>mbarking on new ventures.</a:t>
            </a:r>
          </a:p>
        </p:txBody>
      </p:sp>
    </p:spTree>
    <p:extLst>
      <p:ext uri="{BB962C8B-B14F-4D97-AF65-F5344CB8AC3E}">
        <p14:creationId xmlns:p14="http://schemas.microsoft.com/office/powerpoint/2010/main" val="2629722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1415" y="0"/>
            <a:ext cx="3119298" cy="1921164"/>
          </a:xfrm>
          <a:prstGeom prst="rect">
            <a:avLst/>
          </a:prstGeom>
        </p:spPr>
      </p:pic>
      <p:sp>
        <p:nvSpPr>
          <p:cNvPr id="3" name="TextBox 2"/>
          <p:cNvSpPr txBox="1"/>
          <p:nvPr/>
        </p:nvSpPr>
        <p:spPr>
          <a:xfrm>
            <a:off x="968507" y="1493340"/>
            <a:ext cx="8586702" cy="3693319"/>
          </a:xfrm>
          <a:prstGeom prst="rect">
            <a:avLst/>
          </a:prstGeom>
          <a:noFill/>
        </p:spPr>
        <p:txBody>
          <a:bodyPr wrap="square" rtlCol="0">
            <a:spAutoFit/>
          </a:bodyPr>
          <a:lstStyle/>
          <a:p>
            <a:pPr lvl="0"/>
            <a:r>
              <a:rPr lang="en-GB" b="1" dirty="0" smtClean="0">
                <a:solidFill>
                  <a:srgbClr val="0070C0"/>
                </a:solidFill>
              </a:rPr>
              <a:t>A</a:t>
            </a:r>
            <a:r>
              <a:rPr lang="en-GB" b="1" dirty="0" smtClean="0">
                <a:solidFill>
                  <a:srgbClr val="FF0000"/>
                </a:solidFill>
              </a:rPr>
              <a:t>p</a:t>
            </a:r>
            <a:r>
              <a:rPr lang="en-GB" b="1" dirty="0" smtClean="0">
                <a:solidFill>
                  <a:srgbClr val="CCCC00"/>
                </a:solidFill>
              </a:rPr>
              <a:t>p</a:t>
            </a:r>
            <a:r>
              <a:rPr lang="en-GB" b="1" dirty="0" smtClean="0">
                <a:solidFill>
                  <a:srgbClr val="00B050"/>
                </a:solidFill>
              </a:rPr>
              <a:t>r</a:t>
            </a:r>
            <a:r>
              <a:rPr lang="en-GB" b="1" dirty="0" smtClean="0">
                <a:solidFill>
                  <a:srgbClr val="0070C0"/>
                </a:solidFill>
              </a:rPr>
              <a:t>o</a:t>
            </a:r>
            <a:r>
              <a:rPr lang="en-GB" b="1" dirty="0" smtClean="0">
                <a:solidFill>
                  <a:srgbClr val="FF0000"/>
                </a:solidFill>
              </a:rPr>
              <a:t>a</a:t>
            </a:r>
            <a:r>
              <a:rPr lang="en-GB" b="1" dirty="0" smtClean="0">
                <a:solidFill>
                  <a:srgbClr val="CCCC00"/>
                </a:solidFill>
              </a:rPr>
              <a:t>c</a:t>
            </a:r>
            <a:r>
              <a:rPr lang="en-GB" b="1" dirty="0" smtClean="0">
                <a:solidFill>
                  <a:srgbClr val="00B050"/>
                </a:solidFill>
              </a:rPr>
              <a:t>h</a:t>
            </a:r>
            <a:r>
              <a:rPr lang="en-GB" b="1" dirty="0" smtClean="0"/>
              <a:t> </a:t>
            </a:r>
            <a:r>
              <a:rPr lang="en-GB" b="1" dirty="0" smtClean="0">
                <a:solidFill>
                  <a:srgbClr val="0070C0"/>
                </a:solidFill>
              </a:rPr>
              <a:t>t</a:t>
            </a:r>
            <a:r>
              <a:rPr lang="en-GB" b="1" dirty="0" smtClean="0">
                <a:solidFill>
                  <a:srgbClr val="FF0000"/>
                </a:solidFill>
              </a:rPr>
              <a:t>o</a:t>
            </a:r>
            <a:r>
              <a:rPr lang="en-GB" b="1" dirty="0" smtClean="0"/>
              <a:t> </a:t>
            </a:r>
            <a:r>
              <a:rPr lang="en-GB" b="1" dirty="0" smtClean="0">
                <a:solidFill>
                  <a:srgbClr val="CCCC00"/>
                </a:solidFill>
              </a:rPr>
              <a:t>O</a:t>
            </a:r>
            <a:r>
              <a:rPr lang="en-GB" b="1" dirty="0" smtClean="0">
                <a:solidFill>
                  <a:srgbClr val="00B050"/>
                </a:solidFill>
              </a:rPr>
              <a:t>r</a:t>
            </a:r>
            <a:r>
              <a:rPr lang="en-GB" b="1" dirty="0" smtClean="0">
                <a:solidFill>
                  <a:srgbClr val="0070C0"/>
                </a:solidFill>
              </a:rPr>
              <a:t>g</a:t>
            </a:r>
            <a:r>
              <a:rPr lang="en-GB" b="1" dirty="0" smtClean="0">
                <a:solidFill>
                  <a:srgbClr val="FF0000"/>
                </a:solidFill>
              </a:rPr>
              <a:t>a</a:t>
            </a:r>
            <a:r>
              <a:rPr lang="en-GB" b="1" dirty="0" smtClean="0">
                <a:solidFill>
                  <a:srgbClr val="CCCC00"/>
                </a:solidFill>
              </a:rPr>
              <a:t>n</a:t>
            </a:r>
            <a:r>
              <a:rPr lang="en-GB" b="1" dirty="0" smtClean="0">
                <a:solidFill>
                  <a:srgbClr val="00B050"/>
                </a:solidFill>
              </a:rPr>
              <a:t>i</a:t>
            </a:r>
            <a:r>
              <a:rPr lang="en-GB" b="1" dirty="0" smtClean="0">
                <a:solidFill>
                  <a:srgbClr val="0070C0"/>
                </a:solidFill>
              </a:rPr>
              <a:t>s</a:t>
            </a:r>
            <a:r>
              <a:rPr lang="en-GB" b="1" dirty="0" smtClean="0">
                <a:solidFill>
                  <a:srgbClr val="FF0000"/>
                </a:solidFill>
              </a:rPr>
              <a:t>a</a:t>
            </a:r>
            <a:r>
              <a:rPr lang="en-GB" b="1" dirty="0" smtClean="0">
                <a:solidFill>
                  <a:srgbClr val="00B050"/>
                </a:solidFill>
              </a:rPr>
              <a:t>t</a:t>
            </a:r>
            <a:r>
              <a:rPr lang="en-GB" b="1" dirty="0" smtClean="0">
                <a:solidFill>
                  <a:srgbClr val="CCCC00"/>
                </a:solidFill>
              </a:rPr>
              <a:t>i</a:t>
            </a:r>
            <a:r>
              <a:rPr lang="en-GB" b="1" dirty="0" smtClean="0">
                <a:solidFill>
                  <a:srgbClr val="0070C0"/>
                </a:solidFill>
              </a:rPr>
              <a:t>o</a:t>
            </a:r>
            <a:r>
              <a:rPr lang="en-GB" b="1" dirty="0" smtClean="0">
                <a:solidFill>
                  <a:srgbClr val="FF0000"/>
                </a:solidFill>
              </a:rPr>
              <a:t>n</a:t>
            </a:r>
            <a:r>
              <a:rPr lang="en-GB" b="1" dirty="0" smtClean="0"/>
              <a:t> </a:t>
            </a:r>
            <a:r>
              <a:rPr lang="en-GB" b="1" dirty="0" smtClean="0">
                <a:solidFill>
                  <a:srgbClr val="CCCC00"/>
                </a:solidFill>
              </a:rPr>
              <a:t>&amp;</a:t>
            </a:r>
            <a:r>
              <a:rPr lang="en-GB" b="1" dirty="0" smtClean="0"/>
              <a:t> </a:t>
            </a:r>
            <a:r>
              <a:rPr lang="en-GB" b="1" dirty="0" smtClean="0">
                <a:solidFill>
                  <a:srgbClr val="00B050"/>
                </a:solidFill>
              </a:rPr>
              <a:t>M</a:t>
            </a:r>
            <a:r>
              <a:rPr lang="en-GB" b="1" dirty="0" smtClean="0">
                <a:solidFill>
                  <a:srgbClr val="0070C0"/>
                </a:solidFill>
              </a:rPr>
              <a:t>a</a:t>
            </a:r>
            <a:r>
              <a:rPr lang="en-GB" b="1" dirty="0" smtClean="0">
                <a:solidFill>
                  <a:srgbClr val="FF0000"/>
                </a:solidFill>
              </a:rPr>
              <a:t>n</a:t>
            </a:r>
            <a:r>
              <a:rPr lang="en-GB" b="1" dirty="0" smtClean="0">
                <a:solidFill>
                  <a:srgbClr val="CCCC00"/>
                </a:solidFill>
              </a:rPr>
              <a:t>a</a:t>
            </a:r>
            <a:r>
              <a:rPr lang="en-GB" b="1" dirty="0" smtClean="0">
                <a:solidFill>
                  <a:srgbClr val="00B050"/>
                </a:solidFill>
              </a:rPr>
              <a:t>g</a:t>
            </a:r>
            <a:r>
              <a:rPr lang="en-GB" b="1" dirty="0" smtClean="0">
                <a:solidFill>
                  <a:srgbClr val="0070C0"/>
                </a:solidFill>
              </a:rPr>
              <a:t>e</a:t>
            </a:r>
            <a:r>
              <a:rPr lang="en-GB" b="1" dirty="0" smtClean="0">
                <a:solidFill>
                  <a:srgbClr val="FF0000"/>
                </a:solidFill>
              </a:rPr>
              <a:t>m</a:t>
            </a:r>
            <a:r>
              <a:rPr lang="en-GB" b="1" dirty="0" smtClean="0">
                <a:solidFill>
                  <a:srgbClr val="CCCC00"/>
                </a:solidFill>
              </a:rPr>
              <a:t>e</a:t>
            </a:r>
            <a:r>
              <a:rPr lang="en-GB" b="1" dirty="0" smtClean="0">
                <a:solidFill>
                  <a:srgbClr val="00B050"/>
                </a:solidFill>
              </a:rPr>
              <a:t>n</a:t>
            </a:r>
            <a:r>
              <a:rPr lang="en-GB" b="1" dirty="0" smtClean="0">
                <a:solidFill>
                  <a:srgbClr val="0070C0"/>
                </a:solidFill>
              </a:rPr>
              <a:t>t</a:t>
            </a:r>
          </a:p>
          <a:p>
            <a:pPr marL="285750" lvl="0" indent="-285750">
              <a:buFont typeface="Arial" panose="020B0604020202020204" pitchFamily="34" charset="0"/>
              <a:buChar char="•"/>
            </a:pPr>
            <a:r>
              <a:rPr lang="en-GB" dirty="0" smtClean="0">
                <a:latin typeface="+mj-lt"/>
                <a:cs typeface="Calibri" panose="020F0502020204030204" pitchFamily="34" charset="0"/>
              </a:rPr>
              <a:t>Management can be defined as the cornerstone of a good organisation.</a:t>
            </a:r>
          </a:p>
          <a:p>
            <a:pPr marL="285750" lvl="0" indent="-285750">
              <a:buFont typeface="Arial" panose="020B0604020202020204" pitchFamily="34" charset="0"/>
              <a:buChar char="•"/>
            </a:pPr>
            <a:r>
              <a:rPr lang="en-GB" dirty="0" smtClean="0">
                <a:latin typeface="+mj-lt"/>
                <a:cs typeface="Calibri" panose="020F0502020204030204" pitchFamily="34" charset="0"/>
              </a:rPr>
              <a:t>A good management structure assists with decision making and helps run a business effectively.</a:t>
            </a:r>
          </a:p>
          <a:p>
            <a:pPr marL="285750" lvl="0" indent="-285750">
              <a:buFont typeface="Arial" panose="020B0604020202020204" pitchFamily="34" charset="0"/>
              <a:buChar char="•"/>
            </a:pPr>
            <a:r>
              <a:rPr lang="en-GB" dirty="0" smtClean="0">
                <a:latin typeface="+mj-lt"/>
                <a:cs typeface="Calibri" panose="020F0502020204030204" pitchFamily="34" charset="0"/>
              </a:rPr>
              <a:t>But a good management team is only as good as the workforce that it supports.</a:t>
            </a:r>
          </a:p>
          <a:p>
            <a:pPr marL="285750" lvl="0" indent="-285750">
              <a:buFont typeface="Arial" panose="020B0604020202020204" pitchFamily="34" charset="0"/>
              <a:buChar char="•"/>
            </a:pPr>
            <a:r>
              <a:rPr lang="en-GB" dirty="0" smtClean="0">
                <a:latin typeface="+mj-lt"/>
                <a:cs typeface="Calibri" panose="020F0502020204030204" pitchFamily="34" charset="0"/>
              </a:rPr>
              <a:t>Thus there needs to be a blend of understanding human behaviour and individual personalites to enable people to be placed in the correct slots to make the overall business machine function efficiently.</a:t>
            </a:r>
          </a:p>
          <a:p>
            <a:pPr marL="285750" lvl="0" indent="-285750">
              <a:buFont typeface="Arial" panose="020B0604020202020204" pitchFamily="34" charset="0"/>
              <a:buChar char="•"/>
            </a:pPr>
            <a:r>
              <a:rPr lang="en-GB" dirty="0" smtClean="0">
                <a:latin typeface="+mj-lt"/>
                <a:cs typeface="Calibri" panose="020F0502020204030204" pitchFamily="34" charset="0"/>
              </a:rPr>
              <a:t>You can have all the best technology and work practices in the world. But if you don’t have the right blend of management and workforce to operate it. It’s wasted time and effort.</a:t>
            </a:r>
          </a:p>
          <a:p>
            <a:pPr lvl="0"/>
            <a:r>
              <a:rPr lang="en-GB" dirty="0" smtClean="0">
                <a:latin typeface="+mj-lt"/>
                <a:cs typeface="Calibri" panose="020F0502020204030204" pitchFamily="34" charset="0"/>
              </a:rPr>
              <a:t>Let’s review the Google Machine……………</a:t>
            </a:r>
            <a:endParaRPr lang="en-CA" dirty="0">
              <a:latin typeface="+mj-lt"/>
              <a:cs typeface="Calibri" panose="020F0502020204030204" pitchFamily="34" charset="0"/>
            </a:endParaRPr>
          </a:p>
        </p:txBody>
      </p:sp>
      <p:sp>
        <p:nvSpPr>
          <p:cNvPr id="4" name="Rectangular Callout 3"/>
          <p:cNvSpPr/>
          <p:nvPr/>
        </p:nvSpPr>
        <p:spPr>
          <a:xfrm>
            <a:off x="351415" y="5255669"/>
            <a:ext cx="9019555" cy="1513345"/>
          </a:xfrm>
          <a:prstGeom prst="wedgeRectCallout">
            <a:avLst>
              <a:gd name="adj1" fmla="val -20833"/>
              <a:gd name="adj2" fmla="val 53984"/>
            </a:avLst>
          </a:prstGeom>
        </p:spPr>
        <p:style>
          <a:lnRef idx="2">
            <a:schemeClr val="accent1"/>
          </a:lnRef>
          <a:fillRef idx="1">
            <a:schemeClr val="lt1"/>
          </a:fillRef>
          <a:effectRef idx="0">
            <a:schemeClr val="accent1"/>
          </a:effectRef>
          <a:fontRef idx="minor">
            <a:schemeClr val="dk1"/>
          </a:fontRef>
        </p:style>
        <p:txBody>
          <a:bodyPr rtlCol="0" anchor="ctr"/>
          <a:lstStyle/>
          <a:p>
            <a:r>
              <a:rPr lang="en-CA" sz="1200" dirty="0" smtClean="0">
                <a:latin typeface="Lucida Calligraphy" panose="03010101010101010101" pitchFamily="66" charset="0"/>
              </a:rPr>
              <a:t>Notes: Extra </a:t>
            </a:r>
            <a:r>
              <a:rPr lang="en-CA" sz="1200" dirty="0">
                <a:latin typeface="Lucida Calligraphy" panose="03010101010101010101" pitchFamily="66" charset="0"/>
              </a:rPr>
              <a:t>info to add to the slide</a:t>
            </a:r>
            <a:r>
              <a:rPr lang="en-CA" sz="1200" dirty="0" smtClean="0">
                <a:latin typeface="Lucida Calligraphy" panose="03010101010101010101" pitchFamily="66" charset="0"/>
              </a:rPr>
              <a:t>……..</a:t>
            </a:r>
          </a:p>
          <a:p>
            <a:r>
              <a:rPr lang="en-CA" sz="1200" dirty="0" smtClean="0">
                <a:latin typeface="Lucida Calligraphy" panose="03010101010101010101" pitchFamily="66" charset="0"/>
              </a:rPr>
              <a:t>Emphasise - Management decisions are ultra important. As people respond in a manner to which they are treated. Decisions forced upon a workforce will lead to a back lash – but introduction with a soft, firm approach with guidance and training for new processes, programs and technologies will be met more favourably.</a:t>
            </a:r>
          </a:p>
          <a:p>
            <a:r>
              <a:rPr lang="en-CA" sz="1200" dirty="0" smtClean="0">
                <a:latin typeface="Lucida Calligraphy" panose="03010101010101010101" pitchFamily="66" charset="0"/>
              </a:rPr>
              <a:t>Good managers lead by example and have a positive effect on the team they lead. This increase output and efficiency overall.</a:t>
            </a:r>
          </a:p>
          <a:p>
            <a:endParaRPr lang="en-CA" sz="1200" dirty="0">
              <a:latin typeface="Lucida Calligraphy" panose="03010101010101010101" pitchFamily="66" charset="0"/>
            </a:endParaRPr>
          </a:p>
        </p:txBody>
      </p:sp>
    </p:spTree>
    <p:extLst>
      <p:ext uri="{BB962C8B-B14F-4D97-AF65-F5344CB8AC3E}">
        <p14:creationId xmlns:p14="http://schemas.microsoft.com/office/powerpoint/2010/main" val="37949943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1415" y="0"/>
            <a:ext cx="3119298" cy="1921164"/>
          </a:xfrm>
          <a:prstGeom prst="rect">
            <a:avLst/>
          </a:prstGeom>
        </p:spPr>
      </p:pic>
      <p:sp>
        <p:nvSpPr>
          <p:cNvPr id="3" name="TextBox 2"/>
          <p:cNvSpPr txBox="1"/>
          <p:nvPr/>
        </p:nvSpPr>
        <p:spPr>
          <a:xfrm>
            <a:off x="913274" y="1493340"/>
            <a:ext cx="8586702" cy="3139321"/>
          </a:xfrm>
          <a:prstGeom prst="rect">
            <a:avLst/>
          </a:prstGeom>
          <a:noFill/>
        </p:spPr>
        <p:txBody>
          <a:bodyPr wrap="square" rtlCol="0">
            <a:spAutoFit/>
          </a:bodyPr>
          <a:lstStyle/>
          <a:p>
            <a:pPr lvl="0"/>
            <a:r>
              <a:rPr lang="en-GB" b="1" dirty="0" smtClean="0">
                <a:solidFill>
                  <a:srgbClr val="0070C0"/>
                </a:solidFill>
              </a:rPr>
              <a:t> T</a:t>
            </a:r>
            <a:r>
              <a:rPr lang="en-GB" b="1" dirty="0" smtClean="0">
                <a:solidFill>
                  <a:srgbClr val="FF0000"/>
                </a:solidFill>
              </a:rPr>
              <a:t>h</a:t>
            </a:r>
            <a:r>
              <a:rPr lang="en-GB" b="1" dirty="0" smtClean="0">
                <a:solidFill>
                  <a:srgbClr val="CCCC00"/>
                </a:solidFill>
              </a:rPr>
              <a:t>e</a:t>
            </a:r>
            <a:r>
              <a:rPr lang="en-GB" b="1" dirty="0" smtClean="0">
                <a:solidFill>
                  <a:srgbClr val="0070C0"/>
                </a:solidFill>
              </a:rPr>
              <a:t> </a:t>
            </a:r>
            <a:r>
              <a:rPr lang="en-GB" b="1" dirty="0" smtClean="0">
                <a:solidFill>
                  <a:srgbClr val="00B050"/>
                </a:solidFill>
              </a:rPr>
              <a:t>G</a:t>
            </a:r>
            <a:r>
              <a:rPr lang="en-GB" b="1" dirty="0" smtClean="0">
                <a:solidFill>
                  <a:srgbClr val="FF0000"/>
                </a:solidFill>
              </a:rPr>
              <a:t>o</a:t>
            </a:r>
            <a:r>
              <a:rPr lang="en-GB" b="1" dirty="0" smtClean="0">
                <a:solidFill>
                  <a:srgbClr val="CCCC00"/>
                </a:solidFill>
              </a:rPr>
              <a:t>o</a:t>
            </a:r>
            <a:r>
              <a:rPr lang="en-GB" b="1" dirty="0" smtClean="0">
                <a:solidFill>
                  <a:srgbClr val="0070C0"/>
                </a:solidFill>
              </a:rPr>
              <a:t>g</a:t>
            </a:r>
            <a:r>
              <a:rPr lang="en-GB" b="1" dirty="0" smtClean="0">
                <a:solidFill>
                  <a:srgbClr val="00B050"/>
                </a:solidFill>
              </a:rPr>
              <a:t>l</a:t>
            </a:r>
            <a:r>
              <a:rPr lang="en-GB" b="1" dirty="0" smtClean="0">
                <a:solidFill>
                  <a:srgbClr val="FF0000"/>
                </a:solidFill>
              </a:rPr>
              <a:t>e</a:t>
            </a:r>
            <a:r>
              <a:rPr lang="en-GB" b="1" dirty="0" smtClean="0">
                <a:solidFill>
                  <a:srgbClr val="0070C0"/>
                </a:solidFill>
              </a:rPr>
              <a:t> a</a:t>
            </a:r>
            <a:r>
              <a:rPr lang="en-GB" b="1" dirty="0" smtClean="0">
                <a:solidFill>
                  <a:srgbClr val="FF0000"/>
                </a:solidFill>
              </a:rPr>
              <a:t>p</a:t>
            </a:r>
            <a:r>
              <a:rPr lang="en-GB" b="1" dirty="0" smtClean="0">
                <a:solidFill>
                  <a:srgbClr val="CCCC00"/>
                </a:solidFill>
              </a:rPr>
              <a:t>p</a:t>
            </a:r>
            <a:r>
              <a:rPr lang="en-GB" b="1" dirty="0" smtClean="0"/>
              <a:t>r</a:t>
            </a:r>
            <a:r>
              <a:rPr lang="en-GB" b="1" dirty="0" smtClean="0">
                <a:solidFill>
                  <a:srgbClr val="0070C0"/>
                </a:solidFill>
              </a:rPr>
              <a:t>o</a:t>
            </a:r>
            <a:r>
              <a:rPr lang="en-GB" b="1" dirty="0" smtClean="0">
                <a:solidFill>
                  <a:srgbClr val="FF0000"/>
                </a:solidFill>
              </a:rPr>
              <a:t>a</a:t>
            </a:r>
            <a:r>
              <a:rPr lang="en-GB" b="1" dirty="0" smtClean="0">
                <a:solidFill>
                  <a:srgbClr val="CCCC00"/>
                </a:solidFill>
              </a:rPr>
              <a:t>c</a:t>
            </a:r>
            <a:r>
              <a:rPr lang="en-GB" b="1" dirty="0" smtClean="0"/>
              <a:t>h </a:t>
            </a:r>
            <a:r>
              <a:rPr lang="en-GB" b="1" dirty="0">
                <a:solidFill>
                  <a:srgbClr val="0070C0"/>
                </a:solidFill>
              </a:rPr>
              <a:t>t</a:t>
            </a:r>
            <a:r>
              <a:rPr lang="en-GB" b="1" dirty="0">
                <a:solidFill>
                  <a:srgbClr val="FF0000"/>
                </a:solidFill>
              </a:rPr>
              <a:t>o</a:t>
            </a:r>
            <a:r>
              <a:rPr lang="en-GB" b="1" dirty="0"/>
              <a:t> </a:t>
            </a:r>
            <a:r>
              <a:rPr lang="en-GB" b="1" dirty="0">
                <a:solidFill>
                  <a:srgbClr val="CCCC00"/>
                </a:solidFill>
              </a:rPr>
              <a:t>O</a:t>
            </a:r>
            <a:r>
              <a:rPr lang="en-GB" b="1" dirty="0">
                <a:solidFill>
                  <a:srgbClr val="00B050"/>
                </a:solidFill>
              </a:rPr>
              <a:t>r</a:t>
            </a:r>
            <a:r>
              <a:rPr lang="en-GB" b="1" dirty="0">
                <a:solidFill>
                  <a:srgbClr val="0070C0"/>
                </a:solidFill>
              </a:rPr>
              <a:t>g</a:t>
            </a:r>
            <a:r>
              <a:rPr lang="en-GB" b="1" dirty="0">
                <a:solidFill>
                  <a:srgbClr val="FF0000"/>
                </a:solidFill>
              </a:rPr>
              <a:t>a</a:t>
            </a:r>
            <a:r>
              <a:rPr lang="en-GB" b="1" dirty="0">
                <a:solidFill>
                  <a:srgbClr val="CCCC00"/>
                </a:solidFill>
              </a:rPr>
              <a:t>n</a:t>
            </a:r>
            <a:r>
              <a:rPr lang="en-GB" b="1" dirty="0">
                <a:solidFill>
                  <a:srgbClr val="00B050"/>
                </a:solidFill>
              </a:rPr>
              <a:t>i</a:t>
            </a:r>
            <a:r>
              <a:rPr lang="en-GB" b="1" dirty="0">
                <a:solidFill>
                  <a:srgbClr val="0070C0"/>
                </a:solidFill>
              </a:rPr>
              <a:t>s</a:t>
            </a:r>
            <a:r>
              <a:rPr lang="en-GB" b="1" dirty="0">
                <a:solidFill>
                  <a:srgbClr val="FF0000"/>
                </a:solidFill>
              </a:rPr>
              <a:t>a</a:t>
            </a:r>
            <a:r>
              <a:rPr lang="en-GB" b="1" dirty="0">
                <a:solidFill>
                  <a:srgbClr val="00B050"/>
                </a:solidFill>
              </a:rPr>
              <a:t>t</a:t>
            </a:r>
            <a:r>
              <a:rPr lang="en-GB" b="1" dirty="0">
                <a:solidFill>
                  <a:srgbClr val="CCCC00"/>
                </a:solidFill>
              </a:rPr>
              <a:t>i</a:t>
            </a:r>
            <a:r>
              <a:rPr lang="en-GB" b="1" dirty="0">
                <a:solidFill>
                  <a:srgbClr val="0070C0"/>
                </a:solidFill>
              </a:rPr>
              <a:t>o</a:t>
            </a:r>
            <a:r>
              <a:rPr lang="en-GB" b="1" dirty="0">
                <a:solidFill>
                  <a:srgbClr val="FF0000"/>
                </a:solidFill>
              </a:rPr>
              <a:t>n</a:t>
            </a:r>
            <a:r>
              <a:rPr lang="en-GB" b="1" dirty="0"/>
              <a:t> </a:t>
            </a:r>
            <a:r>
              <a:rPr lang="en-GB" b="1" dirty="0">
                <a:solidFill>
                  <a:srgbClr val="CCCC00"/>
                </a:solidFill>
              </a:rPr>
              <a:t>&amp;</a:t>
            </a:r>
            <a:r>
              <a:rPr lang="en-GB" b="1" dirty="0"/>
              <a:t> </a:t>
            </a:r>
            <a:r>
              <a:rPr lang="en-GB" b="1" dirty="0" smtClean="0">
                <a:solidFill>
                  <a:srgbClr val="00B050"/>
                </a:solidFill>
              </a:rPr>
              <a:t>M</a:t>
            </a:r>
            <a:r>
              <a:rPr lang="en-GB" b="1" dirty="0" smtClean="0">
                <a:solidFill>
                  <a:srgbClr val="0070C0"/>
                </a:solidFill>
              </a:rPr>
              <a:t>a</a:t>
            </a:r>
            <a:r>
              <a:rPr lang="en-GB" b="1" dirty="0" smtClean="0">
                <a:solidFill>
                  <a:srgbClr val="FF0000"/>
                </a:solidFill>
              </a:rPr>
              <a:t>n</a:t>
            </a:r>
            <a:r>
              <a:rPr lang="en-GB" b="1" dirty="0" smtClean="0">
                <a:solidFill>
                  <a:srgbClr val="CCCC00"/>
                </a:solidFill>
              </a:rPr>
              <a:t>a</a:t>
            </a:r>
            <a:r>
              <a:rPr lang="en-GB" b="1" dirty="0" smtClean="0">
                <a:solidFill>
                  <a:srgbClr val="00B050"/>
                </a:solidFill>
              </a:rPr>
              <a:t>g</a:t>
            </a:r>
            <a:r>
              <a:rPr lang="en-GB" b="1" dirty="0" smtClean="0">
                <a:solidFill>
                  <a:srgbClr val="0070C0"/>
                </a:solidFill>
              </a:rPr>
              <a:t>e</a:t>
            </a:r>
            <a:r>
              <a:rPr lang="en-GB" b="1" dirty="0" smtClean="0">
                <a:solidFill>
                  <a:srgbClr val="FF0000"/>
                </a:solidFill>
              </a:rPr>
              <a:t>m</a:t>
            </a:r>
            <a:r>
              <a:rPr lang="en-GB" b="1" dirty="0" smtClean="0">
                <a:solidFill>
                  <a:srgbClr val="CCCC00"/>
                </a:solidFill>
              </a:rPr>
              <a:t>e</a:t>
            </a:r>
            <a:r>
              <a:rPr lang="en-GB" b="1" dirty="0" smtClean="0">
                <a:solidFill>
                  <a:srgbClr val="00B050"/>
                </a:solidFill>
              </a:rPr>
              <a:t>n</a:t>
            </a:r>
            <a:r>
              <a:rPr lang="en-GB" b="1" dirty="0" smtClean="0">
                <a:solidFill>
                  <a:srgbClr val="0070C0"/>
                </a:solidFill>
              </a:rPr>
              <a:t>t</a:t>
            </a:r>
          </a:p>
          <a:p>
            <a:pPr marL="285750" lvl="0" indent="-285750">
              <a:buFont typeface="Arial" panose="020B0604020202020204" pitchFamily="34" charset="0"/>
              <a:buChar char="•"/>
            </a:pPr>
            <a:r>
              <a:rPr lang="en-GB" dirty="0" smtClean="0"/>
              <a:t>Google is a pioneer in what is called Bi-Leadership.</a:t>
            </a:r>
          </a:p>
          <a:p>
            <a:pPr lvl="0"/>
            <a:r>
              <a:rPr lang="en-GB" dirty="0" smtClean="0"/>
              <a:t>Sometimes known as B-Generational, Boomer, Gen X Gen Y management.</a:t>
            </a:r>
          </a:p>
          <a:p>
            <a:pPr marL="285750" lvl="0" indent="-285750">
              <a:buFont typeface="Arial" panose="020B0604020202020204" pitchFamily="34" charset="0"/>
              <a:buChar char="•"/>
            </a:pPr>
            <a:r>
              <a:rPr lang="en-GB" dirty="0" smtClean="0"/>
              <a:t>This is where the younger founders who have the ideas but not the business acumen to carry them through. So they bring in experience or ‘adult’ supervision to run and steady the ship.</a:t>
            </a:r>
          </a:p>
          <a:p>
            <a:pPr marL="285750" lvl="0" indent="-285750">
              <a:buFont typeface="Arial" panose="020B0604020202020204" pitchFamily="34" charset="0"/>
              <a:buChar char="•"/>
            </a:pPr>
            <a:r>
              <a:rPr lang="en-GB" dirty="0" smtClean="0"/>
              <a:t>So they engage senior higher management who are used to such scenarios.</a:t>
            </a:r>
          </a:p>
          <a:p>
            <a:pPr marL="285750" lvl="0" indent="-285750">
              <a:buFont typeface="Arial" panose="020B0604020202020204" pitchFamily="34" charset="0"/>
              <a:buChar char="•"/>
            </a:pPr>
            <a:r>
              <a:rPr lang="en-GB" dirty="0" smtClean="0"/>
              <a:t>The Bi- Generation management model is now the norm for the most successful high-tech start ups in the US </a:t>
            </a:r>
          </a:p>
          <a:p>
            <a:pPr lvl="0"/>
            <a:endParaRPr lang="en-GB" b="1" dirty="0" smtClean="0"/>
          </a:p>
          <a:p>
            <a:pPr lvl="0"/>
            <a:r>
              <a:rPr lang="en-GB" b="1" dirty="0" smtClean="0"/>
              <a:t> </a:t>
            </a:r>
            <a:endParaRPr lang="en-GB" b="1" dirty="0"/>
          </a:p>
        </p:txBody>
      </p:sp>
      <p:sp>
        <p:nvSpPr>
          <p:cNvPr id="4" name="Rectangular Callout 3"/>
          <p:cNvSpPr/>
          <p:nvPr/>
        </p:nvSpPr>
        <p:spPr>
          <a:xfrm>
            <a:off x="351415" y="4464008"/>
            <a:ext cx="9019555" cy="1736598"/>
          </a:xfrm>
          <a:prstGeom prst="wedgeRectCallout">
            <a:avLst/>
          </a:prstGeom>
        </p:spPr>
        <p:style>
          <a:lnRef idx="2">
            <a:schemeClr val="accent1"/>
          </a:lnRef>
          <a:fillRef idx="1">
            <a:schemeClr val="lt1"/>
          </a:fillRef>
          <a:effectRef idx="0">
            <a:schemeClr val="accent1"/>
          </a:effectRef>
          <a:fontRef idx="minor">
            <a:schemeClr val="dk1"/>
          </a:fontRef>
        </p:style>
        <p:txBody>
          <a:bodyPr rtlCol="0" anchor="ctr"/>
          <a:lstStyle/>
          <a:p>
            <a:r>
              <a:rPr lang="en-CA" sz="1200" dirty="0" smtClean="0">
                <a:latin typeface="Lucida Calligraphy" panose="03010101010101010101" pitchFamily="66" charset="0"/>
              </a:rPr>
              <a:t>Notes: Extra </a:t>
            </a:r>
            <a:r>
              <a:rPr lang="en-CA" sz="1200" dirty="0">
                <a:latin typeface="Lucida Calligraphy" panose="03010101010101010101" pitchFamily="66" charset="0"/>
              </a:rPr>
              <a:t>info to add to the slide</a:t>
            </a:r>
            <a:r>
              <a:rPr lang="en-CA" sz="1200" dirty="0" smtClean="0">
                <a:latin typeface="Lucida Calligraphy" panose="03010101010101010101" pitchFamily="66" charset="0"/>
              </a:rPr>
              <a:t>……..</a:t>
            </a:r>
          </a:p>
          <a:p>
            <a:r>
              <a:rPr lang="en-CA" sz="1200" dirty="0" smtClean="0">
                <a:latin typeface="Lucida Calligraphy" panose="03010101010101010101" pitchFamily="66" charset="0"/>
              </a:rPr>
              <a:t>For the first 10 years after incorporation – Google founders Larry Page and Sergey </a:t>
            </a:r>
            <a:r>
              <a:rPr lang="en-CA" sz="1200" dirty="0" err="1" smtClean="0">
                <a:latin typeface="Lucida Calligraphy" panose="03010101010101010101" pitchFamily="66" charset="0"/>
              </a:rPr>
              <a:t>Brin</a:t>
            </a:r>
            <a:r>
              <a:rPr lang="en-CA" sz="1200" dirty="0" smtClean="0">
                <a:latin typeface="Lucida Calligraphy" panose="03010101010101010101" pitchFamily="66" charset="0"/>
              </a:rPr>
              <a:t> hired Eric Schmidt the former CEO of Sun Microsystems to baby sit the new company.</a:t>
            </a:r>
          </a:p>
          <a:p>
            <a:r>
              <a:rPr lang="en-CA" sz="1200" dirty="0" smtClean="0">
                <a:latin typeface="Lucida Calligraphy" panose="03010101010101010101" pitchFamily="66" charset="0"/>
              </a:rPr>
              <a:t>The idea they had to form Google was the start – but they had no business ‘nonce’ &amp; they lacked tried and trusted management to be able to execute it. So opted for a senior manager who was Eric </a:t>
            </a:r>
            <a:r>
              <a:rPr lang="en-CA" sz="1200" dirty="0" smtClean="0">
                <a:latin typeface="Lucida Calligraphy" panose="03010101010101010101" pitchFamily="66" charset="0"/>
              </a:rPr>
              <a:t>Schmidt, to </a:t>
            </a:r>
            <a:r>
              <a:rPr lang="en-CA" sz="1200" dirty="0" smtClean="0">
                <a:latin typeface="Lucida Calligraphy" panose="03010101010101010101" pitchFamily="66" charset="0"/>
              </a:rPr>
              <a:t>assist </a:t>
            </a:r>
            <a:r>
              <a:rPr lang="en-CA" sz="1200" dirty="0">
                <a:latin typeface="Lucida Calligraphy" panose="03010101010101010101" pitchFamily="66" charset="0"/>
              </a:rPr>
              <a:t>run the business. </a:t>
            </a:r>
            <a:endParaRPr lang="en-CA" sz="1200" dirty="0" smtClean="0">
              <a:latin typeface="Lucida Calligraphy" panose="03010101010101010101" pitchFamily="66" charset="0"/>
            </a:endParaRPr>
          </a:p>
          <a:p>
            <a:r>
              <a:rPr lang="en-CA" sz="1200" dirty="0" smtClean="0">
                <a:latin typeface="Lucida Calligraphy" panose="03010101010101010101" pitchFamily="66" charset="0"/>
              </a:rPr>
              <a:t>This was an absolute brilliant move as he steadied the ship the early years and got them on the road to success.</a:t>
            </a:r>
            <a:endParaRPr lang="en-CA" sz="1200" dirty="0">
              <a:latin typeface="Lucida Calligraphy" panose="03010101010101010101" pitchFamily="66" charset="0"/>
            </a:endParaRPr>
          </a:p>
        </p:txBody>
      </p:sp>
    </p:spTree>
    <p:extLst>
      <p:ext uri="{BB962C8B-B14F-4D97-AF65-F5344CB8AC3E}">
        <p14:creationId xmlns:p14="http://schemas.microsoft.com/office/powerpoint/2010/main" val="27367519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1415" y="0"/>
            <a:ext cx="2889618" cy="1779705"/>
          </a:xfrm>
          <a:prstGeom prst="rect">
            <a:avLst/>
          </a:prstGeom>
        </p:spPr>
      </p:pic>
      <p:sp>
        <p:nvSpPr>
          <p:cNvPr id="3" name="TextBox 2"/>
          <p:cNvSpPr txBox="1"/>
          <p:nvPr/>
        </p:nvSpPr>
        <p:spPr>
          <a:xfrm>
            <a:off x="919412" y="1327643"/>
            <a:ext cx="8586702" cy="3970318"/>
          </a:xfrm>
          <a:prstGeom prst="rect">
            <a:avLst/>
          </a:prstGeom>
          <a:noFill/>
        </p:spPr>
        <p:txBody>
          <a:bodyPr wrap="square" rtlCol="0">
            <a:spAutoFit/>
          </a:bodyPr>
          <a:lstStyle/>
          <a:p>
            <a:r>
              <a:rPr lang="en-GB" b="1" dirty="0">
                <a:solidFill>
                  <a:srgbClr val="00B050"/>
                </a:solidFill>
              </a:rPr>
              <a:t>G</a:t>
            </a:r>
            <a:r>
              <a:rPr lang="en-GB" b="1" dirty="0">
                <a:solidFill>
                  <a:srgbClr val="FF0000"/>
                </a:solidFill>
              </a:rPr>
              <a:t>o</a:t>
            </a:r>
            <a:r>
              <a:rPr lang="en-GB" b="1" dirty="0">
                <a:solidFill>
                  <a:srgbClr val="CCCC00"/>
                </a:solidFill>
              </a:rPr>
              <a:t>o</a:t>
            </a:r>
            <a:r>
              <a:rPr lang="en-GB" b="1" dirty="0">
                <a:solidFill>
                  <a:srgbClr val="0070C0"/>
                </a:solidFill>
              </a:rPr>
              <a:t>g</a:t>
            </a:r>
            <a:r>
              <a:rPr lang="en-GB" b="1" dirty="0">
                <a:solidFill>
                  <a:srgbClr val="00B050"/>
                </a:solidFill>
              </a:rPr>
              <a:t>l</a:t>
            </a:r>
            <a:r>
              <a:rPr lang="en-GB" b="1" dirty="0">
                <a:solidFill>
                  <a:srgbClr val="FF0000"/>
                </a:solidFill>
              </a:rPr>
              <a:t>e</a:t>
            </a:r>
            <a:r>
              <a:rPr lang="en-GB" b="1" dirty="0">
                <a:solidFill>
                  <a:srgbClr val="CCCC00"/>
                </a:solidFill>
              </a:rPr>
              <a:t>’</a:t>
            </a:r>
            <a:r>
              <a:rPr lang="en-GB" b="1" dirty="0">
                <a:solidFill>
                  <a:srgbClr val="00B0F0"/>
                </a:solidFill>
              </a:rPr>
              <a:t>s </a:t>
            </a:r>
            <a:r>
              <a:rPr lang="en-GB" b="1" dirty="0" smtClean="0">
                <a:solidFill>
                  <a:srgbClr val="CCCC00"/>
                </a:solidFill>
              </a:rPr>
              <a:t>O</a:t>
            </a:r>
            <a:r>
              <a:rPr lang="en-GB" b="1" dirty="0" smtClean="0">
                <a:solidFill>
                  <a:srgbClr val="00B050"/>
                </a:solidFill>
              </a:rPr>
              <a:t>r</a:t>
            </a:r>
            <a:r>
              <a:rPr lang="en-GB" b="1" dirty="0" smtClean="0">
                <a:solidFill>
                  <a:srgbClr val="0070C0"/>
                </a:solidFill>
              </a:rPr>
              <a:t>g</a:t>
            </a:r>
            <a:r>
              <a:rPr lang="en-GB" b="1" dirty="0" smtClean="0">
                <a:solidFill>
                  <a:srgbClr val="FF0000"/>
                </a:solidFill>
              </a:rPr>
              <a:t>a</a:t>
            </a:r>
            <a:r>
              <a:rPr lang="en-GB" b="1" dirty="0" smtClean="0">
                <a:solidFill>
                  <a:srgbClr val="CCCC00"/>
                </a:solidFill>
              </a:rPr>
              <a:t>n</a:t>
            </a:r>
            <a:r>
              <a:rPr lang="en-GB" b="1" dirty="0" smtClean="0">
                <a:solidFill>
                  <a:srgbClr val="00B050"/>
                </a:solidFill>
              </a:rPr>
              <a:t>i</a:t>
            </a:r>
            <a:r>
              <a:rPr lang="en-GB" b="1" dirty="0" smtClean="0">
                <a:solidFill>
                  <a:srgbClr val="0070C0"/>
                </a:solidFill>
              </a:rPr>
              <a:t>s</a:t>
            </a:r>
            <a:r>
              <a:rPr lang="en-GB" b="1" dirty="0" smtClean="0">
                <a:solidFill>
                  <a:srgbClr val="FF0000"/>
                </a:solidFill>
              </a:rPr>
              <a:t>a</a:t>
            </a:r>
            <a:r>
              <a:rPr lang="en-GB" b="1" dirty="0" smtClean="0">
                <a:solidFill>
                  <a:srgbClr val="00B050"/>
                </a:solidFill>
              </a:rPr>
              <a:t>t</a:t>
            </a:r>
            <a:r>
              <a:rPr lang="en-GB" b="1" dirty="0" smtClean="0">
                <a:solidFill>
                  <a:srgbClr val="CCCC00"/>
                </a:solidFill>
              </a:rPr>
              <a:t>i</a:t>
            </a:r>
            <a:r>
              <a:rPr lang="en-GB" b="1" dirty="0" smtClean="0">
                <a:solidFill>
                  <a:srgbClr val="0070C0"/>
                </a:solidFill>
              </a:rPr>
              <a:t>o</a:t>
            </a:r>
            <a:r>
              <a:rPr lang="en-GB" b="1" dirty="0" smtClean="0">
                <a:solidFill>
                  <a:srgbClr val="FF0000"/>
                </a:solidFill>
              </a:rPr>
              <a:t>n</a:t>
            </a:r>
            <a:r>
              <a:rPr lang="en-GB" b="1" dirty="0" smtClean="0">
                <a:solidFill>
                  <a:srgbClr val="CCCC00"/>
                </a:solidFill>
              </a:rPr>
              <a:t>a</a:t>
            </a:r>
            <a:r>
              <a:rPr lang="en-GB" b="1" dirty="0" smtClean="0">
                <a:solidFill>
                  <a:srgbClr val="00B050"/>
                </a:solidFill>
              </a:rPr>
              <a:t>l</a:t>
            </a:r>
            <a:r>
              <a:rPr lang="en-GB" b="1" dirty="0" smtClean="0">
                <a:solidFill>
                  <a:srgbClr val="FF0000"/>
                </a:solidFill>
              </a:rPr>
              <a:t> </a:t>
            </a:r>
            <a:r>
              <a:rPr lang="en-GB" b="1" dirty="0" smtClean="0">
                <a:solidFill>
                  <a:srgbClr val="CCCC00"/>
                </a:solidFill>
              </a:rPr>
              <a:t>S</a:t>
            </a:r>
            <a:r>
              <a:rPr lang="en-GB" b="1" dirty="0" smtClean="0">
                <a:solidFill>
                  <a:srgbClr val="0070C0"/>
                </a:solidFill>
              </a:rPr>
              <a:t>t</a:t>
            </a:r>
            <a:r>
              <a:rPr lang="en-GB" b="1" dirty="0" smtClean="0">
                <a:solidFill>
                  <a:srgbClr val="FF0000"/>
                </a:solidFill>
              </a:rPr>
              <a:t>r</a:t>
            </a:r>
            <a:r>
              <a:rPr lang="en-GB" b="1" dirty="0" smtClean="0">
                <a:solidFill>
                  <a:srgbClr val="00B050"/>
                </a:solidFill>
              </a:rPr>
              <a:t>u</a:t>
            </a:r>
            <a:r>
              <a:rPr lang="en-GB" b="1" dirty="0" smtClean="0">
                <a:solidFill>
                  <a:srgbClr val="CCCC00"/>
                </a:solidFill>
              </a:rPr>
              <a:t>c</a:t>
            </a:r>
            <a:r>
              <a:rPr lang="en-GB" b="1" dirty="0" smtClean="0">
                <a:solidFill>
                  <a:srgbClr val="0070C0"/>
                </a:solidFill>
              </a:rPr>
              <a:t>t</a:t>
            </a:r>
            <a:r>
              <a:rPr lang="en-GB" b="1" dirty="0" smtClean="0">
                <a:solidFill>
                  <a:srgbClr val="FF0000"/>
                </a:solidFill>
              </a:rPr>
              <a:t>u</a:t>
            </a:r>
            <a:r>
              <a:rPr lang="en-GB" b="1" dirty="0" smtClean="0">
                <a:solidFill>
                  <a:srgbClr val="00B050"/>
                </a:solidFill>
              </a:rPr>
              <a:t>r</a:t>
            </a:r>
            <a:r>
              <a:rPr lang="en-GB" b="1" dirty="0" smtClean="0">
                <a:solidFill>
                  <a:srgbClr val="CCCC00"/>
                </a:solidFill>
              </a:rPr>
              <a:t>e</a:t>
            </a:r>
          </a:p>
          <a:p>
            <a:pPr marL="285750" indent="-285750">
              <a:buFont typeface="Arial" panose="020B0604020202020204" pitchFamily="34" charset="0"/>
              <a:buChar char="•"/>
            </a:pPr>
            <a:r>
              <a:rPr lang="en-GB" dirty="0" smtClean="0"/>
              <a:t>Google have structured their organization with a flat management plan.</a:t>
            </a:r>
          </a:p>
          <a:p>
            <a:r>
              <a:rPr lang="en-GB" dirty="0" smtClean="0"/>
              <a:t>It’s one where there is an element of visibility for all. Individuals or teams can talk direct to senior management, even the CEO. There is no ‘us and them’ syndrome.</a:t>
            </a:r>
          </a:p>
          <a:p>
            <a:pPr marL="285750" indent="-285750">
              <a:buFont typeface="Arial" panose="020B0604020202020204" pitchFamily="34" charset="0"/>
              <a:buChar char="•"/>
            </a:pPr>
            <a:r>
              <a:rPr lang="en-GB" dirty="0" smtClean="0"/>
              <a:t>Google groups members into specialist teams e.g. Sales, Operation, People Resources (HR), Engineering and Design, Product Management. </a:t>
            </a:r>
          </a:p>
          <a:p>
            <a:r>
              <a:rPr lang="en-GB" dirty="0" smtClean="0"/>
              <a:t>They are separate entities, but share information across the board. Thus creating a multifunctional organisational structure.</a:t>
            </a:r>
          </a:p>
          <a:p>
            <a:pPr marL="285750" indent="-285750" fontAlgn="base">
              <a:buFont typeface="Arial" panose="020B0604020202020204" pitchFamily="34" charset="0"/>
              <a:buChar char="•"/>
            </a:pPr>
            <a:r>
              <a:rPr lang="en-CA" dirty="0" smtClean="0"/>
              <a:t>Google philosophy on managers is that they become part of the team. </a:t>
            </a:r>
            <a:r>
              <a:rPr lang="en-CA" dirty="0"/>
              <a:t>T</a:t>
            </a:r>
            <a:r>
              <a:rPr lang="en-CA" dirty="0" smtClean="0"/>
              <a:t>hus share leadership and inspire their team to succeed. </a:t>
            </a:r>
          </a:p>
          <a:p>
            <a:pPr marL="285750" indent="-285750" fontAlgn="base">
              <a:buFont typeface="Arial" panose="020B0604020202020204" pitchFamily="34" charset="0"/>
              <a:buChar char="•"/>
            </a:pPr>
            <a:r>
              <a:rPr lang="en-CA" dirty="0" smtClean="0"/>
              <a:t>Decisions on who to promote, who to hire or fire, or who gets a salary increase is not the responsibility of one manager – it’s decided between a group of peers or committee.</a:t>
            </a:r>
          </a:p>
        </p:txBody>
      </p:sp>
      <p:sp>
        <p:nvSpPr>
          <p:cNvPr id="4" name="Rectangular Callout 3"/>
          <p:cNvSpPr/>
          <p:nvPr/>
        </p:nvSpPr>
        <p:spPr>
          <a:xfrm>
            <a:off x="400511" y="5297960"/>
            <a:ext cx="9019555" cy="1327643"/>
          </a:xfrm>
          <a:prstGeom prst="wedgeRectCallout">
            <a:avLst>
              <a:gd name="adj1" fmla="val -21173"/>
              <a:gd name="adj2" fmla="val 57251"/>
            </a:avLst>
          </a:prstGeom>
        </p:spPr>
        <p:style>
          <a:lnRef idx="2">
            <a:schemeClr val="accent1"/>
          </a:lnRef>
          <a:fillRef idx="1">
            <a:schemeClr val="lt1"/>
          </a:fillRef>
          <a:effectRef idx="0">
            <a:schemeClr val="accent1"/>
          </a:effectRef>
          <a:fontRef idx="minor">
            <a:schemeClr val="dk1"/>
          </a:fontRef>
        </p:style>
        <p:txBody>
          <a:bodyPr rtlCol="0" anchor="ctr"/>
          <a:lstStyle/>
          <a:p>
            <a:r>
              <a:rPr lang="en-CA" sz="1200" dirty="0" smtClean="0">
                <a:latin typeface="Lucida Calligraphy" panose="03010101010101010101" pitchFamily="66" charset="0"/>
              </a:rPr>
              <a:t>Notes: Extra </a:t>
            </a:r>
            <a:r>
              <a:rPr lang="en-CA" sz="1200" dirty="0">
                <a:latin typeface="Lucida Calligraphy" panose="03010101010101010101" pitchFamily="66" charset="0"/>
              </a:rPr>
              <a:t>info to add to the slide</a:t>
            </a:r>
            <a:r>
              <a:rPr lang="en-CA" sz="1200" dirty="0" smtClean="0">
                <a:latin typeface="Lucida Calligraphy" panose="03010101010101010101" pitchFamily="66" charset="0"/>
              </a:rPr>
              <a:t>…….</a:t>
            </a:r>
          </a:p>
          <a:p>
            <a:r>
              <a:rPr lang="en-CA" sz="1200" dirty="0" smtClean="0">
                <a:latin typeface="Lucida Calligraphy" panose="03010101010101010101" pitchFamily="66" charset="0"/>
              </a:rPr>
              <a:t>A quote from the old CEO Eric Schmidt ‘ Managers serve the team’</a:t>
            </a:r>
          </a:p>
          <a:p>
            <a:r>
              <a:rPr lang="en-CA" sz="1200" dirty="0" smtClean="0">
                <a:latin typeface="Lucida Calligraphy" panose="03010101010101010101" pitchFamily="66" charset="0"/>
              </a:rPr>
              <a:t>This was and still is the current stance at Google. </a:t>
            </a:r>
          </a:p>
          <a:p>
            <a:r>
              <a:rPr lang="en-CA" sz="1200" dirty="0" smtClean="0">
                <a:latin typeface="Lucida Calligraphy" panose="03010101010101010101" pitchFamily="66" charset="0"/>
              </a:rPr>
              <a:t>The flat management principle which allows teams to organise and make their own decisions actually promotes learning &amp; provides growth opportunities. The team gels and works as one unit as a result.</a:t>
            </a:r>
          </a:p>
          <a:p>
            <a:r>
              <a:rPr lang="en-CA" sz="1200" dirty="0" smtClean="0">
                <a:latin typeface="Lucida Calligraphy" panose="03010101010101010101" pitchFamily="66" charset="0"/>
              </a:rPr>
              <a:t>It’s not the normal managerial typecast. The manager promotes and strives for excellence – but does not take major decisions off his own back</a:t>
            </a:r>
            <a:endParaRPr lang="en-CA" sz="1200" dirty="0">
              <a:latin typeface="Lucida Calligraphy" panose="03010101010101010101" pitchFamily="66" charset="0"/>
            </a:endParaRPr>
          </a:p>
        </p:txBody>
      </p:sp>
    </p:spTree>
    <p:extLst>
      <p:ext uri="{BB962C8B-B14F-4D97-AF65-F5344CB8AC3E}">
        <p14:creationId xmlns:p14="http://schemas.microsoft.com/office/powerpoint/2010/main" val="25972493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1415" y="0"/>
            <a:ext cx="3119298" cy="1921164"/>
          </a:xfrm>
          <a:prstGeom prst="rect">
            <a:avLst/>
          </a:prstGeom>
        </p:spPr>
      </p:pic>
      <p:sp>
        <p:nvSpPr>
          <p:cNvPr id="3" name="TextBox 2"/>
          <p:cNvSpPr txBox="1"/>
          <p:nvPr/>
        </p:nvSpPr>
        <p:spPr>
          <a:xfrm>
            <a:off x="784268" y="1425835"/>
            <a:ext cx="8586702" cy="3693319"/>
          </a:xfrm>
          <a:prstGeom prst="rect">
            <a:avLst/>
          </a:prstGeom>
          <a:noFill/>
        </p:spPr>
        <p:txBody>
          <a:bodyPr wrap="square" rtlCol="0">
            <a:spAutoFit/>
          </a:bodyPr>
          <a:lstStyle/>
          <a:p>
            <a:pPr lvl="0"/>
            <a:r>
              <a:rPr lang="en-GB" b="1" dirty="0" smtClean="0">
                <a:solidFill>
                  <a:srgbClr val="00B050"/>
                </a:solidFill>
              </a:rPr>
              <a:t>G</a:t>
            </a:r>
            <a:r>
              <a:rPr lang="en-GB" b="1" dirty="0" smtClean="0">
                <a:solidFill>
                  <a:srgbClr val="FF0000"/>
                </a:solidFill>
              </a:rPr>
              <a:t>o</a:t>
            </a:r>
            <a:r>
              <a:rPr lang="en-GB" b="1" dirty="0" smtClean="0">
                <a:solidFill>
                  <a:srgbClr val="CCCC00"/>
                </a:solidFill>
              </a:rPr>
              <a:t>o</a:t>
            </a:r>
            <a:r>
              <a:rPr lang="en-GB" b="1" dirty="0" smtClean="0">
                <a:solidFill>
                  <a:srgbClr val="0070C0"/>
                </a:solidFill>
              </a:rPr>
              <a:t>g</a:t>
            </a:r>
            <a:r>
              <a:rPr lang="en-GB" b="1" dirty="0" smtClean="0">
                <a:solidFill>
                  <a:srgbClr val="00B050"/>
                </a:solidFill>
              </a:rPr>
              <a:t>l</a:t>
            </a:r>
            <a:r>
              <a:rPr lang="en-GB" b="1" dirty="0" smtClean="0">
                <a:solidFill>
                  <a:srgbClr val="FF0000"/>
                </a:solidFill>
              </a:rPr>
              <a:t>e</a:t>
            </a:r>
            <a:r>
              <a:rPr lang="en-GB" b="1" dirty="0" smtClean="0">
                <a:solidFill>
                  <a:srgbClr val="CCCC00"/>
                </a:solidFill>
              </a:rPr>
              <a:t>’</a:t>
            </a:r>
            <a:r>
              <a:rPr lang="en-GB" b="1" dirty="0" smtClean="0">
                <a:solidFill>
                  <a:srgbClr val="00B0F0"/>
                </a:solidFill>
              </a:rPr>
              <a:t>s</a:t>
            </a:r>
            <a:r>
              <a:rPr lang="en-GB" b="1" dirty="0" smtClean="0">
                <a:solidFill>
                  <a:srgbClr val="0070C0"/>
                </a:solidFill>
              </a:rPr>
              <a:t> </a:t>
            </a:r>
            <a:r>
              <a:rPr lang="en-GB" b="1" dirty="0" smtClean="0">
                <a:solidFill>
                  <a:srgbClr val="CCCC00"/>
                </a:solidFill>
              </a:rPr>
              <a:t>O</a:t>
            </a:r>
            <a:r>
              <a:rPr lang="en-GB" b="1" dirty="0" smtClean="0">
                <a:solidFill>
                  <a:srgbClr val="00B050"/>
                </a:solidFill>
              </a:rPr>
              <a:t>r</a:t>
            </a:r>
            <a:r>
              <a:rPr lang="en-GB" b="1" dirty="0" smtClean="0">
                <a:solidFill>
                  <a:srgbClr val="0070C0"/>
                </a:solidFill>
              </a:rPr>
              <a:t>g</a:t>
            </a:r>
            <a:r>
              <a:rPr lang="en-GB" b="1" dirty="0" smtClean="0">
                <a:solidFill>
                  <a:srgbClr val="FF0000"/>
                </a:solidFill>
              </a:rPr>
              <a:t>a</a:t>
            </a:r>
            <a:r>
              <a:rPr lang="en-GB" b="1" dirty="0" smtClean="0">
                <a:solidFill>
                  <a:srgbClr val="CCCC00"/>
                </a:solidFill>
              </a:rPr>
              <a:t>n</a:t>
            </a:r>
            <a:r>
              <a:rPr lang="en-GB" b="1" dirty="0" smtClean="0">
                <a:solidFill>
                  <a:srgbClr val="00B050"/>
                </a:solidFill>
              </a:rPr>
              <a:t>i</a:t>
            </a:r>
            <a:r>
              <a:rPr lang="en-GB" b="1" dirty="0" smtClean="0">
                <a:solidFill>
                  <a:srgbClr val="0070C0"/>
                </a:solidFill>
              </a:rPr>
              <a:t>s</a:t>
            </a:r>
            <a:r>
              <a:rPr lang="en-GB" b="1" dirty="0" smtClean="0">
                <a:solidFill>
                  <a:srgbClr val="FF0000"/>
                </a:solidFill>
              </a:rPr>
              <a:t>a</a:t>
            </a:r>
            <a:r>
              <a:rPr lang="en-GB" b="1" dirty="0" smtClean="0">
                <a:solidFill>
                  <a:srgbClr val="00B050"/>
                </a:solidFill>
              </a:rPr>
              <a:t>t</a:t>
            </a:r>
            <a:r>
              <a:rPr lang="en-GB" b="1" dirty="0" smtClean="0">
                <a:solidFill>
                  <a:srgbClr val="CCCC00"/>
                </a:solidFill>
              </a:rPr>
              <a:t>i</a:t>
            </a:r>
            <a:r>
              <a:rPr lang="en-GB" b="1" dirty="0" smtClean="0">
                <a:solidFill>
                  <a:srgbClr val="0070C0"/>
                </a:solidFill>
              </a:rPr>
              <a:t>o</a:t>
            </a:r>
            <a:r>
              <a:rPr lang="en-GB" b="1" dirty="0" smtClean="0">
                <a:solidFill>
                  <a:srgbClr val="FF0000"/>
                </a:solidFill>
              </a:rPr>
              <a:t>n</a:t>
            </a:r>
            <a:r>
              <a:rPr lang="en-GB" b="1" dirty="0" smtClean="0">
                <a:solidFill>
                  <a:srgbClr val="CCCC00"/>
                </a:solidFill>
              </a:rPr>
              <a:t>a</a:t>
            </a:r>
            <a:r>
              <a:rPr lang="en-GB" b="1" dirty="0" smtClean="0">
                <a:solidFill>
                  <a:srgbClr val="00B050"/>
                </a:solidFill>
              </a:rPr>
              <a:t>l</a:t>
            </a:r>
            <a:r>
              <a:rPr lang="en-GB" b="1" dirty="0" smtClean="0">
                <a:solidFill>
                  <a:srgbClr val="FF0000"/>
                </a:solidFill>
              </a:rPr>
              <a:t> </a:t>
            </a:r>
            <a:r>
              <a:rPr lang="en-GB" b="1" dirty="0" smtClean="0"/>
              <a:t> </a:t>
            </a:r>
            <a:r>
              <a:rPr lang="en-GB" b="1" dirty="0" smtClean="0">
                <a:solidFill>
                  <a:srgbClr val="0070C0"/>
                </a:solidFill>
              </a:rPr>
              <a:t>C</a:t>
            </a:r>
            <a:r>
              <a:rPr lang="en-GB" b="1" dirty="0" smtClean="0">
                <a:solidFill>
                  <a:srgbClr val="FF0000"/>
                </a:solidFill>
              </a:rPr>
              <a:t>u</a:t>
            </a:r>
            <a:r>
              <a:rPr lang="en-GB" b="1" dirty="0" smtClean="0">
                <a:solidFill>
                  <a:srgbClr val="CCCC00"/>
                </a:solidFill>
              </a:rPr>
              <a:t>l</a:t>
            </a:r>
            <a:r>
              <a:rPr lang="en-GB" b="1" dirty="0" smtClean="0">
                <a:solidFill>
                  <a:srgbClr val="00B050"/>
                </a:solidFill>
              </a:rPr>
              <a:t>t</a:t>
            </a:r>
            <a:r>
              <a:rPr lang="en-GB" b="1" dirty="0" smtClean="0">
                <a:solidFill>
                  <a:srgbClr val="0070C0"/>
                </a:solidFill>
              </a:rPr>
              <a:t>u</a:t>
            </a:r>
            <a:r>
              <a:rPr lang="en-GB" b="1" dirty="0" smtClean="0">
                <a:solidFill>
                  <a:srgbClr val="FF0000"/>
                </a:solidFill>
              </a:rPr>
              <a:t>r</a:t>
            </a:r>
            <a:r>
              <a:rPr lang="en-GB" b="1" dirty="0" smtClean="0">
                <a:solidFill>
                  <a:srgbClr val="CCCC00"/>
                </a:solidFill>
              </a:rPr>
              <a:t>e</a:t>
            </a:r>
          </a:p>
          <a:p>
            <a:pPr lvl="0"/>
            <a:endParaRPr lang="en-GB" b="1" dirty="0" smtClean="0">
              <a:solidFill>
                <a:srgbClr val="CCCC00"/>
              </a:solidFill>
            </a:endParaRPr>
          </a:p>
          <a:p>
            <a:pPr lvl="0"/>
            <a:r>
              <a:rPr lang="en-GB" dirty="0" smtClean="0"/>
              <a:t>This is not a typical company set up. The flat management plan influences the overall organisational cultural values which are:</a:t>
            </a:r>
          </a:p>
          <a:p>
            <a:pPr marL="285750" lvl="0" indent="-285750">
              <a:buFont typeface="Arial" panose="020B0604020202020204" pitchFamily="34" charset="0"/>
              <a:buChar char="•"/>
            </a:pPr>
            <a:r>
              <a:rPr lang="en-GB" dirty="0" smtClean="0"/>
              <a:t>Openness and </a:t>
            </a:r>
            <a:r>
              <a:rPr lang="en-GB" dirty="0" smtClean="0"/>
              <a:t>Visibility </a:t>
            </a:r>
            <a:endParaRPr lang="en-GB" dirty="0" smtClean="0"/>
          </a:p>
          <a:p>
            <a:pPr marL="285750" lvl="0" indent="-285750">
              <a:buFont typeface="Arial" panose="020B0604020202020204" pitchFamily="34" charset="0"/>
              <a:buChar char="•"/>
            </a:pPr>
            <a:r>
              <a:rPr lang="en-GB" dirty="0" smtClean="0"/>
              <a:t>Innovation</a:t>
            </a:r>
          </a:p>
          <a:p>
            <a:pPr marL="285750" lvl="0" indent="-285750">
              <a:buFont typeface="Arial" panose="020B0604020202020204" pitchFamily="34" charset="0"/>
              <a:buChar char="•"/>
            </a:pPr>
            <a:r>
              <a:rPr lang="en-GB" dirty="0" smtClean="0"/>
              <a:t>Emphasis on excellence</a:t>
            </a:r>
          </a:p>
          <a:p>
            <a:pPr marL="285750" lvl="0" indent="-285750">
              <a:buFont typeface="Arial" panose="020B0604020202020204" pitchFamily="34" charset="0"/>
              <a:buChar char="•"/>
            </a:pPr>
            <a:r>
              <a:rPr lang="en-GB" dirty="0" smtClean="0"/>
              <a:t>Hands On – Company supports all employees</a:t>
            </a:r>
          </a:p>
          <a:p>
            <a:pPr marL="285750" lvl="0" indent="-285750">
              <a:buFont typeface="Arial" panose="020B0604020202020204" pitchFamily="34" charset="0"/>
              <a:buChar char="•"/>
            </a:pPr>
            <a:r>
              <a:rPr lang="en-GB" dirty="0" smtClean="0"/>
              <a:t>Small Company Feel – </a:t>
            </a:r>
            <a:r>
              <a:rPr lang="en-GB" dirty="0"/>
              <a:t>o</a:t>
            </a:r>
            <a:r>
              <a:rPr lang="en-GB" dirty="0" smtClean="0"/>
              <a:t>ne big family.</a:t>
            </a:r>
          </a:p>
          <a:p>
            <a:pPr marL="285750" lvl="0" indent="-285750">
              <a:buFont typeface="Arial" panose="020B0604020202020204" pitchFamily="34" charset="0"/>
              <a:buChar char="•"/>
            </a:pPr>
            <a:endParaRPr lang="en-GB" dirty="0"/>
          </a:p>
          <a:p>
            <a:pPr lvl="0"/>
            <a:r>
              <a:rPr lang="en-GB" dirty="0" smtClean="0"/>
              <a:t>Through this culture of innovation, excellence and sharing ideas, the company has the ability to respond to an ever changing market.  </a:t>
            </a:r>
          </a:p>
          <a:p>
            <a:pPr lvl="0"/>
            <a:endParaRPr lang="en-GB" b="1" dirty="0">
              <a:solidFill>
                <a:srgbClr val="0070C0"/>
              </a:solidFill>
            </a:endParaRPr>
          </a:p>
        </p:txBody>
      </p:sp>
      <p:sp>
        <p:nvSpPr>
          <p:cNvPr id="4" name="Rectangular Callout 3"/>
          <p:cNvSpPr/>
          <p:nvPr/>
        </p:nvSpPr>
        <p:spPr>
          <a:xfrm>
            <a:off x="406647" y="5010193"/>
            <a:ext cx="9019555" cy="1736598"/>
          </a:xfrm>
          <a:prstGeom prst="wedgeRectCallout">
            <a:avLst>
              <a:gd name="adj1" fmla="val -20901"/>
              <a:gd name="adj2" fmla="val 55432"/>
            </a:avLst>
          </a:prstGeom>
        </p:spPr>
        <p:style>
          <a:lnRef idx="2">
            <a:schemeClr val="accent1"/>
          </a:lnRef>
          <a:fillRef idx="1">
            <a:schemeClr val="lt1"/>
          </a:fillRef>
          <a:effectRef idx="0">
            <a:schemeClr val="accent1"/>
          </a:effectRef>
          <a:fontRef idx="minor">
            <a:schemeClr val="dk1"/>
          </a:fontRef>
        </p:style>
        <p:txBody>
          <a:bodyPr rtlCol="0" anchor="ctr"/>
          <a:lstStyle/>
          <a:p>
            <a:r>
              <a:rPr lang="en-CA" sz="1200" dirty="0" smtClean="0">
                <a:latin typeface="Lucida Calligraphy" panose="03010101010101010101" pitchFamily="66" charset="0"/>
              </a:rPr>
              <a:t>Notes: Extra </a:t>
            </a:r>
            <a:r>
              <a:rPr lang="en-CA" sz="1200" dirty="0">
                <a:latin typeface="Lucida Calligraphy" panose="03010101010101010101" pitchFamily="66" charset="0"/>
              </a:rPr>
              <a:t>info to add to the slide</a:t>
            </a:r>
            <a:r>
              <a:rPr lang="en-CA" sz="1200" dirty="0" smtClean="0">
                <a:latin typeface="Lucida Calligraphy" panose="03010101010101010101" pitchFamily="66" charset="0"/>
              </a:rPr>
              <a:t>……..</a:t>
            </a:r>
          </a:p>
          <a:p>
            <a:r>
              <a:rPr lang="en-CA" sz="1200" dirty="0" smtClean="0">
                <a:latin typeface="Lucida Calligraphy" panose="03010101010101010101" pitchFamily="66" charset="0"/>
              </a:rPr>
              <a:t>With all teams sharing information there is more visibility. No hidden secrets,. No one </a:t>
            </a:r>
            <a:r>
              <a:rPr lang="en-CA" sz="1200" dirty="0" err="1" smtClean="0">
                <a:latin typeface="Lucida Calligraphy" panose="03010101010101010101" pitchFamily="66" charset="0"/>
              </a:rPr>
              <a:t>upmanship</a:t>
            </a:r>
            <a:endParaRPr lang="en-CA" sz="1200" dirty="0" smtClean="0">
              <a:latin typeface="Lucida Calligraphy" panose="03010101010101010101" pitchFamily="66" charset="0"/>
            </a:endParaRPr>
          </a:p>
          <a:p>
            <a:r>
              <a:rPr lang="en-CA" sz="1200" dirty="0" smtClean="0">
                <a:latin typeface="Lucida Calligraphy" panose="03010101010101010101" pitchFamily="66" charset="0"/>
              </a:rPr>
              <a:t>People can give opinions or seek advice without fear.</a:t>
            </a:r>
          </a:p>
          <a:p>
            <a:r>
              <a:rPr lang="en-CA" sz="1200" dirty="0" smtClean="0">
                <a:latin typeface="Lucida Calligraphy" panose="03010101010101010101" pitchFamily="66" charset="0"/>
              </a:rPr>
              <a:t>Every employee is conditioned to contribute innovative ideas.</a:t>
            </a:r>
          </a:p>
          <a:p>
            <a:r>
              <a:rPr lang="en-CA" sz="1200" dirty="0" smtClean="0">
                <a:latin typeface="Lucida Calligraphy" panose="03010101010101010101" pitchFamily="66" charset="0"/>
              </a:rPr>
              <a:t>Smart employees are rewarded.</a:t>
            </a:r>
          </a:p>
          <a:p>
            <a:r>
              <a:rPr lang="en-CA" sz="1200" dirty="0" smtClean="0">
                <a:latin typeface="Lucida Calligraphy" panose="03010101010101010101" pitchFamily="66" charset="0"/>
              </a:rPr>
              <a:t>The company supports employee involvement in projects even outside of working hours.</a:t>
            </a:r>
          </a:p>
          <a:p>
            <a:r>
              <a:rPr lang="en-CA" sz="1200" dirty="0" smtClean="0">
                <a:latin typeface="Lucida Calligraphy" panose="03010101010101010101" pitchFamily="66" charset="0"/>
              </a:rPr>
              <a:t>It has a family company free – there are no barriers.  </a:t>
            </a:r>
          </a:p>
          <a:p>
            <a:endParaRPr lang="en-CA" sz="1200" dirty="0" smtClean="0">
              <a:latin typeface="Lucida Calligraphy" panose="03010101010101010101" pitchFamily="66" charset="0"/>
            </a:endParaRPr>
          </a:p>
        </p:txBody>
      </p:sp>
    </p:spTree>
    <p:extLst>
      <p:ext uri="{BB962C8B-B14F-4D97-AF65-F5344CB8AC3E}">
        <p14:creationId xmlns:p14="http://schemas.microsoft.com/office/powerpoint/2010/main" val="42649459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1416" y="0"/>
            <a:ext cx="2072666" cy="1276547"/>
          </a:xfrm>
          <a:prstGeom prst="rect">
            <a:avLst/>
          </a:prstGeom>
        </p:spPr>
      </p:pic>
      <p:sp>
        <p:nvSpPr>
          <p:cNvPr id="3" name="TextBox 2"/>
          <p:cNvSpPr txBox="1"/>
          <p:nvPr/>
        </p:nvSpPr>
        <p:spPr>
          <a:xfrm>
            <a:off x="907138" y="1137399"/>
            <a:ext cx="8586702" cy="3970318"/>
          </a:xfrm>
          <a:prstGeom prst="rect">
            <a:avLst/>
          </a:prstGeom>
          <a:noFill/>
        </p:spPr>
        <p:txBody>
          <a:bodyPr wrap="square" rtlCol="0">
            <a:spAutoFit/>
          </a:bodyPr>
          <a:lstStyle/>
          <a:p>
            <a:r>
              <a:rPr lang="en-CA" dirty="0" smtClean="0">
                <a:solidFill>
                  <a:srgbClr val="0070C0"/>
                </a:solidFill>
              </a:rPr>
              <a:t>M</a:t>
            </a:r>
            <a:r>
              <a:rPr lang="en-CA" dirty="0" smtClean="0">
                <a:solidFill>
                  <a:srgbClr val="FF0000"/>
                </a:solidFill>
              </a:rPr>
              <a:t>a</a:t>
            </a:r>
            <a:r>
              <a:rPr lang="en-CA" dirty="0" smtClean="0">
                <a:solidFill>
                  <a:srgbClr val="CCCC00"/>
                </a:solidFill>
              </a:rPr>
              <a:t>x</a:t>
            </a:r>
            <a:r>
              <a:rPr lang="en-CA" dirty="0" smtClean="0">
                <a:solidFill>
                  <a:srgbClr val="00B050"/>
                </a:solidFill>
              </a:rPr>
              <a:t>i</a:t>
            </a:r>
            <a:r>
              <a:rPr lang="en-CA" dirty="0" smtClean="0">
                <a:solidFill>
                  <a:srgbClr val="0070C0"/>
                </a:solidFill>
              </a:rPr>
              <a:t>m</a:t>
            </a:r>
            <a:r>
              <a:rPr lang="en-CA" dirty="0" smtClean="0">
                <a:solidFill>
                  <a:srgbClr val="FF0000"/>
                </a:solidFill>
              </a:rPr>
              <a:t>i</a:t>
            </a:r>
            <a:r>
              <a:rPr lang="en-CA" dirty="0" smtClean="0">
                <a:solidFill>
                  <a:srgbClr val="CCCC00"/>
                </a:solidFill>
              </a:rPr>
              <a:t>s</a:t>
            </a:r>
            <a:r>
              <a:rPr lang="en-CA" dirty="0" smtClean="0">
                <a:solidFill>
                  <a:srgbClr val="00B050"/>
                </a:solidFill>
              </a:rPr>
              <a:t>i</a:t>
            </a:r>
            <a:r>
              <a:rPr lang="en-CA" dirty="0" smtClean="0">
                <a:solidFill>
                  <a:srgbClr val="0070C0"/>
                </a:solidFill>
              </a:rPr>
              <a:t>n</a:t>
            </a:r>
            <a:r>
              <a:rPr lang="en-CA" dirty="0" smtClean="0">
                <a:solidFill>
                  <a:srgbClr val="FF0000"/>
                </a:solidFill>
              </a:rPr>
              <a:t>g</a:t>
            </a:r>
            <a:r>
              <a:rPr lang="en-CA" dirty="0" smtClean="0"/>
              <a:t> </a:t>
            </a:r>
            <a:r>
              <a:rPr lang="en-CA" dirty="0" smtClean="0">
                <a:solidFill>
                  <a:srgbClr val="CCCC00"/>
                </a:solidFill>
              </a:rPr>
              <a:t>I</a:t>
            </a:r>
            <a:r>
              <a:rPr lang="en-CA" dirty="0" smtClean="0">
                <a:solidFill>
                  <a:srgbClr val="00B050"/>
                </a:solidFill>
              </a:rPr>
              <a:t>n</a:t>
            </a:r>
            <a:r>
              <a:rPr lang="en-CA" dirty="0" smtClean="0">
                <a:solidFill>
                  <a:srgbClr val="0070C0"/>
                </a:solidFill>
              </a:rPr>
              <a:t>n</a:t>
            </a:r>
            <a:r>
              <a:rPr lang="en-CA" dirty="0" smtClean="0">
                <a:solidFill>
                  <a:srgbClr val="FF0000"/>
                </a:solidFill>
              </a:rPr>
              <a:t>o</a:t>
            </a:r>
            <a:r>
              <a:rPr lang="en-CA" dirty="0" smtClean="0">
                <a:solidFill>
                  <a:srgbClr val="CCCC00"/>
                </a:solidFill>
              </a:rPr>
              <a:t>v</a:t>
            </a:r>
            <a:r>
              <a:rPr lang="en-CA" dirty="0" smtClean="0">
                <a:solidFill>
                  <a:srgbClr val="00B050"/>
                </a:solidFill>
              </a:rPr>
              <a:t>a</a:t>
            </a:r>
            <a:r>
              <a:rPr lang="en-CA" dirty="0" smtClean="0">
                <a:solidFill>
                  <a:srgbClr val="0070C0"/>
                </a:solidFill>
              </a:rPr>
              <a:t>t</a:t>
            </a:r>
            <a:r>
              <a:rPr lang="en-CA" dirty="0" smtClean="0">
                <a:solidFill>
                  <a:srgbClr val="FF0000"/>
                </a:solidFill>
              </a:rPr>
              <a:t>i</a:t>
            </a:r>
            <a:r>
              <a:rPr lang="en-CA" dirty="0" smtClean="0">
                <a:solidFill>
                  <a:srgbClr val="CCCC00"/>
                </a:solidFill>
              </a:rPr>
              <a:t>o</a:t>
            </a:r>
            <a:r>
              <a:rPr lang="en-CA" dirty="0" smtClean="0">
                <a:solidFill>
                  <a:srgbClr val="00B050"/>
                </a:solidFill>
              </a:rPr>
              <a:t>n.</a:t>
            </a:r>
          </a:p>
          <a:p>
            <a:endParaRPr lang="en-CA" dirty="0" smtClean="0">
              <a:solidFill>
                <a:srgbClr val="00B050"/>
              </a:solidFill>
            </a:endParaRPr>
          </a:p>
          <a:p>
            <a:r>
              <a:rPr lang="en-CA" dirty="0" smtClean="0"/>
              <a:t>Googles philosophy it to create the happiest most productive workplace of earth.</a:t>
            </a:r>
          </a:p>
          <a:p>
            <a:pPr marL="285750" indent="-285750">
              <a:buFont typeface="Arial" panose="020B0604020202020204" pitchFamily="34" charset="0"/>
              <a:buChar char="•"/>
            </a:pPr>
            <a:r>
              <a:rPr lang="en-CA" dirty="0" err="1" smtClean="0"/>
              <a:t>Googleplex</a:t>
            </a:r>
            <a:r>
              <a:rPr lang="en-CA" dirty="0" smtClean="0"/>
              <a:t> HQ comes with its own free on-site doctor, fitness center, free food - all meals prepared by on-site chefs.</a:t>
            </a:r>
          </a:p>
          <a:p>
            <a:pPr marL="285750" indent="-285750">
              <a:buFont typeface="Arial" panose="020B0604020202020204" pitchFamily="34" charset="0"/>
              <a:buChar char="•"/>
            </a:pPr>
            <a:r>
              <a:rPr lang="en-CA" dirty="0" smtClean="0"/>
              <a:t>Work packages include extrinsic </a:t>
            </a:r>
            <a:r>
              <a:rPr lang="en-CA" dirty="0"/>
              <a:t>benefits including no cost health and dental plans, vacation packages and tuition </a:t>
            </a:r>
            <a:r>
              <a:rPr lang="en-CA" dirty="0" smtClean="0"/>
              <a:t>reimbursements.</a:t>
            </a:r>
          </a:p>
          <a:p>
            <a:pPr marL="285750" indent="-285750">
              <a:buFont typeface="Arial" panose="020B0604020202020204" pitchFamily="34" charset="0"/>
              <a:buChar char="•"/>
            </a:pPr>
            <a:r>
              <a:rPr lang="en-GB" dirty="0"/>
              <a:t>There are minimal deadlines for work programs and employees are encouraged to undertake their own projects with an 80:20 </a:t>
            </a:r>
            <a:r>
              <a:rPr lang="en-GB" dirty="0" smtClean="0"/>
              <a:t>rule.</a:t>
            </a:r>
          </a:p>
          <a:p>
            <a:pPr marL="285750" indent="-285750">
              <a:buFont typeface="Arial" panose="020B0604020202020204" pitchFamily="34" charset="0"/>
              <a:buChar char="•"/>
            </a:pPr>
            <a:r>
              <a:rPr lang="en-GB" dirty="0" smtClean="0"/>
              <a:t>Recruitment policy</a:t>
            </a:r>
          </a:p>
          <a:p>
            <a:r>
              <a:rPr lang="en-GB" dirty="0" smtClean="0"/>
              <a:t>The candidates are not only tested for their innovative strengths, but also their ability to blend into the team. Only the best candidates are recruited.</a:t>
            </a:r>
            <a:endParaRPr lang="en-CA" dirty="0"/>
          </a:p>
          <a:p>
            <a:pPr marL="285750" indent="-285750">
              <a:buFont typeface="Arial" panose="020B0604020202020204" pitchFamily="34" charset="0"/>
              <a:buChar char="•"/>
            </a:pPr>
            <a:endParaRPr lang="en-CA" dirty="0" smtClean="0"/>
          </a:p>
          <a:p>
            <a:endParaRPr lang="en-CA" dirty="0" smtClean="0"/>
          </a:p>
        </p:txBody>
      </p:sp>
      <p:sp>
        <p:nvSpPr>
          <p:cNvPr id="4" name="Rectangular Callout 3"/>
          <p:cNvSpPr/>
          <p:nvPr/>
        </p:nvSpPr>
        <p:spPr>
          <a:xfrm>
            <a:off x="351416" y="4522905"/>
            <a:ext cx="9019555" cy="2141781"/>
          </a:xfrm>
          <a:prstGeom prst="wedgeRectCallout">
            <a:avLst>
              <a:gd name="adj1" fmla="val -20901"/>
              <a:gd name="adj2" fmla="val 57342"/>
            </a:avLst>
          </a:prstGeom>
        </p:spPr>
        <p:style>
          <a:lnRef idx="2">
            <a:schemeClr val="accent1"/>
          </a:lnRef>
          <a:fillRef idx="1">
            <a:schemeClr val="lt1"/>
          </a:fillRef>
          <a:effectRef idx="0">
            <a:schemeClr val="accent1"/>
          </a:effectRef>
          <a:fontRef idx="minor">
            <a:schemeClr val="dk1"/>
          </a:fontRef>
        </p:style>
        <p:txBody>
          <a:bodyPr rtlCol="0" anchor="ctr"/>
          <a:lstStyle/>
          <a:p>
            <a:r>
              <a:rPr lang="en-CA" sz="1200" dirty="0" smtClean="0">
                <a:latin typeface="Lucida Calligraphy" panose="03010101010101010101" pitchFamily="66" charset="0"/>
              </a:rPr>
              <a:t>Notes: Extra </a:t>
            </a:r>
            <a:r>
              <a:rPr lang="en-CA" sz="1200" dirty="0">
                <a:latin typeface="Lucida Calligraphy" panose="03010101010101010101" pitchFamily="66" charset="0"/>
              </a:rPr>
              <a:t>info to add to the slide</a:t>
            </a:r>
            <a:r>
              <a:rPr lang="en-CA" sz="1200" dirty="0" smtClean="0">
                <a:latin typeface="Lucida Calligraphy" panose="03010101010101010101" pitchFamily="66" charset="0"/>
              </a:rPr>
              <a:t>……..</a:t>
            </a:r>
          </a:p>
          <a:p>
            <a:r>
              <a:rPr lang="en-CA" sz="1200" dirty="0" smtClean="0">
                <a:latin typeface="Lucida Calligraphy" panose="03010101010101010101" pitchFamily="66" charset="0"/>
              </a:rPr>
              <a:t>Creating a harmonious working environment boosts works confidence and motivation.</a:t>
            </a:r>
          </a:p>
          <a:p>
            <a:r>
              <a:rPr lang="en-CA" sz="1200" dirty="0" smtClean="0">
                <a:latin typeface="Lucida Calligraphy" panose="03010101010101010101" pitchFamily="66" charset="0"/>
              </a:rPr>
              <a:t>A worker who loves his job is more likely to be more </a:t>
            </a:r>
            <a:r>
              <a:rPr lang="en-CA" sz="1200" dirty="0" smtClean="0">
                <a:latin typeface="Lucida Calligraphy" panose="03010101010101010101" pitchFamily="66" charset="0"/>
              </a:rPr>
              <a:t>efficient</a:t>
            </a:r>
            <a:r>
              <a:rPr lang="en-CA" sz="1200" dirty="0" smtClean="0">
                <a:latin typeface="Lucida Calligraphy" panose="03010101010101010101" pitchFamily="66" charset="0"/>
              </a:rPr>
              <a:t>, put in a greater effort and produces greater results.</a:t>
            </a:r>
          </a:p>
          <a:p>
            <a:r>
              <a:rPr lang="en-CA" sz="1200" dirty="0" smtClean="0">
                <a:latin typeface="Lucida Calligraphy" panose="03010101010101010101" pitchFamily="66" charset="0"/>
              </a:rPr>
              <a:t>Every Google base worldwide have similar facilities on offer.</a:t>
            </a:r>
          </a:p>
          <a:p>
            <a:r>
              <a:rPr lang="en-CA" sz="1200" dirty="0" smtClean="0">
                <a:latin typeface="Lucida Calligraphy" panose="03010101010101010101" pitchFamily="66" charset="0"/>
              </a:rPr>
              <a:t>Work packages offered as second to none</a:t>
            </a:r>
          </a:p>
          <a:p>
            <a:r>
              <a:rPr lang="en-CA" sz="1200" dirty="0" smtClean="0">
                <a:latin typeface="Lucida Calligraphy" panose="03010101010101010101" pitchFamily="66" charset="0"/>
              </a:rPr>
              <a:t>The 80:20 rule encourages employees to dedicate 20% of their time to their own projects. Google still own them and decide which projects will progress. But it give incentives to successful programs. This resulted in Gmail and Google Suggest.</a:t>
            </a:r>
          </a:p>
          <a:p>
            <a:r>
              <a:rPr lang="en-CA" sz="1200" dirty="0" smtClean="0">
                <a:latin typeface="Lucida Calligraphy" panose="03010101010101010101" pitchFamily="66" charset="0"/>
              </a:rPr>
              <a:t>An inability to mix into a team causes an issue. As it creates the chance of a possible rift and breakdown in working harmony and relationship – one of Googles founding principles</a:t>
            </a:r>
            <a:endParaRPr lang="en-CA" sz="1200" dirty="0">
              <a:latin typeface="Lucida Calligraphy" panose="03010101010101010101" pitchFamily="66" charset="0"/>
            </a:endParaRPr>
          </a:p>
        </p:txBody>
      </p:sp>
    </p:spTree>
    <p:extLst>
      <p:ext uri="{BB962C8B-B14F-4D97-AF65-F5344CB8AC3E}">
        <p14:creationId xmlns:p14="http://schemas.microsoft.com/office/powerpoint/2010/main" val="23163878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1415" y="0"/>
            <a:ext cx="2301730" cy="1417627"/>
          </a:xfrm>
          <a:prstGeom prst="rect">
            <a:avLst/>
          </a:prstGeom>
        </p:spPr>
      </p:pic>
      <p:sp>
        <p:nvSpPr>
          <p:cNvPr id="3" name="TextBox 2"/>
          <p:cNvSpPr txBox="1"/>
          <p:nvPr/>
        </p:nvSpPr>
        <p:spPr>
          <a:xfrm>
            <a:off x="729036" y="1002387"/>
            <a:ext cx="8586702" cy="4247317"/>
          </a:xfrm>
          <a:prstGeom prst="rect">
            <a:avLst/>
          </a:prstGeom>
          <a:noFill/>
        </p:spPr>
        <p:txBody>
          <a:bodyPr wrap="square" rtlCol="0">
            <a:spAutoFit/>
          </a:bodyPr>
          <a:lstStyle/>
          <a:p>
            <a:r>
              <a:rPr lang="en-CA" dirty="0" smtClean="0">
                <a:solidFill>
                  <a:srgbClr val="0070C0"/>
                </a:solidFill>
              </a:rPr>
              <a:t>S</a:t>
            </a:r>
            <a:r>
              <a:rPr lang="en-CA" dirty="0" smtClean="0">
                <a:solidFill>
                  <a:srgbClr val="FF0000"/>
                </a:solidFill>
              </a:rPr>
              <a:t>u</a:t>
            </a:r>
            <a:r>
              <a:rPr lang="en-CA" dirty="0" smtClean="0">
                <a:solidFill>
                  <a:srgbClr val="CCCC00"/>
                </a:solidFill>
              </a:rPr>
              <a:t>m</a:t>
            </a:r>
            <a:r>
              <a:rPr lang="en-CA" dirty="0" smtClean="0">
                <a:solidFill>
                  <a:srgbClr val="00B050"/>
                </a:solidFill>
              </a:rPr>
              <a:t>m</a:t>
            </a:r>
            <a:r>
              <a:rPr lang="en-CA" dirty="0" smtClean="0">
                <a:solidFill>
                  <a:srgbClr val="0070C0"/>
                </a:solidFill>
              </a:rPr>
              <a:t>a</a:t>
            </a:r>
            <a:r>
              <a:rPr lang="en-CA" dirty="0" smtClean="0">
                <a:solidFill>
                  <a:srgbClr val="FF0000"/>
                </a:solidFill>
              </a:rPr>
              <a:t>r</a:t>
            </a:r>
            <a:r>
              <a:rPr lang="en-CA" dirty="0" smtClean="0">
                <a:solidFill>
                  <a:srgbClr val="CCCC00"/>
                </a:solidFill>
              </a:rPr>
              <a:t>y</a:t>
            </a:r>
          </a:p>
          <a:p>
            <a:r>
              <a:rPr lang="en-CA" dirty="0" smtClean="0"/>
              <a:t>In less than 20 years Google has grown from an idea between two PhD graduates into the world leader in web advertising with a </a:t>
            </a:r>
            <a:r>
              <a:rPr lang="en-CA" dirty="0" err="1" smtClean="0"/>
              <a:t>nett</a:t>
            </a:r>
            <a:r>
              <a:rPr lang="en-CA" dirty="0" smtClean="0"/>
              <a:t> </a:t>
            </a:r>
            <a:r>
              <a:rPr lang="en-CA" dirty="0" smtClean="0"/>
              <a:t>worth of just under $500 billion.</a:t>
            </a:r>
          </a:p>
          <a:p>
            <a:r>
              <a:rPr lang="en-CA" dirty="0" smtClean="0"/>
              <a:t>It still follows its generic and intensive growth strategies aggressively. Even though the explosive growth rate is now slowing down Google continue to seek new markets and design new products.</a:t>
            </a:r>
            <a:r>
              <a:rPr lang="en-CA" dirty="0"/>
              <a:t> </a:t>
            </a:r>
            <a:endParaRPr lang="en-CA" dirty="0" smtClean="0"/>
          </a:p>
          <a:p>
            <a:r>
              <a:rPr lang="en-CA" dirty="0" smtClean="0"/>
              <a:t>Their </a:t>
            </a:r>
            <a:r>
              <a:rPr lang="en-CA" dirty="0"/>
              <a:t>Bi-Generation management model is now utilised by most US techno start ups</a:t>
            </a:r>
            <a:r>
              <a:rPr lang="en-CA" dirty="0" smtClean="0"/>
              <a:t>.</a:t>
            </a:r>
          </a:p>
          <a:p>
            <a:r>
              <a:rPr lang="en-CA" dirty="0" smtClean="0"/>
              <a:t>One fault could be stated that it wasted time, money and effort on a high percentage of </a:t>
            </a:r>
            <a:r>
              <a:rPr lang="en-CA" dirty="0" smtClean="0"/>
              <a:t>ideas, which </a:t>
            </a:r>
            <a:r>
              <a:rPr lang="en-CA" dirty="0" smtClean="0"/>
              <a:t>had slim chances of success. This recession has brought that truth home. Google now plans to build a process to ensure that high priority ideas receive the right funding. </a:t>
            </a:r>
          </a:p>
          <a:p>
            <a:r>
              <a:rPr lang="en-CA" dirty="0" smtClean="0"/>
              <a:t>So it’s combining its world class ‘front end</a:t>
            </a:r>
            <a:r>
              <a:rPr lang="en-CA" dirty="0"/>
              <a:t>’ innovation </a:t>
            </a:r>
            <a:r>
              <a:rPr lang="en-CA" dirty="0" smtClean="0"/>
              <a:t>process with a degree of discipline. Leading to even more success in the future.</a:t>
            </a:r>
          </a:p>
        </p:txBody>
      </p:sp>
      <p:sp>
        <p:nvSpPr>
          <p:cNvPr id="4" name="Rectangular Callout 3"/>
          <p:cNvSpPr/>
          <p:nvPr/>
        </p:nvSpPr>
        <p:spPr>
          <a:xfrm>
            <a:off x="351415" y="5182198"/>
            <a:ext cx="9019555" cy="1462604"/>
          </a:xfrm>
          <a:prstGeom prst="wedgeRectCallout">
            <a:avLst>
              <a:gd name="adj1" fmla="val -20833"/>
              <a:gd name="adj2" fmla="val 57906"/>
            </a:avLst>
          </a:prstGeom>
        </p:spPr>
        <p:style>
          <a:lnRef idx="2">
            <a:schemeClr val="accent1"/>
          </a:lnRef>
          <a:fillRef idx="1">
            <a:schemeClr val="lt1"/>
          </a:fillRef>
          <a:effectRef idx="0">
            <a:schemeClr val="accent1"/>
          </a:effectRef>
          <a:fontRef idx="minor">
            <a:schemeClr val="dk1"/>
          </a:fontRef>
        </p:style>
        <p:txBody>
          <a:bodyPr rtlCol="0" anchor="ctr"/>
          <a:lstStyle/>
          <a:p>
            <a:r>
              <a:rPr lang="en-CA" sz="1200" dirty="0" smtClean="0">
                <a:latin typeface="Lucida Calligraphy" panose="03010101010101010101" pitchFamily="66" charset="0"/>
              </a:rPr>
              <a:t>Notes: Extra </a:t>
            </a:r>
            <a:r>
              <a:rPr lang="en-CA" sz="1200" dirty="0">
                <a:latin typeface="Lucida Calligraphy" panose="03010101010101010101" pitchFamily="66" charset="0"/>
              </a:rPr>
              <a:t>info to add to the slide</a:t>
            </a:r>
            <a:r>
              <a:rPr lang="en-CA" sz="1200" dirty="0" smtClean="0">
                <a:latin typeface="Lucida Calligraphy" panose="03010101010101010101" pitchFamily="66" charset="0"/>
              </a:rPr>
              <a:t>……..</a:t>
            </a:r>
          </a:p>
          <a:p>
            <a:r>
              <a:rPr lang="en-CA" sz="1200" dirty="0" smtClean="0">
                <a:latin typeface="Lucida Calligraphy" panose="03010101010101010101" pitchFamily="66" charset="0"/>
              </a:rPr>
              <a:t>Over 70% of searches are undertaken using the Google Search Engine.</a:t>
            </a:r>
          </a:p>
          <a:p>
            <a:r>
              <a:rPr lang="en-CA" sz="1200" dirty="0" smtClean="0">
                <a:latin typeface="Lucida Calligraphy" panose="03010101010101010101" pitchFamily="66" charset="0"/>
              </a:rPr>
              <a:t>As the growth has slowed down some of the Google engineers have moved on – but their innovation has not stopped – Twitter was started by ex- Google employees.</a:t>
            </a:r>
          </a:p>
          <a:p>
            <a:r>
              <a:rPr lang="en-CA" sz="1200" dirty="0" smtClean="0">
                <a:latin typeface="Lucida Calligraphy" panose="03010101010101010101" pitchFamily="66" charset="0"/>
              </a:rPr>
              <a:t>Introducing discipline into their regime will benefit Google in the long run. Placing constraints will ensure investment goes into the right channels to reap the maximum return.</a:t>
            </a:r>
            <a:endParaRPr lang="en-CA" sz="1200" dirty="0">
              <a:latin typeface="Lucida Calligraphy" panose="03010101010101010101" pitchFamily="66" charset="0"/>
            </a:endParaRPr>
          </a:p>
        </p:txBody>
      </p:sp>
    </p:spTree>
    <p:extLst>
      <p:ext uri="{BB962C8B-B14F-4D97-AF65-F5344CB8AC3E}">
        <p14:creationId xmlns:p14="http://schemas.microsoft.com/office/powerpoint/2010/main" val="306914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1415" y="1"/>
            <a:ext cx="2142302" cy="1319436"/>
          </a:xfrm>
          <a:prstGeom prst="rect">
            <a:avLst/>
          </a:prstGeom>
        </p:spPr>
      </p:pic>
      <p:sp>
        <p:nvSpPr>
          <p:cNvPr id="5" name="TextBox 4"/>
          <p:cNvSpPr txBox="1"/>
          <p:nvPr/>
        </p:nvSpPr>
        <p:spPr>
          <a:xfrm>
            <a:off x="2424079" y="423447"/>
            <a:ext cx="8198917" cy="6217087"/>
          </a:xfrm>
          <a:prstGeom prst="rect">
            <a:avLst/>
          </a:prstGeom>
          <a:noFill/>
        </p:spPr>
        <p:txBody>
          <a:bodyPr wrap="square" rtlCol="0">
            <a:spAutoFit/>
          </a:bodyPr>
          <a:lstStyle/>
          <a:p>
            <a:r>
              <a:rPr lang="en-CA" dirty="0" smtClean="0">
                <a:solidFill>
                  <a:srgbClr val="0070C0"/>
                </a:solidFill>
              </a:rPr>
              <a:t>R</a:t>
            </a:r>
            <a:r>
              <a:rPr lang="en-CA" dirty="0" smtClean="0">
                <a:solidFill>
                  <a:srgbClr val="FF0000"/>
                </a:solidFill>
              </a:rPr>
              <a:t>e</a:t>
            </a:r>
            <a:r>
              <a:rPr lang="en-CA" dirty="0" smtClean="0">
                <a:solidFill>
                  <a:srgbClr val="CCCC00"/>
                </a:solidFill>
              </a:rPr>
              <a:t>f</a:t>
            </a:r>
            <a:r>
              <a:rPr lang="en-CA" dirty="0" smtClean="0">
                <a:solidFill>
                  <a:srgbClr val="00B050"/>
                </a:solidFill>
              </a:rPr>
              <a:t>e</a:t>
            </a:r>
            <a:r>
              <a:rPr lang="en-CA" dirty="0" smtClean="0">
                <a:solidFill>
                  <a:srgbClr val="0070C0"/>
                </a:solidFill>
              </a:rPr>
              <a:t>r</a:t>
            </a:r>
            <a:r>
              <a:rPr lang="en-CA" dirty="0" smtClean="0">
                <a:solidFill>
                  <a:srgbClr val="FF0000"/>
                </a:solidFill>
              </a:rPr>
              <a:t>e</a:t>
            </a:r>
            <a:r>
              <a:rPr lang="en-CA" dirty="0" smtClean="0">
                <a:solidFill>
                  <a:srgbClr val="CCCC00"/>
                </a:solidFill>
              </a:rPr>
              <a:t>n</a:t>
            </a:r>
            <a:r>
              <a:rPr lang="en-CA" dirty="0" smtClean="0">
                <a:solidFill>
                  <a:srgbClr val="0070C0"/>
                </a:solidFill>
              </a:rPr>
              <a:t>c</a:t>
            </a:r>
            <a:r>
              <a:rPr lang="en-CA" dirty="0" smtClean="0">
                <a:solidFill>
                  <a:srgbClr val="FF0000"/>
                </a:solidFill>
              </a:rPr>
              <a:t>e</a:t>
            </a:r>
            <a:r>
              <a:rPr lang="en-CA" dirty="0" smtClean="0">
                <a:solidFill>
                  <a:srgbClr val="00B050"/>
                </a:solidFill>
              </a:rPr>
              <a:t>s</a:t>
            </a:r>
            <a:r>
              <a:rPr lang="en-CA" dirty="0" smtClean="0">
                <a:solidFill>
                  <a:srgbClr val="CCCC00"/>
                </a:solidFill>
              </a:rPr>
              <a:t>:</a:t>
            </a:r>
          </a:p>
          <a:p>
            <a:r>
              <a:rPr lang="en-GB" sz="1000" dirty="0"/>
              <a:t>FastCompany.com (2017) Googles Greatest innovation may be its management practice. Available at</a:t>
            </a:r>
            <a:endParaRPr lang="en-CA" sz="1000" dirty="0"/>
          </a:p>
          <a:p>
            <a:r>
              <a:rPr lang="en-GB" sz="1000" u="sng" dirty="0">
                <a:hlinkClick r:id="rId3"/>
              </a:rPr>
              <a:t>https://www.fastcompany.cgom/1720052/googles-greatest-innovation-may-be-its-management-practice</a:t>
            </a:r>
            <a:r>
              <a:rPr lang="en-GB" sz="1000" dirty="0"/>
              <a:t>  [accessed 04 Nov 2017]</a:t>
            </a:r>
            <a:endParaRPr lang="en-CA" sz="1000" dirty="0"/>
          </a:p>
          <a:p>
            <a:pPr fontAlgn="base"/>
            <a:r>
              <a:rPr lang="en-GB" sz="1000" dirty="0" err="1"/>
              <a:t>Alvesson</a:t>
            </a:r>
            <a:r>
              <a:rPr lang="en-GB" sz="1000" dirty="0"/>
              <a:t>, M. (2012). </a:t>
            </a:r>
            <a:r>
              <a:rPr lang="en-GB" sz="1000" i="1" dirty="0"/>
              <a:t>Understanding organizational culture</a:t>
            </a:r>
            <a:r>
              <a:rPr lang="en-GB" sz="1000" dirty="0"/>
              <a:t>. Sage.</a:t>
            </a:r>
            <a:endParaRPr lang="en-CA" sz="1000" dirty="0"/>
          </a:p>
          <a:p>
            <a:pPr fontAlgn="base"/>
            <a:r>
              <a:rPr lang="en-GB" sz="1000" dirty="0"/>
              <a:t>[Accessed 05 Nov 2017]</a:t>
            </a:r>
            <a:endParaRPr lang="en-CA" sz="1000" dirty="0"/>
          </a:p>
          <a:p>
            <a:pPr fontAlgn="base"/>
            <a:r>
              <a:rPr lang="en-GB" sz="1000" dirty="0"/>
              <a:t> </a:t>
            </a:r>
            <a:endParaRPr lang="en-CA" sz="1000" dirty="0"/>
          </a:p>
          <a:p>
            <a:pPr fontAlgn="base"/>
            <a:r>
              <a:rPr lang="en-GB" sz="1000" dirty="0"/>
              <a:t>Claver-Cortes, E., </a:t>
            </a:r>
            <a:r>
              <a:rPr lang="en-GB" sz="1000" dirty="0" err="1"/>
              <a:t>Pertusa</a:t>
            </a:r>
            <a:r>
              <a:rPr lang="en-GB" sz="1000" dirty="0"/>
              <a:t>-Ortega, E. M., &amp; Molina-</a:t>
            </a:r>
            <a:r>
              <a:rPr lang="en-GB" sz="1000" dirty="0" err="1"/>
              <a:t>Azorin</a:t>
            </a:r>
            <a:r>
              <a:rPr lang="en-GB" sz="1000" dirty="0"/>
              <a:t>, J. F. (2012). Characteristics of organizational structure relating to hybrid competitive strategy. </a:t>
            </a:r>
            <a:r>
              <a:rPr lang="en-GB" sz="1000" i="1" dirty="0"/>
              <a:t>Journal of Business Research</a:t>
            </a:r>
            <a:r>
              <a:rPr lang="en-GB" sz="1000" dirty="0"/>
              <a:t>, </a:t>
            </a:r>
            <a:r>
              <a:rPr lang="en-GB" sz="1000" i="1" dirty="0"/>
              <a:t>65</a:t>
            </a:r>
            <a:r>
              <a:rPr lang="en-GB" sz="1000" dirty="0"/>
              <a:t>(7), 993-1002.</a:t>
            </a:r>
            <a:endParaRPr lang="en-CA" sz="1000" dirty="0"/>
          </a:p>
          <a:p>
            <a:pPr fontAlgn="base"/>
            <a:r>
              <a:rPr lang="en-GB" sz="1000" dirty="0"/>
              <a:t>[Accessed 05 Nov 2017]</a:t>
            </a:r>
            <a:endParaRPr lang="en-CA" sz="1000" dirty="0"/>
          </a:p>
          <a:p>
            <a:pPr fontAlgn="base"/>
            <a:r>
              <a:rPr lang="en-GB" sz="1000" dirty="0"/>
              <a:t> </a:t>
            </a:r>
            <a:endParaRPr lang="en-CA" sz="1000" dirty="0"/>
          </a:p>
          <a:p>
            <a:pPr fontAlgn="base"/>
            <a:r>
              <a:rPr lang="en-GB" sz="1000" dirty="0"/>
              <a:t>Google Inc. (2014). Google Inc. Form 10-K, 2014. Available at</a:t>
            </a:r>
            <a:endParaRPr lang="en-CA" sz="1000" dirty="0"/>
          </a:p>
          <a:p>
            <a:pPr fontAlgn="base"/>
            <a:r>
              <a:rPr lang="en-GB" sz="1000" u="sng" dirty="0">
                <a:hlinkClick r:id="rId4"/>
              </a:rPr>
              <a:t>https://www.sec.gov/Archives/edgar/data/1288776/000128877615000008/goog2014123110-k.htm</a:t>
            </a:r>
            <a:endParaRPr lang="en-CA" sz="1000" dirty="0"/>
          </a:p>
          <a:p>
            <a:pPr fontAlgn="base"/>
            <a:r>
              <a:rPr lang="en-GB" sz="1000" dirty="0"/>
              <a:t>[Accessed 07 Nov 2017]</a:t>
            </a:r>
            <a:endParaRPr lang="en-CA" sz="1000" dirty="0"/>
          </a:p>
          <a:p>
            <a:pPr fontAlgn="base"/>
            <a:r>
              <a:rPr lang="en-GB" sz="1000" dirty="0"/>
              <a:t>  </a:t>
            </a:r>
            <a:endParaRPr lang="en-CA" sz="1000" dirty="0"/>
          </a:p>
          <a:p>
            <a:pPr fontAlgn="base"/>
            <a:r>
              <a:rPr lang="en-GB" sz="1000" dirty="0"/>
              <a:t>Smith, J. (2013). The Companies with the Best CSR Reputations. </a:t>
            </a:r>
            <a:r>
              <a:rPr lang="en-GB" sz="1000" i="1" dirty="0"/>
              <a:t>Forbes</a:t>
            </a:r>
            <a:r>
              <a:rPr lang="en-GB" sz="1000" dirty="0"/>
              <a:t>. </a:t>
            </a:r>
            <a:endParaRPr lang="en-CA" sz="1000" dirty="0"/>
          </a:p>
          <a:p>
            <a:pPr fontAlgn="base"/>
            <a:r>
              <a:rPr lang="en-GB" sz="1000" dirty="0"/>
              <a:t>Available at </a:t>
            </a:r>
            <a:r>
              <a:rPr lang="en-GB" sz="1000" u="sng" dirty="0">
                <a:hlinkClick r:id="rId5"/>
              </a:rPr>
              <a:t>https://www.forbes.com</a:t>
            </a:r>
            <a:endParaRPr lang="en-CA" sz="1000" dirty="0"/>
          </a:p>
          <a:p>
            <a:pPr fontAlgn="base"/>
            <a:r>
              <a:rPr lang="en-GB" sz="1000" dirty="0"/>
              <a:t>[Accessed 6 Nov 2017]</a:t>
            </a:r>
            <a:endParaRPr lang="en-CA" sz="1000" dirty="0"/>
          </a:p>
          <a:p>
            <a:pPr fontAlgn="base"/>
            <a:r>
              <a:rPr lang="en-GB" sz="1000" dirty="0"/>
              <a:t> </a:t>
            </a:r>
            <a:endParaRPr lang="en-CA" sz="1000" dirty="0"/>
          </a:p>
          <a:p>
            <a:pPr fontAlgn="base"/>
            <a:r>
              <a:rPr lang="en-GB" sz="1000" dirty="0"/>
              <a:t>Cleverism.com (2016} Google way of Motivating </a:t>
            </a:r>
            <a:r>
              <a:rPr lang="en-GB" sz="1000" dirty="0" smtClean="0"/>
              <a:t>Employees</a:t>
            </a:r>
            <a:r>
              <a:rPr lang="en-GB" sz="1000" dirty="0"/>
              <a:t>. Available at</a:t>
            </a:r>
            <a:endParaRPr lang="en-CA" sz="1000" dirty="0"/>
          </a:p>
          <a:p>
            <a:pPr fontAlgn="base"/>
            <a:r>
              <a:rPr lang="en-GB" sz="1000" u="sng" dirty="0">
                <a:hlinkClick r:id="rId6"/>
              </a:rPr>
              <a:t>https://www.cleverism.com/google-way-motivating-employees/</a:t>
            </a:r>
            <a:r>
              <a:rPr lang="en-GB" sz="1000" dirty="0"/>
              <a:t> [accessed 06 Nov 2017[</a:t>
            </a:r>
            <a:endParaRPr lang="en-CA" sz="1000" dirty="0"/>
          </a:p>
          <a:p>
            <a:pPr fontAlgn="base"/>
            <a:r>
              <a:rPr lang="en-GB" sz="1000" b="1" i="1" dirty="0"/>
              <a:t> </a:t>
            </a:r>
            <a:endParaRPr lang="en-CA" sz="1000" dirty="0"/>
          </a:p>
          <a:p>
            <a:pPr fontAlgn="base"/>
            <a:r>
              <a:rPr lang="en-GB" sz="1000" dirty="0" err="1"/>
              <a:t>Brachmann</a:t>
            </a:r>
            <a:r>
              <a:rPr lang="en-GB" sz="1000" dirty="0"/>
              <a:t> S. (2015) Perception &amp; Motivation in Organizational Behaviour. </a:t>
            </a:r>
            <a:r>
              <a:rPr lang="fr-FR" sz="1000" dirty="0" err="1" smtClean="0"/>
              <a:t>Available</a:t>
            </a:r>
            <a:r>
              <a:rPr lang="fr-FR" sz="1000" dirty="0" smtClean="0"/>
              <a:t> at</a:t>
            </a:r>
            <a:endParaRPr lang="en-CA" sz="1000" dirty="0"/>
          </a:p>
          <a:p>
            <a:pPr fontAlgn="base"/>
            <a:r>
              <a:rPr lang="fr-FR" sz="1000" u="sng" dirty="0">
                <a:hlinkClick r:id="rId7"/>
              </a:rPr>
              <a:t>http://smallbusiness.chron.com/perception-motivation-organizational-behavior-13609.html</a:t>
            </a:r>
            <a:endParaRPr lang="en-CA" sz="1000" dirty="0"/>
          </a:p>
          <a:p>
            <a:pPr fontAlgn="base"/>
            <a:r>
              <a:rPr lang="en-GB" sz="1000" dirty="0"/>
              <a:t>[Accessed 4 Nov 2017]</a:t>
            </a:r>
            <a:endParaRPr lang="en-CA" sz="1000" dirty="0"/>
          </a:p>
          <a:p>
            <a:pPr fontAlgn="base"/>
            <a:r>
              <a:rPr lang="en-GB" sz="1000" dirty="0"/>
              <a:t> </a:t>
            </a:r>
            <a:endParaRPr lang="en-CA" sz="1000" dirty="0"/>
          </a:p>
          <a:p>
            <a:r>
              <a:rPr lang="en-GB" sz="1000" dirty="0"/>
              <a:t>(2013) How to Implement ‘Understanding the Organization and its Context. Available at</a:t>
            </a:r>
            <a:endParaRPr lang="en-CA" sz="1000" dirty="0"/>
          </a:p>
          <a:p>
            <a:r>
              <a:rPr lang="en-GB" sz="1000" u="sng" dirty="0">
                <a:hlinkClick r:id="rId8"/>
              </a:rPr>
              <a:t>http://asq.org/blog/2015/10/how-to-implement-understanding-the-organization-and-its-context/</a:t>
            </a:r>
            <a:r>
              <a:rPr lang="en-GB" sz="1000" dirty="0"/>
              <a:t> [Accessed 03 Nov 2017]</a:t>
            </a:r>
            <a:endParaRPr lang="en-CA" sz="1000" dirty="0"/>
          </a:p>
          <a:p>
            <a:r>
              <a:rPr lang="en-GB" sz="1000" dirty="0"/>
              <a:t> </a:t>
            </a:r>
            <a:endParaRPr lang="en-CA" sz="1000" dirty="0"/>
          </a:p>
          <a:p>
            <a:r>
              <a:rPr lang="en-GB" sz="1000" dirty="0" err="1"/>
              <a:t>Amabile</a:t>
            </a:r>
            <a:r>
              <a:rPr lang="en-GB" sz="1000" dirty="0"/>
              <a:t>, T. (2012). To Give Your Employees Meaning, Start with Mission. Harvard Business School.</a:t>
            </a:r>
            <a:endParaRPr lang="en-CA" sz="1000" dirty="0"/>
          </a:p>
          <a:p>
            <a:r>
              <a:rPr lang="en-GB" sz="1000" dirty="0"/>
              <a:t> </a:t>
            </a:r>
            <a:endParaRPr lang="en-CA" sz="1000" dirty="0"/>
          </a:p>
          <a:p>
            <a:r>
              <a:rPr lang="en-GB" sz="1000" dirty="0"/>
              <a:t>Holland, K. (2007). In Mission Statements, </a:t>
            </a:r>
            <a:r>
              <a:rPr lang="en-GB" sz="1000" dirty="0" err="1"/>
              <a:t>Bizspeak</a:t>
            </a:r>
            <a:r>
              <a:rPr lang="en-GB" sz="1000" dirty="0"/>
              <a:t> and Bromides. The New York Times.</a:t>
            </a:r>
            <a:endParaRPr lang="en-CA" sz="1000" dirty="0"/>
          </a:p>
          <a:p>
            <a:r>
              <a:rPr lang="en-GB" sz="1000" dirty="0"/>
              <a:t> </a:t>
            </a:r>
            <a:endParaRPr lang="en-CA" sz="1000" dirty="0"/>
          </a:p>
          <a:p>
            <a:r>
              <a:rPr lang="en-GB" sz="1000" dirty="0"/>
              <a:t>Kirkpatrick, S. A., Wofford, J. C., &amp; Baum, J. R. (2002). Measuring motive imagery contained in the vision statement. The Leadership Quarterly, 13(2), 139-150.</a:t>
            </a:r>
            <a:endParaRPr lang="en-CA" sz="1000" dirty="0"/>
          </a:p>
          <a:p>
            <a:r>
              <a:rPr lang="en-GB" sz="1000" dirty="0"/>
              <a:t> </a:t>
            </a:r>
            <a:endParaRPr lang="en-CA" sz="1000" dirty="0"/>
          </a:p>
          <a:p>
            <a:r>
              <a:rPr lang="en-GB" sz="1000" dirty="0"/>
              <a:t>Kotter, J. (2013). Your Company Vision: If It’s Complicated, It Shouldn’t Be. Forbes.</a:t>
            </a:r>
            <a:endParaRPr lang="en-CA" sz="1000" dirty="0"/>
          </a:p>
          <a:p>
            <a:r>
              <a:rPr lang="en-GB" sz="1000" dirty="0"/>
              <a:t> </a:t>
            </a:r>
            <a:endParaRPr lang="en-CA" sz="1000" dirty="0"/>
          </a:p>
          <a:p>
            <a:r>
              <a:rPr lang="en-GB" sz="1000" dirty="0" err="1"/>
              <a:t>Lagace</a:t>
            </a:r>
            <a:r>
              <a:rPr lang="en-GB" sz="1000" dirty="0"/>
              <a:t>, M. (2003). Guiding Growth: How Vision Keeps Companies on Course. Harvard Business School.</a:t>
            </a:r>
            <a:endParaRPr lang="en-CA" sz="1000" dirty="0"/>
          </a:p>
          <a:p>
            <a:r>
              <a:rPr lang="en-GB" sz="1000" dirty="0"/>
              <a:t> </a:t>
            </a:r>
            <a:endParaRPr lang="en-CA" sz="1000" dirty="0"/>
          </a:p>
        </p:txBody>
      </p:sp>
    </p:spTree>
    <p:extLst>
      <p:ext uri="{BB962C8B-B14F-4D97-AF65-F5344CB8AC3E}">
        <p14:creationId xmlns:p14="http://schemas.microsoft.com/office/powerpoint/2010/main" val="261519609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4587</TotalTime>
  <Words>3196</Words>
  <Application>Microsoft Office PowerPoint</Application>
  <PresentationFormat>Widescreen</PresentationFormat>
  <Paragraphs>224</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Lucida Calligraphy</vt:lpstr>
      <vt:lpstr>Trebuchet MS</vt:lpstr>
      <vt:lpstr>Wingdings 3</vt:lpstr>
      <vt:lpstr>Facet</vt:lpstr>
      <vt:lpstr>                     ’s approaches to strategy,  organisation and management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Rogers Communications Partnership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Jonah Lewis</dc:creator>
  <cp:revision>74</cp:revision>
  <dcterms:created xsi:type="dcterms:W3CDTF">2017-12-07T21:31:44Z</dcterms:created>
  <dcterms:modified xsi:type="dcterms:W3CDTF">2017-12-11T02:02:36Z</dcterms:modified>
</cp:coreProperties>
</file>