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1" r:id="rId4"/>
    <p:sldId id="270" r:id="rId5"/>
    <p:sldId id="268" r:id="rId6"/>
    <p:sldId id="269" r:id="rId7"/>
    <p:sldId id="272" r:id="rId8"/>
    <p:sldId id="273" r:id="rId9"/>
    <p:sldId id="274" r:id="rId10"/>
    <p:sldId id="264" r:id="rId11"/>
    <p:sldId id="275" r:id="rId12"/>
    <p:sldId id="276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26" autoAdjust="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Isosceles Triangle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1D8BD707-D9CF-40AE-B4C6-C98DA3205C09}" type="datetimeFigureOut">
              <a:rPr lang="en-US" smtClean="0"/>
              <a:pPr/>
              <a:t>11/12/2020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11/12/2020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ight Triangle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Isosceles Triangle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11/12/2020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11/12/2020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11/12/2020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11/12/2020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1D8BD707-D9CF-40AE-B4C6-C98DA3205C09}" type="datetimeFigureOut">
              <a:rPr lang="en-US" smtClean="0"/>
              <a:pPr/>
              <a:t>11/12/2020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1D8BD707-D9CF-40AE-B4C6-C98DA3205C09}" type="datetimeFigureOut">
              <a:rPr lang="en-US" smtClean="0"/>
              <a:pPr/>
              <a:t>11/12/2020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Prosperity Through Sustainable Development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Well-being of Future Generations (Wales) Act 2015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28600" y="6248400"/>
            <a:ext cx="8763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Graham Nash                                                                                  UWTSD: 1603130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371600" y="3581400"/>
            <a:ext cx="624840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solidFill>
                  <a:schemeClr val="bg1"/>
                </a:solidFill>
              </a:rPr>
              <a:t>“the process of improving the economic, social, environmental and cultural well-being of Wales by taking action, in accordance with the sustainable development principle, aimed at achieving the well-being goals” </a:t>
            </a:r>
          </a:p>
          <a:p>
            <a:pPr algn="ctr"/>
            <a:endParaRPr lang="en-GB" dirty="0" smtClean="0">
              <a:solidFill>
                <a:schemeClr val="bg1"/>
              </a:solidFill>
            </a:endParaRPr>
          </a:p>
          <a:p>
            <a:pPr algn="r"/>
            <a:r>
              <a:rPr lang="en-GB" sz="1400" dirty="0" smtClean="0">
                <a:solidFill>
                  <a:schemeClr val="bg1"/>
                </a:solidFill>
              </a:rPr>
              <a:t>(Future Generations Wales, 2015)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0544" y="776289"/>
            <a:ext cx="8062912" cy="671511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Well-being Goals</a:t>
            </a:r>
            <a:endParaRPr lang="en-GB" dirty="0"/>
          </a:p>
        </p:txBody>
      </p:sp>
      <p:pic>
        <p:nvPicPr>
          <p:cNvPr id="4" name="Picture 3" descr="IMAGE 1 - WELLBEING ACT GOALS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53000" y="1752600"/>
            <a:ext cx="3519165" cy="3219844"/>
          </a:xfrm>
          <a:prstGeom prst="rect">
            <a:avLst/>
          </a:prstGeom>
        </p:spPr>
      </p:pic>
      <p:pic>
        <p:nvPicPr>
          <p:cNvPr id="7" name="Picture 6" descr="IMAGE 3 - UNITED NATION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43600" y="5029200"/>
            <a:ext cx="1838003" cy="15621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752600" y="3810000"/>
            <a:ext cx="303640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GB" sz="1400" dirty="0" smtClean="0">
                <a:solidFill>
                  <a:schemeClr val="bg1"/>
                </a:solidFill>
              </a:rPr>
              <a:t>(Future Generations Wales, 2015)</a:t>
            </a:r>
          </a:p>
        </p:txBody>
      </p:sp>
      <p:sp>
        <p:nvSpPr>
          <p:cNvPr id="9" name="Rectangle 8"/>
          <p:cNvSpPr/>
          <p:nvPr/>
        </p:nvSpPr>
        <p:spPr>
          <a:xfrm>
            <a:off x="1676400" y="6096000"/>
            <a:ext cx="327402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400" dirty="0" smtClean="0">
                <a:solidFill>
                  <a:schemeClr val="bg1"/>
                </a:solidFill>
              </a:rPr>
              <a:t>(</a:t>
            </a:r>
            <a:r>
              <a:rPr lang="en-GB" sz="1400" dirty="0" err="1" smtClean="0">
                <a:solidFill>
                  <a:schemeClr val="bg1"/>
                </a:solidFill>
              </a:rPr>
              <a:t>Taysum</a:t>
            </a:r>
            <a:r>
              <a:rPr lang="en-GB" sz="1400" dirty="0" smtClean="0">
                <a:solidFill>
                  <a:schemeClr val="bg1"/>
                </a:solidFill>
              </a:rPr>
              <a:t> 2020; United Nations, 2015)</a:t>
            </a:r>
          </a:p>
        </p:txBody>
      </p:sp>
      <p:sp>
        <p:nvSpPr>
          <p:cNvPr id="10" name="Rectangle 9"/>
          <p:cNvSpPr/>
          <p:nvPr/>
        </p:nvSpPr>
        <p:spPr>
          <a:xfrm>
            <a:off x="7619997" y="4724400"/>
            <a:ext cx="90281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GB" sz="1400" dirty="0" smtClean="0">
                <a:solidFill>
                  <a:schemeClr val="bg1"/>
                </a:solidFill>
              </a:rPr>
              <a:t>Image 1</a:t>
            </a:r>
          </a:p>
        </p:txBody>
      </p:sp>
      <p:sp>
        <p:nvSpPr>
          <p:cNvPr id="11" name="Rectangle 10"/>
          <p:cNvSpPr/>
          <p:nvPr/>
        </p:nvSpPr>
        <p:spPr>
          <a:xfrm>
            <a:off x="7620000" y="6324600"/>
            <a:ext cx="90281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GB" sz="1400" dirty="0" smtClean="0">
                <a:solidFill>
                  <a:schemeClr val="bg1"/>
                </a:solidFill>
              </a:rPr>
              <a:t>Image 2</a:t>
            </a:r>
          </a:p>
        </p:txBody>
      </p:sp>
      <p:sp>
        <p:nvSpPr>
          <p:cNvPr id="13" name="Subtitle 2"/>
          <p:cNvSpPr txBox="1">
            <a:spLocks/>
          </p:cNvSpPr>
          <p:nvPr/>
        </p:nvSpPr>
        <p:spPr>
          <a:xfrm>
            <a:off x="685800" y="1600200"/>
            <a:ext cx="8062912" cy="2209800"/>
          </a:xfrm>
          <a:prstGeom prst="rect">
            <a:avLst/>
          </a:prstGeom>
        </p:spPr>
        <p:txBody>
          <a:bodyPr vert="horz" anchor="t">
            <a:normAutofit lnSpcReduction="10000"/>
          </a:bodyPr>
          <a:lstStyle/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en-GB" sz="30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The Core Principles</a:t>
            </a:r>
            <a:endParaRPr kumimoji="0" lang="en-GB" sz="30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kumimoji="0" lang="en-GB" sz="2400" b="0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A Prosperous Wales</a:t>
            </a:r>
            <a:endParaRPr kumimoji="0" lang="en-GB" sz="24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Low Carbon</a:t>
            </a: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Vibrant Economy</a:t>
            </a:r>
            <a:endParaRPr lang="en-GB" sz="240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kumimoji="0" lang="en-GB" sz="2400" b="0" i="0" u="none" strike="noStrike" kern="1200" cap="none" spc="0" normalizeH="0" noProof="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Employment Opportunities</a:t>
            </a:r>
            <a:endParaRPr lang="en-GB" sz="240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kumimoji="0" lang="en-GB" sz="2400" b="0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Education</a:t>
            </a:r>
            <a:endParaRPr kumimoji="0" lang="en-GB" sz="24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80000"/>
              <a:buFont typeface="Wingdings 2"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Subtitle 2"/>
          <p:cNvSpPr txBox="1">
            <a:spLocks/>
          </p:cNvSpPr>
          <p:nvPr/>
        </p:nvSpPr>
        <p:spPr>
          <a:xfrm>
            <a:off x="762000" y="4419600"/>
            <a:ext cx="8062912" cy="22098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en-GB" sz="30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United Nations</a:t>
            </a:r>
            <a:endParaRPr kumimoji="0" lang="en-GB" sz="30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kumimoji="0" lang="en-GB" sz="2400" b="0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Global Objective</a:t>
            </a:r>
            <a:endParaRPr kumimoji="0" lang="en-GB" sz="24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Sustainable Development Goals</a:t>
            </a: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Implementation of Strategy</a:t>
            </a:r>
            <a:endParaRPr lang="en-GB" sz="240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</a:endParaRPr>
          </a:p>
          <a:p>
            <a:pPr marR="36576" lvl="0">
              <a:buSzPct val="80000"/>
            </a:pPr>
            <a:endParaRPr kumimoji="0" lang="en-GB" sz="24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80000"/>
              <a:buFont typeface="Wingdings 2"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0544" y="776289"/>
            <a:ext cx="8062912" cy="671511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Well-being Goals</a:t>
            </a:r>
            <a:endParaRPr lang="en-GB" dirty="0"/>
          </a:p>
        </p:txBody>
      </p:sp>
      <p:pic>
        <p:nvPicPr>
          <p:cNvPr id="4" name="Picture 3" descr="IMAGE 1 - WELLBEING ACT GOALS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29125" y="1752600"/>
            <a:ext cx="3166915" cy="3219844"/>
          </a:xfrm>
          <a:prstGeom prst="rect">
            <a:avLst/>
          </a:prstGeom>
        </p:spPr>
      </p:pic>
      <p:pic>
        <p:nvPicPr>
          <p:cNvPr id="7" name="Picture 6" descr="IMAGE 3 - UNITED NATION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43600" y="5029200"/>
            <a:ext cx="1838003" cy="15621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752600" y="3810000"/>
            <a:ext cx="303640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GB" sz="1400" dirty="0" smtClean="0">
                <a:solidFill>
                  <a:schemeClr val="bg1"/>
                </a:solidFill>
              </a:rPr>
              <a:t>(Future Generations Wales, 2015)</a:t>
            </a:r>
          </a:p>
        </p:txBody>
      </p:sp>
      <p:sp>
        <p:nvSpPr>
          <p:cNvPr id="9" name="Rectangle 8"/>
          <p:cNvSpPr/>
          <p:nvPr/>
        </p:nvSpPr>
        <p:spPr>
          <a:xfrm>
            <a:off x="1676400" y="6096000"/>
            <a:ext cx="327402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400" dirty="0" smtClean="0">
                <a:solidFill>
                  <a:schemeClr val="bg1"/>
                </a:solidFill>
              </a:rPr>
              <a:t>(</a:t>
            </a:r>
            <a:r>
              <a:rPr lang="en-GB" sz="1400" dirty="0" err="1" smtClean="0">
                <a:solidFill>
                  <a:schemeClr val="bg1"/>
                </a:solidFill>
              </a:rPr>
              <a:t>Taysum</a:t>
            </a:r>
            <a:r>
              <a:rPr lang="en-GB" sz="1400" dirty="0" smtClean="0">
                <a:solidFill>
                  <a:schemeClr val="bg1"/>
                </a:solidFill>
              </a:rPr>
              <a:t> 2020; United Nations, 2015)</a:t>
            </a:r>
          </a:p>
        </p:txBody>
      </p:sp>
      <p:sp>
        <p:nvSpPr>
          <p:cNvPr id="10" name="Rectangle 9"/>
          <p:cNvSpPr/>
          <p:nvPr/>
        </p:nvSpPr>
        <p:spPr>
          <a:xfrm>
            <a:off x="7619997" y="4724400"/>
            <a:ext cx="90281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GB" sz="1400" dirty="0" smtClean="0">
                <a:solidFill>
                  <a:schemeClr val="bg1"/>
                </a:solidFill>
              </a:rPr>
              <a:t>Image 3</a:t>
            </a:r>
          </a:p>
        </p:txBody>
      </p:sp>
      <p:sp>
        <p:nvSpPr>
          <p:cNvPr id="11" name="Rectangle 10"/>
          <p:cNvSpPr/>
          <p:nvPr/>
        </p:nvSpPr>
        <p:spPr>
          <a:xfrm>
            <a:off x="7620000" y="6324600"/>
            <a:ext cx="90281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GB" sz="1400" dirty="0" smtClean="0">
                <a:solidFill>
                  <a:schemeClr val="bg1"/>
                </a:solidFill>
              </a:rPr>
              <a:t>Image 2</a:t>
            </a:r>
          </a:p>
        </p:txBody>
      </p:sp>
      <p:sp>
        <p:nvSpPr>
          <p:cNvPr id="13" name="Subtitle 2"/>
          <p:cNvSpPr txBox="1">
            <a:spLocks/>
          </p:cNvSpPr>
          <p:nvPr/>
        </p:nvSpPr>
        <p:spPr>
          <a:xfrm>
            <a:off x="685800" y="1600200"/>
            <a:ext cx="8062912" cy="2209800"/>
          </a:xfrm>
          <a:prstGeom prst="rect">
            <a:avLst/>
          </a:prstGeom>
        </p:spPr>
        <p:txBody>
          <a:bodyPr vert="horz" anchor="t">
            <a:normAutofit lnSpcReduction="10000"/>
          </a:bodyPr>
          <a:lstStyle/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en-GB" sz="30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The Core Principles</a:t>
            </a:r>
            <a:endParaRPr kumimoji="0" lang="en-GB" sz="30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kumimoji="0" lang="en-GB" sz="2400" b="0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A Prosperous Wales</a:t>
            </a:r>
            <a:endParaRPr kumimoji="0" lang="en-GB" sz="24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Low Carbon</a:t>
            </a: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Vibrant Economy</a:t>
            </a:r>
            <a:endParaRPr lang="en-GB" sz="240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kumimoji="0" lang="en-GB" sz="2400" b="0" i="0" u="none" strike="noStrike" kern="1200" cap="none" spc="0" normalizeH="0" noProof="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Employment Opportunities</a:t>
            </a:r>
            <a:endParaRPr lang="en-GB" sz="240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kumimoji="0" lang="en-GB" sz="2400" b="0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Education</a:t>
            </a:r>
            <a:endParaRPr kumimoji="0" lang="en-GB" sz="24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80000"/>
              <a:buFont typeface="Wingdings 2"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Subtitle 2"/>
          <p:cNvSpPr txBox="1">
            <a:spLocks/>
          </p:cNvSpPr>
          <p:nvPr/>
        </p:nvSpPr>
        <p:spPr>
          <a:xfrm>
            <a:off x="762000" y="4419600"/>
            <a:ext cx="8062912" cy="22098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en-GB" sz="30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United Nations</a:t>
            </a:r>
            <a:endParaRPr kumimoji="0" lang="en-GB" sz="30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kumimoji="0" lang="en-GB" sz="2400" b="0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Global Objective</a:t>
            </a:r>
            <a:endParaRPr kumimoji="0" lang="en-GB" sz="24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Sustainable Development Goals</a:t>
            </a: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Implementation of Strategy</a:t>
            </a:r>
            <a:endParaRPr lang="en-GB" sz="240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</a:endParaRPr>
          </a:p>
          <a:p>
            <a:pPr marR="36576" lvl="0">
              <a:buSzPct val="80000"/>
            </a:pPr>
            <a:endParaRPr kumimoji="0" lang="en-GB" sz="24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80000"/>
              <a:buFont typeface="Wingdings 2"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0544" y="776289"/>
            <a:ext cx="8062912" cy="671511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Policy Strategy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4648200" y="3429000"/>
            <a:ext cx="247535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GB" sz="1400" dirty="0" smtClean="0">
                <a:solidFill>
                  <a:schemeClr val="bg1"/>
                </a:solidFill>
              </a:rPr>
              <a:t>(Welsh Government, 2017)</a:t>
            </a:r>
          </a:p>
        </p:txBody>
      </p:sp>
      <p:sp>
        <p:nvSpPr>
          <p:cNvPr id="9" name="Rectangle 8"/>
          <p:cNvSpPr/>
          <p:nvPr/>
        </p:nvSpPr>
        <p:spPr>
          <a:xfrm>
            <a:off x="4038600" y="6019800"/>
            <a:ext cx="327402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400" dirty="0" smtClean="0">
                <a:solidFill>
                  <a:schemeClr val="bg1"/>
                </a:solidFill>
              </a:rPr>
              <a:t>(NHS Wales, 2019)</a:t>
            </a:r>
          </a:p>
        </p:txBody>
      </p:sp>
      <p:sp>
        <p:nvSpPr>
          <p:cNvPr id="10" name="Subtitle 2"/>
          <p:cNvSpPr txBox="1">
            <a:spLocks/>
          </p:cNvSpPr>
          <p:nvPr/>
        </p:nvSpPr>
        <p:spPr>
          <a:xfrm>
            <a:off x="838200" y="1600200"/>
            <a:ext cx="8062912" cy="22098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en-GB" sz="30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Re-Thinking Policy Strategy</a:t>
            </a:r>
            <a:endParaRPr kumimoji="0" lang="en-GB" sz="30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kumimoji="0" lang="en-GB" sz="2400" b="0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Well-being Strategy Statement</a:t>
            </a:r>
            <a:endParaRPr kumimoji="0" lang="en-GB" sz="24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Revised Definitions</a:t>
            </a: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Community Cohesion</a:t>
            </a:r>
            <a:endParaRPr lang="en-GB" sz="240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2" name="Subtitle 2"/>
          <p:cNvSpPr txBox="1">
            <a:spLocks/>
          </p:cNvSpPr>
          <p:nvPr/>
        </p:nvSpPr>
        <p:spPr>
          <a:xfrm>
            <a:off x="838200" y="3810000"/>
            <a:ext cx="8062912" cy="22098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en-GB" sz="30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NHS Wales</a:t>
            </a:r>
            <a:endParaRPr kumimoji="0" lang="en-GB" sz="30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kumimoji="0" lang="en-GB" sz="2400" b="0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Adapt and Innovate</a:t>
            </a:r>
            <a:endParaRPr kumimoji="0" lang="en-GB" sz="24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No Longer ‘Business as Usual’</a:t>
            </a: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The Policy of Prevention</a:t>
            </a: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Prosperous Communities</a:t>
            </a:r>
            <a:endParaRPr lang="en-GB" sz="240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0544" y="776289"/>
            <a:ext cx="8062912" cy="671511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Positive Health Outcomes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762000" y="3352800"/>
            <a:ext cx="259077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GB" sz="1400" dirty="0" smtClean="0">
                <a:solidFill>
                  <a:schemeClr val="bg1"/>
                </a:solidFill>
              </a:rPr>
              <a:t>(Public Health Wales, 2016)</a:t>
            </a:r>
          </a:p>
        </p:txBody>
      </p:sp>
      <p:sp>
        <p:nvSpPr>
          <p:cNvPr id="9" name="Rectangle 8"/>
          <p:cNvSpPr/>
          <p:nvPr/>
        </p:nvSpPr>
        <p:spPr>
          <a:xfrm>
            <a:off x="914400" y="5943600"/>
            <a:ext cx="235962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400" dirty="0" smtClean="0">
                <a:solidFill>
                  <a:schemeClr val="bg1"/>
                </a:solidFill>
              </a:rPr>
              <a:t>(Barton and Grant, 2006)</a:t>
            </a:r>
          </a:p>
        </p:txBody>
      </p:sp>
      <p:sp>
        <p:nvSpPr>
          <p:cNvPr id="13" name="Subtitle 2"/>
          <p:cNvSpPr txBox="1">
            <a:spLocks/>
          </p:cNvSpPr>
          <p:nvPr/>
        </p:nvSpPr>
        <p:spPr>
          <a:xfrm>
            <a:off x="762000" y="1676400"/>
            <a:ext cx="8062912" cy="22098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en-GB" sz="30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Public Health Wales</a:t>
            </a:r>
            <a:endParaRPr kumimoji="0" lang="en-GB" sz="30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kumimoji="0" lang="en-GB" sz="2400" b="0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Outcomes Framework</a:t>
            </a:r>
            <a:endParaRPr kumimoji="0" lang="en-GB" sz="24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Life Expectancy</a:t>
            </a: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Serious Illnesses</a:t>
            </a:r>
            <a:endParaRPr lang="en-GB" sz="240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</a:endParaRPr>
          </a:p>
          <a:p>
            <a:pPr marR="36576" lvl="0">
              <a:buSzPct val="80000"/>
            </a:pPr>
            <a:endParaRPr kumimoji="0" lang="en-GB" sz="24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80000"/>
              <a:buFont typeface="Wingdings 2"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Subtitle 2"/>
          <p:cNvSpPr txBox="1">
            <a:spLocks/>
          </p:cNvSpPr>
          <p:nvPr/>
        </p:nvSpPr>
        <p:spPr>
          <a:xfrm>
            <a:off x="914400" y="3886200"/>
            <a:ext cx="8062912" cy="21336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en-GB" sz="30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Demographics</a:t>
            </a:r>
            <a:endParaRPr kumimoji="0" lang="en-GB" sz="30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kumimoji="0" lang="en-GB" sz="2400" b="0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Employment</a:t>
            </a:r>
            <a:endParaRPr kumimoji="0" lang="en-GB" sz="24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Age</a:t>
            </a: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Location</a:t>
            </a:r>
          </a:p>
          <a:p>
            <a:pPr marR="36576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The Determinants of Health and Well-being</a:t>
            </a:r>
            <a:endParaRPr lang="en-GB" sz="240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</a:endParaRPr>
          </a:p>
          <a:p>
            <a:pPr marR="36576" lvl="0">
              <a:buSzPct val="80000"/>
            </a:pPr>
            <a:endParaRPr kumimoji="0" lang="en-GB" sz="24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80000"/>
              <a:buFont typeface="Wingdings 2"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6" name="Picture 15" descr="IMAGE 4 - THE DETERMINANTS OF HEALTH &amp; WELL-BEIN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24400" y="1460500"/>
            <a:ext cx="4042463" cy="3705591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7848600" y="4953000"/>
            <a:ext cx="90281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GB" sz="1400" dirty="0" smtClean="0">
                <a:solidFill>
                  <a:schemeClr val="bg1"/>
                </a:solidFill>
              </a:rPr>
              <a:t>Image 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0544" y="776289"/>
            <a:ext cx="8062912" cy="671511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Education</a:t>
            </a:r>
            <a:endParaRPr lang="en-GB" dirty="0"/>
          </a:p>
        </p:txBody>
      </p:sp>
      <p:sp>
        <p:nvSpPr>
          <p:cNvPr id="6" name="Subtitle 2"/>
          <p:cNvSpPr txBox="1">
            <a:spLocks/>
          </p:cNvSpPr>
          <p:nvPr/>
        </p:nvSpPr>
        <p:spPr>
          <a:xfrm>
            <a:off x="685800" y="3810000"/>
            <a:ext cx="8062912" cy="22098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en-GB" sz="30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Academic Focus</a:t>
            </a:r>
            <a:endParaRPr kumimoji="0" lang="en-GB" sz="30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kumimoji="0" lang="en-GB" sz="2400" b="0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Cognitive Skills</a:t>
            </a:r>
            <a:endParaRPr kumimoji="0" lang="en-GB" sz="24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Building Resilience</a:t>
            </a: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Disadvantage</a:t>
            </a:r>
            <a:endParaRPr lang="en-GB" sz="240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</a:endParaRPr>
          </a:p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80000"/>
              <a:buFont typeface="Wingdings 2"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962400" y="5486400"/>
            <a:ext cx="327402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400" dirty="0" smtClean="0">
                <a:solidFill>
                  <a:schemeClr val="bg1"/>
                </a:solidFill>
              </a:rPr>
              <a:t>(</a:t>
            </a:r>
            <a:r>
              <a:rPr lang="en-GB" sz="1400" dirty="0" err="1" smtClean="0">
                <a:solidFill>
                  <a:schemeClr val="bg1"/>
                </a:solidFill>
              </a:rPr>
              <a:t>Bonell</a:t>
            </a:r>
            <a:r>
              <a:rPr lang="en-GB" sz="1400" dirty="0" smtClean="0">
                <a:solidFill>
                  <a:schemeClr val="bg1"/>
                </a:solidFill>
              </a:rPr>
              <a:t> </a:t>
            </a:r>
            <a:r>
              <a:rPr lang="en-GB" sz="1400" i="1" dirty="0" smtClean="0">
                <a:solidFill>
                  <a:schemeClr val="bg1"/>
                </a:solidFill>
              </a:rPr>
              <a:t>et al</a:t>
            </a:r>
            <a:r>
              <a:rPr lang="en-GB" sz="1400" dirty="0" smtClean="0">
                <a:solidFill>
                  <a:schemeClr val="bg1"/>
                </a:solidFill>
              </a:rPr>
              <a:t>., 2014)</a:t>
            </a:r>
          </a:p>
        </p:txBody>
      </p:sp>
      <p:sp>
        <p:nvSpPr>
          <p:cNvPr id="7" name="Subtitle 2"/>
          <p:cNvSpPr txBox="1">
            <a:spLocks/>
          </p:cNvSpPr>
          <p:nvPr/>
        </p:nvSpPr>
        <p:spPr>
          <a:xfrm>
            <a:off x="762000" y="1676400"/>
            <a:ext cx="8062912" cy="22098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en-GB" sz="30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Measuring Attainment</a:t>
            </a:r>
            <a:endParaRPr kumimoji="0" lang="en-GB" sz="30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kumimoji="0" lang="en-GB" sz="2400" b="0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GB" sz="2400" noProof="0" dirty="0" smtClean="0">
                <a:solidFill>
                  <a:schemeClr val="bg1"/>
                </a:solidFill>
              </a:rPr>
              <a:t>Student Well-being</a:t>
            </a:r>
            <a:endParaRPr kumimoji="0" lang="en-GB" sz="24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Primary Objectives</a:t>
            </a: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Well-being and Attainment</a:t>
            </a:r>
          </a:p>
        </p:txBody>
      </p:sp>
      <p:sp>
        <p:nvSpPr>
          <p:cNvPr id="11" name="Rectangle 10"/>
          <p:cNvSpPr/>
          <p:nvPr/>
        </p:nvSpPr>
        <p:spPr>
          <a:xfrm>
            <a:off x="3810000" y="3429000"/>
            <a:ext cx="327402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400" dirty="0" smtClean="0">
                <a:solidFill>
                  <a:schemeClr val="bg1"/>
                </a:solidFill>
              </a:rPr>
              <a:t>(</a:t>
            </a:r>
            <a:r>
              <a:rPr lang="en-GB" sz="1400" dirty="0" err="1" smtClean="0">
                <a:solidFill>
                  <a:schemeClr val="bg1"/>
                </a:solidFill>
              </a:rPr>
              <a:t>Littlecott</a:t>
            </a:r>
            <a:r>
              <a:rPr lang="en-GB" sz="1400" dirty="0" smtClean="0">
                <a:solidFill>
                  <a:schemeClr val="bg1"/>
                </a:solidFill>
              </a:rPr>
              <a:t> </a:t>
            </a:r>
            <a:r>
              <a:rPr lang="en-GB" sz="1400" i="1" dirty="0" smtClean="0">
                <a:solidFill>
                  <a:schemeClr val="bg1"/>
                </a:solidFill>
              </a:rPr>
              <a:t>et al</a:t>
            </a:r>
            <a:r>
              <a:rPr lang="en-GB" sz="1400" dirty="0" smtClean="0">
                <a:solidFill>
                  <a:schemeClr val="bg1"/>
                </a:solidFill>
              </a:rPr>
              <a:t>., 2014)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0544" y="776289"/>
            <a:ext cx="8062912" cy="671511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Policy In Action</a:t>
            </a:r>
            <a:endParaRPr lang="en-GB" dirty="0"/>
          </a:p>
        </p:txBody>
      </p:sp>
      <p:sp>
        <p:nvSpPr>
          <p:cNvPr id="6" name="Subtitle 2"/>
          <p:cNvSpPr txBox="1">
            <a:spLocks/>
          </p:cNvSpPr>
          <p:nvPr/>
        </p:nvSpPr>
        <p:spPr>
          <a:xfrm>
            <a:off x="762000" y="3962400"/>
            <a:ext cx="8062912" cy="20574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en-GB" sz="30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A Lifetime </a:t>
            </a:r>
            <a:r>
              <a:rPr lang="en-GB" sz="30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of </a:t>
            </a:r>
            <a:r>
              <a:rPr lang="en-GB" sz="30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Poverty</a:t>
            </a:r>
            <a:endParaRPr kumimoji="0" lang="en-GB" sz="30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kumimoji="0" lang="en-GB" sz="2400" b="0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Personal and Professional Resilience</a:t>
            </a:r>
            <a:endParaRPr kumimoji="0" lang="en-GB" sz="24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Sustainability of Services</a:t>
            </a: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Breaking the Cycle</a:t>
            </a:r>
            <a:endParaRPr kumimoji="0" lang="en-GB" sz="24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80000"/>
              <a:buFont typeface="Wingdings 2"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648200" y="5562600"/>
            <a:ext cx="327402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400" dirty="0" smtClean="0">
                <a:solidFill>
                  <a:schemeClr val="bg1"/>
                </a:solidFill>
              </a:rPr>
              <a:t>(City and County of Swansea, 2017)</a:t>
            </a:r>
          </a:p>
        </p:txBody>
      </p:sp>
      <p:sp>
        <p:nvSpPr>
          <p:cNvPr id="7" name="Subtitle 2"/>
          <p:cNvSpPr txBox="1">
            <a:spLocks/>
          </p:cNvSpPr>
          <p:nvPr/>
        </p:nvSpPr>
        <p:spPr>
          <a:xfrm>
            <a:off x="762000" y="1676400"/>
            <a:ext cx="8062912" cy="22098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en-GB" sz="30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Working Towards Prosperity For All</a:t>
            </a:r>
            <a:endParaRPr kumimoji="0" lang="en-GB" sz="30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kumimoji="0" lang="en-GB" sz="2400" b="0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The Root of the Problem</a:t>
            </a:r>
            <a:endParaRPr kumimoji="0" lang="en-GB" sz="24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The Price of Poverty</a:t>
            </a: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Well-being and Attainment</a:t>
            </a:r>
            <a:endParaRPr lang="en-GB" sz="240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676400" y="3352800"/>
            <a:ext cx="609342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400" dirty="0" smtClean="0">
                <a:solidFill>
                  <a:schemeClr val="bg1"/>
                </a:solidFill>
              </a:rPr>
              <a:t>(City and County of Swansea, 2017; Bevan Foundation, 2016)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0544" y="776289"/>
            <a:ext cx="8062912" cy="671511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Sustainable Projects</a:t>
            </a:r>
            <a:endParaRPr lang="en-GB" dirty="0"/>
          </a:p>
        </p:txBody>
      </p:sp>
      <p:sp>
        <p:nvSpPr>
          <p:cNvPr id="6" name="Subtitle 2"/>
          <p:cNvSpPr txBox="1">
            <a:spLocks/>
          </p:cNvSpPr>
          <p:nvPr/>
        </p:nvSpPr>
        <p:spPr>
          <a:xfrm>
            <a:off x="762000" y="3276600"/>
            <a:ext cx="8062912" cy="13716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en-GB" sz="30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Green Investment</a:t>
            </a:r>
            <a:endParaRPr kumimoji="0" lang="en-GB" sz="30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kumimoji="0" lang="en-GB" sz="2400" b="0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£11m Match-Funding</a:t>
            </a:r>
            <a:endParaRPr kumimoji="0" lang="en-GB" sz="24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Green Infrastructure / Biodiversity</a:t>
            </a:r>
            <a:endParaRPr kumimoji="0" lang="en-GB" sz="24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80000"/>
              <a:buFont typeface="Wingdings 2"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648200" y="4572000"/>
            <a:ext cx="327402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400" dirty="0" smtClean="0">
                <a:solidFill>
                  <a:schemeClr val="bg1"/>
                </a:solidFill>
              </a:rPr>
              <a:t>(City and County of Swansea, 2017)</a:t>
            </a:r>
          </a:p>
        </p:txBody>
      </p:sp>
      <p:sp>
        <p:nvSpPr>
          <p:cNvPr id="7" name="Subtitle 2"/>
          <p:cNvSpPr txBox="1">
            <a:spLocks/>
          </p:cNvSpPr>
          <p:nvPr/>
        </p:nvSpPr>
        <p:spPr>
          <a:xfrm>
            <a:off x="762000" y="1447800"/>
            <a:ext cx="8062912" cy="1905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en-GB" sz="30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Community Strategies</a:t>
            </a:r>
            <a:endParaRPr kumimoji="0" lang="en-GB" sz="30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kumimoji="0" lang="en-GB" sz="2400" b="0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Carbon Reduction</a:t>
            </a:r>
            <a:endParaRPr kumimoji="0" lang="en-GB" sz="24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Community Energy</a:t>
            </a: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Well-being and Attainment</a:t>
            </a:r>
            <a:endParaRPr lang="en-GB" sz="240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4953000" y="3048000"/>
            <a:ext cx="281682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400" dirty="0" smtClean="0">
                <a:solidFill>
                  <a:schemeClr val="bg1"/>
                </a:solidFill>
              </a:rPr>
              <a:t>(Sustainable Wales, 2020)</a:t>
            </a:r>
          </a:p>
        </p:txBody>
      </p:sp>
      <p:sp>
        <p:nvSpPr>
          <p:cNvPr id="10" name="Subtitle 2"/>
          <p:cNvSpPr txBox="1">
            <a:spLocks/>
          </p:cNvSpPr>
          <p:nvPr/>
        </p:nvSpPr>
        <p:spPr>
          <a:xfrm>
            <a:off x="762000" y="4876800"/>
            <a:ext cx="8062912" cy="13716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en-GB" sz="3000" noProof="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Re-Generation</a:t>
            </a:r>
            <a:endParaRPr kumimoji="0" lang="en-GB" sz="30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kumimoji="0" lang="en-GB" sz="2400" b="0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GB" sz="2400" noProof="0" dirty="0" smtClean="0">
                <a:solidFill>
                  <a:schemeClr val="bg1"/>
                </a:solidFill>
              </a:rPr>
              <a:t>Delta Lakes</a:t>
            </a:r>
            <a:endParaRPr kumimoji="0" lang="en-GB" sz="24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2000 Jobs / £247m over 15 Years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48200" y="6172200"/>
            <a:ext cx="33528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400" dirty="0" smtClean="0">
                <a:solidFill>
                  <a:schemeClr val="bg1"/>
                </a:solidFill>
              </a:rPr>
              <a:t>(Carmarthenshire Council, 2020)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0544" y="776289"/>
            <a:ext cx="8062912" cy="671511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6" name="Subtitle 2"/>
          <p:cNvSpPr txBox="1">
            <a:spLocks/>
          </p:cNvSpPr>
          <p:nvPr/>
        </p:nvSpPr>
        <p:spPr>
          <a:xfrm>
            <a:off x="762000" y="3810000"/>
            <a:ext cx="8062912" cy="17526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en-GB" sz="3000" noProof="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Well-being of Future Generations</a:t>
            </a:r>
            <a:endParaRPr kumimoji="0" lang="en-GB" sz="30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kumimoji="0" lang="en-GB" sz="2400" b="0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GB" sz="2400" noProof="0" dirty="0" smtClean="0">
                <a:solidFill>
                  <a:schemeClr val="bg1"/>
                </a:solidFill>
              </a:rPr>
              <a:t>Cohesion</a:t>
            </a:r>
            <a:endParaRPr kumimoji="0" lang="en-GB" sz="24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Innovation</a:t>
            </a:r>
          </a:p>
          <a:p>
            <a:pPr marR="36576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Ethical Responsibility</a:t>
            </a:r>
          </a:p>
          <a:p>
            <a:pPr marR="36576" lvl="0">
              <a:buSzPct val="80000"/>
              <a:buFont typeface="Arial" pitchFamily="34" charset="0"/>
              <a:buChar char="•"/>
            </a:pPr>
            <a:endParaRPr kumimoji="0" lang="en-GB" sz="24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80000"/>
              <a:buFont typeface="Wingdings 2"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648200" y="5638800"/>
            <a:ext cx="327402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400" dirty="0" smtClean="0">
                <a:solidFill>
                  <a:schemeClr val="bg1"/>
                </a:solidFill>
              </a:rPr>
              <a:t>(Future Generations Wales, 2015)</a:t>
            </a:r>
          </a:p>
        </p:txBody>
      </p:sp>
      <p:sp>
        <p:nvSpPr>
          <p:cNvPr id="7" name="Subtitle 2"/>
          <p:cNvSpPr txBox="1">
            <a:spLocks/>
          </p:cNvSpPr>
          <p:nvPr/>
        </p:nvSpPr>
        <p:spPr>
          <a:xfrm>
            <a:off x="762000" y="1600200"/>
            <a:ext cx="8062912" cy="17526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en-GB" sz="3000" noProof="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Perceptions </a:t>
            </a:r>
            <a:r>
              <a:rPr lang="en-GB" sz="3000" noProof="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of </a:t>
            </a:r>
            <a:r>
              <a:rPr lang="en-GB" sz="3000" noProof="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Prosperity</a:t>
            </a:r>
            <a:endParaRPr kumimoji="0" lang="en-GB" sz="30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kumimoji="0" lang="en-GB" sz="2400" b="0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GB" sz="2400" noProof="0" dirty="0" smtClean="0">
                <a:solidFill>
                  <a:schemeClr val="bg1"/>
                </a:solidFill>
              </a:rPr>
              <a:t>Economy </a:t>
            </a:r>
            <a:r>
              <a:rPr lang="en-GB" sz="2400" noProof="0" dirty="0" err="1" smtClean="0">
                <a:solidFill>
                  <a:schemeClr val="bg1"/>
                </a:solidFill>
              </a:rPr>
              <a:t>vs</a:t>
            </a:r>
            <a:r>
              <a:rPr lang="en-GB" sz="2400" dirty="0" smtClean="0">
                <a:solidFill>
                  <a:schemeClr val="bg1"/>
                </a:solidFill>
              </a:rPr>
              <a:t>. Happiness</a:t>
            </a:r>
            <a:endParaRPr kumimoji="0" lang="en-GB" sz="2400" b="0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Consumerism</a:t>
            </a:r>
          </a:p>
          <a:p>
            <a:pPr marR="36576" lvl="0">
              <a:buSzPct val="80000"/>
              <a:buFont typeface="Arial" pitchFamily="34" charset="0"/>
              <a:buChar char="•"/>
            </a:pPr>
            <a:r>
              <a:rPr lang="en-GB" sz="2400" dirty="0" smtClean="0">
                <a:ln>
                  <a:solidFill>
                    <a:schemeClr val="bg2"/>
                  </a:solidFill>
                </a:ln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Subjective Concept of Well-being</a:t>
            </a:r>
            <a:endParaRPr lang="en-GB" sz="240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4953000" y="3276600"/>
            <a:ext cx="281682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400" dirty="0" smtClean="0">
                <a:solidFill>
                  <a:schemeClr val="bg1"/>
                </a:solidFill>
              </a:rPr>
              <a:t>(Mumford, 2016)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152400" y="152400"/>
            <a:ext cx="8839200" cy="647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3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Reference List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3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3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Johns C (1995) Framing learning through reflection within </a:t>
            </a:r>
            <a:r>
              <a:rPr kumimoji="0" lang="en-GB" sz="13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Carper’s</a:t>
            </a:r>
            <a:r>
              <a:rPr kumimoji="0" lang="en-GB" sz="13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 fundamental </a:t>
            </a:r>
            <a:endParaRPr kumimoji="0" lang="en-GB" sz="13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3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Barton, H. and Grant, M. (2006) ‘A health map for the local human habitat’. </a:t>
            </a:r>
            <a:r>
              <a:rPr kumimoji="0" lang="en-GB" sz="1300" b="0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Journal of the Royal Society for the Promotion of Health</a:t>
            </a:r>
            <a:r>
              <a:rPr kumimoji="0" lang="en-GB" sz="13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, 126(6), pp. 252-253.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3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3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Bevan Foundation (2016) </a:t>
            </a:r>
            <a:r>
              <a:rPr kumimoji="0" lang="en-GB" sz="1300" b="0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Prosperity Without Poverty: A Framework For Action In Wales</a:t>
            </a:r>
            <a:r>
              <a:rPr kumimoji="0" lang="en-GB" sz="13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. Available at: &lt;https://www.bevanfoundation.org/publications/prosperity-without-poverty-framework-action-wales/&gt; (Accessed 10 November 2020).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3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3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Bonell</a:t>
            </a:r>
            <a:r>
              <a:rPr kumimoji="0" lang="en-GB" sz="13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, C., Humphrey, N., Fletcher, A., Moore, L., Anderson, R. and Campbell, R. (2014) ‘Why schools should promote students’ health and wellbeing’. </a:t>
            </a:r>
            <a:r>
              <a:rPr kumimoji="0" lang="en-GB" sz="1300" b="0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BMJ</a:t>
            </a:r>
            <a:r>
              <a:rPr kumimoji="0" lang="en-GB" sz="13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, p. g3078.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3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3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Carmarthenshire Council (2020) </a:t>
            </a:r>
            <a:r>
              <a:rPr kumimoji="0" lang="en-GB" sz="1300" b="0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Delta Lakes</a:t>
            </a:r>
            <a:r>
              <a:rPr kumimoji="0" lang="en-GB" sz="13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. Available at: &lt;https://www.carmarthenshire.gov.wales/home/business/development-and-investment/delta-lakes/#.X6vCTVpxdPY&gt; (Accessed 11 November 2020).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3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3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City and County of Swansea (2017) </a:t>
            </a:r>
            <a:r>
              <a:rPr kumimoji="0" lang="en-GB" sz="1300" b="0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Working Towards Prosperity For All In Swansea</a:t>
            </a:r>
            <a:r>
              <a:rPr kumimoji="0" lang="en-GB" sz="13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. Available at: &lt;https://democracy.swansea.gov.uk/documents/s33784/26%202%20of%203%20-%20Poverty%20Strategy%20for%20Swansea%20-%20Appendix%201.pdf?LLL=-1&gt; (Accessed 10 November 2020).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3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3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Future Generations Commissioner for Wales (2020) </a:t>
            </a:r>
            <a:r>
              <a:rPr kumimoji="0" lang="en-GB" sz="1300" b="0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Well-Being Of Future Generations (Wales) Act 2015 – The Future Generations Commissioner For Wales</a:t>
            </a:r>
            <a:r>
              <a:rPr kumimoji="0" lang="en-GB" sz="13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. Available at: &lt;https://www.futuregenerations.wales/about-us/future-generations-act/&gt; (Accessed 4 November 2020).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3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3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Future Generations Wales (2015) </a:t>
            </a:r>
            <a:r>
              <a:rPr kumimoji="0" lang="en-GB" sz="1300" b="0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Guide to the Well-Being of Future Generations (Wales) Act 2015</a:t>
            </a:r>
            <a:r>
              <a:rPr kumimoji="0" lang="en-GB" sz="13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. Available at: &lt;https://www.futuregenerations.wales/wp-content/uploads/2017/02/150623-guide-to-the-fg-act-en.pdf&gt; (Accessed 9 November 2020).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3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3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Jones, R. (2019) </a:t>
            </a:r>
            <a:r>
              <a:rPr kumimoji="0" lang="en-GB" sz="1300" b="0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Environmental Projects To Receive £11 Million Of Welsh Government Funding</a:t>
            </a:r>
            <a:r>
              <a:rPr kumimoji="0" lang="en-GB" sz="13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. Business News Wales. Available at: &lt;https://businessnewswales.com/environmental-projects-to-receive-11-million-of-welsh-government-funding/&gt; (Accessed 11 November 2020).</a:t>
            </a:r>
            <a:endParaRPr kumimoji="0" lang="en-GB" sz="13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152400" y="419716"/>
            <a:ext cx="8839200" cy="5909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 hangingPunct="0"/>
            <a:r>
              <a:rPr lang="en-GB" sz="1400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Littlecott</a:t>
            </a:r>
            <a:r>
              <a:rPr lang="en-GB" sz="1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, H., Long, S., Hawkins, J., Murphy, S., Hewitt, G., Eccles, G., Fletcher, A. and Moore, G. (2018) ‘Health Improvement and Educational Attainment in Secondary Schools: Complementary or Competing Priorities? Exploratory Analyses From the School Health Research Network in Wales’. </a:t>
            </a:r>
            <a:r>
              <a:rPr lang="en-GB" sz="1400" i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Health Education &amp; </a:t>
            </a:r>
            <a:r>
              <a:rPr lang="en-GB" sz="1400" i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Behavior</a:t>
            </a:r>
            <a:r>
              <a:rPr lang="en-GB" sz="1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, 45(4), pp. 635-644.</a:t>
            </a:r>
          </a:p>
          <a:p>
            <a:pPr fontAlgn="base" hangingPunct="0"/>
            <a:endParaRPr lang="en-GB" sz="14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 fontAlgn="base" hangingPunct="0"/>
            <a:r>
              <a:rPr lang="en-GB" sz="1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Mumford, K. (2016) ‘Prosperity, Sustainability and the Measurement of Wealth’. </a:t>
            </a:r>
            <a:r>
              <a:rPr lang="en-GB" sz="1400" i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Asia &amp; the Pacific Policy Studies</a:t>
            </a:r>
            <a:r>
              <a:rPr lang="en-GB" sz="1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, 3(2), pp. 226-234.</a:t>
            </a:r>
          </a:p>
          <a:p>
            <a:pPr fontAlgn="base" hangingPunct="0"/>
            <a:endParaRPr lang="en-GB" sz="14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en-GB" sz="1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NHS Wales (2019) </a:t>
            </a:r>
            <a:r>
              <a:rPr lang="en-GB" sz="1400" i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Driving Prosperity For All Through Investing For Health And Well-Being An Evidence Informed Guide For Cross-Sector Investment</a:t>
            </a:r>
            <a:r>
              <a:rPr lang="en-GB" sz="1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. Available at: &lt;http://www.wales.nhs.uk/sitesplus/documents/888/PHW-Prosperity-for-all-report-%28Eng-web%29.pdf&gt; (Accessed 9 November 2020).</a:t>
            </a:r>
          </a:p>
          <a:p>
            <a:endParaRPr lang="en-GB" sz="14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 fontAlgn="base" hangingPunct="0"/>
            <a:r>
              <a:rPr lang="en-GB" sz="1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Public Health Wales (2016) </a:t>
            </a:r>
            <a:r>
              <a:rPr lang="en-GB" sz="1400" i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Measuring The Health And Well-Being Of A Nation Public Health Outcomes Framework For Wales</a:t>
            </a:r>
            <a:r>
              <a:rPr lang="en-GB" sz="1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. Available at: &lt;https://gov.wales/sites/default/files/publications/2019-06/measuring-the-health-and-well-being-of-a-nation.pdf&gt; (Accessed 10 November 2020).</a:t>
            </a:r>
          </a:p>
          <a:p>
            <a:pPr fontAlgn="base" hangingPunct="0"/>
            <a:endParaRPr lang="en-GB" sz="14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 fontAlgn="base" hangingPunct="0"/>
            <a:r>
              <a:rPr lang="en-GB" sz="1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Sustainable Wales (2020) </a:t>
            </a:r>
            <a:r>
              <a:rPr lang="en-GB" sz="1400" i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Contracts, Consultancies &amp; Projects | What We're Doing: Current And Recent</a:t>
            </a:r>
            <a:r>
              <a:rPr lang="en-GB" sz="1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. Available at: &lt;https://www.sustainablewales.org.uk/current-projects&gt; (Accessed 11 November 2020).</a:t>
            </a:r>
          </a:p>
          <a:p>
            <a:pPr fontAlgn="base" hangingPunct="0"/>
            <a:endParaRPr lang="en-GB" sz="14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en-GB" sz="1400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Taysum</a:t>
            </a:r>
            <a:r>
              <a:rPr lang="en-GB" sz="1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, A. (2020) </a:t>
            </a:r>
            <a:r>
              <a:rPr lang="en-GB" sz="1400" i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Education Policy As A Roadmap For Achieving The Sustainable Development Goals: Effecting A Paradigm Shift For Peace And Prosperity Through New Partnerships</a:t>
            </a:r>
            <a:r>
              <a:rPr lang="en-GB" sz="1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. Leicester, UK: Emerald.</a:t>
            </a:r>
          </a:p>
          <a:p>
            <a:endParaRPr lang="en-GB" sz="14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en-GB" sz="1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United Nations (2015) </a:t>
            </a:r>
            <a:r>
              <a:rPr lang="en-GB" sz="1400" i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Sustainable Development Goals Kick Off With Start Of New Year</a:t>
            </a:r>
            <a:r>
              <a:rPr lang="en-GB" sz="1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. Available at: &lt;https://www.un.org/sustainabledevelopment/blog/2015/12/sustainable-development-goals-kick-off-with-start-of-new-year/&gt; (Accessed 9 November 2020).</a:t>
            </a:r>
          </a:p>
          <a:p>
            <a:endParaRPr lang="en-GB" sz="14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 fontAlgn="base" hangingPunct="0"/>
            <a:r>
              <a:rPr lang="en-GB" sz="1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Welsh Government (2017) </a:t>
            </a:r>
            <a:r>
              <a:rPr lang="en-GB" sz="1400" i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Well-Being Statement 2017 | Prosperity For All: The National Strategy</a:t>
            </a:r>
            <a:r>
              <a:rPr lang="en-GB" sz="1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. Available at: &lt;http://Crown Copyright&gt; (Accessed 9 November 2020).</a:t>
            </a:r>
            <a:endParaRPr lang="en-GB" sz="1400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152400" y="508309"/>
            <a:ext cx="8839200" cy="30931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 hangingPunct="0"/>
            <a:r>
              <a:rPr lang="en-GB" sz="13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Image References</a:t>
            </a:r>
          </a:p>
          <a:p>
            <a:pPr fontAlgn="base" hangingPunct="0"/>
            <a:endParaRPr lang="en-GB" sz="13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 fontAlgn="base" hangingPunct="0"/>
            <a:r>
              <a:rPr lang="en-GB" sz="13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Image 1: Future Generations Wales (2015) </a:t>
            </a:r>
            <a:r>
              <a:rPr lang="en-GB" sz="1300" i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Guide to the Well-Being of Future Generations (Wales) Act 2015</a:t>
            </a:r>
            <a:r>
              <a:rPr lang="en-GB" sz="13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. Available at: &lt;https://www.futuregenerations.wales/wp-content/uploads/2017/02/150623-guide-to-the-fg-act-en.pdf&gt; (Accessed 9 November 2020).</a:t>
            </a:r>
          </a:p>
          <a:p>
            <a:pPr fontAlgn="base" hangingPunct="0"/>
            <a:endParaRPr lang="en-GB" sz="13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 fontAlgn="base" hangingPunct="0"/>
            <a:r>
              <a:rPr lang="en-GB" sz="13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Image 2: SDG4 Education 2030 (2020) </a:t>
            </a:r>
            <a:r>
              <a:rPr lang="en-GB" sz="1300" i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United Nations | Education Within The 2030 Agenda For Sustainable Development</a:t>
            </a:r>
            <a:r>
              <a:rPr lang="en-GB" sz="13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. Available at: &lt;https://www.sdg4education2030.org/united-nations-0&gt; (Accessed 9 November 2020).</a:t>
            </a:r>
          </a:p>
          <a:p>
            <a:pPr fontAlgn="base" hangingPunct="0"/>
            <a:endParaRPr lang="en-GB" sz="13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 fontAlgn="base" hangingPunct="0"/>
            <a:r>
              <a:rPr lang="en-GB" sz="13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Image 3: Future Generations Wales (2015) </a:t>
            </a:r>
            <a:r>
              <a:rPr lang="en-GB" sz="1300" i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Guide to the Well-Being of Future Generations (Wales) Act 2015</a:t>
            </a:r>
            <a:r>
              <a:rPr lang="en-GB" sz="13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. Available at: &lt;https://www.futuregenerations.wales/wp-content/uploads/2017/02/150623-guide-to-the-fg-act-en.pdf&gt; (Accessed 9 November 2020).</a:t>
            </a:r>
          </a:p>
          <a:p>
            <a:pPr fontAlgn="base" hangingPunct="0"/>
            <a:endParaRPr lang="en-GB" sz="13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en-GB" sz="13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Image 4: Barton, H. and Grant, M. (2006) ‘A health map for the local human habitat’. </a:t>
            </a:r>
            <a:r>
              <a:rPr lang="en-GB" sz="1300" i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Journal of the Royal Society for the Promotion of Health</a:t>
            </a:r>
            <a:r>
              <a:rPr lang="en-GB" sz="13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, 126(6), pp. 252-253.</a:t>
            </a:r>
            <a:endParaRPr lang="en-GB" sz="1300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erve">
  <a:themeElements>
    <a:clrScheme name="Custom 2">
      <a:dk1>
        <a:sysClr val="windowText" lastClr="000000"/>
      </a:dk1>
      <a:lt1>
        <a:sysClr val="window" lastClr="FFFFFF"/>
      </a:lt1>
      <a:dk2>
        <a:srgbClr val="FFFFFF"/>
      </a:dk2>
      <a:lt2>
        <a:srgbClr val="D2D2D2"/>
      </a:lt2>
      <a:accent1>
        <a:srgbClr val="92D050"/>
      </a:accent1>
      <a:accent2>
        <a:srgbClr val="00B050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Ver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Verve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309</TotalTime>
  <Words>570</Words>
  <Application>Microsoft Office PowerPoint</Application>
  <PresentationFormat>On-screen Show (4:3)</PresentationFormat>
  <Paragraphs>150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Verve</vt:lpstr>
      <vt:lpstr>Prosperity Through Sustainable Development</vt:lpstr>
      <vt:lpstr>The Well-being Goals</vt:lpstr>
      <vt:lpstr>The Well-being Goals</vt:lpstr>
      <vt:lpstr>Policy Strategy</vt:lpstr>
      <vt:lpstr>Positive Health Outcomes</vt:lpstr>
      <vt:lpstr>Education</vt:lpstr>
      <vt:lpstr>Policy In Action</vt:lpstr>
      <vt:lpstr>Sustainable Projects</vt:lpstr>
      <vt:lpstr>Conclusion</vt:lpstr>
      <vt:lpstr>Slide 10</vt:lpstr>
      <vt:lpstr>Slide 11</vt:lpstr>
      <vt:lpstr>Slide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Prosperity Through Sustainable Development</dc:title>
  <dc:creator>Graham Nash</dc:creator>
  <cp:lastModifiedBy>Graham Nash</cp:lastModifiedBy>
  <cp:revision>30</cp:revision>
  <dcterms:created xsi:type="dcterms:W3CDTF">2006-08-16T00:00:00Z</dcterms:created>
  <dcterms:modified xsi:type="dcterms:W3CDTF">2020-11-12T10:27:19Z</dcterms:modified>
</cp:coreProperties>
</file>