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48" r:id="rId2"/>
  </p:sldMasterIdLst>
  <p:notesMasterIdLst>
    <p:notesMasterId r:id="rId22"/>
  </p:notesMasterIdLst>
  <p:handoutMasterIdLst>
    <p:handoutMasterId r:id="rId23"/>
  </p:handoutMasterIdLst>
  <p:sldIdLst>
    <p:sldId id="288" r:id="rId3"/>
    <p:sldId id="282" r:id="rId4"/>
    <p:sldId id="280" r:id="rId5"/>
    <p:sldId id="265" r:id="rId6"/>
    <p:sldId id="264" r:id="rId7"/>
    <p:sldId id="272" r:id="rId8"/>
    <p:sldId id="271" r:id="rId9"/>
    <p:sldId id="268" r:id="rId10"/>
    <p:sldId id="277" r:id="rId11"/>
    <p:sldId id="286" r:id="rId12"/>
    <p:sldId id="285" r:id="rId13"/>
    <p:sldId id="284" r:id="rId14"/>
    <p:sldId id="270" r:id="rId15"/>
    <p:sldId id="283" r:id="rId16"/>
    <p:sldId id="273" r:id="rId17"/>
    <p:sldId id="278" r:id="rId18"/>
    <p:sldId id="266" r:id="rId19"/>
    <p:sldId id="290" r:id="rId20"/>
    <p:sldId id="28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bbxZB8BmuUEXjvUDoSsAA==" hashData="8IrHRUVyJP77wGEN1qIWLbHXpAlMcVmzMz1fVyPULWDZpCL/OK9HxkAa2jGqcQ63+7BCw6z6+Gcn9AoJTnjsV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55C"/>
    <a:srgbClr val="004388"/>
    <a:srgbClr val="262626"/>
    <a:srgbClr val="009900"/>
    <a:srgbClr val="00A1DA"/>
    <a:srgbClr val="FFFFFF"/>
    <a:srgbClr val="0060A8"/>
    <a:srgbClr val="79DCFF"/>
    <a:srgbClr val="00FFFF"/>
    <a:srgbClr val="ABE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9" autoAdjust="0"/>
    <p:restoredTop sz="59318" autoAdjust="0"/>
  </p:normalViewPr>
  <p:slideViewPr>
    <p:cSldViewPr snapToGrid="0">
      <p:cViewPr varScale="1">
        <p:scale>
          <a:sx n="70" d="100"/>
          <a:sy n="70" d="100"/>
        </p:scale>
        <p:origin x="330" y="4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3792"/>
    </p:cViewPr>
  </p:sorterViewPr>
  <p:notesViewPr>
    <p:cSldViewPr snapToGrid="0">
      <p:cViewPr varScale="1">
        <p:scale>
          <a:sx n="56" d="100"/>
          <a:sy n="56" d="100"/>
        </p:scale>
        <p:origin x="2856"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jpg"/><Relationship Id="rId5" Type="http://schemas.openxmlformats.org/officeDocument/2006/relationships/image" Target="../media/image18.png"/><Relationship Id="rId4" Type="http://schemas.openxmlformats.org/officeDocument/2006/relationships/image" Target="../media/image1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jpg"/><Relationship Id="rId5" Type="http://schemas.openxmlformats.org/officeDocument/2006/relationships/image" Target="../media/image18.png"/><Relationship Id="rId4" Type="http://schemas.openxmlformats.org/officeDocument/2006/relationships/image" Target="../media/image17.pn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48E9AF-D639-45C7-BF31-6E632C459648}" type="doc">
      <dgm:prSet loTypeId="urn:microsoft.com/office/officeart/2005/8/layout/vList3" loCatId="list" qsTypeId="urn:microsoft.com/office/officeart/2005/8/quickstyle/simple1" qsCatId="simple" csTypeId="urn:microsoft.com/office/officeart/2005/8/colors/colorful4" csCatId="colorful" phldr="1"/>
      <dgm:spPr/>
      <dgm:t>
        <a:bodyPr/>
        <a:lstStyle/>
        <a:p>
          <a:endParaRPr lang="en-US"/>
        </a:p>
      </dgm:t>
    </dgm:pt>
    <dgm:pt modelId="{9087910B-488B-45CF-BD87-C2DF2F89521B}">
      <dgm:prSet phldrT="[Text]"/>
      <dgm:spPr/>
      <dgm:t>
        <a:bodyPr/>
        <a:lstStyle/>
        <a:p>
          <a:r>
            <a:rPr lang="en-US" b="1" dirty="0">
              <a:solidFill>
                <a:schemeClr val="tx1"/>
              </a:solidFill>
            </a:rPr>
            <a:t>Be attentive</a:t>
          </a:r>
        </a:p>
      </dgm:t>
    </dgm:pt>
    <dgm:pt modelId="{42AE9C4C-B5B7-4136-BD00-A36EDE915E1C}" type="parTrans" cxnId="{34B190D4-CA32-468E-AD5B-607EF5F1B431}">
      <dgm:prSet/>
      <dgm:spPr/>
      <dgm:t>
        <a:bodyPr/>
        <a:lstStyle/>
        <a:p>
          <a:endParaRPr lang="en-US"/>
        </a:p>
      </dgm:t>
    </dgm:pt>
    <dgm:pt modelId="{E66A02B4-BF56-4E0E-B2AE-C2C6C2C132B3}" type="sibTrans" cxnId="{34B190D4-CA32-468E-AD5B-607EF5F1B431}">
      <dgm:prSet/>
      <dgm:spPr/>
      <dgm:t>
        <a:bodyPr/>
        <a:lstStyle/>
        <a:p>
          <a:endParaRPr lang="en-US"/>
        </a:p>
      </dgm:t>
    </dgm:pt>
    <dgm:pt modelId="{B8746D39-22A9-4729-89B7-8C12E67AF608}">
      <dgm:prSet phldrT="[Text]"/>
      <dgm:spPr/>
      <dgm:t>
        <a:bodyPr/>
        <a:lstStyle/>
        <a:p>
          <a:r>
            <a:rPr lang="en-US" b="1" dirty="0">
              <a:solidFill>
                <a:schemeClr val="tx1"/>
              </a:solidFill>
            </a:rPr>
            <a:t>Ask questions</a:t>
          </a:r>
        </a:p>
      </dgm:t>
    </dgm:pt>
    <dgm:pt modelId="{E3DD7A13-CF5F-4EBE-8AB7-DBB1E28C6CD4}" type="parTrans" cxnId="{5435685A-1C06-4E29-92F2-E75FB38E4586}">
      <dgm:prSet/>
      <dgm:spPr/>
      <dgm:t>
        <a:bodyPr/>
        <a:lstStyle/>
        <a:p>
          <a:endParaRPr lang="en-US"/>
        </a:p>
      </dgm:t>
    </dgm:pt>
    <dgm:pt modelId="{F8BB2A25-2162-4DCC-9EC8-4E5BFC139442}" type="sibTrans" cxnId="{5435685A-1C06-4E29-92F2-E75FB38E4586}">
      <dgm:prSet/>
      <dgm:spPr/>
      <dgm:t>
        <a:bodyPr/>
        <a:lstStyle/>
        <a:p>
          <a:endParaRPr lang="en-US"/>
        </a:p>
      </dgm:t>
    </dgm:pt>
    <dgm:pt modelId="{2D482C00-5702-495D-9C0B-6AADF34B66E2}">
      <dgm:prSet phldrT="[Text]"/>
      <dgm:spPr/>
      <dgm:t>
        <a:bodyPr/>
        <a:lstStyle/>
        <a:p>
          <a:r>
            <a:rPr lang="en-US" b="1" dirty="0">
              <a:solidFill>
                <a:schemeClr val="tx1"/>
              </a:solidFill>
            </a:rPr>
            <a:t>Get clarification</a:t>
          </a:r>
        </a:p>
      </dgm:t>
    </dgm:pt>
    <dgm:pt modelId="{24E03460-C8D1-4A62-BEF1-B596E5E09B3E}" type="parTrans" cxnId="{468505CB-5E20-43E7-8634-CE4B306F575E}">
      <dgm:prSet/>
      <dgm:spPr/>
      <dgm:t>
        <a:bodyPr/>
        <a:lstStyle/>
        <a:p>
          <a:endParaRPr lang="en-US"/>
        </a:p>
      </dgm:t>
    </dgm:pt>
    <dgm:pt modelId="{6E922114-1B09-455B-9BEB-0D15768B2D4B}" type="sibTrans" cxnId="{468505CB-5E20-43E7-8634-CE4B306F575E}">
      <dgm:prSet/>
      <dgm:spPr/>
      <dgm:t>
        <a:bodyPr/>
        <a:lstStyle/>
        <a:p>
          <a:endParaRPr lang="en-US"/>
        </a:p>
      </dgm:t>
    </dgm:pt>
    <dgm:pt modelId="{55233367-21D7-4B1C-8727-43021915516C}">
      <dgm:prSet/>
      <dgm:spPr/>
      <dgm:t>
        <a:bodyPr/>
        <a:lstStyle/>
        <a:p>
          <a:r>
            <a:rPr lang="en-US" b="1" dirty="0">
              <a:solidFill>
                <a:schemeClr val="tx1"/>
              </a:solidFill>
            </a:rPr>
            <a:t>Paraphrase</a:t>
          </a:r>
        </a:p>
      </dgm:t>
    </dgm:pt>
    <dgm:pt modelId="{9C52F9BE-3004-448D-B726-CCE4E07AADAF}" type="parTrans" cxnId="{FECC677F-B3F0-4244-9BE9-0A5566B5F0EE}">
      <dgm:prSet/>
      <dgm:spPr/>
      <dgm:t>
        <a:bodyPr/>
        <a:lstStyle/>
        <a:p>
          <a:endParaRPr lang="en-US"/>
        </a:p>
      </dgm:t>
    </dgm:pt>
    <dgm:pt modelId="{179859A1-98B4-4C9B-92EB-94E37782DA1B}" type="sibTrans" cxnId="{FECC677F-B3F0-4244-9BE9-0A5566B5F0EE}">
      <dgm:prSet/>
      <dgm:spPr/>
      <dgm:t>
        <a:bodyPr/>
        <a:lstStyle/>
        <a:p>
          <a:endParaRPr lang="en-US"/>
        </a:p>
      </dgm:t>
    </dgm:pt>
    <dgm:pt modelId="{EB5841FE-B753-4F0E-8BB6-FF7864CAE71E}">
      <dgm:prSet/>
      <dgm:spPr/>
      <dgm:t>
        <a:bodyPr/>
        <a:lstStyle/>
        <a:p>
          <a:r>
            <a:rPr lang="en-US" b="1" dirty="0">
              <a:solidFill>
                <a:schemeClr val="tx1"/>
              </a:solidFill>
            </a:rPr>
            <a:t>Summarise</a:t>
          </a:r>
        </a:p>
      </dgm:t>
    </dgm:pt>
    <dgm:pt modelId="{F7BA18C8-3E9E-4109-9A86-20165E921FAB}" type="parTrans" cxnId="{F17EBC0C-E749-4F8B-8B11-DEA6A8FEA4D1}">
      <dgm:prSet/>
      <dgm:spPr/>
      <dgm:t>
        <a:bodyPr/>
        <a:lstStyle/>
        <a:p>
          <a:endParaRPr lang="en-US"/>
        </a:p>
      </dgm:t>
    </dgm:pt>
    <dgm:pt modelId="{D3FB349C-F074-4B9D-A3FB-7B1884EC5BFA}" type="sibTrans" cxnId="{F17EBC0C-E749-4F8B-8B11-DEA6A8FEA4D1}">
      <dgm:prSet/>
      <dgm:spPr/>
      <dgm:t>
        <a:bodyPr/>
        <a:lstStyle/>
        <a:p>
          <a:endParaRPr lang="en-US"/>
        </a:p>
      </dgm:t>
    </dgm:pt>
    <dgm:pt modelId="{8E7A7A9B-08AD-42EB-89FF-AA672BD656E1}" type="pres">
      <dgm:prSet presAssocID="{FD48E9AF-D639-45C7-BF31-6E632C459648}" presName="linearFlow" presStyleCnt="0">
        <dgm:presLayoutVars>
          <dgm:dir/>
          <dgm:resizeHandles val="exact"/>
        </dgm:presLayoutVars>
      </dgm:prSet>
      <dgm:spPr/>
    </dgm:pt>
    <dgm:pt modelId="{4F0D850C-8B96-4917-B1F8-4D9F34D78745}" type="pres">
      <dgm:prSet presAssocID="{9087910B-488B-45CF-BD87-C2DF2F89521B}" presName="composite" presStyleCnt="0"/>
      <dgm:spPr/>
    </dgm:pt>
    <dgm:pt modelId="{A2256967-8D71-45A6-9D8B-518DA2C49282}" type="pres">
      <dgm:prSet presAssocID="{9087910B-488B-45CF-BD87-C2DF2F89521B}" presName="imgShp" presStyleLbl="fgImgPlace1" presStyleIdx="0" presStyleCnt="5"/>
      <dgm:spPr>
        <a:blipFill>
          <a:blip xmlns:r="http://schemas.openxmlformats.org/officeDocument/2006/relationships" r:embed="rId1">
            <a:extLst>
              <a:ext uri="{28A0092B-C50C-407E-A947-70E740481C1C}">
                <a14:useLocalDpi xmlns:a14="http://schemas.microsoft.com/office/drawing/2010/main" val="0"/>
              </a:ext>
            </a:extLst>
          </a:blip>
          <a:srcRect/>
          <a:stretch>
            <a:fillRect l="-15000" r="-15000"/>
          </a:stretch>
        </a:blipFill>
      </dgm:spPr>
    </dgm:pt>
    <dgm:pt modelId="{BBD096C4-F0D0-4FED-B347-C42E01C11797}" type="pres">
      <dgm:prSet presAssocID="{9087910B-488B-45CF-BD87-C2DF2F89521B}" presName="txShp" presStyleLbl="node1" presStyleIdx="0" presStyleCnt="5">
        <dgm:presLayoutVars>
          <dgm:bulletEnabled val="1"/>
        </dgm:presLayoutVars>
      </dgm:prSet>
      <dgm:spPr/>
    </dgm:pt>
    <dgm:pt modelId="{B77499A2-7F54-4CE1-9DB2-1BE5BBAFEA03}" type="pres">
      <dgm:prSet presAssocID="{E66A02B4-BF56-4E0E-B2AE-C2C6C2C132B3}" presName="spacing" presStyleCnt="0"/>
      <dgm:spPr/>
    </dgm:pt>
    <dgm:pt modelId="{50B7E394-B85E-4F06-B0C1-BC8E0981192D}" type="pres">
      <dgm:prSet presAssocID="{B8746D39-22A9-4729-89B7-8C12E67AF608}" presName="composite" presStyleCnt="0"/>
      <dgm:spPr/>
    </dgm:pt>
    <dgm:pt modelId="{98E38CE4-B89C-4D39-BDD3-592A7E30F10E}" type="pres">
      <dgm:prSet presAssocID="{B8746D39-22A9-4729-89B7-8C12E67AF608}" presName="imgShp" presStyleLbl="fgImgPlace1" presStyleIdx="1" presStyleCnt="5"/>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dgm:spPr>
    </dgm:pt>
    <dgm:pt modelId="{8E673F41-4924-40C0-97CC-F46D333C6C48}" type="pres">
      <dgm:prSet presAssocID="{B8746D39-22A9-4729-89B7-8C12E67AF608}" presName="txShp" presStyleLbl="node1" presStyleIdx="1" presStyleCnt="5">
        <dgm:presLayoutVars>
          <dgm:bulletEnabled val="1"/>
        </dgm:presLayoutVars>
      </dgm:prSet>
      <dgm:spPr/>
    </dgm:pt>
    <dgm:pt modelId="{F830A812-73A9-466D-8FCB-00C2F38D6CB6}" type="pres">
      <dgm:prSet presAssocID="{F8BB2A25-2162-4DCC-9EC8-4E5BFC139442}" presName="spacing" presStyleCnt="0"/>
      <dgm:spPr/>
    </dgm:pt>
    <dgm:pt modelId="{D972980B-6065-4A1B-A98F-5AFD47EC6C31}" type="pres">
      <dgm:prSet presAssocID="{2D482C00-5702-495D-9C0B-6AADF34B66E2}" presName="composite" presStyleCnt="0"/>
      <dgm:spPr/>
    </dgm:pt>
    <dgm:pt modelId="{96F3567F-52A6-457A-9A43-05FC2A0D98F8}" type="pres">
      <dgm:prSet presAssocID="{2D482C00-5702-495D-9C0B-6AADF34B66E2}" presName="imgShp" presStyleLbl="fgImgPlace1" presStyleIdx="2"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l="-1000" r="-1000"/>
          </a:stretch>
        </a:blipFill>
      </dgm:spPr>
    </dgm:pt>
    <dgm:pt modelId="{0C9DA950-A13A-493A-B5F6-58C2C317B08D}" type="pres">
      <dgm:prSet presAssocID="{2D482C00-5702-495D-9C0B-6AADF34B66E2}" presName="txShp" presStyleLbl="node1" presStyleIdx="2" presStyleCnt="5">
        <dgm:presLayoutVars>
          <dgm:bulletEnabled val="1"/>
        </dgm:presLayoutVars>
      </dgm:prSet>
      <dgm:spPr/>
    </dgm:pt>
    <dgm:pt modelId="{3F62FC2E-B032-4253-BF67-1D67897DE739}" type="pres">
      <dgm:prSet presAssocID="{6E922114-1B09-455B-9BEB-0D15768B2D4B}" presName="spacing" presStyleCnt="0"/>
      <dgm:spPr/>
    </dgm:pt>
    <dgm:pt modelId="{F607C268-E55C-48F9-AC20-4916793C8B5A}" type="pres">
      <dgm:prSet presAssocID="{55233367-21D7-4B1C-8727-43021915516C}" presName="composite" presStyleCnt="0"/>
      <dgm:spPr/>
    </dgm:pt>
    <dgm:pt modelId="{6B4B6211-A865-45C2-AC63-B7F21BA372AE}" type="pres">
      <dgm:prSet presAssocID="{55233367-21D7-4B1C-8727-43021915516C}" presName="imgShp" presStyleLbl="fgImgPlace1" presStyleIdx="3"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pt>
    <dgm:pt modelId="{18666E77-F64A-4B9D-B273-AB6B5B4DD81A}" type="pres">
      <dgm:prSet presAssocID="{55233367-21D7-4B1C-8727-43021915516C}" presName="txShp" presStyleLbl="node1" presStyleIdx="3" presStyleCnt="5">
        <dgm:presLayoutVars>
          <dgm:bulletEnabled val="1"/>
        </dgm:presLayoutVars>
      </dgm:prSet>
      <dgm:spPr/>
    </dgm:pt>
    <dgm:pt modelId="{17B1972A-4025-4D21-B698-3B2D312E0C07}" type="pres">
      <dgm:prSet presAssocID="{179859A1-98B4-4C9B-92EB-94E37782DA1B}" presName="spacing" presStyleCnt="0"/>
      <dgm:spPr/>
    </dgm:pt>
    <dgm:pt modelId="{007F3492-4A0B-4A11-9849-5361EF8487D0}" type="pres">
      <dgm:prSet presAssocID="{EB5841FE-B753-4F0E-8BB6-FF7864CAE71E}" presName="composite" presStyleCnt="0"/>
      <dgm:spPr/>
    </dgm:pt>
    <dgm:pt modelId="{6C036E5B-47BD-48C8-96B2-D7DA9E1B1C7D}" type="pres">
      <dgm:prSet presAssocID="{EB5841FE-B753-4F0E-8BB6-FF7864CAE71E}" presName="imgShp" presStyleLbl="fgImgPlac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t="-4000" b="-4000"/>
          </a:stretch>
        </a:blipFill>
      </dgm:spPr>
    </dgm:pt>
    <dgm:pt modelId="{C9033093-A6E8-4978-A93A-FCFC1936D40E}" type="pres">
      <dgm:prSet presAssocID="{EB5841FE-B753-4F0E-8BB6-FF7864CAE71E}" presName="txShp" presStyleLbl="node1" presStyleIdx="4" presStyleCnt="5">
        <dgm:presLayoutVars>
          <dgm:bulletEnabled val="1"/>
        </dgm:presLayoutVars>
      </dgm:prSet>
      <dgm:spPr/>
    </dgm:pt>
  </dgm:ptLst>
  <dgm:cxnLst>
    <dgm:cxn modelId="{F17EBC0C-E749-4F8B-8B11-DEA6A8FEA4D1}" srcId="{FD48E9AF-D639-45C7-BF31-6E632C459648}" destId="{EB5841FE-B753-4F0E-8BB6-FF7864CAE71E}" srcOrd="4" destOrd="0" parTransId="{F7BA18C8-3E9E-4109-9A86-20165E921FAB}" sibTransId="{D3FB349C-F074-4B9D-A3FB-7B1884EC5BFA}"/>
    <dgm:cxn modelId="{1A87843E-64E5-46BA-B775-B18AC40C8A34}" type="presOf" srcId="{55233367-21D7-4B1C-8727-43021915516C}" destId="{18666E77-F64A-4B9D-B273-AB6B5B4DD81A}" srcOrd="0" destOrd="0" presId="urn:microsoft.com/office/officeart/2005/8/layout/vList3"/>
    <dgm:cxn modelId="{C481DD41-E9F1-457C-BA1E-38843215F913}" type="presOf" srcId="{B8746D39-22A9-4729-89B7-8C12E67AF608}" destId="{8E673F41-4924-40C0-97CC-F46D333C6C48}" srcOrd="0" destOrd="0" presId="urn:microsoft.com/office/officeart/2005/8/layout/vList3"/>
    <dgm:cxn modelId="{7E9DF576-0DC8-41C9-AE58-F86242766A60}" type="presOf" srcId="{9087910B-488B-45CF-BD87-C2DF2F89521B}" destId="{BBD096C4-F0D0-4FED-B347-C42E01C11797}" srcOrd="0" destOrd="0" presId="urn:microsoft.com/office/officeart/2005/8/layout/vList3"/>
    <dgm:cxn modelId="{5435685A-1C06-4E29-92F2-E75FB38E4586}" srcId="{FD48E9AF-D639-45C7-BF31-6E632C459648}" destId="{B8746D39-22A9-4729-89B7-8C12E67AF608}" srcOrd="1" destOrd="0" parTransId="{E3DD7A13-CF5F-4EBE-8AB7-DBB1E28C6CD4}" sibTransId="{F8BB2A25-2162-4DCC-9EC8-4E5BFC139442}"/>
    <dgm:cxn modelId="{FECC677F-B3F0-4244-9BE9-0A5566B5F0EE}" srcId="{FD48E9AF-D639-45C7-BF31-6E632C459648}" destId="{55233367-21D7-4B1C-8727-43021915516C}" srcOrd="3" destOrd="0" parTransId="{9C52F9BE-3004-448D-B726-CCE4E07AADAF}" sibTransId="{179859A1-98B4-4C9B-92EB-94E37782DA1B}"/>
    <dgm:cxn modelId="{DB3ED086-C492-4051-BE62-EABE5E7AB515}" type="presOf" srcId="{EB5841FE-B753-4F0E-8BB6-FF7864CAE71E}" destId="{C9033093-A6E8-4978-A93A-FCFC1936D40E}" srcOrd="0" destOrd="0" presId="urn:microsoft.com/office/officeart/2005/8/layout/vList3"/>
    <dgm:cxn modelId="{64E126C8-D6FC-40EC-B084-18EA28D4A2F6}" type="presOf" srcId="{FD48E9AF-D639-45C7-BF31-6E632C459648}" destId="{8E7A7A9B-08AD-42EB-89FF-AA672BD656E1}" srcOrd="0" destOrd="0" presId="urn:microsoft.com/office/officeart/2005/8/layout/vList3"/>
    <dgm:cxn modelId="{468505CB-5E20-43E7-8634-CE4B306F575E}" srcId="{FD48E9AF-D639-45C7-BF31-6E632C459648}" destId="{2D482C00-5702-495D-9C0B-6AADF34B66E2}" srcOrd="2" destOrd="0" parTransId="{24E03460-C8D1-4A62-BEF1-B596E5E09B3E}" sibTransId="{6E922114-1B09-455B-9BEB-0D15768B2D4B}"/>
    <dgm:cxn modelId="{34B190D4-CA32-468E-AD5B-607EF5F1B431}" srcId="{FD48E9AF-D639-45C7-BF31-6E632C459648}" destId="{9087910B-488B-45CF-BD87-C2DF2F89521B}" srcOrd="0" destOrd="0" parTransId="{42AE9C4C-B5B7-4136-BD00-A36EDE915E1C}" sibTransId="{E66A02B4-BF56-4E0E-B2AE-C2C6C2C132B3}"/>
    <dgm:cxn modelId="{5179FEE6-3E69-4915-8D47-22138F7B7FA7}" type="presOf" srcId="{2D482C00-5702-495D-9C0B-6AADF34B66E2}" destId="{0C9DA950-A13A-493A-B5F6-58C2C317B08D}" srcOrd="0" destOrd="0" presId="urn:microsoft.com/office/officeart/2005/8/layout/vList3"/>
    <dgm:cxn modelId="{03EE94CB-F9B1-4A04-A090-F41AC5DA9516}" type="presParOf" srcId="{8E7A7A9B-08AD-42EB-89FF-AA672BD656E1}" destId="{4F0D850C-8B96-4917-B1F8-4D9F34D78745}" srcOrd="0" destOrd="0" presId="urn:microsoft.com/office/officeart/2005/8/layout/vList3"/>
    <dgm:cxn modelId="{A4FDDFDE-6C8B-4EC3-A9AC-780C403A2096}" type="presParOf" srcId="{4F0D850C-8B96-4917-B1F8-4D9F34D78745}" destId="{A2256967-8D71-45A6-9D8B-518DA2C49282}" srcOrd="0" destOrd="0" presId="urn:microsoft.com/office/officeart/2005/8/layout/vList3"/>
    <dgm:cxn modelId="{72B3E7B7-2CFA-4CE7-97AD-94A84F0EBECE}" type="presParOf" srcId="{4F0D850C-8B96-4917-B1F8-4D9F34D78745}" destId="{BBD096C4-F0D0-4FED-B347-C42E01C11797}" srcOrd="1" destOrd="0" presId="urn:microsoft.com/office/officeart/2005/8/layout/vList3"/>
    <dgm:cxn modelId="{F80EAB6C-8834-4EAB-A431-9FFA8CFDEEB8}" type="presParOf" srcId="{8E7A7A9B-08AD-42EB-89FF-AA672BD656E1}" destId="{B77499A2-7F54-4CE1-9DB2-1BE5BBAFEA03}" srcOrd="1" destOrd="0" presId="urn:microsoft.com/office/officeart/2005/8/layout/vList3"/>
    <dgm:cxn modelId="{87B69F8E-08EE-4BDC-B7AF-DF0D84059186}" type="presParOf" srcId="{8E7A7A9B-08AD-42EB-89FF-AA672BD656E1}" destId="{50B7E394-B85E-4F06-B0C1-BC8E0981192D}" srcOrd="2" destOrd="0" presId="urn:microsoft.com/office/officeart/2005/8/layout/vList3"/>
    <dgm:cxn modelId="{7B4ADE3A-CF8D-4DAA-AD1B-A9126F155767}" type="presParOf" srcId="{50B7E394-B85E-4F06-B0C1-BC8E0981192D}" destId="{98E38CE4-B89C-4D39-BDD3-592A7E30F10E}" srcOrd="0" destOrd="0" presId="urn:microsoft.com/office/officeart/2005/8/layout/vList3"/>
    <dgm:cxn modelId="{151FA487-9EE1-4223-89F2-115B7B26B0D1}" type="presParOf" srcId="{50B7E394-B85E-4F06-B0C1-BC8E0981192D}" destId="{8E673F41-4924-40C0-97CC-F46D333C6C48}" srcOrd="1" destOrd="0" presId="urn:microsoft.com/office/officeart/2005/8/layout/vList3"/>
    <dgm:cxn modelId="{919F03B4-5C4C-4D12-8E3E-9AF00935455E}" type="presParOf" srcId="{8E7A7A9B-08AD-42EB-89FF-AA672BD656E1}" destId="{F830A812-73A9-466D-8FCB-00C2F38D6CB6}" srcOrd="3" destOrd="0" presId="urn:microsoft.com/office/officeart/2005/8/layout/vList3"/>
    <dgm:cxn modelId="{EF31B9CE-AFF2-4CF3-ACC3-F4FC55351949}" type="presParOf" srcId="{8E7A7A9B-08AD-42EB-89FF-AA672BD656E1}" destId="{D972980B-6065-4A1B-A98F-5AFD47EC6C31}" srcOrd="4" destOrd="0" presId="urn:microsoft.com/office/officeart/2005/8/layout/vList3"/>
    <dgm:cxn modelId="{81E33B82-7BDD-4940-90A0-3C9EE14E8BA1}" type="presParOf" srcId="{D972980B-6065-4A1B-A98F-5AFD47EC6C31}" destId="{96F3567F-52A6-457A-9A43-05FC2A0D98F8}" srcOrd="0" destOrd="0" presId="urn:microsoft.com/office/officeart/2005/8/layout/vList3"/>
    <dgm:cxn modelId="{4D67325D-6C2C-4117-A349-E1B6401FFA2E}" type="presParOf" srcId="{D972980B-6065-4A1B-A98F-5AFD47EC6C31}" destId="{0C9DA950-A13A-493A-B5F6-58C2C317B08D}" srcOrd="1" destOrd="0" presId="urn:microsoft.com/office/officeart/2005/8/layout/vList3"/>
    <dgm:cxn modelId="{CB45DB86-E0CE-433C-9715-0062F1BBFC96}" type="presParOf" srcId="{8E7A7A9B-08AD-42EB-89FF-AA672BD656E1}" destId="{3F62FC2E-B032-4253-BF67-1D67897DE739}" srcOrd="5" destOrd="0" presId="urn:microsoft.com/office/officeart/2005/8/layout/vList3"/>
    <dgm:cxn modelId="{C56CF045-5842-40A8-A38D-DF19B92B9358}" type="presParOf" srcId="{8E7A7A9B-08AD-42EB-89FF-AA672BD656E1}" destId="{F607C268-E55C-48F9-AC20-4916793C8B5A}" srcOrd="6" destOrd="0" presId="urn:microsoft.com/office/officeart/2005/8/layout/vList3"/>
    <dgm:cxn modelId="{990C492B-9380-4893-97B0-3A6CF54268BA}" type="presParOf" srcId="{F607C268-E55C-48F9-AC20-4916793C8B5A}" destId="{6B4B6211-A865-45C2-AC63-B7F21BA372AE}" srcOrd="0" destOrd="0" presId="urn:microsoft.com/office/officeart/2005/8/layout/vList3"/>
    <dgm:cxn modelId="{ECA37B96-5D65-447F-AA79-A31CC3B48693}" type="presParOf" srcId="{F607C268-E55C-48F9-AC20-4916793C8B5A}" destId="{18666E77-F64A-4B9D-B273-AB6B5B4DD81A}" srcOrd="1" destOrd="0" presId="urn:microsoft.com/office/officeart/2005/8/layout/vList3"/>
    <dgm:cxn modelId="{2AB70C02-37B9-4B52-A18F-BE74E31443D1}" type="presParOf" srcId="{8E7A7A9B-08AD-42EB-89FF-AA672BD656E1}" destId="{17B1972A-4025-4D21-B698-3B2D312E0C07}" srcOrd="7" destOrd="0" presId="urn:microsoft.com/office/officeart/2005/8/layout/vList3"/>
    <dgm:cxn modelId="{F78C6F6F-D92F-4C93-9241-8B1714E79F05}" type="presParOf" srcId="{8E7A7A9B-08AD-42EB-89FF-AA672BD656E1}" destId="{007F3492-4A0B-4A11-9849-5361EF8487D0}" srcOrd="8" destOrd="0" presId="urn:microsoft.com/office/officeart/2005/8/layout/vList3"/>
    <dgm:cxn modelId="{09956415-515F-4F79-AF30-E8D0EF10B478}" type="presParOf" srcId="{007F3492-4A0B-4A11-9849-5361EF8487D0}" destId="{6C036E5B-47BD-48C8-96B2-D7DA9E1B1C7D}" srcOrd="0" destOrd="0" presId="urn:microsoft.com/office/officeart/2005/8/layout/vList3"/>
    <dgm:cxn modelId="{1DF51ABA-94FB-409F-A05C-539427AC36D6}" type="presParOf" srcId="{007F3492-4A0B-4A11-9849-5361EF8487D0}" destId="{C9033093-A6E8-4978-A93A-FCFC1936D40E}" srcOrd="1" destOrd="0" presId="urn:microsoft.com/office/officeart/2005/8/layout/vList3"/>
  </dgm:cxnLst>
  <dgm:bg/>
  <dgm:whole>
    <a:ln>
      <a:noFill/>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2882E8-D396-4D59-8E9D-B7AF9253AFA5}" type="doc">
      <dgm:prSet loTypeId="urn:microsoft.com/office/officeart/2005/8/layout/orgChart1" loCatId="hierarchy" qsTypeId="urn:microsoft.com/office/officeart/2005/8/quickstyle/simple1" qsCatId="simple" csTypeId="urn:microsoft.com/office/officeart/2005/8/colors/colorful5" csCatId="colorful" phldr="1"/>
      <dgm:spPr/>
      <dgm:t>
        <a:bodyPr/>
        <a:lstStyle/>
        <a:p>
          <a:endParaRPr lang="en-US"/>
        </a:p>
      </dgm:t>
    </dgm:pt>
    <dgm:pt modelId="{CB9C83B8-18F9-4014-9172-F3FAF322A779}">
      <dgm:prSet phldrT="[Text]"/>
      <dgm:spPr>
        <a:solidFill>
          <a:srgbClr val="FF0000"/>
        </a:solidFill>
      </dgm:spPr>
      <dgm:t>
        <a:bodyPr/>
        <a:lstStyle/>
        <a:p>
          <a:r>
            <a:rPr lang="en-US" b="1" dirty="0"/>
            <a:t>Smoking</a:t>
          </a:r>
        </a:p>
      </dgm:t>
    </dgm:pt>
    <dgm:pt modelId="{C2FD3E88-A9B0-48A6-939A-C177544F24A2}" type="parTrans" cxnId="{715633E5-737E-4205-98C2-4780786C16CE}">
      <dgm:prSet/>
      <dgm:spPr/>
      <dgm:t>
        <a:bodyPr/>
        <a:lstStyle/>
        <a:p>
          <a:endParaRPr lang="en-US"/>
        </a:p>
      </dgm:t>
    </dgm:pt>
    <dgm:pt modelId="{B3402238-7B0B-4BF7-A483-EF61AA0F23D7}" type="sibTrans" cxnId="{715633E5-737E-4205-98C2-4780786C16CE}">
      <dgm:prSet/>
      <dgm:spPr/>
      <dgm:t>
        <a:bodyPr/>
        <a:lstStyle/>
        <a:p>
          <a:endParaRPr lang="en-US"/>
        </a:p>
      </dgm:t>
    </dgm:pt>
    <dgm:pt modelId="{D20A3672-B47A-4B2B-B8C4-898BB53AF39D}" type="asst">
      <dgm:prSet phldrT="[Text]"/>
      <dgm:spPr>
        <a:solidFill>
          <a:srgbClr val="002060"/>
        </a:solidFill>
      </dgm:spPr>
      <dgm:t>
        <a:bodyPr/>
        <a:lstStyle/>
        <a:p>
          <a:r>
            <a:rPr lang="en-US" dirty="0"/>
            <a:t>I smoke regularly</a:t>
          </a:r>
        </a:p>
      </dgm:t>
    </dgm:pt>
    <dgm:pt modelId="{D64E5BA3-7004-42F2-8BDF-E82F9F76C8CD}" type="parTrans" cxnId="{D43DBBE8-3C48-4A54-A941-26976F6EC083}">
      <dgm:prSet/>
      <dgm:spPr/>
      <dgm:t>
        <a:bodyPr/>
        <a:lstStyle/>
        <a:p>
          <a:endParaRPr lang="en-US"/>
        </a:p>
      </dgm:t>
    </dgm:pt>
    <dgm:pt modelId="{53089E07-A0CE-42CB-A7DA-F80040918AEE}" type="sibTrans" cxnId="{D43DBBE8-3C48-4A54-A941-26976F6EC083}">
      <dgm:prSet/>
      <dgm:spPr/>
      <dgm:t>
        <a:bodyPr/>
        <a:lstStyle/>
        <a:p>
          <a:endParaRPr lang="en-US"/>
        </a:p>
      </dgm:t>
    </dgm:pt>
    <dgm:pt modelId="{AEB10531-E562-4E44-A06A-324F8F8B7132}">
      <dgm:prSet phldrT="[Text]"/>
      <dgm:spPr>
        <a:solidFill>
          <a:srgbClr val="009900"/>
        </a:solidFill>
      </dgm:spPr>
      <dgm:t>
        <a:bodyPr/>
        <a:lstStyle/>
        <a:p>
          <a:r>
            <a:rPr lang="en-US" dirty="0"/>
            <a:t>Change a behaviour</a:t>
          </a:r>
        </a:p>
      </dgm:t>
    </dgm:pt>
    <dgm:pt modelId="{0BE83B6A-0331-45B6-BA40-3446401698A8}" type="parTrans" cxnId="{C253FCB4-939D-4D00-BED9-B6814C881DA7}">
      <dgm:prSet/>
      <dgm:spPr/>
      <dgm:t>
        <a:bodyPr/>
        <a:lstStyle/>
        <a:p>
          <a:endParaRPr lang="en-US"/>
        </a:p>
      </dgm:t>
    </dgm:pt>
    <dgm:pt modelId="{6AC90FDB-66E5-4377-9A08-C5BFB028FDCA}" type="sibTrans" cxnId="{C253FCB4-939D-4D00-BED9-B6814C881DA7}">
      <dgm:prSet/>
      <dgm:spPr/>
      <dgm:t>
        <a:bodyPr/>
        <a:lstStyle/>
        <a:p>
          <a:endParaRPr lang="en-US"/>
        </a:p>
      </dgm:t>
    </dgm:pt>
    <dgm:pt modelId="{544EFF65-4C10-4868-A5EE-14FFD60AF439}">
      <dgm:prSet phldrT="[Text]"/>
      <dgm:spPr>
        <a:solidFill>
          <a:srgbClr val="009900"/>
        </a:solidFill>
      </dgm:spPr>
      <dgm:t>
        <a:bodyPr/>
        <a:lstStyle/>
        <a:p>
          <a:r>
            <a:rPr lang="en-US" dirty="0"/>
            <a:t>Rationalise</a:t>
          </a:r>
        </a:p>
      </dgm:t>
    </dgm:pt>
    <dgm:pt modelId="{ED709DC8-2D8A-48DE-B14E-964707DDF564}" type="parTrans" cxnId="{C3D42D86-6CFA-42AB-AE11-DD7A1F559DDC}">
      <dgm:prSet/>
      <dgm:spPr/>
      <dgm:t>
        <a:bodyPr/>
        <a:lstStyle/>
        <a:p>
          <a:endParaRPr lang="en-US"/>
        </a:p>
      </dgm:t>
    </dgm:pt>
    <dgm:pt modelId="{EC6300D6-369C-4312-BC80-ABBC368B3A2A}" type="sibTrans" cxnId="{C3D42D86-6CFA-42AB-AE11-DD7A1F559DDC}">
      <dgm:prSet/>
      <dgm:spPr/>
      <dgm:t>
        <a:bodyPr/>
        <a:lstStyle/>
        <a:p>
          <a:endParaRPr lang="en-US"/>
        </a:p>
      </dgm:t>
    </dgm:pt>
    <dgm:pt modelId="{10AF118C-EC92-4469-A5BC-1A692C31FCD0}">
      <dgm:prSet phldrT="[Text]"/>
      <dgm:spPr>
        <a:solidFill>
          <a:srgbClr val="009900"/>
        </a:solidFill>
      </dgm:spPr>
      <dgm:t>
        <a:bodyPr/>
        <a:lstStyle/>
        <a:p>
          <a:r>
            <a:rPr lang="en-US" dirty="0"/>
            <a:t>Trivialise</a:t>
          </a:r>
        </a:p>
      </dgm:t>
    </dgm:pt>
    <dgm:pt modelId="{712E187D-533B-47ED-9A35-F73D898AE404}" type="parTrans" cxnId="{F3B38C1E-10BB-4C09-B895-B8F0782BC74A}">
      <dgm:prSet/>
      <dgm:spPr/>
      <dgm:t>
        <a:bodyPr/>
        <a:lstStyle/>
        <a:p>
          <a:endParaRPr lang="en-US"/>
        </a:p>
      </dgm:t>
    </dgm:pt>
    <dgm:pt modelId="{15F1653F-D15D-45EC-AED8-C7F3A3989716}" type="sibTrans" cxnId="{F3B38C1E-10BB-4C09-B895-B8F0782BC74A}">
      <dgm:prSet/>
      <dgm:spPr/>
      <dgm:t>
        <a:bodyPr/>
        <a:lstStyle/>
        <a:p>
          <a:endParaRPr lang="en-US"/>
        </a:p>
      </dgm:t>
    </dgm:pt>
    <dgm:pt modelId="{B7E6FA1E-CDAB-4AB7-93B8-8975258F4F44}" type="asst">
      <dgm:prSet/>
      <dgm:spPr>
        <a:solidFill>
          <a:srgbClr val="002060"/>
        </a:solidFill>
      </dgm:spPr>
      <dgm:t>
        <a:bodyPr/>
        <a:lstStyle/>
        <a:p>
          <a:r>
            <a:rPr lang="en-US" dirty="0"/>
            <a:t>Smoking is unhealthy</a:t>
          </a:r>
        </a:p>
      </dgm:t>
    </dgm:pt>
    <dgm:pt modelId="{807898F1-F5A4-4542-831A-B69BD4175E29}" type="parTrans" cxnId="{605EFFD8-40EA-4630-BD32-83851CF05E55}">
      <dgm:prSet/>
      <dgm:spPr/>
      <dgm:t>
        <a:bodyPr/>
        <a:lstStyle/>
        <a:p>
          <a:endParaRPr lang="en-US"/>
        </a:p>
      </dgm:t>
    </dgm:pt>
    <dgm:pt modelId="{17D5E7FA-9154-429F-A77F-CADBCC1FDC06}" type="sibTrans" cxnId="{605EFFD8-40EA-4630-BD32-83851CF05E55}">
      <dgm:prSet/>
      <dgm:spPr/>
      <dgm:t>
        <a:bodyPr/>
        <a:lstStyle/>
        <a:p>
          <a:endParaRPr lang="en-US"/>
        </a:p>
      </dgm:t>
    </dgm:pt>
    <dgm:pt modelId="{D2EF76BE-FD03-4422-88D5-3DDC6BEDC139}">
      <dgm:prSet/>
      <dgm:spPr>
        <a:solidFill>
          <a:srgbClr val="009900"/>
        </a:solidFill>
      </dgm:spPr>
      <dgm:t>
        <a:bodyPr/>
        <a:lstStyle/>
        <a:p>
          <a:r>
            <a:rPr lang="en-US" dirty="0"/>
            <a:t>Change a belief/value</a:t>
          </a:r>
        </a:p>
      </dgm:t>
    </dgm:pt>
    <dgm:pt modelId="{5EC9616B-7D89-4F4B-89E7-E49410A02983}" type="parTrans" cxnId="{3E60F5A0-DA2C-41CE-9F9A-D6410BE15604}">
      <dgm:prSet/>
      <dgm:spPr/>
      <dgm:t>
        <a:bodyPr/>
        <a:lstStyle/>
        <a:p>
          <a:endParaRPr lang="en-US"/>
        </a:p>
      </dgm:t>
    </dgm:pt>
    <dgm:pt modelId="{23E6DDE6-695F-4F80-BE57-E0D739806516}" type="sibTrans" cxnId="{3E60F5A0-DA2C-41CE-9F9A-D6410BE15604}">
      <dgm:prSet/>
      <dgm:spPr/>
      <dgm:t>
        <a:bodyPr/>
        <a:lstStyle/>
        <a:p>
          <a:endParaRPr lang="en-US"/>
        </a:p>
      </dgm:t>
    </dgm:pt>
    <dgm:pt modelId="{933C6EA7-A29B-433E-973A-0213BD2CAFAC}" type="pres">
      <dgm:prSet presAssocID="{A52882E8-D396-4D59-8E9D-B7AF9253AFA5}" presName="hierChild1" presStyleCnt="0">
        <dgm:presLayoutVars>
          <dgm:orgChart val="1"/>
          <dgm:chPref val="1"/>
          <dgm:dir/>
          <dgm:animOne val="branch"/>
          <dgm:animLvl val="lvl"/>
          <dgm:resizeHandles/>
        </dgm:presLayoutVars>
      </dgm:prSet>
      <dgm:spPr/>
    </dgm:pt>
    <dgm:pt modelId="{1F2A42AB-84C4-4688-AB9F-71A583BBE665}" type="pres">
      <dgm:prSet presAssocID="{CB9C83B8-18F9-4014-9172-F3FAF322A779}" presName="hierRoot1" presStyleCnt="0">
        <dgm:presLayoutVars>
          <dgm:hierBranch val="init"/>
        </dgm:presLayoutVars>
      </dgm:prSet>
      <dgm:spPr/>
    </dgm:pt>
    <dgm:pt modelId="{41104DDE-CEDD-42D6-856D-8133EBB52D19}" type="pres">
      <dgm:prSet presAssocID="{CB9C83B8-18F9-4014-9172-F3FAF322A779}" presName="rootComposite1" presStyleCnt="0"/>
      <dgm:spPr/>
    </dgm:pt>
    <dgm:pt modelId="{C84901A8-D0FD-4742-B6F6-62BACCB9B955}" type="pres">
      <dgm:prSet presAssocID="{CB9C83B8-18F9-4014-9172-F3FAF322A779}" presName="rootText1" presStyleLbl="node0" presStyleIdx="0" presStyleCnt="1">
        <dgm:presLayoutVars>
          <dgm:chPref val="3"/>
        </dgm:presLayoutVars>
      </dgm:prSet>
      <dgm:spPr/>
    </dgm:pt>
    <dgm:pt modelId="{08A922E9-2036-471F-9CA9-57D76DC2AB7B}" type="pres">
      <dgm:prSet presAssocID="{CB9C83B8-18F9-4014-9172-F3FAF322A779}" presName="rootConnector1" presStyleLbl="node1" presStyleIdx="0" presStyleCnt="0"/>
      <dgm:spPr/>
    </dgm:pt>
    <dgm:pt modelId="{747F7C25-EF36-4956-864D-D1C28F801FCD}" type="pres">
      <dgm:prSet presAssocID="{CB9C83B8-18F9-4014-9172-F3FAF322A779}" presName="hierChild2" presStyleCnt="0"/>
      <dgm:spPr/>
    </dgm:pt>
    <dgm:pt modelId="{0CC332C2-7174-465E-A943-510A443A836A}" type="pres">
      <dgm:prSet presAssocID="{5EC9616B-7D89-4F4B-89E7-E49410A02983}" presName="Name37" presStyleLbl="parChTrans1D2" presStyleIdx="0" presStyleCnt="6"/>
      <dgm:spPr/>
    </dgm:pt>
    <dgm:pt modelId="{4F59A73A-66DA-4544-9E36-AD2380D0C245}" type="pres">
      <dgm:prSet presAssocID="{D2EF76BE-FD03-4422-88D5-3DDC6BEDC139}" presName="hierRoot2" presStyleCnt="0">
        <dgm:presLayoutVars>
          <dgm:hierBranch val="init"/>
        </dgm:presLayoutVars>
      </dgm:prSet>
      <dgm:spPr/>
    </dgm:pt>
    <dgm:pt modelId="{CCD33B70-03B4-4D50-A5A4-3AE217948B3A}" type="pres">
      <dgm:prSet presAssocID="{D2EF76BE-FD03-4422-88D5-3DDC6BEDC139}" presName="rootComposite" presStyleCnt="0"/>
      <dgm:spPr/>
    </dgm:pt>
    <dgm:pt modelId="{39FC0A7E-6F82-49B8-B296-D82928B6451C}" type="pres">
      <dgm:prSet presAssocID="{D2EF76BE-FD03-4422-88D5-3DDC6BEDC139}" presName="rootText" presStyleLbl="node2" presStyleIdx="0" presStyleCnt="4">
        <dgm:presLayoutVars>
          <dgm:chPref val="3"/>
        </dgm:presLayoutVars>
      </dgm:prSet>
      <dgm:spPr/>
    </dgm:pt>
    <dgm:pt modelId="{6331ECE9-4B5A-4EB0-852D-1BDD7489A4D2}" type="pres">
      <dgm:prSet presAssocID="{D2EF76BE-FD03-4422-88D5-3DDC6BEDC139}" presName="rootConnector" presStyleLbl="node2" presStyleIdx="0" presStyleCnt="4"/>
      <dgm:spPr/>
    </dgm:pt>
    <dgm:pt modelId="{4F891FDF-8507-4358-A483-8FA09EA6EF0E}" type="pres">
      <dgm:prSet presAssocID="{D2EF76BE-FD03-4422-88D5-3DDC6BEDC139}" presName="hierChild4" presStyleCnt="0"/>
      <dgm:spPr/>
    </dgm:pt>
    <dgm:pt modelId="{097F9F29-39AD-43FC-9780-68DB62225880}" type="pres">
      <dgm:prSet presAssocID="{D2EF76BE-FD03-4422-88D5-3DDC6BEDC139}" presName="hierChild5" presStyleCnt="0"/>
      <dgm:spPr/>
    </dgm:pt>
    <dgm:pt modelId="{CF9E0756-1CE1-476A-BF86-0D17FF374D08}" type="pres">
      <dgm:prSet presAssocID="{0BE83B6A-0331-45B6-BA40-3446401698A8}" presName="Name37" presStyleLbl="parChTrans1D2" presStyleIdx="1" presStyleCnt="6"/>
      <dgm:spPr/>
    </dgm:pt>
    <dgm:pt modelId="{7CFDDECD-D118-45FD-968D-44D0DCB50650}" type="pres">
      <dgm:prSet presAssocID="{AEB10531-E562-4E44-A06A-324F8F8B7132}" presName="hierRoot2" presStyleCnt="0">
        <dgm:presLayoutVars>
          <dgm:hierBranch val="init"/>
        </dgm:presLayoutVars>
      </dgm:prSet>
      <dgm:spPr/>
    </dgm:pt>
    <dgm:pt modelId="{762B75D8-75AA-4EB2-A20A-5CC638B10893}" type="pres">
      <dgm:prSet presAssocID="{AEB10531-E562-4E44-A06A-324F8F8B7132}" presName="rootComposite" presStyleCnt="0"/>
      <dgm:spPr/>
    </dgm:pt>
    <dgm:pt modelId="{DF79F91A-86D6-4397-8B37-8B40DDBA7118}" type="pres">
      <dgm:prSet presAssocID="{AEB10531-E562-4E44-A06A-324F8F8B7132}" presName="rootText" presStyleLbl="node2" presStyleIdx="1" presStyleCnt="4">
        <dgm:presLayoutVars>
          <dgm:chPref val="3"/>
        </dgm:presLayoutVars>
      </dgm:prSet>
      <dgm:spPr/>
    </dgm:pt>
    <dgm:pt modelId="{948CD679-4C1B-49BF-AC21-A92D64404A2C}" type="pres">
      <dgm:prSet presAssocID="{AEB10531-E562-4E44-A06A-324F8F8B7132}" presName="rootConnector" presStyleLbl="node2" presStyleIdx="1" presStyleCnt="4"/>
      <dgm:spPr/>
    </dgm:pt>
    <dgm:pt modelId="{0000C17A-B5CA-42F7-8A5A-478C52C9B664}" type="pres">
      <dgm:prSet presAssocID="{AEB10531-E562-4E44-A06A-324F8F8B7132}" presName="hierChild4" presStyleCnt="0"/>
      <dgm:spPr/>
    </dgm:pt>
    <dgm:pt modelId="{7BAD4268-6F4D-4221-8A47-85F67DF01B13}" type="pres">
      <dgm:prSet presAssocID="{AEB10531-E562-4E44-A06A-324F8F8B7132}" presName="hierChild5" presStyleCnt="0"/>
      <dgm:spPr/>
    </dgm:pt>
    <dgm:pt modelId="{0121ED63-83AE-4749-A308-5913B0CD1E5A}" type="pres">
      <dgm:prSet presAssocID="{ED709DC8-2D8A-48DE-B14E-964707DDF564}" presName="Name37" presStyleLbl="parChTrans1D2" presStyleIdx="2" presStyleCnt="6"/>
      <dgm:spPr/>
    </dgm:pt>
    <dgm:pt modelId="{D8C38C15-3FF0-4193-8533-ECCF749595CB}" type="pres">
      <dgm:prSet presAssocID="{544EFF65-4C10-4868-A5EE-14FFD60AF439}" presName="hierRoot2" presStyleCnt="0">
        <dgm:presLayoutVars>
          <dgm:hierBranch val="init"/>
        </dgm:presLayoutVars>
      </dgm:prSet>
      <dgm:spPr/>
    </dgm:pt>
    <dgm:pt modelId="{6500150D-8618-460B-B922-8939C3D64BBF}" type="pres">
      <dgm:prSet presAssocID="{544EFF65-4C10-4868-A5EE-14FFD60AF439}" presName="rootComposite" presStyleCnt="0"/>
      <dgm:spPr/>
    </dgm:pt>
    <dgm:pt modelId="{3408D844-1D3B-4E61-914E-79F403E03D1B}" type="pres">
      <dgm:prSet presAssocID="{544EFF65-4C10-4868-A5EE-14FFD60AF439}" presName="rootText" presStyleLbl="node2" presStyleIdx="2" presStyleCnt="4">
        <dgm:presLayoutVars>
          <dgm:chPref val="3"/>
        </dgm:presLayoutVars>
      </dgm:prSet>
      <dgm:spPr/>
    </dgm:pt>
    <dgm:pt modelId="{FF659E5A-C8D3-4369-8995-43462DFD79C9}" type="pres">
      <dgm:prSet presAssocID="{544EFF65-4C10-4868-A5EE-14FFD60AF439}" presName="rootConnector" presStyleLbl="node2" presStyleIdx="2" presStyleCnt="4"/>
      <dgm:spPr/>
    </dgm:pt>
    <dgm:pt modelId="{A21559EE-4402-4E24-9863-E91BDD80FE18}" type="pres">
      <dgm:prSet presAssocID="{544EFF65-4C10-4868-A5EE-14FFD60AF439}" presName="hierChild4" presStyleCnt="0"/>
      <dgm:spPr/>
    </dgm:pt>
    <dgm:pt modelId="{3137789B-9E6A-4ABB-81E8-720441A64B43}" type="pres">
      <dgm:prSet presAssocID="{544EFF65-4C10-4868-A5EE-14FFD60AF439}" presName="hierChild5" presStyleCnt="0"/>
      <dgm:spPr/>
    </dgm:pt>
    <dgm:pt modelId="{9F805CBF-8515-4655-8342-5D843FF5FB87}" type="pres">
      <dgm:prSet presAssocID="{712E187D-533B-47ED-9A35-F73D898AE404}" presName="Name37" presStyleLbl="parChTrans1D2" presStyleIdx="3" presStyleCnt="6"/>
      <dgm:spPr/>
    </dgm:pt>
    <dgm:pt modelId="{CF2CD6EC-BAA4-474F-93A6-139391FEC550}" type="pres">
      <dgm:prSet presAssocID="{10AF118C-EC92-4469-A5BC-1A692C31FCD0}" presName="hierRoot2" presStyleCnt="0">
        <dgm:presLayoutVars>
          <dgm:hierBranch val="init"/>
        </dgm:presLayoutVars>
      </dgm:prSet>
      <dgm:spPr/>
    </dgm:pt>
    <dgm:pt modelId="{BCBBE689-700F-4AF9-81F6-63DC8E031397}" type="pres">
      <dgm:prSet presAssocID="{10AF118C-EC92-4469-A5BC-1A692C31FCD0}" presName="rootComposite" presStyleCnt="0"/>
      <dgm:spPr/>
    </dgm:pt>
    <dgm:pt modelId="{DED39D33-74A3-4770-A233-7F054CED0F0C}" type="pres">
      <dgm:prSet presAssocID="{10AF118C-EC92-4469-A5BC-1A692C31FCD0}" presName="rootText" presStyleLbl="node2" presStyleIdx="3" presStyleCnt="4">
        <dgm:presLayoutVars>
          <dgm:chPref val="3"/>
        </dgm:presLayoutVars>
      </dgm:prSet>
      <dgm:spPr/>
    </dgm:pt>
    <dgm:pt modelId="{D70F41C7-9B23-4D4B-A752-0D6599570060}" type="pres">
      <dgm:prSet presAssocID="{10AF118C-EC92-4469-A5BC-1A692C31FCD0}" presName="rootConnector" presStyleLbl="node2" presStyleIdx="3" presStyleCnt="4"/>
      <dgm:spPr/>
    </dgm:pt>
    <dgm:pt modelId="{C97F520F-5DB5-49A0-B729-00F0413AF5A4}" type="pres">
      <dgm:prSet presAssocID="{10AF118C-EC92-4469-A5BC-1A692C31FCD0}" presName="hierChild4" presStyleCnt="0"/>
      <dgm:spPr/>
    </dgm:pt>
    <dgm:pt modelId="{C9587A6A-CCF1-47F6-818C-0D360AE8A3B4}" type="pres">
      <dgm:prSet presAssocID="{10AF118C-EC92-4469-A5BC-1A692C31FCD0}" presName="hierChild5" presStyleCnt="0"/>
      <dgm:spPr/>
    </dgm:pt>
    <dgm:pt modelId="{AEC53ED1-3074-443D-875C-3A34B94D47F5}" type="pres">
      <dgm:prSet presAssocID="{CB9C83B8-18F9-4014-9172-F3FAF322A779}" presName="hierChild3" presStyleCnt="0"/>
      <dgm:spPr/>
    </dgm:pt>
    <dgm:pt modelId="{F9A976CE-EBEA-4322-B8EF-AA78FBE624A9}" type="pres">
      <dgm:prSet presAssocID="{D64E5BA3-7004-42F2-8BDF-E82F9F76C8CD}" presName="Name111" presStyleLbl="parChTrans1D2" presStyleIdx="4" presStyleCnt="6"/>
      <dgm:spPr/>
    </dgm:pt>
    <dgm:pt modelId="{71A15A65-27BA-4A8D-9708-FCA9044FD4CC}" type="pres">
      <dgm:prSet presAssocID="{D20A3672-B47A-4B2B-B8C4-898BB53AF39D}" presName="hierRoot3" presStyleCnt="0">
        <dgm:presLayoutVars>
          <dgm:hierBranch val="init"/>
        </dgm:presLayoutVars>
      </dgm:prSet>
      <dgm:spPr/>
    </dgm:pt>
    <dgm:pt modelId="{C39CF2CA-05B8-4AC4-95AF-9BFB533D7BE8}" type="pres">
      <dgm:prSet presAssocID="{D20A3672-B47A-4B2B-B8C4-898BB53AF39D}" presName="rootComposite3" presStyleCnt="0"/>
      <dgm:spPr/>
    </dgm:pt>
    <dgm:pt modelId="{C02D8FF1-8278-4F95-AD72-32C29605FF44}" type="pres">
      <dgm:prSet presAssocID="{D20A3672-B47A-4B2B-B8C4-898BB53AF39D}" presName="rootText3" presStyleLbl="asst1" presStyleIdx="0" presStyleCnt="2">
        <dgm:presLayoutVars>
          <dgm:chPref val="3"/>
        </dgm:presLayoutVars>
      </dgm:prSet>
      <dgm:spPr/>
    </dgm:pt>
    <dgm:pt modelId="{C9DFBE57-8E70-4F9A-90A9-E76CB20BE82C}" type="pres">
      <dgm:prSet presAssocID="{D20A3672-B47A-4B2B-B8C4-898BB53AF39D}" presName="rootConnector3" presStyleLbl="asst1" presStyleIdx="0" presStyleCnt="2"/>
      <dgm:spPr/>
    </dgm:pt>
    <dgm:pt modelId="{09BE7BE7-9A6A-4E7F-B2DF-2E94B1E1A577}" type="pres">
      <dgm:prSet presAssocID="{D20A3672-B47A-4B2B-B8C4-898BB53AF39D}" presName="hierChild6" presStyleCnt="0"/>
      <dgm:spPr/>
    </dgm:pt>
    <dgm:pt modelId="{FCB15C8B-5723-43EF-AB55-D0585FBC1F6F}" type="pres">
      <dgm:prSet presAssocID="{D20A3672-B47A-4B2B-B8C4-898BB53AF39D}" presName="hierChild7" presStyleCnt="0"/>
      <dgm:spPr/>
    </dgm:pt>
    <dgm:pt modelId="{6A762904-45A5-477F-A4A6-41040CF9ACB4}" type="pres">
      <dgm:prSet presAssocID="{807898F1-F5A4-4542-831A-B69BD4175E29}" presName="Name111" presStyleLbl="parChTrans1D2" presStyleIdx="5" presStyleCnt="6"/>
      <dgm:spPr/>
    </dgm:pt>
    <dgm:pt modelId="{C7AFB66B-0CDC-465D-AAB5-481BC38D970F}" type="pres">
      <dgm:prSet presAssocID="{B7E6FA1E-CDAB-4AB7-93B8-8975258F4F44}" presName="hierRoot3" presStyleCnt="0">
        <dgm:presLayoutVars>
          <dgm:hierBranch val="init"/>
        </dgm:presLayoutVars>
      </dgm:prSet>
      <dgm:spPr/>
    </dgm:pt>
    <dgm:pt modelId="{65A15187-A38B-43F1-8DA5-DE014924C67B}" type="pres">
      <dgm:prSet presAssocID="{B7E6FA1E-CDAB-4AB7-93B8-8975258F4F44}" presName="rootComposite3" presStyleCnt="0"/>
      <dgm:spPr/>
    </dgm:pt>
    <dgm:pt modelId="{592B2386-9711-4D08-AB4B-6FE47AED0A1E}" type="pres">
      <dgm:prSet presAssocID="{B7E6FA1E-CDAB-4AB7-93B8-8975258F4F44}" presName="rootText3" presStyleLbl="asst1" presStyleIdx="1" presStyleCnt="2">
        <dgm:presLayoutVars>
          <dgm:chPref val="3"/>
        </dgm:presLayoutVars>
      </dgm:prSet>
      <dgm:spPr/>
    </dgm:pt>
    <dgm:pt modelId="{FDBB4F96-C0B8-4FA3-9324-96EBA4112721}" type="pres">
      <dgm:prSet presAssocID="{B7E6FA1E-CDAB-4AB7-93B8-8975258F4F44}" presName="rootConnector3" presStyleLbl="asst1" presStyleIdx="1" presStyleCnt="2"/>
      <dgm:spPr/>
    </dgm:pt>
    <dgm:pt modelId="{C53CD968-9AE6-4DA7-B519-4132D3341C45}" type="pres">
      <dgm:prSet presAssocID="{B7E6FA1E-CDAB-4AB7-93B8-8975258F4F44}" presName="hierChild6" presStyleCnt="0"/>
      <dgm:spPr/>
    </dgm:pt>
    <dgm:pt modelId="{67F4D20A-4692-4043-A167-5DC44513CBD6}" type="pres">
      <dgm:prSet presAssocID="{B7E6FA1E-CDAB-4AB7-93B8-8975258F4F44}" presName="hierChild7" presStyleCnt="0"/>
      <dgm:spPr/>
    </dgm:pt>
  </dgm:ptLst>
  <dgm:cxnLst>
    <dgm:cxn modelId="{99D02408-71CF-4A53-9FFF-9A2338791AC6}" type="presOf" srcId="{B7E6FA1E-CDAB-4AB7-93B8-8975258F4F44}" destId="{592B2386-9711-4D08-AB4B-6FE47AED0A1E}" srcOrd="0" destOrd="0" presId="urn:microsoft.com/office/officeart/2005/8/layout/orgChart1"/>
    <dgm:cxn modelId="{F3B38C1E-10BB-4C09-B895-B8F0782BC74A}" srcId="{CB9C83B8-18F9-4014-9172-F3FAF322A779}" destId="{10AF118C-EC92-4469-A5BC-1A692C31FCD0}" srcOrd="5" destOrd="0" parTransId="{712E187D-533B-47ED-9A35-F73D898AE404}" sibTransId="{15F1653F-D15D-45EC-AED8-C7F3A3989716}"/>
    <dgm:cxn modelId="{DDDD673B-F4C3-4CA1-96FC-FAB5237EBCB6}" type="presOf" srcId="{CB9C83B8-18F9-4014-9172-F3FAF322A779}" destId="{08A922E9-2036-471F-9CA9-57D76DC2AB7B}" srcOrd="1" destOrd="0" presId="urn:microsoft.com/office/officeart/2005/8/layout/orgChart1"/>
    <dgm:cxn modelId="{C379B343-3E1A-4624-9E75-36D09AAFA128}" type="presOf" srcId="{B7E6FA1E-CDAB-4AB7-93B8-8975258F4F44}" destId="{FDBB4F96-C0B8-4FA3-9324-96EBA4112721}" srcOrd="1" destOrd="0" presId="urn:microsoft.com/office/officeart/2005/8/layout/orgChart1"/>
    <dgm:cxn modelId="{302D1344-80B7-4B23-904F-EED5BA137A80}" type="presOf" srcId="{807898F1-F5A4-4542-831A-B69BD4175E29}" destId="{6A762904-45A5-477F-A4A6-41040CF9ACB4}" srcOrd="0" destOrd="0" presId="urn:microsoft.com/office/officeart/2005/8/layout/orgChart1"/>
    <dgm:cxn modelId="{F8346645-F033-44EA-8E84-9B17B2865913}" type="presOf" srcId="{10AF118C-EC92-4469-A5BC-1A692C31FCD0}" destId="{D70F41C7-9B23-4D4B-A752-0D6599570060}" srcOrd="1" destOrd="0" presId="urn:microsoft.com/office/officeart/2005/8/layout/orgChart1"/>
    <dgm:cxn modelId="{F0BD366F-5387-4789-A786-C304EA534B71}" type="presOf" srcId="{A52882E8-D396-4D59-8E9D-B7AF9253AFA5}" destId="{933C6EA7-A29B-433E-973A-0213BD2CAFAC}" srcOrd="0" destOrd="0" presId="urn:microsoft.com/office/officeart/2005/8/layout/orgChart1"/>
    <dgm:cxn modelId="{42A14E7A-63AC-4663-8784-5506A507DDD0}" type="presOf" srcId="{CB9C83B8-18F9-4014-9172-F3FAF322A779}" destId="{C84901A8-D0FD-4742-B6F6-62BACCB9B955}" srcOrd="0" destOrd="0" presId="urn:microsoft.com/office/officeart/2005/8/layout/orgChart1"/>
    <dgm:cxn modelId="{61E8137E-7C13-4728-B017-5369A52930F2}" type="presOf" srcId="{ED709DC8-2D8A-48DE-B14E-964707DDF564}" destId="{0121ED63-83AE-4749-A308-5913B0CD1E5A}" srcOrd="0" destOrd="0" presId="urn:microsoft.com/office/officeart/2005/8/layout/orgChart1"/>
    <dgm:cxn modelId="{C3D42D86-6CFA-42AB-AE11-DD7A1F559DDC}" srcId="{CB9C83B8-18F9-4014-9172-F3FAF322A779}" destId="{544EFF65-4C10-4868-A5EE-14FFD60AF439}" srcOrd="4" destOrd="0" parTransId="{ED709DC8-2D8A-48DE-B14E-964707DDF564}" sibTransId="{EC6300D6-369C-4312-BC80-ABBC368B3A2A}"/>
    <dgm:cxn modelId="{87632987-F0CA-4215-8A01-BAC72932FF2B}" type="presOf" srcId="{AEB10531-E562-4E44-A06A-324F8F8B7132}" destId="{DF79F91A-86D6-4397-8B37-8B40DDBA7118}" srcOrd="0" destOrd="0" presId="urn:microsoft.com/office/officeart/2005/8/layout/orgChart1"/>
    <dgm:cxn modelId="{FE9DB190-34EE-445D-ADA3-FD35C9448CDF}" type="presOf" srcId="{5EC9616B-7D89-4F4B-89E7-E49410A02983}" destId="{0CC332C2-7174-465E-A943-510A443A836A}" srcOrd="0" destOrd="0" presId="urn:microsoft.com/office/officeart/2005/8/layout/orgChart1"/>
    <dgm:cxn modelId="{D8F6E091-E79C-4B80-97B7-3B895F0C144A}" type="presOf" srcId="{544EFF65-4C10-4868-A5EE-14FFD60AF439}" destId="{3408D844-1D3B-4E61-914E-79F403E03D1B}" srcOrd="0" destOrd="0" presId="urn:microsoft.com/office/officeart/2005/8/layout/orgChart1"/>
    <dgm:cxn modelId="{3E60F5A0-DA2C-41CE-9F9A-D6410BE15604}" srcId="{CB9C83B8-18F9-4014-9172-F3FAF322A779}" destId="{D2EF76BE-FD03-4422-88D5-3DDC6BEDC139}" srcOrd="2" destOrd="0" parTransId="{5EC9616B-7D89-4F4B-89E7-E49410A02983}" sibTransId="{23E6DDE6-695F-4F80-BE57-E0D739806516}"/>
    <dgm:cxn modelId="{AE5389A7-38F5-4C96-BEDB-4E9EAA21AC30}" type="presOf" srcId="{0BE83B6A-0331-45B6-BA40-3446401698A8}" destId="{CF9E0756-1CE1-476A-BF86-0D17FF374D08}" srcOrd="0" destOrd="0" presId="urn:microsoft.com/office/officeart/2005/8/layout/orgChart1"/>
    <dgm:cxn modelId="{3D540AB3-A5B4-4CE3-A8AF-A3E2A5D90B14}" type="presOf" srcId="{712E187D-533B-47ED-9A35-F73D898AE404}" destId="{9F805CBF-8515-4655-8342-5D843FF5FB87}" srcOrd="0" destOrd="0" presId="urn:microsoft.com/office/officeart/2005/8/layout/orgChart1"/>
    <dgm:cxn modelId="{C253FCB4-939D-4D00-BED9-B6814C881DA7}" srcId="{CB9C83B8-18F9-4014-9172-F3FAF322A779}" destId="{AEB10531-E562-4E44-A06A-324F8F8B7132}" srcOrd="3" destOrd="0" parTransId="{0BE83B6A-0331-45B6-BA40-3446401698A8}" sibTransId="{6AC90FDB-66E5-4377-9A08-C5BFB028FDCA}"/>
    <dgm:cxn modelId="{0BB317BA-F4CC-4D32-85C1-1BDAA4925750}" type="presOf" srcId="{544EFF65-4C10-4868-A5EE-14FFD60AF439}" destId="{FF659E5A-C8D3-4369-8995-43462DFD79C9}" srcOrd="1" destOrd="0" presId="urn:microsoft.com/office/officeart/2005/8/layout/orgChart1"/>
    <dgm:cxn modelId="{9EF38CBE-A333-4238-A7A1-E53317E89E12}" type="presOf" srcId="{10AF118C-EC92-4469-A5BC-1A692C31FCD0}" destId="{DED39D33-74A3-4770-A233-7F054CED0F0C}" srcOrd="0" destOrd="0" presId="urn:microsoft.com/office/officeart/2005/8/layout/orgChart1"/>
    <dgm:cxn modelId="{3A0E0DC8-CE3B-4EA0-B0F2-073A5C4FE8AC}" type="presOf" srcId="{D2EF76BE-FD03-4422-88D5-3DDC6BEDC139}" destId="{6331ECE9-4B5A-4EB0-852D-1BDD7489A4D2}" srcOrd="1" destOrd="0" presId="urn:microsoft.com/office/officeart/2005/8/layout/orgChart1"/>
    <dgm:cxn modelId="{F3C2FBCE-F541-4C02-8943-76796B0D18DB}" type="presOf" srcId="{D20A3672-B47A-4B2B-B8C4-898BB53AF39D}" destId="{C9DFBE57-8E70-4F9A-90A9-E76CB20BE82C}" srcOrd="1" destOrd="0" presId="urn:microsoft.com/office/officeart/2005/8/layout/orgChart1"/>
    <dgm:cxn modelId="{9B5C37D3-22EC-44FB-9492-BF7CFE29265A}" type="presOf" srcId="{D2EF76BE-FD03-4422-88D5-3DDC6BEDC139}" destId="{39FC0A7E-6F82-49B8-B296-D82928B6451C}" srcOrd="0" destOrd="0" presId="urn:microsoft.com/office/officeart/2005/8/layout/orgChart1"/>
    <dgm:cxn modelId="{EE9146D8-F57A-4BB8-B8CF-6D3D4BCE8071}" type="presOf" srcId="{D64E5BA3-7004-42F2-8BDF-E82F9F76C8CD}" destId="{F9A976CE-EBEA-4322-B8EF-AA78FBE624A9}" srcOrd="0" destOrd="0" presId="urn:microsoft.com/office/officeart/2005/8/layout/orgChart1"/>
    <dgm:cxn modelId="{605EFFD8-40EA-4630-BD32-83851CF05E55}" srcId="{CB9C83B8-18F9-4014-9172-F3FAF322A779}" destId="{B7E6FA1E-CDAB-4AB7-93B8-8975258F4F44}" srcOrd="1" destOrd="0" parTransId="{807898F1-F5A4-4542-831A-B69BD4175E29}" sibTransId="{17D5E7FA-9154-429F-A77F-CADBCC1FDC06}"/>
    <dgm:cxn modelId="{715633E5-737E-4205-98C2-4780786C16CE}" srcId="{A52882E8-D396-4D59-8E9D-B7AF9253AFA5}" destId="{CB9C83B8-18F9-4014-9172-F3FAF322A779}" srcOrd="0" destOrd="0" parTransId="{C2FD3E88-A9B0-48A6-939A-C177544F24A2}" sibTransId="{B3402238-7B0B-4BF7-A483-EF61AA0F23D7}"/>
    <dgm:cxn modelId="{D43DBBE8-3C48-4A54-A941-26976F6EC083}" srcId="{CB9C83B8-18F9-4014-9172-F3FAF322A779}" destId="{D20A3672-B47A-4B2B-B8C4-898BB53AF39D}" srcOrd="0" destOrd="0" parTransId="{D64E5BA3-7004-42F2-8BDF-E82F9F76C8CD}" sibTransId="{53089E07-A0CE-42CB-A7DA-F80040918AEE}"/>
    <dgm:cxn modelId="{0DBB3AEA-83A2-4630-B62D-54118CC33AD0}" type="presOf" srcId="{AEB10531-E562-4E44-A06A-324F8F8B7132}" destId="{948CD679-4C1B-49BF-AC21-A92D64404A2C}" srcOrd="1" destOrd="0" presId="urn:microsoft.com/office/officeart/2005/8/layout/orgChart1"/>
    <dgm:cxn modelId="{82DD33F1-822E-42FC-9AD7-FDDDBBE6FDB1}" type="presOf" srcId="{D20A3672-B47A-4B2B-B8C4-898BB53AF39D}" destId="{C02D8FF1-8278-4F95-AD72-32C29605FF44}" srcOrd="0" destOrd="0" presId="urn:microsoft.com/office/officeart/2005/8/layout/orgChart1"/>
    <dgm:cxn modelId="{77696F9F-2A58-42CE-99BC-1CDA4572CB92}" type="presParOf" srcId="{933C6EA7-A29B-433E-973A-0213BD2CAFAC}" destId="{1F2A42AB-84C4-4688-AB9F-71A583BBE665}" srcOrd="0" destOrd="0" presId="urn:microsoft.com/office/officeart/2005/8/layout/orgChart1"/>
    <dgm:cxn modelId="{03D451D4-A070-4787-9A1D-31E8052D17BC}" type="presParOf" srcId="{1F2A42AB-84C4-4688-AB9F-71A583BBE665}" destId="{41104DDE-CEDD-42D6-856D-8133EBB52D19}" srcOrd="0" destOrd="0" presId="urn:microsoft.com/office/officeart/2005/8/layout/orgChart1"/>
    <dgm:cxn modelId="{B08361EF-5A2D-4A56-A6F4-30677F6BDD6A}" type="presParOf" srcId="{41104DDE-CEDD-42D6-856D-8133EBB52D19}" destId="{C84901A8-D0FD-4742-B6F6-62BACCB9B955}" srcOrd="0" destOrd="0" presId="urn:microsoft.com/office/officeart/2005/8/layout/orgChart1"/>
    <dgm:cxn modelId="{317D373A-7F59-4BDC-B929-9357B5DCAF45}" type="presParOf" srcId="{41104DDE-CEDD-42D6-856D-8133EBB52D19}" destId="{08A922E9-2036-471F-9CA9-57D76DC2AB7B}" srcOrd="1" destOrd="0" presId="urn:microsoft.com/office/officeart/2005/8/layout/orgChart1"/>
    <dgm:cxn modelId="{062E5433-16C6-4014-A986-371DE02CB75D}" type="presParOf" srcId="{1F2A42AB-84C4-4688-AB9F-71A583BBE665}" destId="{747F7C25-EF36-4956-864D-D1C28F801FCD}" srcOrd="1" destOrd="0" presId="urn:microsoft.com/office/officeart/2005/8/layout/orgChart1"/>
    <dgm:cxn modelId="{E945BF2D-BFE1-48E1-BEB2-E01C7D35F788}" type="presParOf" srcId="{747F7C25-EF36-4956-864D-D1C28F801FCD}" destId="{0CC332C2-7174-465E-A943-510A443A836A}" srcOrd="0" destOrd="0" presId="urn:microsoft.com/office/officeart/2005/8/layout/orgChart1"/>
    <dgm:cxn modelId="{AC50C560-A001-4DB8-8A7C-05198D7A3419}" type="presParOf" srcId="{747F7C25-EF36-4956-864D-D1C28F801FCD}" destId="{4F59A73A-66DA-4544-9E36-AD2380D0C245}" srcOrd="1" destOrd="0" presId="urn:microsoft.com/office/officeart/2005/8/layout/orgChart1"/>
    <dgm:cxn modelId="{D3AEDF11-070A-480D-A02D-0ABE2925F25B}" type="presParOf" srcId="{4F59A73A-66DA-4544-9E36-AD2380D0C245}" destId="{CCD33B70-03B4-4D50-A5A4-3AE217948B3A}" srcOrd="0" destOrd="0" presId="urn:microsoft.com/office/officeart/2005/8/layout/orgChart1"/>
    <dgm:cxn modelId="{02879FAA-FF4B-4DCA-BF96-A8489179C12E}" type="presParOf" srcId="{CCD33B70-03B4-4D50-A5A4-3AE217948B3A}" destId="{39FC0A7E-6F82-49B8-B296-D82928B6451C}" srcOrd="0" destOrd="0" presId="urn:microsoft.com/office/officeart/2005/8/layout/orgChart1"/>
    <dgm:cxn modelId="{11DD40B8-8215-403A-BB61-166E24D1FE34}" type="presParOf" srcId="{CCD33B70-03B4-4D50-A5A4-3AE217948B3A}" destId="{6331ECE9-4B5A-4EB0-852D-1BDD7489A4D2}" srcOrd="1" destOrd="0" presId="urn:microsoft.com/office/officeart/2005/8/layout/orgChart1"/>
    <dgm:cxn modelId="{A2B2F37D-AE5D-4D0F-9C9B-0420B9A44A96}" type="presParOf" srcId="{4F59A73A-66DA-4544-9E36-AD2380D0C245}" destId="{4F891FDF-8507-4358-A483-8FA09EA6EF0E}" srcOrd="1" destOrd="0" presId="urn:microsoft.com/office/officeart/2005/8/layout/orgChart1"/>
    <dgm:cxn modelId="{6588FAC4-A21C-47C5-B6CC-FAAFE82AEA02}" type="presParOf" srcId="{4F59A73A-66DA-4544-9E36-AD2380D0C245}" destId="{097F9F29-39AD-43FC-9780-68DB62225880}" srcOrd="2" destOrd="0" presId="urn:microsoft.com/office/officeart/2005/8/layout/orgChart1"/>
    <dgm:cxn modelId="{6036B0F8-7ABA-4A6F-B70E-DAFA4A093771}" type="presParOf" srcId="{747F7C25-EF36-4956-864D-D1C28F801FCD}" destId="{CF9E0756-1CE1-476A-BF86-0D17FF374D08}" srcOrd="2" destOrd="0" presId="urn:microsoft.com/office/officeart/2005/8/layout/orgChart1"/>
    <dgm:cxn modelId="{7DD476DA-2D89-4A90-AE94-23DFF8AF4A4C}" type="presParOf" srcId="{747F7C25-EF36-4956-864D-D1C28F801FCD}" destId="{7CFDDECD-D118-45FD-968D-44D0DCB50650}" srcOrd="3" destOrd="0" presId="urn:microsoft.com/office/officeart/2005/8/layout/orgChart1"/>
    <dgm:cxn modelId="{D166DBAD-1656-46CA-A422-5D697D96B0EE}" type="presParOf" srcId="{7CFDDECD-D118-45FD-968D-44D0DCB50650}" destId="{762B75D8-75AA-4EB2-A20A-5CC638B10893}" srcOrd="0" destOrd="0" presId="urn:microsoft.com/office/officeart/2005/8/layout/orgChart1"/>
    <dgm:cxn modelId="{D2238DF0-9A6C-4045-B5DB-621C8C6E6A1C}" type="presParOf" srcId="{762B75D8-75AA-4EB2-A20A-5CC638B10893}" destId="{DF79F91A-86D6-4397-8B37-8B40DDBA7118}" srcOrd="0" destOrd="0" presId="urn:microsoft.com/office/officeart/2005/8/layout/orgChart1"/>
    <dgm:cxn modelId="{97C9888F-7C8A-4F8B-80FC-62415DD997BB}" type="presParOf" srcId="{762B75D8-75AA-4EB2-A20A-5CC638B10893}" destId="{948CD679-4C1B-49BF-AC21-A92D64404A2C}" srcOrd="1" destOrd="0" presId="urn:microsoft.com/office/officeart/2005/8/layout/orgChart1"/>
    <dgm:cxn modelId="{3E7FA1A5-2C75-447F-ADFC-F7E7C90FB97C}" type="presParOf" srcId="{7CFDDECD-D118-45FD-968D-44D0DCB50650}" destId="{0000C17A-B5CA-42F7-8A5A-478C52C9B664}" srcOrd="1" destOrd="0" presId="urn:microsoft.com/office/officeart/2005/8/layout/orgChart1"/>
    <dgm:cxn modelId="{C3C9FF49-C469-48DD-B743-FC090A79923A}" type="presParOf" srcId="{7CFDDECD-D118-45FD-968D-44D0DCB50650}" destId="{7BAD4268-6F4D-4221-8A47-85F67DF01B13}" srcOrd="2" destOrd="0" presId="urn:microsoft.com/office/officeart/2005/8/layout/orgChart1"/>
    <dgm:cxn modelId="{D22BE32E-F677-48D8-B5C7-7BDC90754106}" type="presParOf" srcId="{747F7C25-EF36-4956-864D-D1C28F801FCD}" destId="{0121ED63-83AE-4749-A308-5913B0CD1E5A}" srcOrd="4" destOrd="0" presId="urn:microsoft.com/office/officeart/2005/8/layout/orgChart1"/>
    <dgm:cxn modelId="{16EA49E4-A6A9-41FB-BB3E-B58618DF0F99}" type="presParOf" srcId="{747F7C25-EF36-4956-864D-D1C28F801FCD}" destId="{D8C38C15-3FF0-4193-8533-ECCF749595CB}" srcOrd="5" destOrd="0" presId="urn:microsoft.com/office/officeart/2005/8/layout/orgChart1"/>
    <dgm:cxn modelId="{5FCF86E3-B3D7-470A-89E1-F7988B330F6C}" type="presParOf" srcId="{D8C38C15-3FF0-4193-8533-ECCF749595CB}" destId="{6500150D-8618-460B-B922-8939C3D64BBF}" srcOrd="0" destOrd="0" presId="urn:microsoft.com/office/officeart/2005/8/layout/orgChart1"/>
    <dgm:cxn modelId="{CC2EC39A-EC21-434E-9BDD-06613BF03339}" type="presParOf" srcId="{6500150D-8618-460B-B922-8939C3D64BBF}" destId="{3408D844-1D3B-4E61-914E-79F403E03D1B}" srcOrd="0" destOrd="0" presId="urn:microsoft.com/office/officeart/2005/8/layout/orgChart1"/>
    <dgm:cxn modelId="{FF897BB1-69D9-42CB-8ED3-9B6CB2406569}" type="presParOf" srcId="{6500150D-8618-460B-B922-8939C3D64BBF}" destId="{FF659E5A-C8D3-4369-8995-43462DFD79C9}" srcOrd="1" destOrd="0" presId="urn:microsoft.com/office/officeart/2005/8/layout/orgChart1"/>
    <dgm:cxn modelId="{C712F4F6-782D-405B-BBFC-C5B88E21AFD6}" type="presParOf" srcId="{D8C38C15-3FF0-4193-8533-ECCF749595CB}" destId="{A21559EE-4402-4E24-9863-E91BDD80FE18}" srcOrd="1" destOrd="0" presId="urn:microsoft.com/office/officeart/2005/8/layout/orgChart1"/>
    <dgm:cxn modelId="{230C714B-837D-4AB8-922C-E05A28F8FB56}" type="presParOf" srcId="{D8C38C15-3FF0-4193-8533-ECCF749595CB}" destId="{3137789B-9E6A-4ABB-81E8-720441A64B43}" srcOrd="2" destOrd="0" presId="urn:microsoft.com/office/officeart/2005/8/layout/orgChart1"/>
    <dgm:cxn modelId="{C1834EC1-5A3A-4AC3-987D-A3330C8ABA77}" type="presParOf" srcId="{747F7C25-EF36-4956-864D-D1C28F801FCD}" destId="{9F805CBF-8515-4655-8342-5D843FF5FB87}" srcOrd="6" destOrd="0" presId="urn:microsoft.com/office/officeart/2005/8/layout/orgChart1"/>
    <dgm:cxn modelId="{B8A9C43F-6A78-4F8D-A142-E2892C44A891}" type="presParOf" srcId="{747F7C25-EF36-4956-864D-D1C28F801FCD}" destId="{CF2CD6EC-BAA4-474F-93A6-139391FEC550}" srcOrd="7" destOrd="0" presId="urn:microsoft.com/office/officeart/2005/8/layout/orgChart1"/>
    <dgm:cxn modelId="{925D9728-8B35-4841-A665-C61DF4F7F11B}" type="presParOf" srcId="{CF2CD6EC-BAA4-474F-93A6-139391FEC550}" destId="{BCBBE689-700F-4AF9-81F6-63DC8E031397}" srcOrd="0" destOrd="0" presId="urn:microsoft.com/office/officeart/2005/8/layout/orgChart1"/>
    <dgm:cxn modelId="{7D1909AE-C32C-4E09-8D84-6F3B270DB71F}" type="presParOf" srcId="{BCBBE689-700F-4AF9-81F6-63DC8E031397}" destId="{DED39D33-74A3-4770-A233-7F054CED0F0C}" srcOrd="0" destOrd="0" presId="urn:microsoft.com/office/officeart/2005/8/layout/orgChart1"/>
    <dgm:cxn modelId="{43408A92-83C8-4355-A0CF-6A2B075E5466}" type="presParOf" srcId="{BCBBE689-700F-4AF9-81F6-63DC8E031397}" destId="{D70F41C7-9B23-4D4B-A752-0D6599570060}" srcOrd="1" destOrd="0" presId="urn:microsoft.com/office/officeart/2005/8/layout/orgChart1"/>
    <dgm:cxn modelId="{1F29E626-B938-497A-B41F-1BDA4CE9697B}" type="presParOf" srcId="{CF2CD6EC-BAA4-474F-93A6-139391FEC550}" destId="{C97F520F-5DB5-49A0-B729-00F0413AF5A4}" srcOrd="1" destOrd="0" presId="urn:microsoft.com/office/officeart/2005/8/layout/orgChart1"/>
    <dgm:cxn modelId="{A71A1C17-24E3-40C8-A9B2-E166ADFFB2C4}" type="presParOf" srcId="{CF2CD6EC-BAA4-474F-93A6-139391FEC550}" destId="{C9587A6A-CCF1-47F6-818C-0D360AE8A3B4}" srcOrd="2" destOrd="0" presId="urn:microsoft.com/office/officeart/2005/8/layout/orgChart1"/>
    <dgm:cxn modelId="{508E73DE-64EA-4CA6-ABDE-0DAC1BDC499C}" type="presParOf" srcId="{1F2A42AB-84C4-4688-AB9F-71A583BBE665}" destId="{AEC53ED1-3074-443D-875C-3A34B94D47F5}" srcOrd="2" destOrd="0" presId="urn:microsoft.com/office/officeart/2005/8/layout/orgChart1"/>
    <dgm:cxn modelId="{FC93FBAF-0448-4964-B321-8B9FAA5F5B7F}" type="presParOf" srcId="{AEC53ED1-3074-443D-875C-3A34B94D47F5}" destId="{F9A976CE-EBEA-4322-B8EF-AA78FBE624A9}" srcOrd="0" destOrd="0" presId="urn:microsoft.com/office/officeart/2005/8/layout/orgChart1"/>
    <dgm:cxn modelId="{7345BCBD-467A-4591-8C07-A27D10D41965}" type="presParOf" srcId="{AEC53ED1-3074-443D-875C-3A34B94D47F5}" destId="{71A15A65-27BA-4A8D-9708-FCA9044FD4CC}" srcOrd="1" destOrd="0" presId="urn:microsoft.com/office/officeart/2005/8/layout/orgChart1"/>
    <dgm:cxn modelId="{494B3553-FC40-45A3-BBAE-2721E1D7F52F}" type="presParOf" srcId="{71A15A65-27BA-4A8D-9708-FCA9044FD4CC}" destId="{C39CF2CA-05B8-4AC4-95AF-9BFB533D7BE8}" srcOrd="0" destOrd="0" presId="urn:microsoft.com/office/officeart/2005/8/layout/orgChart1"/>
    <dgm:cxn modelId="{415DCDF0-9761-4821-9540-23B565583483}" type="presParOf" srcId="{C39CF2CA-05B8-4AC4-95AF-9BFB533D7BE8}" destId="{C02D8FF1-8278-4F95-AD72-32C29605FF44}" srcOrd="0" destOrd="0" presId="urn:microsoft.com/office/officeart/2005/8/layout/orgChart1"/>
    <dgm:cxn modelId="{7769B51A-9645-4A96-8654-9059BF14B6C0}" type="presParOf" srcId="{C39CF2CA-05B8-4AC4-95AF-9BFB533D7BE8}" destId="{C9DFBE57-8E70-4F9A-90A9-E76CB20BE82C}" srcOrd="1" destOrd="0" presId="urn:microsoft.com/office/officeart/2005/8/layout/orgChart1"/>
    <dgm:cxn modelId="{25D42C2E-7D76-48E1-9750-BC0F0EEABD58}" type="presParOf" srcId="{71A15A65-27BA-4A8D-9708-FCA9044FD4CC}" destId="{09BE7BE7-9A6A-4E7F-B2DF-2E94B1E1A577}" srcOrd="1" destOrd="0" presId="urn:microsoft.com/office/officeart/2005/8/layout/orgChart1"/>
    <dgm:cxn modelId="{E4CB4B55-3E89-42FE-8193-5B0BAA8637FE}" type="presParOf" srcId="{71A15A65-27BA-4A8D-9708-FCA9044FD4CC}" destId="{FCB15C8B-5723-43EF-AB55-D0585FBC1F6F}" srcOrd="2" destOrd="0" presId="urn:microsoft.com/office/officeart/2005/8/layout/orgChart1"/>
    <dgm:cxn modelId="{B8E198BD-9B5B-468F-A881-94FC1EE87505}" type="presParOf" srcId="{AEC53ED1-3074-443D-875C-3A34B94D47F5}" destId="{6A762904-45A5-477F-A4A6-41040CF9ACB4}" srcOrd="2" destOrd="0" presId="urn:microsoft.com/office/officeart/2005/8/layout/orgChart1"/>
    <dgm:cxn modelId="{2E154B04-DEEA-44AF-BF7E-6B5DED6B78E9}" type="presParOf" srcId="{AEC53ED1-3074-443D-875C-3A34B94D47F5}" destId="{C7AFB66B-0CDC-465D-AAB5-481BC38D970F}" srcOrd="3" destOrd="0" presId="urn:microsoft.com/office/officeart/2005/8/layout/orgChart1"/>
    <dgm:cxn modelId="{B1C78D5B-75C0-42F5-9B62-EBAD2CB05C15}" type="presParOf" srcId="{C7AFB66B-0CDC-465D-AAB5-481BC38D970F}" destId="{65A15187-A38B-43F1-8DA5-DE014924C67B}" srcOrd="0" destOrd="0" presId="urn:microsoft.com/office/officeart/2005/8/layout/orgChart1"/>
    <dgm:cxn modelId="{84401FB3-F9CC-475F-A047-547300F34315}" type="presParOf" srcId="{65A15187-A38B-43F1-8DA5-DE014924C67B}" destId="{592B2386-9711-4D08-AB4B-6FE47AED0A1E}" srcOrd="0" destOrd="0" presId="urn:microsoft.com/office/officeart/2005/8/layout/orgChart1"/>
    <dgm:cxn modelId="{61C95ABE-5FAD-476F-94AD-4AD39DF5EF0C}" type="presParOf" srcId="{65A15187-A38B-43F1-8DA5-DE014924C67B}" destId="{FDBB4F96-C0B8-4FA3-9324-96EBA4112721}" srcOrd="1" destOrd="0" presId="urn:microsoft.com/office/officeart/2005/8/layout/orgChart1"/>
    <dgm:cxn modelId="{7BA1F892-1AF8-4964-9431-B9771CA2A88E}" type="presParOf" srcId="{C7AFB66B-0CDC-465D-AAB5-481BC38D970F}" destId="{C53CD968-9AE6-4DA7-B519-4132D3341C45}" srcOrd="1" destOrd="0" presId="urn:microsoft.com/office/officeart/2005/8/layout/orgChart1"/>
    <dgm:cxn modelId="{025DF668-1473-4ABC-8B09-85CF0E66D944}" type="presParOf" srcId="{C7AFB66B-0CDC-465D-AAB5-481BC38D970F}" destId="{67F4D20A-4692-4043-A167-5DC44513CBD6}"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35AB56E-A428-41F4-A003-18B90FDFDCDB}" type="doc">
      <dgm:prSet loTypeId="urn:microsoft.com/office/officeart/2005/8/layout/radial3" loCatId="cycle" qsTypeId="urn:microsoft.com/office/officeart/2005/8/quickstyle/simple1" qsCatId="simple" csTypeId="urn:microsoft.com/office/officeart/2005/8/colors/colorful1" csCatId="colorful" phldr="1"/>
      <dgm:spPr/>
      <dgm:t>
        <a:bodyPr/>
        <a:lstStyle/>
        <a:p>
          <a:endParaRPr lang="en-US"/>
        </a:p>
      </dgm:t>
    </dgm:pt>
    <dgm:pt modelId="{1108FF75-D4F7-4E6D-B92C-9E042215A2FA}">
      <dgm:prSet phldrT="[Text]"/>
      <dgm:spPr/>
      <dgm:t>
        <a:bodyPr/>
        <a:lstStyle/>
        <a:p>
          <a:r>
            <a:rPr lang="en-US" dirty="0"/>
            <a:t>Achieving Fairness</a:t>
          </a:r>
        </a:p>
      </dgm:t>
    </dgm:pt>
    <dgm:pt modelId="{7F988C30-5A70-45C2-9D3C-56D6751195D6}" type="parTrans" cxnId="{1EEE885C-E7F2-4C49-A3DF-D75CCE836F1F}">
      <dgm:prSet/>
      <dgm:spPr/>
      <dgm:t>
        <a:bodyPr/>
        <a:lstStyle/>
        <a:p>
          <a:endParaRPr lang="en-US"/>
        </a:p>
      </dgm:t>
    </dgm:pt>
    <dgm:pt modelId="{F9AEBC4F-4140-4FBC-9FEA-DF8CAD856BF7}" type="sibTrans" cxnId="{1EEE885C-E7F2-4C49-A3DF-D75CCE836F1F}">
      <dgm:prSet/>
      <dgm:spPr/>
      <dgm:t>
        <a:bodyPr/>
        <a:lstStyle/>
        <a:p>
          <a:endParaRPr lang="en-US"/>
        </a:p>
      </dgm:t>
    </dgm:pt>
    <dgm:pt modelId="{76D1D36F-BE11-4B82-85A2-D6CD839CD991}">
      <dgm:prSet phldrT="[Text]"/>
      <dgm:spPr/>
      <dgm:t>
        <a:bodyPr/>
        <a:lstStyle/>
        <a:p>
          <a:r>
            <a:rPr lang="en-US" b="1" dirty="0"/>
            <a:t>Respect</a:t>
          </a:r>
        </a:p>
      </dgm:t>
    </dgm:pt>
    <dgm:pt modelId="{8513CBC9-E129-4B30-8304-0F1EC89554DC}" type="parTrans" cxnId="{D8F02EDB-9E4E-4561-852C-0AF8C9F6C94A}">
      <dgm:prSet/>
      <dgm:spPr/>
      <dgm:t>
        <a:bodyPr/>
        <a:lstStyle/>
        <a:p>
          <a:endParaRPr lang="en-US"/>
        </a:p>
      </dgm:t>
    </dgm:pt>
    <dgm:pt modelId="{746E319D-FE48-48E9-8CE8-DBB71708B105}" type="sibTrans" cxnId="{D8F02EDB-9E4E-4561-852C-0AF8C9F6C94A}">
      <dgm:prSet/>
      <dgm:spPr/>
      <dgm:t>
        <a:bodyPr/>
        <a:lstStyle/>
        <a:p>
          <a:endParaRPr lang="en-US"/>
        </a:p>
      </dgm:t>
    </dgm:pt>
    <dgm:pt modelId="{C82CC642-1F38-4440-94BB-11DD87CC17D0}">
      <dgm:prSet phldrT="[Text]"/>
      <dgm:spPr/>
      <dgm:t>
        <a:bodyPr/>
        <a:lstStyle/>
        <a:p>
          <a:r>
            <a:rPr lang="en-US" b="1" dirty="0"/>
            <a:t>Voice</a:t>
          </a:r>
        </a:p>
      </dgm:t>
    </dgm:pt>
    <dgm:pt modelId="{DF030E6A-0149-4BFE-9BEE-D1ECB7576D91}" type="parTrans" cxnId="{9FADF422-23D5-4890-B917-0C13F2E7ABB7}">
      <dgm:prSet/>
      <dgm:spPr/>
      <dgm:t>
        <a:bodyPr/>
        <a:lstStyle/>
        <a:p>
          <a:endParaRPr lang="en-US"/>
        </a:p>
      </dgm:t>
    </dgm:pt>
    <dgm:pt modelId="{8DDD13E0-5C92-4D27-9A94-05D915DA6BB2}" type="sibTrans" cxnId="{9FADF422-23D5-4890-B917-0C13F2E7ABB7}">
      <dgm:prSet/>
      <dgm:spPr/>
      <dgm:t>
        <a:bodyPr/>
        <a:lstStyle/>
        <a:p>
          <a:endParaRPr lang="en-US"/>
        </a:p>
      </dgm:t>
    </dgm:pt>
    <dgm:pt modelId="{1E7D9FBE-0A67-40E4-84F7-3EBD02B2BFE6}">
      <dgm:prSet phldrT="[Text]"/>
      <dgm:spPr/>
      <dgm:t>
        <a:bodyPr/>
        <a:lstStyle/>
        <a:p>
          <a:r>
            <a:rPr lang="en-US" b="1" dirty="0"/>
            <a:t>Neutrality</a:t>
          </a:r>
        </a:p>
      </dgm:t>
    </dgm:pt>
    <dgm:pt modelId="{DA617531-3993-4CD2-8D3E-695D32EFA79B}" type="parTrans" cxnId="{5E33AB0A-21D1-47CF-A948-F788C2030A99}">
      <dgm:prSet/>
      <dgm:spPr/>
      <dgm:t>
        <a:bodyPr/>
        <a:lstStyle/>
        <a:p>
          <a:endParaRPr lang="en-US"/>
        </a:p>
      </dgm:t>
    </dgm:pt>
    <dgm:pt modelId="{DFF2DBF1-1F07-4384-A478-CDFFC0F15DD7}" type="sibTrans" cxnId="{5E33AB0A-21D1-47CF-A948-F788C2030A99}">
      <dgm:prSet/>
      <dgm:spPr/>
      <dgm:t>
        <a:bodyPr/>
        <a:lstStyle/>
        <a:p>
          <a:endParaRPr lang="en-US"/>
        </a:p>
      </dgm:t>
    </dgm:pt>
    <dgm:pt modelId="{69A77397-BE4B-46D4-8CDD-924862D76A91}">
      <dgm:prSet phldrT="[Text]"/>
      <dgm:spPr/>
      <dgm:t>
        <a:bodyPr/>
        <a:lstStyle/>
        <a:p>
          <a:r>
            <a:rPr lang="en-US" b="1" dirty="0"/>
            <a:t>Trust</a:t>
          </a:r>
        </a:p>
      </dgm:t>
    </dgm:pt>
    <dgm:pt modelId="{53C01A4B-C5BD-4026-A451-5BCC30011E03}" type="parTrans" cxnId="{4745FAD8-A97C-4BE1-8F0F-6D0DA2C9411A}">
      <dgm:prSet/>
      <dgm:spPr/>
      <dgm:t>
        <a:bodyPr/>
        <a:lstStyle/>
        <a:p>
          <a:endParaRPr lang="en-US"/>
        </a:p>
      </dgm:t>
    </dgm:pt>
    <dgm:pt modelId="{F1EFA756-D662-4AD2-BBCA-F838CE4C4120}" type="sibTrans" cxnId="{4745FAD8-A97C-4BE1-8F0F-6D0DA2C9411A}">
      <dgm:prSet/>
      <dgm:spPr/>
      <dgm:t>
        <a:bodyPr/>
        <a:lstStyle/>
        <a:p>
          <a:endParaRPr lang="en-US"/>
        </a:p>
      </dgm:t>
    </dgm:pt>
    <dgm:pt modelId="{B0365CB4-39B1-4FEB-B6D0-D00C803BA5BD}" type="pres">
      <dgm:prSet presAssocID="{B35AB56E-A428-41F4-A003-18B90FDFDCDB}" presName="composite" presStyleCnt="0">
        <dgm:presLayoutVars>
          <dgm:chMax val="1"/>
          <dgm:dir/>
          <dgm:resizeHandles val="exact"/>
        </dgm:presLayoutVars>
      </dgm:prSet>
      <dgm:spPr/>
    </dgm:pt>
    <dgm:pt modelId="{6B2E65C5-A2B3-476A-AE94-5BD1CC01CEF3}" type="pres">
      <dgm:prSet presAssocID="{B35AB56E-A428-41F4-A003-18B90FDFDCDB}" presName="radial" presStyleCnt="0">
        <dgm:presLayoutVars>
          <dgm:animLvl val="ctr"/>
        </dgm:presLayoutVars>
      </dgm:prSet>
      <dgm:spPr/>
    </dgm:pt>
    <dgm:pt modelId="{B333426C-6F83-4301-8EC2-662A6D8DB6A3}" type="pres">
      <dgm:prSet presAssocID="{1108FF75-D4F7-4E6D-B92C-9E042215A2FA}" presName="centerShape" presStyleLbl="vennNode1" presStyleIdx="0" presStyleCnt="5"/>
      <dgm:spPr/>
    </dgm:pt>
    <dgm:pt modelId="{D6949622-6360-48FF-9ED0-42DA71960D18}" type="pres">
      <dgm:prSet presAssocID="{76D1D36F-BE11-4B82-85A2-D6CD839CD991}" presName="node" presStyleLbl="vennNode1" presStyleIdx="1" presStyleCnt="5">
        <dgm:presLayoutVars>
          <dgm:bulletEnabled val="1"/>
        </dgm:presLayoutVars>
      </dgm:prSet>
      <dgm:spPr/>
    </dgm:pt>
    <dgm:pt modelId="{B9FE927B-96DD-4178-84D5-A7516905A415}" type="pres">
      <dgm:prSet presAssocID="{C82CC642-1F38-4440-94BB-11DD87CC17D0}" presName="node" presStyleLbl="vennNode1" presStyleIdx="2" presStyleCnt="5">
        <dgm:presLayoutVars>
          <dgm:bulletEnabled val="1"/>
        </dgm:presLayoutVars>
      </dgm:prSet>
      <dgm:spPr/>
    </dgm:pt>
    <dgm:pt modelId="{7EF4C028-568A-4832-9098-C799A1DE5055}" type="pres">
      <dgm:prSet presAssocID="{1E7D9FBE-0A67-40E4-84F7-3EBD02B2BFE6}" presName="node" presStyleLbl="vennNode1" presStyleIdx="3" presStyleCnt="5">
        <dgm:presLayoutVars>
          <dgm:bulletEnabled val="1"/>
        </dgm:presLayoutVars>
      </dgm:prSet>
      <dgm:spPr/>
    </dgm:pt>
    <dgm:pt modelId="{FF75361B-F42D-4461-9B0B-795821E4484A}" type="pres">
      <dgm:prSet presAssocID="{69A77397-BE4B-46D4-8CDD-924862D76A91}" presName="node" presStyleLbl="vennNode1" presStyleIdx="4" presStyleCnt="5">
        <dgm:presLayoutVars>
          <dgm:bulletEnabled val="1"/>
        </dgm:presLayoutVars>
      </dgm:prSet>
      <dgm:spPr/>
    </dgm:pt>
  </dgm:ptLst>
  <dgm:cxnLst>
    <dgm:cxn modelId="{5E33AB0A-21D1-47CF-A948-F788C2030A99}" srcId="{1108FF75-D4F7-4E6D-B92C-9E042215A2FA}" destId="{1E7D9FBE-0A67-40E4-84F7-3EBD02B2BFE6}" srcOrd="2" destOrd="0" parTransId="{DA617531-3993-4CD2-8D3E-695D32EFA79B}" sibTransId="{DFF2DBF1-1F07-4384-A478-CDFFC0F15DD7}"/>
    <dgm:cxn modelId="{A739A00D-840B-4B50-B1F1-D86465074072}" type="presOf" srcId="{C82CC642-1F38-4440-94BB-11DD87CC17D0}" destId="{B9FE927B-96DD-4178-84D5-A7516905A415}" srcOrd="0" destOrd="0" presId="urn:microsoft.com/office/officeart/2005/8/layout/radial3"/>
    <dgm:cxn modelId="{9FADF422-23D5-4890-B917-0C13F2E7ABB7}" srcId="{1108FF75-D4F7-4E6D-B92C-9E042215A2FA}" destId="{C82CC642-1F38-4440-94BB-11DD87CC17D0}" srcOrd="1" destOrd="0" parTransId="{DF030E6A-0149-4BFE-9BEE-D1ECB7576D91}" sibTransId="{8DDD13E0-5C92-4D27-9A94-05D915DA6BB2}"/>
    <dgm:cxn modelId="{1EEE885C-E7F2-4C49-A3DF-D75CCE836F1F}" srcId="{B35AB56E-A428-41F4-A003-18B90FDFDCDB}" destId="{1108FF75-D4F7-4E6D-B92C-9E042215A2FA}" srcOrd="0" destOrd="0" parTransId="{7F988C30-5A70-45C2-9D3C-56D6751195D6}" sibTransId="{F9AEBC4F-4140-4FBC-9FEA-DF8CAD856BF7}"/>
    <dgm:cxn modelId="{268CDD61-3E24-4C7A-8F6E-A68435A6CAC1}" type="presOf" srcId="{76D1D36F-BE11-4B82-85A2-D6CD839CD991}" destId="{D6949622-6360-48FF-9ED0-42DA71960D18}" srcOrd="0" destOrd="0" presId="urn:microsoft.com/office/officeart/2005/8/layout/radial3"/>
    <dgm:cxn modelId="{5EAC8B9F-8B29-4678-A305-F0D998076210}" type="presOf" srcId="{69A77397-BE4B-46D4-8CDD-924862D76A91}" destId="{FF75361B-F42D-4461-9B0B-795821E4484A}" srcOrd="0" destOrd="0" presId="urn:microsoft.com/office/officeart/2005/8/layout/radial3"/>
    <dgm:cxn modelId="{FD0F9BA2-46D7-4188-ADA1-D318711A8460}" type="presOf" srcId="{B35AB56E-A428-41F4-A003-18B90FDFDCDB}" destId="{B0365CB4-39B1-4FEB-B6D0-D00C803BA5BD}" srcOrd="0" destOrd="0" presId="urn:microsoft.com/office/officeart/2005/8/layout/radial3"/>
    <dgm:cxn modelId="{4745FAD8-A97C-4BE1-8F0F-6D0DA2C9411A}" srcId="{1108FF75-D4F7-4E6D-B92C-9E042215A2FA}" destId="{69A77397-BE4B-46D4-8CDD-924862D76A91}" srcOrd="3" destOrd="0" parTransId="{53C01A4B-C5BD-4026-A451-5BCC30011E03}" sibTransId="{F1EFA756-D662-4AD2-BBCA-F838CE4C4120}"/>
    <dgm:cxn modelId="{D8F02EDB-9E4E-4561-852C-0AF8C9F6C94A}" srcId="{1108FF75-D4F7-4E6D-B92C-9E042215A2FA}" destId="{76D1D36F-BE11-4B82-85A2-D6CD839CD991}" srcOrd="0" destOrd="0" parTransId="{8513CBC9-E129-4B30-8304-0F1EC89554DC}" sibTransId="{746E319D-FE48-48E9-8CE8-DBB71708B105}"/>
    <dgm:cxn modelId="{59B4F2DE-2D39-4A5F-9461-36ADD340A9E0}" type="presOf" srcId="{1108FF75-D4F7-4E6D-B92C-9E042215A2FA}" destId="{B333426C-6F83-4301-8EC2-662A6D8DB6A3}" srcOrd="0" destOrd="0" presId="urn:microsoft.com/office/officeart/2005/8/layout/radial3"/>
    <dgm:cxn modelId="{0D1F88FF-5A4B-4F8D-B6D4-2B72F2A709C9}" type="presOf" srcId="{1E7D9FBE-0A67-40E4-84F7-3EBD02B2BFE6}" destId="{7EF4C028-568A-4832-9098-C799A1DE5055}" srcOrd="0" destOrd="0" presId="urn:microsoft.com/office/officeart/2005/8/layout/radial3"/>
    <dgm:cxn modelId="{D5F03C0D-AABC-4A7B-A15F-6C6DB6D9BEE5}" type="presParOf" srcId="{B0365CB4-39B1-4FEB-B6D0-D00C803BA5BD}" destId="{6B2E65C5-A2B3-476A-AE94-5BD1CC01CEF3}" srcOrd="0" destOrd="0" presId="urn:microsoft.com/office/officeart/2005/8/layout/radial3"/>
    <dgm:cxn modelId="{76632D71-49F3-40FD-A102-F8017F30A8E8}" type="presParOf" srcId="{6B2E65C5-A2B3-476A-AE94-5BD1CC01CEF3}" destId="{B333426C-6F83-4301-8EC2-662A6D8DB6A3}" srcOrd="0" destOrd="0" presId="urn:microsoft.com/office/officeart/2005/8/layout/radial3"/>
    <dgm:cxn modelId="{AFBFB5F9-28D9-4826-9EBD-CFF78EA5DA86}" type="presParOf" srcId="{6B2E65C5-A2B3-476A-AE94-5BD1CC01CEF3}" destId="{D6949622-6360-48FF-9ED0-42DA71960D18}" srcOrd="1" destOrd="0" presId="urn:microsoft.com/office/officeart/2005/8/layout/radial3"/>
    <dgm:cxn modelId="{D56C3AF3-C463-4E8F-8CD3-FEA25107949C}" type="presParOf" srcId="{6B2E65C5-A2B3-476A-AE94-5BD1CC01CEF3}" destId="{B9FE927B-96DD-4178-84D5-A7516905A415}" srcOrd="2" destOrd="0" presId="urn:microsoft.com/office/officeart/2005/8/layout/radial3"/>
    <dgm:cxn modelId="{378B9BB7-21CA-4550-967F-9CF141492054}" type="presParOf" srcId="{6B2E65C5-A2B3-476A-AE94-5BD1CC01CEF3}" destId="{7EF4C028-568A-4832-9098-C799A1DE5055}" srcOrd="3" destOrd="0" presId="urn:microsoft.com/office/officeart/2005/8/layout/radial3"/>
    <dgm:cxn modelId="{00B6FC59-51A9-45CB-8BCA-37EC1D7DFE36}" type="presParOf" srcId="{6B2E65C5-A2B3-476A-AE94-5BD1CC01CEF3}" destId="{FF75361B-F42D-4461-9B0B-795821E4484A}" srcOrd="4"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C152C2E-B19F-4DA8-A5F6-1493247A14F6}"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6E0EEE1A-6CFF-4386-B757-51FD1E813239}">
      <dgm:prSet phldrT="[Text]" custT="1"/>
      <dgm:spPr>
        <a:ln>
          <a:solidFill>
            <a:schemeClr val="tx1"/>
          </a:solidFill>
        </a:ln>
      </dgm:spPr>
      <dgm:t>
        <a:bodyPr/>
        <a:lstStyle/>
        <a:p>
          <a:r>
            <a:rPr lang="en-GB" sz="2400" dirty="0">
              <a:solidFill>
                <a:schemeClr val="tx1"/>
              </a:solidFill>
            </a:rPr>
            <a:t>Step in</a:t>
          </a:r>
        </a:p>
      </dgm:t>
    </dgm:pt>
    <dgm:pt modelId="{C6C8F35A-2580-46A2-B1A8-4C1E33CA2AAA}" type="parTrans" cxnId="{8F7DB0F2-00BA-4985-8C0D-A60B1894917C}">
      <dgm:prSet/>
      <dgm:spPr/>
      <dgm:t>
        <a:bodyPr/>
        <a:lstStyle/>
        <a:p>
          <a:endParaRPr lang="en-GB"/>
        </a:p>
      </dgm:t>
    </dgm:pt>
    <dgm:pt modelId="{D80B3463-69BF-4A89-861B-19471FE6FA2D}" type="sibTrans" cxnId="{8F7DB0F2-00BA-4985-8C0D-A60B1894917C}">
      <dgm:prSet/>
      <dgm:spPr/>
      <dgm:t>
        <a:bodyPr/>
        <a:lstStyle/>
        <a:p>
          <a:endParaRPr lang="en-GB"/>
        </a:p>
      </dgm:t>
    </dgm:pt>
    <dgm:pt modelId="{071AD498-CBF2-403D-8155-426B2415DE7C}">
      <dgm:prSet phldrT="[Text]" custT="1"/>
      <dgm:spPr>
        <a:ln>
          <a:solidFill>
            <a:schemeClr val="tx1">
              <a:alpha val="90000"/>
            </a:schemeClr>
          </a:solidFill>
        </a:ln>
      </dgm:spPr>
      <dgm:t>
        <a:bodyPr/>
        <a:lstStyle/>
        <a:p>
          <a:r>
            <a:rPr lang="en-GB" sz="2000" dirty="0"/>
            <a:t>If you don’t feel able to call out the behaviour directly then interrupt it</a:t>
          </a:r>
        </a:p>
      </dgm:t>
    </dgm:pt>
    <dgm:pt modelId="{FCC87E99-5684-4B6D-8471-F805784BE7E2}" type="parTrans" cxnId="{D71C7D66-C22A-431A-A5C2-62C154A3EB26}">
      <dgm:prSet/>
      <dgm:spPr/>
      <dgm:t>
        <a:bodyPr/>
        <a:lstStyle/>
        <a:p>
          <a:endParaRPr lang="en-GB"/>
        </a:p>
      </dgm:t>
    </dgm:pt>
    <dgm:pt modelId="{2B1B9706-3137-4A44-A567-20289624EF17}" type="sibTrans" cxnId="{D71C7D66-C22A-431A-A5C2-62C154A3EB26}">
      <dgm:prSet/>
      <dgm:spPr/>
      <dgm:t>
        <a:bodyPr/>
        <a:lstStyle/>
        <a:p>
          <a:endParaRPr lang="en-GB"/>
        </a:p>
      </dgm:t>
    </dgm:pt>
    <dgm:pt modelId="{3121347E-6D40-46FC-971E-330766B49013}">
      <dgm:prSet phldrT="[Text]" custT="1"/>
      <dgm:spPr>
        <a:solidFill>
          <a:schemeClr val="accent3">
            <a:lumMod val="60000"/>
            <a:lumOff val="40000"/>
          </a:schemeClr>
        </a:solidFill>
        <a:ln>
          <a:solidFill>
            <a:schemeClr val="tx1"/>
          </a:solidFill>
        </a:ln>
      </dgm:spPr>
      <dgm:t>
        <a:bodyPr/>
        <a:lstStyle/>
        <a:p>
          <a:r>
            <a:rPr lang="en-GB" sz="2400" dirty="0">
              <a:solidFill>
                <a:schemeClr val="tx1"/>
              </a:solidFill>
            </a:rPr>
            <a:t>Step up</a:t>
          </a:r>
        </a:p>
      </dgm:t>
    </dgm:pt>
    <dgm:pt modelId="{192C2632-BAAD-4BB6-B89C-7565DA8BC1FE}" type="parTrans" cxnId="{C65752FE-6AD0-47C9-B501-D1AA42ECC98F}">
      <dgm:prSet/>
      <dgm:spPr/>
      <dgm:t>
        <a:bodyPr/>
        <a:lstStyle/>
        <a:p>
          <a:endParaRPr lang="en-GB"/>
        </a:p>
      </dgm:t>
    </dgm:pt>
    <dgm:pt modelId="{02E6F837-FE2D-4771-98A2-F20C16B5CD04}" type="sibTrans" cxnId="{C65752FE-6AD0-47C9-B501-D1AA42ECC98F}">
      <dgm:prSet/>
      <dgm:spPr/>
      <dgm:t>
        <a:bodyPr/>
        <a:lstStyle/>
        <a:p>
          <a:endParaRPr lang="en-GB"/>
        </a:p>
      </dgm:t>
    </dgm:pt>
    <dgm:pt modelId="{FD55248B-D00F-43D8-902C-D3E6388E1D81}">
      <dgm:prSet phldrT="[Text]" custT="1"/>
      <dgm:spPr>
        <a:solidFill>
          <a:schemeClr val="accent3">
            <a:lumMod val="40000"/>
            <a:lumOff val="60000"/>
            <a:alpha val="90000"/>
          </a:schemeClr>
        </a:solidFill>
        <a:ln>
          <a:solidFill>
            <a:schemeClr val="tx1">
              <a:alpha val="90000"/>
            </a:schemeClr>
          </a:solidFill>
        </a:ln>
      </dgm:spPr>
      <dgm:t>
        <a:bodyPr/>
        <a:lstStyle/>
        <a:p>
          <a:r>
            <a:rPr lang="en-GB" sz="2000" dirty="0"/>
            <a:t>If you do directly challenge someone use a calm voice and neutral body language</a:t>
          </a:r>
        </a:p>
      </dgm:t>
    </dgm:pt>
    <dgm:pt modelId="{A7DFAF9A-65A2-463B-A1CF-008EE2D41C08}" type="parTrans" cxnId="{04AB40EE-9419-4580-BB2D-55A48ECFEF53}">
      <dgm:prSet/>
      <dgm:spPr/>
      <dgm:t>
        <a:bodyPr/>
        <a:lstStyle/>
        <a:p>
          <a:endParaRPr lang="en-GB"/>
        </a:p>
      </dgm:t>
    </dgm:pt>
    <dgm:pt modelId="{C3E8897A-C674-4505-BA1B-BA92D62A9AD1}" type="sibTrans" cxnId="{04AB40EE-9419-4580-BB2D-55A48ECFEF53}">
      <dgm:prSet/>
      <dgm:spPr/>
      <dgm:t>
        <a:bodyPr/>
        <a:lstStyle/>
        <a:p>
          <a:endParaRPr lang="en-GB"/>
        </a:p>
      </dgm:t>
    </dgm:pt>
    <dgm:pt modelId="{F3007F9D-66F4-444E-BFFA-E7859B07BB92}">
      <dgm:prSet phldrT="[Text]" custT="1"/>
      <dgm:spPr>
        <a:solidFill>
          <a:schemeClr val="accent5">
            <a:lumMod val="60000"/>
            <a:lumOff val="40000"/>
          </a:schemeClr>
        </a:solidFill>
        <a:ln>
          <a:solidFill>
            <a:schemeClr val="tx1"/>
          </a:solidFill>
        </a:ln>
      </dgm:spPr>
      <dgm:t>
        <a:bodyPr/>
        <a:lstStyle/>
        <a:p>
          <a:r>
            <a:rPr lang="en-GB" sz="2400" dirty="0">
              <a:solidFill>
                <a:schemeClr val="tx1"/>
              </a:solidFill>
            </a:rPr>
            <a:t>Set the tone</a:t>
          </a:r>
        </a:p>
      </dgm:t>
    </dgm:pt>
    <dgm:pt modelId="{45411A28-837B-46E2-861B-68109A898ABC}" type="parTrans" cxnId="{5A6F2869-4A02-4AC0-BD13-A71E41643AAC}">
      <dgm:prSet/>
      <dgm:spPr/>
      <dgm:t>
        <a:bodyPr/>
        <a:lstStyle/>
        <a:p>
          <a:endParaRPr lang="en-GB"/>
        </a:p>
      </dgm:t>
    </dgm:pt>
    <dgm:pt modelId="{97020004-4747-4F48-897F-DA6214B539F5}" type="sibTrans" cxnId="{5A6F2869-4A02-4AC0-BD13-A71E41643AAC}">
      <dgm:prSet/>
      <dgm:spPr/>
      <dgm:t>
        <a:bodyPr/>
        <a:lstStyle/>
        <a:p>
          <a:endParaRPr lang="en-GB"/>
        </a:p>
      </dgm:t>
    </dgm:pt>
    <dgm:pt modelId="{935B4852-C48D-4B15-8C02-6BC14FE2C1F2}">
      <dgm:prSet phldrT="[Text]" custT="1"/>
      <dgm:spPr>
        <a:solidFill>
          <a:schemeClr val="accent5">
            <a:lumMod val="20000"/>
            <a:lumOff val="80000"/>
            <a:alpha val="90000"/>
          </a:schemeClr>
        </a:solidFill>
        <a:ln>
          <a:solidFill>
            <a:schemeClr val="tx1">
              <a:alpha val="90000"/>
            </a:schemeClr>
          </a:solidFill>
        </a:ln>
      </dgm:spPr>
      <dgm:t>
        <a:bodyPr/>
        <a:lstStyle/>
        <a:p>
          <a:r>
            <a:rPr lang="en-GB" sz="2000" dirty="0"/>
            <a:t>If we all ignore this behaviour from people we work with we let the minority set the tone for all of us</a:t>
          </a:r>
        </a:p>
      </dgm:t>
    </dgm:pt>
    <dgm:pt modelId="{D116CC11-20FC-4CF6-BBAE-A552D15C6367}" type="parTrans" cxnId="{B5789594-1777-42D2-83E9-710FBDA731F1}">
      <dgm:prSet/>
      <dgm:spPr/>
      <dgm:t>
        <a:bodyPr/>
        <a:lstStyle/>
        <a:p>
          <a:endParaRPr lang="en-GB"/>
        </a:p>
      </dgm:t>
    </dgm:pt>
    <dgm:pt modelId="{649211A9-6401-4C7F-ABB4-E5AB64E4AA5A}" type="sibTrans" cxnId="{B5789594-1777-42D2-83E9-710FBDA731F1}">
      <dgm:prSet/>
      <dgm:spPr/>
      <dgm:t>
        <a:bodyPr/>
        <a:lstStyle/>
        <a:p>
          <a:endParaRPr lang="en-GB"/>
        </a:p>
      </dgm:t>
    </dgm:pt>
    <dgm:pt modelId="{5B1ECE32-A46E-4EC0-876D-44BC2EC41F9D}" type="pres">
      <dgm:prSet presAssocID="{3C152C2E-B19F-4DA8-A5F6-1493247A14F6}" presName="Name0" presStyleCnt="0">
        <dgm:presLayoutVars>
          <dgm:dir/>
          <dgm:animLvl val="lvl"/>
          <dgm:resizeHandles val="exact"/>
        </dgm:presLayoutVars>
      </dgm:prSet>
      <dgm:spPr/>
    </dgm:pt>
    <dgm:pt modelId="{0C237C28-9DBE-4ABF-8F5F-3E6A9C8163E8}" type="pres">
      <dgm:prSet presAssocID="{6E0EEE1A-6CFF-4386-B757-51FD1E813239}" presName="composite" presStyleCnt="0"/>
      <dgm:spPr/>
    </dgm:pt>
    <dgm:pt modelId="{F78F1AF9-02DE-4C85-B5B8-DE0AA97C206E}" type="pres">
      <dgm:prSet presAssocID="{6E0EEE1A-6CFF-4386-B757-51FD1E813239}" presName="parTx" presStyleLbl="alignNode1" presStyleIdx="0" presStyleCnt="3">
        <dgm:presLayoutVars>
          <dgm:chMax val="0"/>
          <dgm:chPref val="0"/>
          <dgm:bulletEnabled val="1"/>
        </dgm:presLayoutVars>
      </dgm:prSet>
      <dgm:spPr/>
    </dgm:pt>
    <dgm:pt modelId="{589B9895-D8AC-463F-94D8-5AE3C7A8F4AF}" type="pres">
      <dgm:prSet presAssocID="{6E0EEE1A-6CFF-4386-B757-51FD1E813239}" presName="desTx" presStyleLbl="alignAccFollowNode1" presStyleIdx="0" presStyleCnt="3">
        <dgm:presLayoutVars>
          <dgm:bulletEnabled val="1"/>
        </dgm:presLayoutVars>
      </dgm:prSet>
      <dgm:spPr/>
    </dgm:pt>
    <dgm:pt modelId="{73C20F3E-665E-4F34-87DB-597C50BFE20C}" type="pres">
      <dgm:prSet presAssocID="{D80B3463-69BF-4A89-861B-19471FE6FA2D}" presName="space" presStyleCnt="0"/>
      <dgm:spPr/>
    </dgm:pt>
    <dgm:pt modelId="{FDCD5A47-CE27-4F92-A645-8C1A6E9BDD9C}" type="pres">
      <dgm:prSet presAssocID="{3121347E-6D40-46FC-971E-330766B49013}" presName="composite" presStyleCnt="0"/>
      <dgm:spPr/>
    </dgm:pt>
    <dgm:pt modelId="{531A7DA4-9E3D-4642-98D9-7E1B215E8CBA}" type="pres">
      <dgm:prSet presAssocID="{3121347E-6D40-46FC-971E-330766B49013}" presName="parTx" presStyleLbl="alignNode1" presStyleIdx="1" presStyleCnt="3">
        <dgm:presLayoutVars>
          <dgm:chMax val="0"/>
          <dgm:chPref val="0"/>
          <dgm:bulletEnabled val="1"/>
        </dgm:presLayoutVars>
      </dgm:prSet>
      <dgm:spPr/>
    </dgm:pt>
    <dgm:pt modelId="{9AD9DA31-66E9-4617-9894-70786A056B36}" type="pres">
      <dgm:prSet presAssocID="{3121347E-6D40-46FC-971E-330766B49013}" presName="desTx" presStyleLbl="alignAccFollowNode1" presStyleIdx="1" presStyleCnt="3">
        <dgm:presLayoutVars>
          <dgm:bulletEnabled val="1"/>
        </dgm:presLayoutVars>
      </dgm:prSet>
      <dgm:spPr/>
    </dgm:pt>
    <dgm:pt modelId="{2C174F2B-63FC-4881-B6D5-79E774B8977B}" type="pres">
      <dgm:prSet presAssocID="{02E6F837-FE2D-4771-98A2-F20C16B5CD04}" presName="space" presStyleCnt="0"/>
      <dgm:spPr/>
    </dgm:pt>
    <dgm:pt modelId="{96B2E36D-6F90-4C25-AA89-5F2BE42310C8}" type="pres">
      <dgm:prSet presAssocID="{F3007F9D-66F4-444E-BFFA-E7859B07BB92}" presName="composite" presStyleCnt="0"/>
      <dgm:spPr/>
    </dgm:pt>
    <dgm:pt modelId="{B1D7903D-1DA0-4160-A144-4ECE2AEBD8B6}" type="pres">
      <dgm:prSet presAssocID="{F3007F9D-66F4-444E-BFFA-E7859B07BB92}" presName="parTx" presStyleLbl="alignNode1" presStyleIdx="2" presStyleCnt="3">
        <dgm:presLayoutVars>
          <dgm:chMax val="0"/>
          <dgm:chPref val="0"/>
          <dgm:bulletEnabled val="1"/>
        </dgm:presLayoutVars>
      </dgm:prSet>
      <dgm:spPr/>
    </dgm:pt>
    <dgm:pt modelId="{D4825662-EF86-4BA3-958A-2AF346982D30}" type="pres">
      <dgm:prSet presAssocID="{F3007F9D-66F4-444E-BFFA-E7859B07BB92}" presName="desTx" presStyleLbl="alignAccFollowNode1" presStyleIdx="2" presStyleCnt="3">
        <dgm:presLayoutVars>
          <dgm:bulletEnabled val="1"/>
        </dgm:presLayoutVars>
      </dgm:prSet>
      <dgm:spPr/>
    </dgm:pt>
  </dgm:ptLst>
  <dgm:cxnLst>
    <dgm:cxn modelId="{46417D06-6BB6-4489-81A5-A411659456B6}" type="presOf" srcId="{6E0EEE1A-6CFF-4386-B757-51FD1E813239}" destId="{F78F1AF9-02DE-4C85-B5B8-DE0AA97C206E}" srcOrd="0" destOrd="0" presId="urn:microsoft.com/office/officeart/2005/8/layout/hList1"/>
    <dgm:cxn modelId="{83283713-502B-47A4-A6A3-A500FB8D080B}" type="presOf" srcId="{3C152C2E-B19F-4DA8-A5F6-1493247A14F6}" destId="{5B1ECE32-A46E-4EC0-876D-44BC2EC41F9D}" srcOrd="0" destOrd="0" presId="urn:microsoft.com/office/officeart/2005/8/layout/hList1"/>
    <dgm:cxn modelId="{DF8C5C13-A0A3-49F1-AD6A-5B31D1D53307}" type="presOf" srcId="{3121347E-6D40-46FC-971E-330766B49013}" destId="{531A7DA4-9E3D-4642-98D9-7E1B215E8CBA}" srcOrd="0" destOrd="0" presId="urn:microsoft.com/office/officeart/2005/8/layout/hList1"/>
    <dgm:cxn modelId="{4B114A5C-DB9B-410A-B7E7-ED3CBFDAE0FD}" type="presOf" srcId="{FD55248B-D00F-43D8-902C-D3E6388E1D81}" destId="{9AD9DA31-66E9-4617-9894-70786A056B36}" srcOrd="0" destOrd="0" presId="urn:microsoft.com/office/officeart/2005/8/layout/hList1"/>
    <dgm:cxn modelId="{D71C7D66-C22A-431A-A5C2-62C154A3EB26}" srcId="{6E0EEE1A-6CFF-4386-B757-51FD1E813239}" destId="{071AD498-CBF2-403D-8155-426B2415DE7C}" srcOrd="0" destOrd="0" parTransId="{FCC87E99-5684-4B6D-8471-F805784BE7E2}" sibTransId="{2B1B9706-3137-4A44-A567-20289624EF17}"/>
    <dgm:cxn modelId="{5A6F2869-4A02-4AC0-BD13-A71E41643AAC}" srcId="{3C152C2E-B19F-4DA8-A5F6-1493247A14F6}" destId="{F3007F9D-66F4-444E-BFFA-E7859B07BB92}" srcOrd="2" destOrd="0" parTransId="{45411A28-837B-46E2-861B-68109A898ABC}" sibTransId="{97020004-4747-4F48-897F-DA6214B539F5}"/>
    <dgm:cxn modelId="{4BD42D7E-214B-4D8A-A3AC-E38032D861F7}" type="presOf" srcId="{F3007F9D-66F4-444E-BFFA-E7859B07BB92}" destId="{B1D7903D-1DA0-4160-A144-4ECE2AEBD8B6}" srcOrd="0" destOrd="0" presId="urn:microsoft.com/office/officeart/2005/8/layout/hList1"/>
    <dgm:cxn modelId="{0C579686-8050-4754-B105-AD1921CE05C0}" type="presOf" srcId="{935B4852-C48D-4B15-8C02-6BC14FE2C1F2}" destId="{D4825662-EF86-4BA3-958A-2AF346982D30}" srcOrd="0" destOrd="0" presId="urn:microsoft.com/office/officeart/2005/8/layout/hList1"/>
    <dgm:cxn modelId="{B5789594-1777-42D2-83E9-710FBDA731F1}" srcId="{F3007F9D-66F4-444E-BFFA-E7859B07BB92}" destId="{935B4852-C48D-4B15-8C02-6BC14FE2C1F2}" srcOrd="0" destOrd="0" parTransId="{D116CC11-20FC-4CF6-BBAE-A552D15C6367}" sibTransId="{649211A9-6401-4C7F-ABB4-E5AB64E4AA5A}"/>
    <dgm:cxn modelId="{EC8FFFAA-C436-4FE9-8313-73B084199806}" type="presOf" srcId="{071AD498-CBF2-403D-8155-426B2415DE7C}" destId="{589B9895-D8AC-463F-94D8-5AE3C7A8F4AF}" srcOrd="0" destOrd="0" presId="urn:microsoft.com/office/officeart/2005/8/layout/hList1"/>
    <dgm:cxn modelId="{04AB40EE-9419-4580-BB2D-55A48ECFEF53}" srcId="{3121347E-6D40-46FC-971E-330766B49013}" destId="{FD55248B-D00F-43D8-902C-D3E6388E1D81}" srcOrd="0" destOrd="0" parTransId="{A7DFAF9A-65A2-463B-A1CF-008EE2D41C08}" sibTransId="{C3E8897A-C674-4505-BA1B-BA92D62A9AD1}"/>
    <dgm:cxn modelId="{8F7DB0F2-00BA-4985-8C0D-A60B1894917C}" srcId="{3C152C2E-B19F-4DA8-A5F6-1493247A14F6}" destId="{6E0EEE1A-6CFF-4386-B757-51FD1E813239}" srcOrd="0" destOrd="0" parTransId="{C6C8F35A-2580-46A2-B1A8-4C1E33CA2AAA}" sibTransId="{D80B3463-69BF-4A89-861B-19471FE6FA2D}"/>
    <dgm:cxn modelId="{C65752FE-6AD0-47C9-B501-D1AA42ECC98F}" srcId="{3C152C2E-B19F-4DA8-A5F6-1493247A14F6}" destId="{3121347E-6D40-46FC-971E-330766B49013}" srcOrd="1" destOrd="0" parTransId="{192C2632-BAAD-4BB6-B89C-7565DA8BC1FE}" sibTransId="{02E6F837-FE2D-4771-98A2-F20C16B5CD04}"/>
    <dgm:cxn modelId="{DD836875-C76A-4263-9566-FEDD9B085ABF}" type="presParOf" srcId="{5B1ECE32-A46E-4EC0-876D-44BC2EC41F9D}" destId="{0C237C28-9DBE-4ABF-8F5F-3E6A9C8163E8}" srcOrd="0" destOrd="0" presId="urn:microsoft.com/office/officeart/2005/8/layout/hList1"/>
    <dgm:cxn modelId="{223370C5-22F7-495E-ADB6-7CED78BC4EF5}" type="presParOf" srcId="{0C237C28-9DBE-4ABF-8F5F-3E6A9C8163E8}" destId="{F78F1AF9-02DE-4C85-B5B8-DE0AA97C206E}" srcOrd="0" destOrd="0" presId="urn:microsoft.com/office/officeart/2005/8/layout/hList1"/>
    <dgm:cxn modelId="{125C0FC2-3C1A-4F74-B200-3474E077A419}" type="presParOf" srcId="{0C237C28-9DBE-4ABF-8F5F-3E6A9C8163E8}" destId="{589B9895-D8AC-463F-94D8-5AE3C7A8F4AF}" srcOrd="1" destOrd="0" presId="urn:microsoft.com/office/officeart/2005/8/layout/hList1"/>
    <dgm:cxn modelId="{34542BA2-CE03-4454-8485-05ADC3C774E1}" type="presParOf" srcId="{5B1ECE32-A46E-4EC0-876D-44BC2EC41F9D}" destId="{73C20F3E-665E-4F34-87DB-597C50BFE20C}" srcOrd="1" destOrd="0" presId="urn:microsoft.com/office/officeart/2005/8/layout/hList1"/>
    <dgm:cxn modelId="{31CD3DF4-14F1-47F5-9E79-1FB408F5EF39}" type="presParOf" srcId="{5B1ECE32-A46E-4EC0-876D-44BC2EC41F9D}" destId="{FDCD5A47-CE27-4F92-A645-8C1A6E9BDD9C}" srcOrd="2" destOrd="0" presId="urn:microsoft.com/office/officeart/2005/8/layout/hList1"/>
    <dgm:cxn modelId="{E46A71F2-DF05-4BA8-AF6F-185A7BD6885E}" type="presParOf" srcId="{FDCD5A47-CE27-4F92-A645-8C1A6E9BDD9C}" destId="{531A7DA4-9E3D-4642-98D9-7E1B215E8CBA}" srcOrd="0" destOrd="0" presId="urn:microsoft.com/office/officeart/2005/8/layout/hList1"/>
    <dgm:cxn modelId="{72F3DA85-1238-4345-8353-4E9D62B54F6C}" type="presParOf" srcId="{FDCD5A47-CE27-4F92-A645-8C1A6E9BDD9C}" destId="{9AD9DA31-66E9-4617-9894-70786A056B36}" srcOrd="1" destOrd="0" presId="urn:microsoft.com/office/officeart/2005/8/layout/hList1"/>
    <dgm:cxn modelId="{0A507CA7-AC24-4B19-BBE9-DF653407732C}" type="presParOf" srcId="{5B1ECE32-A46E-4EC0-876D-44BC2EC41F9D}" destId="{2C174F2B-63FC-4881-B6D5-79E774B8977B}" srcOrd="3" destOrd="0" presId="urn:microsoft.com/office/officeart/2005/8/layout/hList1"/>
    <dgm:cxn modelId="{48DE80C7-AA19-4786-BCE2-A7DD3EE1DF3A}" type="presParOf" srcId="{5B1ECE32-A46E-4EC0-876D-44BC2EC41F9D}" destId="{96B2E36D-6F90-4C25-AA89-5F2BE42310C8}" srcOrd="4" destOrd="0" presId="urn:microsoft.com/office/officeart/2005/8/layout/hList1"/>
    <dgm:cxn modelId="{132BA36C-AE0D-49AB-B55B-ABE966E2DA93}" type="presParOf" srcId="{96B2E36D-6F90-4C25-AA89-5F2BE42310C8}" destId="{B1D7903D-1DA0-4160-A144-4ECE2AEBD8B6}" srcOrd="0" destOrd="0" presId="urn:microsoft.com/office/officeart/2005/8/layout/hList1"/>
    <dgm:cxn modelId="{D8EC58C4-649E-4289-9268-BC9883F7CD5A}" type="presParOf" srcId="{96B2E36D-6F90-4C25-AA89-5F2BE42310C8}" destId="{D4825662-EF86-4BA3-958A-2AF346982D30}"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D096C4-F0D0-4FED-B347-C42E01C11797}">
      <dsp:nvSpPr>
        <dsp:cNvPr id="0" name=""/>
        <dsp:cNvSpPr/>
      </dsp:nvSpPr>
      <dsp:spPr>
        <a:xfrm rot="10800000">
          <a:off x="990307" y="2501"/>
          <a:ext cx="3383218" cy="552575"/>
        </a:xfrm>
        <a:prstGeom prst="homePlat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670" tIns="95250" rIns="177800" bIns="95250" numCol="1" spcCol="1270" anchor="ctr" anchorCtr="0">
          <a:noAutofit/>
        </a:bodyPr>
        <a:lstStyle/>
        <a:p>
          <a:pPr marL="0" lvl="0" indent="0" algn="ctr" defTabSz="1111250">
            <a:lnSpc>
              <a:spcPct val="90000"/>
            </a:lnSpc>
            <a:spcBef>
              <a:spcPct val="0"/>
            </a:spcBef>
            <a:spcAft>
              <a:spcPct val="35000"/>
            </a:spcAft>
            <a:buNone/>
          </a:pPr>
          <a:r>
            <a:rPr lang="en-US" sz="2500" b="1" kern="1200" dirty="0">
              <a:solidFill>
                <a:schemeClr val="tx1"/>
              </a:solidFill>
            </a:rPr>
            <a:t>Be attentive</a:t>
          </a:r>
        </a:p>
      </dsp:txBody>
      <dsp:txXfrm rot="10800000">
        <a:off x="1128451" y="2501"/>
        <a:ext cx="3245074" cy="552575"/>
      </dsp:txXfrm>
    </dsp:sp>
    <dsp:sp modelId="{A2256967-8D71-45A6-9D8B-518DA2C49282}">
      <dsp:nvSpPr>
        <dsp:cNvPr id="0" name=""/>
        <dsp:cNvSpPr/>
      </dsp:nvSpPr>
      <dsp:spPr>
        <a:xfrm>
          <a:off x="714020" y="2501"/>
          <a:ext cx="552575" cy="552575"/>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5000" r="-1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673F41-4924-40C0-97CC-F46D333C6C48}">
      <dsp:nvSpPr>
        <dsp:cNvPr id="0" name=""/>
        <dsp:cNvSpPr/>
      </dsp:nvSpPr>
      <dsp:spPr>
        <a:xfrm rot="10800000">
          <a:off x="990307" y="720024"/>
          <a:ext cx="3383218" cy="552575"/>
        </a:xfrm>
        <a:prstGeom prst="homePlate">
          <a:avLst/>
        </a:prstGeom>
        <a:solidFill>
          <a:schemeClr val="accent4">
            <a:hueOff val="2598923"/>
            <a:satOff val="-11992"/>
            <a:lumOff val="4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670" tIns="95250" rIns="177800" bIns="95250" numCol="1" spcCol="1270" anchor="ctr" anchorCtr="0">
          <a:noAutofit/>
        </a:bodyPr>
        <a:lstStyle/>
        <a:p>
          <a:pPr marL="0" lvl="0" indent="0" algn="ctr" defTabSz="1111250">
            <a:lnSpc>
              <a:spcPct val="90000"/>
            </a:lnSpc>
            <a:spcBef>
              <a:spcPct val="0"/>
            </a:spcBef>
            <a:spcAft>
              <a:spcPct val="35000"/>
            </a:spcAft>
            <a:buNone/>
          </a:pPr>
          <a:r>
            <a:rPr lang="en-US" sz="2500" b="1" kern="1200" dirty="0">
              <a:solidFill>
                <a:schemeClr val="tx1"/>
              </a:solidFill>
            </a:rPr>
            <a:t>Ask questions</a:t>
          </a:r>
        </a:p>
      </dsp:txBody>
      <dsp:txXfrm rot="10800000">
        <a:off x="1128451" y="720024"/>
        <a:ext cx="3245074" cy="552575"/>
      </dsp:txXfrm>
    </dsp:sp>
    <dsp:sp modelId="{98E38CE4-B89C-4D39-BDD3-592A7E30F10E}">
      <dsp:nvSpPr>
        <dsp:cNvPr id="0" name=""/>
        <dsp:cNvSpPr/>
      </dsp:nvSpPr>
      <dsp:spPr>
        <a:xfrm>
          <a:off x="714020" y="720024"/>
          <a:ext cx="552575" cy="552575"/>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9DA950-A13A-493A-B5F6-58C2C317B08D}">
      <dsp:nvSpPr>
        <dsp:cNvPr id="0" name=""/>
        <dsp:cNvSpPr/>
      </dsp:nvSpPr>
      <dsp:spPr>
        <a:xfrm rot="10800000">
          <a:off x="990307" y="1437547"/>
          <a:ext cx="3383218" cy="552575"/>
        </a:xfrm>
        <a:prstGeom prst="homePlate">
          <a:avLst/>
        </a:prstGeom>
        <a:solidFill>
          <a:schemeClr val="accent4">
            <a:hueOff val="5197846"/>
            <a:satOff val="-23984"/>
            <a:lumOff val="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670" tIns="95250" rIns="177800" bIns="95250" numCol="1" spcCol="1270" anchor="ctr" anchorCtr="0">
          <a:noAutofit/>
        </a:bodyPr>
        <a:lstStyle/>
        <a:p>
          <a:pPr marL="0" lvl="0" indent="0" algn="ctr" defTabSz="1111250">
            <a:lnSpc>
              <a:spcPct val="90000"/>
            </a:lnSpc>
            <a:spcBef>
              <a:spcPct val="0"/>
            </a:spcBef>
            <a:spcAft>
              <a:spcPct val="35000"/>
            </a:spcAft>
            <a:buNone/>
          </a:pPr>
          <a:r>
            <a:rPr lang="en-US" sz="2500" b="1" kern="1200" dirty="0">
              <a:solidFill>
                <a:schemeClr val="tx1"/>
              </a:solidFill>
            </a:rPr>
            <a:t>Get clarification</a:t>
          </a:r>
        </a:p>
      </dsp:txBody>
      <dsp:txXfrm rot="10800000">
        <a:off x="1128451" y="1437547"/>
        <a:ext cx="3245074" cy="552575"/>
      </dsp:txXfrm>
    </dsp:sp>
    <dsp:sp modelId="{96F3567F-52A6-457A-9A43-05FC2A0D98F8}">
      <dsp:nvSpPr>
        <dsp:cNvPr id="0" name=""/>
        <dsp:cNvSpPr/>
      </dsp:nvSpPr>
      <dsp:spPr>
        <a:xfrm>
          <a:off x="714020" y="1437547"/>
          <a:ext cx="552575" cy="552575"/>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000" r="-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8666E77-F64A-4B9D-B273-AB6B5B4DD81A}">
      <dsp:nvSpPr>
        <dsp:cNvPr id="0" name=""/>
        <dsp:cNvSpPr/>
      </dsp:nvSpPr>
      <dsp:spPr>
        <a:xfrm rot="10800000">
          <a:off x="990307" y="2155070"/>
          <a:ext cx="3383218" cy="552575"/>
        </a:xfrm>
        <a:prstGeom prst="homePlate">
          <a:avLst/>
        </a:prstGeom>
        <a:solidFill>
          <a:schemeClr val="accent4">
            <a:hueOff val="7796769"/>
            <a:satOff val="-35976"/>
            <a:lumOff val="13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670" tIns="95250" rIns="177800" bIns="95250" numCol="1" spcCol="1270" anchor="ctr" anchorCtr="0">
          <a:noAutofit/>
        </a:bodyPr>
        <a:lstStyle/>
        <a:p>
          <a:pPr marL="0" lvl="0" indent="0" algn="ctr" defTabSz="1111250">
            <a:lnSpc>
              <a:spcPct val="90000"/>
            </a:lnSpc>
            <a:spcBef>
              <a:spcPct val="0"/>
            </a:spcBef>
            <a:spcAft>
              <a:spcPct val="35000"/>
            </a:spcAft>
            <a:buNone/>
          </a:pPr>
          <a:r>
            <a:rPr lang="en-US" sz="2500" b="1" kern="1200" dirty="0">
              <a:solidFill>
                <a:schemeClr val="tx1"/>
              </a:solidFill>
            </a:rPr>
            <a:t>Paraphrase</a:t>
          </a:r>
        </a:p>
      </dsp:txBody>
      <dsp:txXfrm rot="10800000">
        <a:off x="1128451" y="2155070"/>
        <a:ext cx="3245074" cy="552575"/>
      </dsp:txXfrm>
    </dsp:sp>
    <dsp:sp modelId="{6B4B6211-A865-45C2-AC63-B7F21BA372AE}">
      <dsp:nvSpPr>
        <dsp:cNvPr id="0" name=""/>
        <dsp:cNvSpPr/>
      </dsp:nvSpPr>
      <dsp:spPr>
        <a:xfrm>
          <a:off x="714020" y="2155070"/>
          <a:ext cx="552575" cy="552575"/>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033093-A6E8-4978-A93A-FCFC1936D40E}">
      <dsp:nvSpPr>
        <dsp:cNvPr id="0" name=""/>
        <dsp:cNvSpPr/>
      </dsp:nvSpPr>
      <dsp:spPr>
        <a:xfrm rot="10800000">
          <a:off x="990307" y="2872593"/>
          <a:ext cx="3383218" cy="552575"/>
        </a:xfrm>
        <a:prstGeom prst="homePlate">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670" tIns="95250" rIns="177800" bIns="95250" numCol="1" spcCol="1270" anchor="ctr" anchorCtr="0">
          <a:noAutofit/>
        </a:bodyPr>
        <a:lstStyle/>
        <a:p>
          <a:pPr marL="0" lvl="0" indent="0" algn="ctr" defTabSz="1111250">
            <a:lnSpc>
              <a:spcPct val="90000"/>
            </a:lnSpc>
            <a:spcBef>
              <a:spcPct val="0"/>
            </a:spcBef>
            <a:spcAft>
              <a:spcPct val="35000"/>
            </a:spcAft>
            <a:buNone/>
          </a:pPr>
          <a:r>
            <a:rPr lang="en-US" sz="2500" b="1" kern="1200" dirty="0">
              <a:solidFill>
                <a:schemeClr val="tx1"/>
              </a:solidFill>
            </a:rPr>
            <a:t>Summarise</a:t>
          </a:r>
        </a:p>
      </dsp:txBody>
      <dsp:txXfrm rot="10800000">
        <a:off x="1128451" y="2872593"/>
        <a:ext cx="3245074" cy="552575"/>
      </dsp:txXfrm>
    </dsp:sp>
    <dsp:sp modelId="{6C036E5B-47BD-48C8-96B2-D7DA9E1B1C7D}">
      <dsp:nvSpPr>
        <dsp:cNvPr id="0" name=""/>
        <dsp:cNvSpPr/>
      </dsp:nvSpPr>
      <dsp:spPr>
        <a:xfrm>
          <a:off x="714020" y="2872593"/>
          <a:ext cx="552575" cy="552575"/>
        </a:xfrm>
        <a:prstGeom prst="ellipse">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t="-4000" b="-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762904-45A5-477F-A4A6-41040CF9ACB4}">
      <dsp:nvSpPr>
        <dsp:cNvPr id="0" name=""/>
        <dsp:cNvSpPr/>
      </dsp:nvSpPr>
      <dsp:spPr>
        <a:xfrm>
          <a:off x="4064000" y="816832"/>
          <a:ext cx="171375" cy="750788"/>
        </a:xfrm>
        <a:custGeom>
          <a:avLst/>
          <a:gdLst/>
          <a:ahLst/>
          <a:cxnLst/>
          <a:rect l="0" t="0" r="0" b="0"/>
          <a:pathLst>
            <a:path>
              <a:moveTo>
                <a:pt x="0" y="0"/>
              </a:moveTo>
              <a:lnTo>
                <a:pt x="0" y="750788"/>
              </a:lnTo>
              <a:lnTo>
                <a:pt x="171375" y="75078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9A976CE-EBEA-4322-B8EF-AA78FBE624A9}">
      <dsp:nvSpPr>
        <dsp:cNvPr id="0" name=""/>
        <dsp:cNvSpPr/>
      </dsp:nvSpPr>
      <dsp:spPr>
        <a:xfrm>
          <a:off x="3892624" y="816832"/>
          <a:ext cx="171375" cy="750788"/>
        </a:xfrm>
        <a:custGeom>
          <a:avLst/>
          <a:gdLst/>
          <a:ahLst/>
          <a:cxnLst/>
          <a:rect l="0" t="0" r="0" b="0"/>
          <a:pathLst>
            <a:path>
              <a:moveTo>
                <a:pt x="171375" y="0"/>
              </a:moveTo>
              <a:lnTo>
                <a:pt x="171375" y="750788"/>
              </a:lnTo>
              <a:lnTo>
                <a:pt x="0" y="750788"/>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805CBF-8515-4655-8342-5D843FF5FB87}">
      <dsp:nvSpPr>
        <dsp:cNvPr id="0" name=""/>
        <dsp:cNvSpPr/>
      </dsp:nvSpPr>
      <dsp:spPr>
        <a:xfrm>
          <a:off x="4064000" y="816832"/>
          <a:ext cx="2962349" cy="1501576"/>
        </a:xfrm>
        <a:custGeom>
          <a:avLst/>
          <a:gdLst/>
          <a:ahLst/>
          <a:cxnLst/>
          <a:rect l="0" t="0" r="0" b="0"/>
          <a:pathLst>
            <a:path>
              <a:moveTo>
                <a:pt x="0" y="0"/>
              </a:moveTo>
              <a:lnTo>
                <a:pt x="0" y="1330200"/>
              </a:lnTo>
              <a:lnTo>
                <a:pt x="2962349" y="1330200"/>
              </a:lnTo>
              <a:lnTo>
                <a:pt x="2962349" y="150157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21ED63-83AE-4749-A308-5913B0CD1E5A}">
      <dsp:nvSpPr>
        <dsp:cNvPr id="0" name=""/>
        <dsp:cNvSpPr/>
      </dsp:nvSpPr>
      <dsp:spPr>
        <a:xfrm>
          <a:off x="4064000" y="816832"/>
          <a:ext cx="987449" cy="1501576"/>
        </a:xfrm>
        <a:custGeom>
          <a:avLst/>
          <a:gdLst/>
          <a:ahLst/>
          <a:cxnLst/>
          <a:rect l="0" t="0" r="0" b="0"/>
          <a:pathLst>
            <a:path>
              <a:moveTo>
                <a:pt x="0" y="0"/>
              </a:moveTo>
              <a:lnTo>
                <a:pt x="0" y="1330200"/>
              </a:lnTo>
              <a:lnTo>
                <a:pt x="987449" y="1330200"/>
              </a:lnTo>
              <a:lnTo>
                <a:pt x="987449" y="150157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9E0756-1CE1-476A-BF86-0D17FF374D08}">
      <dsp:nvSpPr>
        <dsp:cNvPr id="0" name=""/>
        <dsp:cNvSpPr/>
      </dsp:nvSpPr>
      <dsp:spPr>
        <a:xfrm>
          <a:off x="3076550" y="816832"/>
          <a:ext cx="987449" cy="1501576"/>
        </a:xfrm>
        <a:custGeom>
          <a:avLst/>
          <a:gdLst/>
          <a:ahLst/>
          <a:cxnLst/>
          <a:rect l="0" t="0" r="0" b="0"/>
          <a:pathLst>
            <a:path>
              <a:moveTo>
                <a:pt x="987449" y="0"/>
              </a:moveTo>
              <a:lnTo>
                <a:pt x="987449" y="1330200"/>
              </a:lnTo>
              <a:lnTo>
                <a:pt x="0" y="1330200"/>
              </a:lnTo>
              <a:lnTo>
                <a:pt x="0" y="150157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CC332C2-7174-465E-A943-510A443A836A}">
      <dsp:nvSpPr>
        <dsp:cNvPr id="0" name=""/>
        <dsp:cNvSpPr/>
      </dsp:nvSpPr>
      <dsp:spPr>
        <a:xfrm>
          <a:off x="1101650" y="816832"/>
          <a:ext cx="2962349" cy="1501576"/>
        </a:xfrm>
        <a:custGeom>
          <a:avLst/>
          <a:gdLst/>
          <a:ahLst/>
          <a:cxnLst/>
          <a:rect l="0" t="0" r="0" b="0"/>
          <a:pathLst>
            <a:path>
              <a:moveTo>
                <a:pt x="2962349" y="0"/>
              </a:moveTo>
              <a:lnTo>
                <a:pt x="2962349" y="1330200"/>
              </a:lnTo>
              <a:lnTo>
                <a:pt x="0" y="1330200"/>
              </a:lnTo>
              <a:lnTo>
                <a:pt x="0" y="1501576"/>
              </a:lnTo>
            </a:path>
          </a:pathLst>
        </a:cu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84901A8-D0FD-4742-B6F6-62BACCB9B955}">
      <dsp:nvSpPr>
        <dsp:cNvPr id="0" name=""/>
        <dsp:cNvSpPr/>
      </dsp:nvSpPr>
      <dsp:spPr>
        <a:xfrm>
          <a:off x="3247925" y="758"/>
          <a:ext cx="1632148" cy="816074"/>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b="1" kern="1200" dirty="0"/>
            <a:t>Smoking</a:t>
          </a:r>
        </a:p>
      </dsp:txBody>
      <dsp:txXfrm>
        <a:off x="3247925" y="758"/>
        <a:ext cx="1632148" cy="816074"/>
      </dsp:txXfrm>
    </dsp:sp>
    <dsp:sp modelId="{39FC0A7E-6F82-49B8-B296-D82928B6451C}">
      <dsp:nvSpPr>
        <dsp:cNvPr id="0" name=""/>
        <dsp:cNvSpPr/>
      </dsp:nvSpPr>
      <dsp:spPr>
        <a:xfrm>
          <a:off x="285576" y="2318409"/>
          <a:ext cx="1632148" cy="816074"/>
        </a:xfrm>
        <a:prstGeom prst="rect">
          <a:avLst/>
        </a:prstGeom>
        <a:solidFill>
          <a:srgbClr val="0099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t>Change a belief/value</a:t>
          </a:r>
        </a:p>
      </dsp:txBody>
      <dsp:txXfrm>
        <a:off x="285576" y="2318409"/>
        <a:ext cx="1632148" cy="816074"/>
      </dsp:txXfrm>
    </dsp:sp>
    <dsp:sp modelId="{DF79F91A-86D6-4397-8B37-8B40DDBA7118}">
      <dsp:nvSpPr>
        <dsp:cNvPr id="0" name=""/>
        <dsp:cNvSpPr/>
      </dsp:nvSpPr>
      <dsp:spPr>
        <a:xfrm>
          <a:off x="2260475" y="2318409"/>
          <a:ext cx="1632148" cy="816074"/>
        </a:xfrm>
        <a:prstGeom prst="rect">
          <a:avLst/>
        </a:prstGeom>
        <a:solidFill>
          <a:srgbClr val="0099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t>Change a behaviour</a:t>
          </a:r>
        </a:p>
      </dsp:txBody>
      <dsp:txXfrm>
        <a:off x="2260475" y="2318409"/>
        <a:ext cx="1632148" cy="816074"/>
      </dsp:txXfrm>
    </dsp:sp>
    <dsp:sp modelId="{3408D844-1D3B-4E61-914E-79F403E03D1B}">
      <dsp:nvSpPr>
        <dsp:cNvPr id="0" name=""/>
        <dsp:cNvSpPr/>
      </dsp:nvSpPr>
      <dsp:spPr>
        <a:xfrm>
          <a:off x="4235375" y="2318409"/>
          <a:ext cx="1632148" cy="816074"/>
        </a:xfrm>
        <a:prstGeom prst="rect">
          <a:avLst/>
        </a:prstGeom>
        <a:solidFill>
          <a:srgbClr val="0099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t>Rationalise</a:t>
          </a:r>
        </a:p>
      </dsp:txBody>
      <dsp:txXfrm>
        <a:off x="4235375" y="2318409"/>
        <a:ext cx="1632148" cy="816074"/>
      </dsp:txXfrm>
    </dsp:sp>
    <dsp:sp modelId="{DED39D33-74A3-4770-A233-7F054CED0F0C}">
      <dsp:nvSpPr>
        <dsp:cNvPr id="0" name=""/>
        <dsp:cNvSpPr/>
      </dsp:nvSpPr>
      <dsp:spPr>
        <a:xfrm>
          <a:off x="6210275" y="2318409"/>
          <a:ext cx="1632148" cy="816074"/>
        </a:xfrm>
        <a:prstGeom prst="rect">
          <a:avLst/>
        </a:prstGeom>
        <a:solidFill>
          <a:srgbClr val="0099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t>Trivialise</a:t>
          </a:r>
        </a:p>
      </dsp:txBody>
      <dsp:txXfrm>
        <a:off x="6210275" y="2318409"/>
        <a:ext cx="1632148" cy="816074"/>
      </dsp:txXfrm>
    </dsp:sp>
    <dsp:sp modelId="{C02D8FF1-8278-4F95-AD72-32C29605FF44}">
      <dsp:nvSpPr>
        <dsp:cNvPr id="0" name=""/>
        <dsp:cNvSpPr/>
      </dsp:nvSpPr>
      <dsp:spPr>
        <a:xfrm>
          <a:off x="2260475" y="1159583"/>
          <a:ext cx="1632148" cy="816074"/>
        </a:xfrm>
        <a:prstGeom prst="rect">
          <a:avLst/>
        </a:prstGeom>
        <a:solidFill>
          <a:srgbClr val="002060"/>
        </a:solidFill>
        <a:ln w="12700" cap="flat" cmpd="sng" algn="ctr">
          <a:solidFill>
            <a:schemeClr val="l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t>I smoke regularly</a:t>
          </a:r>
        </a:p>
      </dsp:txBody>
      <dsp:txXfrm>
        <a:off x="2260475" y="1159583"/>
        <a:ext cx="1632148" cy="816074"/>
      </dsp:txXfrm>
    </dsp:sp>
    <dsp:sp modelId="{592B2386-9711-4D08-AB4B-6FE47AED0A1E}">
      <dsp:nvSpPr>
        <dsp:cNvPr id="0" name=""/>
        <dsp:cNvSpPr/>
      </dsp:nvSpPr>
      <dsp:spPr>
        <a:xfrm>
          <a:off x="4235375" y="1159583"/>
          <a:ext cx="1632148" cy="816074"/>
        </a:xfrm>
        <a:prstGeom prst="rect">
          <a:avLst/>
        </a:prstGeom>
        <a:solidFill>
          <a:srgbClr val="002060"/>
        </a:solidFill>
        <a:ln w="12700" cap="flat" cmpd="sng" algn="ctr">
          <a:solidFill>
            <a:schemeClr val="l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1155700">
            <a:lnSpc>
              <a:spcPct val="90000"/>
            </a:lnSpc>
            <a:spcBef>
              <a:spcPct val="0"/>
            </a:spcBef>
            <a:spcAft>
              <a:spcPct val="35000"/>
            </a:spcAft>
            <a:buNone/>
          </a:pPr>
          <a:r>
            <a:rPr lang="en-US" sz="2600" kern="1200" dirty="0"/>
            <a:t>Smoking is unhealthy</a:t>
          </a:r>
        </a:p>
      </dsp:txBody>
      <dsp:txXfrm>
        <a:off x="4235375" y="1159583"/>
        <a:ext cx="1632148" cy="8160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33426C-6F83-4301-8EC2-662A6D8DB6A3}">
      <dsp:nvSpPr>
        <dsp:cNvPr id="0" name=""/>
        <dsp:cNvSpPr/>
      </dsp:nvSpPr>
      <dsp:spPr>
        <a:xfrm>
          <a:off x="1529134" y="998609"/>
          <a:ext cx="2487765" cy="2487765"/>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r>
            <a:rPr lang="en-US" sz="3300" kern="1200" dirty="0"/>
            <a:t>Achieving Fairness</a:t>
          </a:r>
        </a:p>
      </dsp:txBody>
      <dsp:txXfrm>
        <a:off x="1893459" y="1362934"/>
        <a:ext cx="1759115" cy="1759115"/>
      </dsp:txXfrm>
    </dsp:sp>
    <dsp:sp modelId="{D6949622-6360-48FF-9ED0-42DA71960D18}">
      <dsp:nvSpPr>
        <dsp:cNvPr id="0" name=""/>
        <dsp:cNvSpPr/>
      </dsp:nvSpPr>
      <dsp:spPr>
        <a:xfrm>
          <a:off x="2151076" y="444"/>
          <a:ext cx="1243882" cy="1243882"/>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Respect</a:t>
          </a:r>
        </a:p>
      </dsp:txBody>
      <dsp:txXfrm>
        <a:off x="2333238" y="182606"/>
        <a:ext cx="879558" cy="879558"/>
      </dsp:txXfrm>
    </dsp:sp>
    <dsp:sp modelId="{B9FE927B-96DD-4178-84D5-A7516905A415}">
      <dsp:nvSpPr>
        <dsp:cNvPr id="0" name=""/>
        <dsp:cNvSpPr/>
      </dsp:nvSpPr>
      <dsp:spPr>
        <a:xfrm>
          <a:off x="3771183" y="1620551"/>
          <a:ext cx="1243882" cy="1243882"/>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Voice</a:t>
          </a:r>
        </a:p>
      </dsp:txBody>
      <dsp:txXfrm>
        <a:off x="3953345" y="1802713"/>
        <a:ext cx="879558" cy="879558"/>
      </dsp:txXfrm>
    </dsp:sp>
    <dsp:sp modelId="{7EF4C028-568A-4832-9098-C799A1DE5055}">
      <dsp:nvSpPr>
        <dsp:cNvPr id="0" name=""/>
        <dsp:cNvSpPr/>
      </dsp:nvSpPr>
      <dsp:spPr>
        <a:xfrm>
          <a:off x="2151076" y="3240658"/>
          <a:ext cx="1243882" cy="1243882"/>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Neutrality</a:t>
          </a:r>
        </a:p>
      </dsp:txBody>
      <dsp:txXfrm>
        <a:off x="2333238" y="3422820"/>
        <a:ext cx="879558" cy="879558"/>
      </dsp:txXfrm>
    </dsp:sp>
    <dsp:sp modelId="{FF75361B-F42D-4461-9B0B-795821E4484A}">
      <dsp:nvSpPr>
        <dsp:cNvPr id="0" name=""/>
        <dsp:cNvSpPr/>
      </dsp:nvSpPr>
      <dsp:spPr>
        <a:xfrm>
          <a:off x="530969" y="1620551"/>
          <a:ext cx="1243882" cy="1243882"/>
        </a:xfrm>
        <a:prstGeom prst="ellipse">
          <a:avLst/>
        </a:prstGeom>
        <a:solidFill>
          <a:schemeClr val="accent6">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b="1" kern="1200" dirty="0"/>
            <a:t>Trust</a:t>
          </a:r>
        </a:p>
      </dsp:txBody>
      <dsp:txXfrm>
        <a:off x="713131" y="1802713"/>
        <a:ext cx="879558" cy="8795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8F1AF9-02DE-4C85-B5B8-DE0AA97C206E}">
      <dsp:nvSpPr>
        <dsp:cNvPr id="0" name=""/>
        <dsp:cNvSpPr/>
      </dsp:nvSpPr>
      <dsp:spPr>
        <a:xfrm>
          <a:off x="2291" y="543426"/>
          <a:ext cx="2233968" cy="893587"/>
        </a:xfrm>
        <a:prstGeom prst="rect">
          <a:avLst/>
        </a:prstGeom>
        <a:solidFill>
          <a:schemeClr val="accent1">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Step in</a:t>
          </a:r>
        </a:p>
      </dsp:txBody>
      <dsp:txXfrm>
        <a:off x="2291" y="543426"/>
        <a:ext cx="2233968" cy="893587"/>
      </dsp:txXfrm>
    </dsp:sp>
    <dsp:sp modelId="{589B9895-D8AC-463F-94D8-5AE3C7A8F4AF}">
      <dsp:nvSpPr>
        <dsp:cNvPr id="0" name=""/>
        <dsp:cNvSpPr/>
      </dsp:nvSpPr>
      <dsp:spPr>
        <a:xfrm>
          <a:off x="2291" y="1437014"/>
          <a:ext cx="2233968" cy="2854800"/>
        </a:xfrm>
        <a:prstGeom prst="rect">
          <a:avLst/>
        </a:prstGeom>
        <a:solidFill>
          <a:schemeClr val="accent1">
            <a:alpha val="90000"/>
            <a:tint val="40000"/>
            <a:hueOff val="0"/>
            <a:satOff val="0"/>
            <a:lumOff val="0"/>
            <a:alphaOff val="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a:t>If you don’t feel able to call out the behaviour directly then interrupt it</a:t>
          </a:r>
        </a:p>
      </dsp:txBody>
      <dsp:txXfrm>
        <a:off x="2291" y="1437014"/>
        <a:ext cx="2233968" cy="2854800"/>
      </dsp:txXfrm>
    </dsp:sp>
    <dsp:sp modelId="{531A7DA4-9E3D-4642-98D9-7E1B215E8CBA}">
      <dsp:nvSpPr>
        <dsp:cNvPr id="0" name=""/>
        <dsp:cNvSpPr/>
      </dsp:nvSpPr>
      <dsp:spPr>
        <a:xfrm>
          <a:off x="2549015" y="543426"/>
          <a:ext cx="2233968" cy="893587"/>
        </a:xfrm>
        <a:prstGeom prst="rect">
          <a:avLst/>
        </a:prstGeom>
        <a:solidFill>
          <a:schemeClr val="accent3">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Step up</a:t>
          </a:r>
        </a:p>
      </dsp:txBody>
      <dsp:txXfrm>
        <a:off x="2549015" y="543426"/>
        <a:ext cx="2233968" cy="893587"/>
      </dsp:txXfrm>
    </dsp:sp>
    <dsp:sp modelId="{9AD9DA31-66E9-4617-9894-70786A056B36}">
      <dsp:nvSpPr>
        <dsp:cNvPr id="0" name=""/>
        <dsp:cNvSpPr/>
      </dsp:nvSpPr>
      <dsp:spPr>
        <a:xfrm>
          <a:off x="2549015" y="1437014"/>
          <a:ext cx="2233968" cy="2854800"/>
        </a:xfrm>
        <a:prstGeom prst="rect">
          <a:avLst/>
        </a:prstGeom>
        <a:solidFill>
          <a:schemeClr val="accent3">
            <a:lumMod val="40000"/>
            <a:lumOff val="6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a:t>If you do directly challenge someone use a calm voice and neutral body language</a:t>
          </a:r>
        </a:p>
      </dsp:txBody>
      <dsp:txXfrm>
        <a:off x="2549015" y="1437014"/>
        <a:ext cx="2233968" cy="2854800"/>
      </dsp:txXfrm>
    </dsp:sp>
    <dsp:sp modelId="{B1D7903D-1DA0-4160-A144-4ECE2AEBD8B6}">
      <dsp:nvSpPr>
        <dsp:cNvPr id="0" name=""/>
        <dsp:cNvSpPr/>
      </dsp:nvSpPr>
      <dsp:spPr>
        <a:xfrm>
          <a:off x="5095740" y="543426"/>
          <a:ext cx="2233968" cy="893587"/>
        </a:xfrm>
        <a:prstGeom prst="rect">
          <a:avLst/>
        </a:prstGeom>
        <a:solidFill>
          <a:schemeClr val="accent5">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dirty="0">
              <a:solidFill>
                <a:schemeClr val="tx1"/>
              </a:solidFill>
            </a:rPr>
            <a:t>Set the tone</a:t>
          </a:r>
        </a:p>
      </dsp:txBody>
      <dsp:txXfrm>
        <a:off x="5095740" y="543426"/>
        <a:ext cx="2233968" cy="893587"/>
      </dsp:txXfrm>
    </dsp:sp>
    <dsp:sp modelId="{D4825662-EF86-4BA3-958A-2AF346982D30}">
      <dsp:nvSpPr>
        <dsp:cNvPr id="0" name=""/>
        <dsp:cNvSpPr/>
      </dsp:nvSpPr>
      <dsp:spPr>
        <a:xfrm>
          <a:off x="5095740" y="1437014"/>
          <a:ext cx="2233968" cy="2854800"/>
        </a:xfrm>
        <a:prstGeom prst="rect">
          <a:avLst/>
        </a:prstGeom>
        <a:solidFill>
          <a:schemeClr val="accent5">
            <a:lumMod val="20000"/>
            <a:lumOff val="80000"/>
            <a:alpha val="90000"/>
          </a:schemeClr>
        </a:solidFill>
        <a:ln w="12700" cap="flat" cmpd="sng" algn="ctr">
          <a:solidFill>
            <a:schemeClr val="tx1">
              <a:alpha val="9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a:t>If we all ignore this behaviour from people we work with we let the minority set the tone for all of us</a:t>
          </a:r>
        </a:p>
      </dsp:txBody>
      <dsp:txXfrm>
        <a:off x="5095740" y="1437014"/>
        <a:ext cx="2233968" cy="2854800"/>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406A4F4-DEFB-4D76-A953-FF8CFA6E81FB}" type="datetimeFigureOut">
              <a:rPr lang="en-GB" smtClean="0"/>
              <a:t>05/07/2023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C1E95AB-AEBD-40C2-A8B8-2CE17A118359}" type="slidenum">
              <a:rPr lang="en-GB" smtClean="0"/>
              <a:t>‹#›</a:t>
            </a:fld>
            <a:endParaRPr lang="en-GB"/>
          </a:p>
        </p:txBody>
      </p:sp>
    </p:spTree>
    <p:extLst>
      <p:ext uri="{BB962C8B-B14F-4D97-AF65-F5344CB8AC3E}">
        <p14:creationId xmlns:p14="http://schemas.microsoft.com/office/powerpoint/2010/main" val="224582600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0665D1-C7EC-4542-86E3-4A9211DB734A}" type="datetimeFigureOut">
              <a:rPr lang="en-GB" smtClean="0"/>
              <a:t>05/07/2023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0607B7-E60F-41BA-A32F-D5FA7BBCADC7}" type="slidenum">
              <a:rPr lang="en-GB" smtClean="0"/>
              <a:t>‹#›</a:t>
            </a:fld>
            <a:endParaRPr lang="en-GB"/>
          </a:p>
        </p:txBody>
      </p:sp>
    </p:spTree>
    <p:extLst>
      <p:ext uri="{BB962C8B-B14F-4D97-AF65-F5344CB8AC3E}">
        <p14:creationId xmlns:p14="http://schemas.microsoft.com/office/powerpoint/2010/main" val="293432794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By the end of this lesson, you will be able to:</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Explain the importance of effective communication in policing</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Identify the barriers to communication</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Identify examples of Cognitive Dissonance</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Summarise the essential elements of communication and questioning</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Explain how communication styles can be adapted for different audiences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Identify the impact that different communication styles can have on individuals and their communication</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Identify examples of cognitive dissonance</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Identify the 7 elements of effective negotiations to help deal with differences and conflict</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Identify ways to manage difficult conversations</a:t>
            </a: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All of us are constantly in a state of giving and receiving communications. Problems arise when one does not receive, or understand, the message sent in the communication as it was intended, or when one subconsciously sends a nonverbal message that contradicts the spoken word. This session attempts to help understand the importance of good communications skills at work.</a:t>
            </a: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7F0607B7-E60F-41BA-A32F-D5FA7BBCADC7}" type="slidenum">
              <a:rPr lang="en-GB" smtClean="0"/>
              <a:t>1</a:t>
            </a:fld>
            <a:endParaRPr lang="en-GB"/>
          </a:p>
        </p:txBody>
      </p:sp>
    </p:spTree>
    <p:extLst>
      <p:ext uri="{BB962C8B-B14F-4D97-AF65-F5344CB8AC3E}">
        <p14:creationId xmlns:p14="http://schemas.microsoft.com/office/powerpoint/2010/main" val="215447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dirty="0">
                <a:latin typeface="+mn-lt"/>
                <a:cs typeface="Arial" panose="020B0604020202020204" pitchFamily="34" charset="0"/>
              </a:rPr>
              <a:t>Images to be used as a ‘Hook’ for the lesson</a:t>
            </a:r>
          </a:p>
          <a:p>
            <a:endParaRPr lang="en-GB" sz="1200" dirty="0">
              <a:latin typeface="+mn-lt"/>
              <a:cs typeface="Arial" panose="020B0604020202020204" pitchFamily="34" charset="0"/>
            </a:endParaRPr>
          </a:p>
          <a:p>
            <a:r>
              <a:rPr lang="en-GB" sz="1200" b="1" dirty="0">
                <a:latin typeface="+mn-lt"/>
                <a:cs typeface="Arial" panose="020B0604020202020204" pitchFamily="34" charset="0"/>
              </a:rPr>
              <a:t>Q. What</a:t>
            </a:r>
            <a:r>
              <a:rPr lang="en-GB" sz="1200" b="1" baseline="0" dirty="0">
                <a:latin typeface="+mn-lt"/>
                <a:cs typeface="Arial" panose="020B0604020202020204" pitchFamily="34" charset="0"/>
              </a:rPr>
              <a:t> do you see?</a:t>
            </a:r>
          </a:p>
          <a:p>
            <a:endParaRPr lang="en-GB" sz="1200" baseline="0" dirty="0">
              <a:latin typeface="+mn-lt"/>
              <a:cs typeface="Arial" panose="020B0604020202020204" pitchFamily="34" charset="0"/>
            </a:endParaRPr>
          </a:p>
          <a:p>
            <a:r>
              <a:rPr lang="en-GB" sz="1200" b="1" baseline="0" dirty="0">
                <a:latin typeface="+mn-lt"/>
                <a:cs typeface="Arial" panose="020B0604020202020204" pitchFamily="34" charset="0"/>
              </a:rPr>
              <a:t>Image 1 </a:t>
            </a:r>
            <a:r>
              <a:rPr lang="en-GB" sz="1200" baseline="0" dirty="0">
                <a:latin typeface="+mn-lt"/>
                <a:cs typeface="Arial" panose="020B0604020202020204" pitchFamily="34" charset="0"/>
              </a:rPr>
              <a:t>could be a young cowboy looking away whereas it could be an older cowboy (chin or nose respectively)</a:t>
            </a:r>
          </a:p>
          <a:p>
            <a:endParaRPr lang="en-GB" sz="1200" baseline="0" dirty="0">
              <a:latin typeface="+mn-lt"/>
              <a:cs typeface="Arial" panose="020B0604020202020204" pitchFamily="34" charset="0"/>
            </a:endParaRPr>
          </a:p>
          <a:p>
            <a:r>
              <a:rPr lang="en-GB" sz="1200" b="1" baseline="0" dirty="0">
                <a:latin typeface="+mn-lt"/>
                <a:cs typeface="Arial" panose="020B0604020202020204" pitchFamily="34" charset="0"/>
              </a:rPr>
              <a:t>Image 2 </a:t>
            </a:r>
            <a:r>
              <a:rPr lang="en-GB" sz="1200" baseline="0" dirty="0">
                <a:latin typeface="+mn-lt"/>
                <a:cs typeface="Arial" panose="020B0604020202020204" pitchFamily="34" charset="0"/>
              </a:rPr>
              <a:t>what are the 2 people in the foreground wearing?  The male is wearing the blue top and white jeans…….or not?</a:t>
            </a:r>
          </a:p>
          <a:p>
            <a:endParaRPr lang="en-GB" sz="1200" baseline="0" dirty="0">
              <a:latin typeface="+mn-lt"/>
              <a:cs typeface="Arial" panose="020B0604020202020204" pitchFamily="34" charset="0"/>
            </a:endParaRPr>
          </a:p>
          <a:p>
            <a:r>
              <a:rPr lang="en-GB" sz="1200" baseline="0" dirty="0">
                <a:latin typeface="+mn-lt"/>
                <a:cs typeface="Arial" panose="020B0604020202020204" pitchFamily="34" charset="0"/>
              </a:rPr>
              <a:t>We see and interpret things differently and this can complicate communication. </a:t>
            </a:r>
            <a:r>
              <a:rPr lang="en-GB" sz="1100" baseline="0" dirty="0">
                <a:latin typeface="Arial" panose="020B0604020202020204" pitchFamily="34" charset="0"/>
                <a:cs typeface="Arial" panose="020B0604020202020204" pitchFamily="34" charset="0"/>
              </a:rPr>
              <a:t>Things aren’t always what they seem – this is important for a police officer!</a:t>
            </a: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7F0607B7-E60F-41BA-A32F-D5FA7BBCADC7}" type="slidenum">
              <a:rPr lang="en-GB" smtClean="0"/>
              <a:t>2</a:t>
            </a:fld>
            <a:endParaRPr lang="en-GB"/>
          </a:p>
        </p:txBody>
      </p:sp>
    </p:spTree>
    <p:extLst>
      <p:ext uri="{BB962C8B-B14F-4D97-AF65-F5344CB8AC3E}">
        <p14:creationId xmlns:p14="http://schemas.microsoft.com/office/powerpoint/2010/main" val="2012510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Board blast 1: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Q. What are the 3 main methods we use to communicate?</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Verbal - </a:t>
            </a:r>
            <a:r>
              <a:rPr lang="en-GB" sz="1200" dirty="0">
                <a:effectLst/>
                <a:latin typeface="+mn-lt"/>
                <a:cs typeface="Arial" panose="020B0604020202020204" pitchFamily="34" charset="0"/>
              </a:rPr>
              <a:t>face-to-face, telephone, radio or television and other media</a:t>
            </a: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Non-verbal - </a:t>
            </a:r>
            <a:r>
              <a:rPr lang="en-GB" sz="1200" dirty="0">
                <a:effectLst/>
                <a:latin typeface="+mn-lt"/>
                <a:cs typeface="Arial" panose="020B0604020202020204" pitchFamily="34" charset="0"/>
              </a:rPr>
              <a:t>body language, gestures, how we dress or act, where we stand, and even our scent. There are many subtle ways that we communicate (perhaps even unintentionally) with others. For example, the tone of voice can give clues to mood or emotional state, whilst hand signals or gestures can add to a spoken message.</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Written - </a:t>
            </a:r>
            <a:r>
              <a:rPr lang="en-GB" sz="1200" dirty="0">
                <a:effectLst/>
                <a:latin typeface="+mn-lt"/>
                <a:cs typeface="Arial" panose="020B0604020202020204" pitchFamily="34" charset="0"/>
              </a:rPr>
              <a:t>letters, e-mails, social media, books, magazines, the Internet and other media</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dirty="0">
              <a:effectLst/>
              <a:latin typeface="+mn-lt"/>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effectLst/>
                <a:latin typeface="+mn-lt"/>
                <a:cs typeface="Arial" panose="020B0604020202020204" pitchFamily="34" charset="0"/>
              </a:rPr>
              <a:t>QTS – Can you give me some examples of verbal, non-verbal and written communication? </a:t>
            </a:r>
            <a:r>
              <a:rPr lang="en-GB" sz="1200" dirty="0">
                <a:effectLst/>
                <a:latin typeface="+mn-lt"/>
                <a:cs typeface="Arial" panose="020B0604020202020204" pitchFamily="34" charset="0"/>
              </a:rPr>
              <a:t>Trainer to note student responses and record on whiteboard</a:t>
            </a:r>
            <a:br>
              <a:rPr lang="en-GB" sz="1200" dirty="0">
                <a:effectLst/>
                <a:latin typeface="+mn-lt"/>
                <a:cs typeface="Arial" panose="020B0604020202020204" pitchFamily="34" charset="0"/>
              </a:rPr>
            </a:b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Each of these methods involve the communication process.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Trainer to show PPT slide and explain the model as follows: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Communication occurs when a sender expresses an emotion or a feeling, creates an idea, or senses the need to communicate.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dirty="0">
                <a:solidFill>
                  <a:schemeClr val="tx1"/>
                </a:solidFill>
                <a:effectLst/>
                <a:latin typeface="+mn-lt"/>
                <a:ea typeface="+mn-ea"/>
                <a:cs typeface="Arial" panose="020B0604020202020204" pitchFamily="34" charset="0"/>
              </a:rPr>
              <a:t>The</a:t>
            </a:r>
            <a:r>
              <a:rPr lang="en-GB" sz="1200" b="0" kern="1200" baseline="0" dirty="0">
                <a:solidFill>
                  <a:schemeClr val="tx1"/>
                </a:solidFill>
                <a:effectLst/>
                <a:latin typeface="+mn-lt"/>
                <a:ea typeface="+mn-ea"/>
                <a:cs typeface="Arial" panose="020B0604020202020204" pitchFamily="34" charset="0"/>
              </a:rPr>
              <a:t> </a:t>
            </a:r>
            <a:r>
              <a:rPr lang="en-GB" sz="1200" b="1" kern="1200" baseline="0" dirty="0">
                <a:solidFill>
                  <a:schemeClr val="tx1"/>
                </a:solidFill>
                <a:effectLst/>
                <a:latin typeface="+mn-lt"/>
                <a:ea typeface="+mn-ea"/>
                <a:cs typeface="Arial" panose="020B0604020202020204" pitchFamily="34" charset="0"/>
              </a:rPr>
              <a:t>s</a:t>
            </a:r>
            <a:r>
              <a:rPr lang="en-GB" sz="1200" b="1" kern="1200" dirty="0">
                <a:solidFill>
                  <a:schemeClr val="tx1"/>
                </a:solidFill>
                <a:effectLst/>
                <a:latin typeface="+mn-lt"/>
                <a:ea typeface="+mn-ea"/>
                <a:cs typeface="Arial" panose="020B0604020202020204" pitchFamily="34" charset="0"/>
              </a:rPr>
              <a:t>ender</a:t>
            </a:r>
            <a:r>
              <a:rPr lang="en-GB" sz="1200" b="0" kern="1200" dirty="0">
                <a:solidFill>
                  <a:schemeClr val="tx1"/>
                </a:solidFill>
                <a:effectLst/>
                <a:latin typeface="+mn-lt"/>
                <a:ea typeface="+mn-ea"/>
                <a:cs typeface="Arial" panose="020B0604020202020204" pitchFamily="34" charset="0"/>
              </a:rPr>
              <a:t> has</a:t>
            </a:r>
            <a:r>
              <a:rPr lang="en-GB" sz="1200" b="0" kern="1200" baseline="0" dirty="0">
                <a:solidFill>
                  <a:schemeClr val="tx1"/>
                </a:solidFill>
                <a:effectLst/>
                <a:latin typeface="+mn-lt"/>
                <a:ea typeface="+mn-ea"/>
                <a:cs typeface="Arial" panose="020B0604020202020204" pitchFamily="34" charset="0"/>
              </a:rPr>
              <a:t> a message, which they </a:t>
            </a:r>
            <a:r>
              <a:rPr lang="en-GB" sz="1200" b="1" kern="1200" dirty="0">
                <a:solidFill>
                  <a:schemeClr val="tx1"/>
                </a:solidFill>
                <a:effectLst/>
                <a:latin typeface="+mn-lt"/>
                <a:ea typeface="+mn-ea"/>
                <a:cs typeface="Arial" panose="020B0604020202020204" pitchFamily="34" charset="0"/>
              </a:rPr>
              <a:t>encode </a:t>
            </a:r>
            <a:r>
              <a:rPr lang="en-GB" sz="1200" b="0" kern="1200" dirty="0">
                <a:solidFill>
                  <a:schemeClr val="tx1"/>
                </a:solidFill>
                <a:effectLst/>
                <a:latin typeface="+mn-lt"/>
                <a:ea typeface="+mn-ea"/>
                <a:cs typeface="Arial" panose="020B0604020202020204" pitchFamily="34" charset="0"/>
              </a:rPr>
              <a:t>(i.e. decides what to send</a:t>
            </a:r>
            <a:r>
              <a:rPr lang="en-GB" sz="1200" b="0" kern="1200" baseline="0" dirty="0">
                <a:solidFill>
                  <a:schemeClr val="tx1"/>
                </a:solidFill>
                <a:effectLst/>
                <a:latin typeface="+mn-lt"/>
                <a:ea typeface="+mn-ea"/>
                <a:cs typeface="Arial" panose="020B0604020202020204" pitchFamily="34" charset="0"/>
              </a:rPr>
              <a:t> – words, pictures etc.</a:t>
            </a:r>
            <a:r>
              <a:rPr lang="en-GB" sz="1200" b="0" kern="1200" dirty="0">
                <a:solidFill>
                  <a:schemeClr val="tx1"/>
                </a:solidFill>
                <a:effectLst/>
                <a:latin typeface="+mn-lt"/>
                <a:ea typeface="+mn-ea"/>
                <a:cs typeface="Arial" panose="020B0604020202020204" pitchFamily="34" charset="0"/>
              </a:rPr>
              <a: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dirty="0">
                <a:solidFill>
                  <a:schemeClr val="tx1"/>
                </a:solidFill>
                <a:effectLst/>
                <a:latin typeface="+mn-lt"/>
                <a:ea typeface="+mn-ea"/>
                <a:cs typeface="Arial" panose="020B0604020202020204" pitchFamily="34" charset="0"/>
              </a:rPr>
              <a:t>The</a:t>
            </a:r>
            <a:r>
              <a:rPr lang="en-GB" sz="1200" b="0" kern="1200" baseline="0" dirty="0">
                <a:solidFill>
                  <a:schemeClr val="tx1"/>
                </a:solidFill>
                <a:effectLst/>
                <a:latin typeface="+mn-lt"/>
                <a:ea typeface="+mn-ea"/>
                <a:cs typeface="Arial" panose="020B0604020202020204" pitchFamily="34" charset="0"/>
              </a:rPr>
              <a:t>y then decide which </a:t>
            </a:r>
            <a:r>
              <a:rPr lang="en-GB" sz="1200" b="1" kern="1200" baseline="0" dirty="0">
                <a:solidFill>
                  <a:schemeClr val="tx1"/>
                </a:solidFill>
                <a:effectLst/>
                <a:latin typeface="+mn-lt"/>
                <a:ea typeface="+mn-ea"/>
                <a:cs typeface="Arial" panose="020B0604020202020204" pitchFamily="34" charset="0"/>
              </a:rPr>
              <a:t>c</a:t>
            </a:r>
            <a:r>
              <a:rPr lang="en-GB" sz="1200" b="1" kern="1200" dirty="0">
                <a:solidFill>
                  <a:schemeClr val="tx1"/>
                </a:solidFill>
                <a:effectLst/>
                <a:latin typeface="+mn-lt"/>
                <a:ea typeface="+mn-ea"/>
                <a:cs typeface="Arial" panose="020B0604020202020204" pitchFamily="34" charset="0"/>
              </a:rPr>
              <a:t>ommunication channel </a:t>
            </a:r>
            <a:r>
              <a:rPr lang="en-GB" sz="1200" b="0" kern="1200" dirty="0">
                <a:solidFill>
                  <a:schemeClr val="tx1"/>
                </a:solidFill>
                <a:effectLst/>
                <a:latin typeface="+mn-lt"/>
                <a:ea typeface="+mn-ea"/>
                <a:cs typeface="Arial" panose="020B0604020202020204" pitchFamily="34" charset="0"/>
              </a:rPr>
              <a:t>is</a:t>
            </a:r>
            <a:r>
              <a:rPr lang="en-GB" sz="1200" b="0" kern="1200" baseline="0" dirty="0">
                <a:solidFill>
                  <a:schemeClr val="tx1"/>
                </a:solidFill>
                <a:effectLst/>
                <a:latin typeface="+mn-lt"/>
                <a:ea typeface="+mn-ea"/>
                <a:cs typeface="Arial" panose="020B0604020202020204" pitchFamily="34" charset="0"/>
              </a:rPr>
              <a:t> the best method to send the message through </a:t>
            </a:r>
            <a:r>
              <a:rPr lang="en-GB" sz="1200" b="0" kern="1200" dirty="0">
                <a:solidFill>
                  <a:schemeClr val="tx1"/>
                </a:solidFill>
                <a:effectLst/>
                <a:latin typeface="+mn-lt"/>
                <a:ea typeface="+mn-ea"/>
                <a:cs typeface="Arial" panose="020B0604020202020204" pitchFamily="34" charset="0"/>
              </a:rPr>
              <a:t>receiver (e.g.</a:t>
            </a:r>
            <a:r>
              <a:rPr lang="en-GB" sz="1200" b="0" kern="1200" baseline="0" dirty="0">
                <a:solidFill>
                  <a:schemeClr val="tx1"/>
                </a:solidFill>
                <a:effectLst/>
                <a:latin typeface="+mn-lt"/>
                <a:ea typeface="+mn-ea"/>
                <a:cs typeface="Arial" panose="020B0604020202020204" pitchFamily="34" charset="0"/>
              </a:rPr>
              <a:t> letter, email, phone etc.</a:t>
            </a:r>
            <a:r>
              <a:rPr lang="en-GB" sz="1200" b="0" kern="1200" dirty="0">
                <a:solidFill>
                  <a:schemeClr val="tx1"/>
                </a:solidFill>
                <a:effectLst/>
                <a:latin typeface="+mn-lt"/>
                <a:ea typeface="+mn-ea"/>
                <a:cs typeface="Arial" panose="020B0604020202020204" pitchFamily="34" charset="0"/>
              </a:rPr>
              <a: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dirty="0">
                <a:solidFill>
                  <a:schemeClr val="tx1"/>
                </a:solidFill>
                <a:effectLst/>
                <a:latin typeface="+mn-lt"/>
                <a:ea typeface="+mn-ea"/>
                <a:cs typeface="Arial" panose="020B0604020202020204" pitchFamily="34" charset="0"/>
              </a:rPr>
              <a:t>The </a:t>
            </a:r>
            <a:r>
              <a:rPr lang="en-GB" sz="1200" b="1" kern="1200" dirty="0">
                <a:solidFill>
                  <a:schemeClr val="tx1"/>
                </a:solidFill>
                <a:effectLst/>
                <a:latin typeface="+mn-lt"/>
                <a:ea typeface="+mn-ea"/>
                <a:cs typeface="Arial" panose="020B0604020202020204" pitchFamily="34" charset="0"/>
              </a:rPr>
              <a:t>receiver</a:t>
            </a:r>
            <a:r>
              <a:rPr lang="en-GB" sz="1200" b="0" kern="1200" baseline="0" dirty="0">
                <a:solidFill>
                  <a:schemeClr val="tx1"/>
                </a:solidFill>
                <a:effectLst/>
                <a:latin typeface="+mn-lt"/>
                <a:ea typeface="+mn-ea"/>
                <a:cs typeface="Arial" panose="020B0604020202020204" pitchFamily="34" charset="0"/>
              </a:rPr>
              <a:t> gets the message</a:t>
            </a:r>
            <a:r>
              <a:rPr lang="en-GB" sz="1200" b="0" kern="1200" dirty="0">
                <a:solidFill>
                  <a:schemeClr val="tx1"/>
                </a:solidFill>
                <a:effectLst/>
                <a:latin typeface="+mn-lt"/>
                <a:ea typeface="+mn-ea"/>
                <a:cs typeface="Arial" panose="020B0604020202020204" pitchFamily="34" charset="0"/>
              </a:rPr>
              <a:t> and</a:t>
            </a:r>
            <a:r>
              <a:rPr lang="en-GB" sz="1200" b="0" kern="1200" baseline="0" dirty="0">
                <a:solidFill>
                  <a:schemeClr val="tx1"/>
                </a:solidFill>
                <a:effectLst/>
                <a:latin typeface="+mn-lt"/>
                <a:ea typeface="+mn-ea"/>
                <a:cs typeface="Arial" panose="020B0604020202020204" pitchFamily="34" charset="0"/>
              </a:rPr>
              <a:t> </a:t>
            </a:r>
            <a:r>
              <a:rPr lang="en-GB" sz="1200" b="1" kern="1200" dirty="0">
                <a:solidFill>
                  <a:schemeClr val="tx1"/>
                </a:solidFill>
                <a:effectLst/>
                <a:latin typeface="+mn-lt"/>
                <a:ea typeface="+mn-ea"/>
                <a:cs typeface="Arial" panose="020B0604020202020204" pitchFamily="34" charset="0"/>
              </a:rPr>
              <a:t>decodes</a:t>
            </a:r>
            <a:r>
              <a:rPr lang="en-GB" sz="1200" b="0" kern="1200" baseline="0" dirty="0">
                <a:solidFill>
                  <a:schemeClr val="tx1"/>
                </a:solidFill>
                <a:effectLst/>
                <a:latin typeface="+mn-lt"/>
                <a:ea typeface="+mn-ea"/>
                <a:cs typeface="Arial" panose="020B0604020202020204" pitchFamily="34" charset="0"/>
              </a:rPr>
              <a:t> it (i.e. makes sense/interprets it)</a:t>
            </a:r>
            <a:r>
              <a:rPr lang="en-GB" sz="1200" b="0" kern="1200" dirty="0">
                <a:solidFill>
                  <a:schemeClr val="tx1"/>
                </a:solidFill>
                <a:effectLst/>
                <a:latin typeface="+mn-lt"/>
                <a:ea typeface="+mn-ea"/>
                <a:cs typeface="Arial" panose="020B0604020202020204" pitchFamily="34" charset="0"/>
              </a:rPr>
              <a: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dirty="0">
                <a:solidFill>
                  <a:schemeClr val="tx1"/>
                </a:solidFill>
                <a:effectLst/>
                <a:latin typeface="+mn-lt"/>
                <a:ea typeface="+mn-ea"/>
                <a:cs typeface="Arial" panose="020B0604020202020204" pitchFamily="34" charset="0"/>
              </a:rPr>
              <a:t>The</a:t>
            </a:r>
            <a:r>
              <a:rPr lang="en-GB" sz="1200" b="0" kern="1200" baseline="0" dirty="0">
                <a:solidFill>
                  <a:schemeClr val="tx1"/>
                </a:solidFill>
                <a:effectLst/>
                <a:latin typeface="+mn-lt"/>
                <a:ea typeface="+mn-ea"/>
                <a:cs typeface="Arial" panose="020B0604020202020204" pitchFamily="34" charset="0"/>
              </a:rPr>
              <a:t> receiver the </a:t>
            </a:r>
            <a:r>
              <a:rPr lang="en-GB" sz="1200" b="1" kern="1200" baseline="0" dirty="0">
                <a:solidFill>
                  <a:schemeClr val="tx1"/>
                </a:solidFill>
                <a:effectLst/>
                <a:latin typeface="+mn-lt"/>
                <a:ea typeface="+mn-ea"/>
                <a:cs typeface="Arial" panose="020B0604020202020204" pitchFamily="34" charset="0"/>
              </a:rPr>
              <a:t>encodes</a:t>
            </a:r>
            <a:r>
              <a:rPr lang="en-GB" sz="1200" b="0" kern="1200" baseline="0" dirty="0">
                <a:solidFill>
                  <a:schemeClr val="tx1"/>
                </a:solidFill>
                <a:effectLst/>
                <a:latin typeface="+mn-lt"/>
                <a:ea typeface="+mn-ea"/>
                <a:cs typeface="Arial" panose="020B0604020202020204" pitchFamily="34" charset="0"/>
              </a:rPr>
              <a:t> a message to send back to the receiver (i.e. </a:t>
            </a:r>
            <a:r>
              <a:rPr lang="en-GB" sz="1200" b="1" kern="1200" baseline="0" dirty="0">
                <a:solidFill>
                  <a:schemeClr val="tx1"/>
                </a:solidFill>
                <a:effectLst/>
                <a:latin typeface="+mn-lt"/>
                <a:ea typeface="+mn-ea"/>
                <a:cs typeface="Arial" panose="020B0604020202020204" pitchFamily="34" charset="0"/>
              </a:rPr>
              <a:t>gives </a:t>
            </a:r>
            <a:r>
              <a:rPr lang="en-GB" sz="1200" b="1" kern="1200" dirty="0">
                <a:solidFill>
                  <a:schemeClr val="tx1"/>
                </a:solidFill>
                <a:effectLst/>
                <a:latin typeface="+mn-lt"/>
                <a:ea typeface="+mn-ea"/>
                <a:cs typeface="Arial" panose="020B0604020202020204" pitchFamily="34" charset="0"/>
              </a:rPr>
              <a:t>feedback</a:t>
            </a:r>
            <a:r>
              <a:rPr lang="en-GB" sz="1200" b="0" kern="1200" dirty="0">
                <a:solidFill>
                  <a:schemeClr val="tx1"/>
                </a:solidFill>
                <a:effectLst/>
                <a:latin typeface="+mn-lt"/>
                <a:ea typeface="+mn-ea"/>
                <a:cs typeface="Arial" panose="020B0604020202020204" pitchFamily="34" charset="0"/>
              </a:rPr>
              <a:t>) </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kern="1200" dirty="0">
              <a:solidFill>
                <a:schemeClr val="tx1"/>
              </a:solidFill>
              <a:effectLst/>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kern="1200" dirty="0">
                <a:solidFill>
                  <a:schemeClr val="tx1"/>
                </a:solidFill>
                <a:effectLst/>
                <a:latin typeface="+mn-lt"/>
                <a:ea typeface="+mn-ea"/>
                <a:cs typeface="Arial" panose="020B0604020202020204" pitchFamily="34" charset="0"/>
              </a:rPr>
              <a:t>This feedback</a:t>
            </a:r>
            <a:r>
              <a:rPr lang="en-GB" sz="1200" b="0" kern="1200" baseline="0" dirty="0">
                <a:solidFill>
                  <a:schemeClr val="tx1"/>
                </a:solidFill>
                <a:effectLst/>
                <a:latin typeface="+mn-lt"/>
                <a:ea typeface="+mn-ea"/>
                <a:cs typeface="Arial" panose="020B0604020202020204" pitchFamily="34" charset="0"/>
              </a:rPr>
              <a:t> allows the sender of the original message to check whether the receiver interpreted the message correctly or not.</a:t>
            </a:r>
            <a:endParaRPr lang="en-GB" sz="1200" dirty="0">
              <a:latin typeface="+mn-lt"/>
              <a:cs typeface="Arial" panose="020B0604020202020204" pitchFamily="34" charset="0"/>
            </a:endParaRPr>
          </a:p>
          <a:p>
            <a:pPr>
              <a:lnSpc>
                <a:spcPct val="100000"/>
              </a:lnSpc>
            </a:pPr>
            <a:r>
              <a:rPr lang="en-GB" sz="1200" b="1" dirty="0">
                <a:latin typeface="+mn-lt"/>
                <a:cs typeface="Arial" panose="020B0604020202020204" pitchFamily="34" charset="0"/>
              </a:rPr>
              <a:t>This is known</a:t>
            </a:r>
            <a:r>
              <a:rPr lang="en-GB" sz="1200" b="1" baseline="0" dirty="0">
                <a:latin typeface="+mn-lt"/>
                <a:cs typeface="Arial" panose="020B0604020202020204" pitchFamily="34" charset="0"/>
              </a:rPr>
              <a:t> as 2-way communication or effective communication.</a:t>
            </a:r>
          </a:p>
          <a:p>
            <a:pPr>
              <a:lnSpc>
                <a:spcPct val="100000"/>
              </a:lnSpc>
            </a:pPr>
            <a:endParaRPr lang="en-GB" sz="1200" b="1" dirty="0">
              <a:latin typeface="+mn-lt"/>
              <a:cs typeface="Arial" panose="020B0604020202020204" pitchFamily="34" charset="0"/>
            </a:endParaRPr>
          </a:p>
          <a:p>
            <a:pPr>
              <a:lnSpc>
                <a:spcPct val="100000"/>
              </a:lnSpc>
            </a:pPr>
            <a:r>
              <a:rPr lang="en-GB" sz="1200" b="1" dirty="0">
                <a:latin typeface="+mn-lt"/>
                <a:cs typeface="Arial" panose="020B0604020202020204" pitchFamily="34" charset="0"/>
              </a:rPr>
              <a:t>Board blast activity:</a:t>
            </a:r>
            <a:r>
              <a:rPr lang="en-GB" sz="1200" b="1" baseline="0" dirty="0">
                <a:latin typeface="+mn-lt"/>
                <a:cs typeface="Arial" panose="020B0604020202020204" pitchFamily="34" charset="0"/>
              </a:rPr>
              <a:t> </a:t>
            </a:r>
          </a:p>
          <a:p>
            <a:pPr>
              <a:lnSpc>
                <a:spcPct val="100000"/>
              </a:lnSpc>
            </a:pPr>
            <a:r>
              <a:rPr lang="en-GB" sz="1200" b="1" baseline="0" dirty="0">
                <a:latin typeface="+mn-lt"/>
                <a:cs typeface="Arial" panose="020B0604020202020204" pitchFamily="34" charset="0"/>
              </a:rPr>
              <a:t>Q. How does the organisation communicate? E.g.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letters, memos, newsletters, bulletin board notices, signs, emails, presentations, telephones, radios, other audio media etc.</a:t>
            </a:r>
          </a:p>
          <a:p>
            <a:pPr>
              <a:lnSpc>
                <a:spcPct val="100000"/>
              </a:lnSpc>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a:lnSpc>
                <a:spcPct val="100000"/>
              </a:lnSpc>
            </a:pPr>
            <a:r>
              <a:rPr kumimoji="0" lang="en-US" sz="1200" b="0" i="1" u="sng" strike="noStrike" kern="1200" cap="none" spc="0" normalizeH="0" baseline="0" noProof="0" dirty="0">
                <a:ln>
                  <a:noFill/>
                </a:ln>
                <a:solidFill>
                  <a:prstClr val="black"/>
                </a:solidFill>
                <a:effectLst/>
                <a:uLnTx/>
                <a:uFillTx/>
                <a:latin typeface="+mn-lt"/>
                <a:ea typeface="+mn-ea"/>
                <a:cs typeface="Arial" panose="020B0604020202020204" pitchFamily="34" charset="0"/>
              </a:rPr>
              <a:t>Image from: heatherplett.com</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endParaRPr lang="en-GB" b="1" dirty="0"/>
          </a:p>
        </p:txBody>
      </p:sp>
      <p:sp>
        <p:nvSpPr>
          <p:cNvPr id="4" name="Slide Number Placeholder 3"/>
          <p:cNvSpPr>
            <a:spLocks noGrp="1"/>
          </p:cNvSpPr>
          <p:nvPr>
            <p:ph type="sldNum" sz="quarter" idx="10"/>
          </p:nvPr>
        </p:nvSpPr>
        <p:spPr/>
        <p:txBody>
          <a:bodyPr/>
          <a:lstStyle/>
          <a:p>
            <a:fld id="{7F0607B7-E60F-41BA-A32F-D5FA7BBCADC7}" type="slidenum">
              <a:rPr lang="en-GB" smtClean="0"/>
              <a:t>3</a:t>
            </a:fld>
            <a:endParaRPr lang="en-GB"/>
          </a:p>
        </p:txBody>
      </p:sp>
    </p:spTree>
    <p:extLst>
      <p:ext uri="{BB962C8B-B14F-4D97-AF65-F5344CB8AC3E}">
        <p14:creationId xmlns:p14="http://schemas.microsoft.com/office/powerpoint/2010/main" val="21651444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Activity 1: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‘Cops too often view communication as a one-way activity meant to direct and control others.’</a:t>
            </a: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Q. What is right about this statement?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Discuss</a:t>
            </a:r>
            <a:endPar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Q. What is wrong with this statement?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Discuss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QTS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What dealings have you had with police officers/staff?</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Was the communication effective or not?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Why is effective communication essential in policing?</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a:lnSpc>
                <a:spcPct val="100000"/>
              </a:lnSpc>
            </a:pPr>
            <a:r>
              <a:rPr lang="en-GB" sz="1200" dirty="0">
                <a:latin typeface="+mn-lt"/>
                <a:cs typeface="Arial" panose="020B0604020202020204" pitchFamily="34" charset="0"/>
              </a:rPr>
              <a:t>Without the cooperation of the public, policing in developed democracies would become essentially unworkable. In simple terms, the police service would cease to function without the active support of the communities it serves.</a:t>
            </a:r>
          </a:p>
          <a:p>
            <a:pPr>
              <a:lnSpc>
                <a:spcPct val="100000"/>
              </a:lnSpc>
            </a:pPr>
            <a:r>
              <a:rPr lang="en-GB" sz="1200" dirty="0">
                <a:latin typeface="+mn-lt"/>
                <a:cs typeface="Arial" panose="020B0604020202020204" pitchFamily="34" charset="0"/>
              </a:rPr>
              <a:t>Evidence has shown that effective community engagement, targeted foot patrols and collaborative problem solving can significantly increase public confidence in policing activity.</a:t>
            </a:r>
          </a:p>
          <a:p>
            <a:pPr>
              <a:lnSpc>
                <a:spcPct val="100000"/>
              </a:lnSpc>
            </a:pPr>
            <a:r>
              <a:rPr lang="en-GB" sz="1200" dirty="0">
                <a:latin typeface="+mn-lt"/>
                <a:cs typeface="Arial" panose="020B0604020202020204" pitchFamily="34" charset="0"/>
              </a:rPr>
              <a:t>By improving public perceptions and increasing trust through fair decision making and positive public interaction, the police service can enhance its legitimacy.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mn-lt"/>
                <a:cs typeface="Arial" panose="020B0604020202020204" pitchFamily="34" charset="0"/>
              </a:rPr>
              <a:t>Policing by consent requires public support for policing activity at every level. The purpose of engagement and the level at which people and communities are to be involved should be clear.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How does effective communication encourage future cooperation with local communities?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mn-lt"/>
                <a:cs typeface="Arial" panose="020B0604020202020204" pitchFamily="34" charset="0"/>
              </a:rPr>
              <a:t>Online technology and communications has had a profound effect on the way communities interact. This is creating a shift from understanding communities as solely limited to geographical areas towards communities of shared interest or background. In understanding the complexity of communities, it is important to understand the ways in which people network, communicate and interact and how this influences the formation of communities in both geographic and virtual terms.</a:t>
            </a:r>
            <a:endPar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a:lnSpc>
                <a:spcPct val="100000"/>
              </a:lnSpc>
            </a:pPr>
            <a:endParaRPr lang="en-GB" sz="1200" dirty="0">
              <a:latin typeface="+mn-lt"/>
              <a:cs typeface="Arial" panose="020B0604020202020204" pitchFamily="34" charset="0"/>
            </a:endParaRPr>
          </a:p>
          <a:p>
            <a:pPr>
              <a:lnSpc>
                <a:spcPct val="100000"/>
              </a:lnSpc>
            </a:pPr>
            <a:r>
              <a:rPr lang="en-GB" sz="1200" b="1" dirty="0">
                <a:latin typeface="+mn-lt"/>
                <a:cs typeface="Arial" panose="020B0604020202020204" pitchFamily="34" charset="0"/>
              </a:rPr>
              <a:t>Benefits of effective communication</a:t>
            </a:r>
          </a:p>
          <a:p>
            <a:pPr>
              <a:lnSpc>
                <a:spcPct val="100000"/>
              </a:lnSpc>
            </a:pPr>
            <a:r>
              <a:rPr lang="en-GB" sz="1200" dirty="0">
                <a:latin typeface="+mn-lt"/>
                <a:cs typeface="Arial" panose="020B0604020202020204" pitchFamily="34" charset="0"/>
              </a:rPr>
              <a:t>Evidence has indicated that the potential benefits of effective community communication</a:t>
            </a:r>
            <a:r>
              <a:rPr lang="en-GB" sz="1200" baseline="0" dirty="0">
                <a:latin typeface="+mn-lt"/>
                <a:cs typeface="Arial" panose="020B0604020202020204" pitchFamily="34" charset="0"/>
              </a:rPr>
              <a:t> and engagement</a:t>
            </a:r>
            <a:r>
              <a:rPr lang="en-GB" sz="1200" dirty="0">
                <a:latin typeface="+mn-lt"/>
                <a:cs typeface="Arial" panose="020B0604020202020204" pitchFamily="34" charset="0"/>
              </a:rPr>
              <a:t> include:</a:t>
            </a:r>
          </a:p>
          <a:p>
            <a:pPr marL="171450" indent="-171450">
              <a:lnSpc>
                <a:spcPct val="100000"/>
              </a:lnSpc>
              <a:buFont typeface="Arial" panose="020B0604020202020204" pitchFamily="34" charset="0"/>
              <a:buChar char="•"/>
            </a:pPr>
            <a:r>
              <a:rPr lang="en-GB" sz="1200" dirty="0">
                <a:latin typeface="+mn-lt"/>
                <a:cs typeface="Arial" panose="020B0604020202020204" pitchFamily="34" charset="0"/>
              </a:rPr>
              <a:t>an increase in public perceptions of safety</a:t>
            </a:r>
          </a:p>
          <a:p>
            <a:pPr marL="171450" indent="-171450">
              <a:lnSpc>
                <a:spcPct val="100000"/>
              </a:lnSpc>
              <a:buFont typeface="Arial" panose="020B0604020202020204" pitchFamily="34" charset="0"/>
              <a:buChar char="•"/>
            </a:pPr>
            <a:r>
              <a:rPr lang="en-GB" sz="1200" dirty="0">
                <a:latin typeface="+mn-lt"/>
                <a:cs typeface="Arial" panose="020B0604020202020204" pitchFamily="34" charset="0"/>
              </a:rPr>
              <a:t>a tendency towards a reduction in disorder and anti-social behaviour</a:t>
            </a:r>
          </a:p>
          <a:p>
            <a:pPr marL="171450" indent="-171450">
              <a:lnSpc>
                <a:spcPct val="100000"/>
              </a:lnSpc>
              <a:buFont typeface="Arial" panose="020B0604020202020204" pitchFamily="34" charset="0"/>
              <a:buChar char="•"/>
            </a:pPr>
            <a:r>
              <a:rPr lang="en-GB" sz="1200" dirty="0">
                <a:latin typeface="+mn-lt"/>
                <a:cs typeface="Arial" panose="020B0604020202020204" pitchFamily="34" charset="0"/>
              </a:rPr>
              <a:t>an increase in confidence and trust, and in community perceptions of the police </a:t>
            </a:r>
          </a:p>
          <a:p>
            <a:pPr marL="171450" indent="-171450">
              <a:lnSpc>
                <a:spcPct val="100000"/>
              </a:lnSpc>
              <a:buFont typeface="Arial" panose="020B0604020202020204" pitchFamily="34" charset="0"/>
              <a:buChar char="•"/>
            </a:pPr>
            <a:r>
              <a:rPr lang="en-GB" sz="1200" dirty="0">
                <a:latin typeface="+mn-lt"/>
                <a:cs typeface="Arial" panose="020B0604020202020204" pitchFamily="34" charset="0"/>
              </a:rPr>
              <a:t>an improvement in police officers’ attitudes and job satisfaction.</a:t>
            </a:r>
          </a:p>
          <a:p>
            <a:pPr marL="171450" indent="-171450">
              <a:lnSpc>
                <a:spcPct val="100000"/>
              </a:lnSpc>
              <a:buFont typeface="Arial" panose="020B0604020202020204" pitchFamily="34" charset="0"/>
              <a:buChar char="•"/>
            </a:pPr>
            <a:r>
              <a:rPr lang="en-GB" sz="1200" dirty="0">
                <a:latin typeface="+mn-lt"/>
                <a:cs typeface="Arial" panose="020B0604020202020204" pitchFamily="34" charset="0"/>
              </a:rPr>
              <a:t>All of these benefits can have a positive impact on the ability of the police to tackle crime and anti-social behaviour.</a:t>
            </a:r>
          </a:p>
          <a:p>
            <a:pPr>
              <a:lnSpc>
                <a:spcPct val="100000"/>
              </a:lnSpc>
            </a:pPr>
            <a:endParaRPr lang="en-GB" sz="1200" dirty="0">
              <a:latin typeface="+mn-lt"/>
              <a:cs typeface="Arial" panose="020B0604020202020204" pitchFamily="34" charset="0"/>
            </a:endParaRPr>
          </a:p>
          <a:p>
            <a:pPr>
              <a:lnSpc>
                <a:spcPct val="100000"/>
              </a:lnSpc>
            </a:pPr>
            <a:r>
              <a:rPr lang="en-GB" sz="1200" b="1" dirty="0">
                <a:latin typeface="+mn-lt"/>
                <a:cs typeface="Arial" panose="020B0604020202020204" pitchFamily="34" charset="0"/>
              </a:rPr>
              <a:t>Failing</a:t>
            </a:r>
            <a:r>
              <a:rPr lang="en-GB" sz="1200" b="1" baseline="0" dirty="0">
                <a:latin typeface="+mn-lt"/>
                <a:cs typeface="Arial" panose="020B0604020202020204" pitchFamily="34" charset="0"/>
              </a:rPr>
              <a:t> to engage and communicate</a:t>
            </a:r>
          </a:p>
          <a:p>
            <a:pPr marL="171450" indent="-171450">
              <a:lnSpc>
                <a:spcPct val="100000"/>
              </a:lnSpc>
              <a:buFont typeface="Arial" panose="020B0604020202020204" pitchFamily="34" charset="0"/>
              <a:buChar char="•"/>
            </a:pPr>
            <a:r>
              <a:rPr lang="en-GB" sz="1200" dirty="0">
                <a:latin typeface="+mn-lt"/>
                <a:cs typeface="Arial" panose="020B0604020202020204" pitchFamily="34" charset="0"/>
              </a:rPr>
              <a:t>a loss of public confidence in the police</a:t>
            </a:r>
          </a:p>
          <a:p>
            <a:pPr marL="171450" indent="-171450">
              <a:lnSpc>
                <a:spcPct val="100000"/>
              </a:lnSpc>
              <a:buFont typeface="Arial" panose="020B0604020202020204" pitchFamily="34" charset="0"/>
              <a:buChar char="•"/>
            </a:pPr>
            <a:r>
              <a:rPr lang="en-GB" sz="1200" dirty="0">
                <a:latin typeface="+mn-lt"/>
                <a:cs typeface="Arial" panose="020B0604020202020204" pitchFamily="34" charset="0"/>
              </a:rPr>
              <a:t>a loss of legitimacy in the eyes of the public </a:t>
            </a:r>
          </a:p>
          <a:p>
            <a:pPr marL="171450" indent="-171450">
              <a:lnSpc>
                <a:spcPct val="100000"/>
              </a:lnSpc>
              <a:buFont typeface="Arial" panose="020B0604020202020204" pitchFamily="34" charset="0"/>
              <a:buChar char="•"/>
            </a:pPr>
            <a:r>
              <a:rPr lang="en-GB" sz="1200" dirty="0">
                <a:latin typeface="+mn-lt"/>
                <a:cs typeface="Arial" panose="020B0604020202020204" pitchFamily="34" charset="0"/>
              </a:rPr>
              <a:t>a negative impact on strategic policing as the police are unable to predict changes in community profile, needs and priorities</a:t>
            </a:r>
          </a:p>
          <a:p>
            <a:pPr marL="171450" indent="-171450">
              <a:lnSpc>
                <a:spcPct val="100000"/>
              </a:lnSpc>
              <a:buFont typeface="Arial" panose="020B0604020202020204" pitchFamily="34" charset="0"/>
              <a:buChar char="•"/>
            </a:pPr>
            <a:r>
              <a:rPr lang="en-GB" sz="1200" dirty="0">
                <a:latin typeface="+mn-lt"/>
                <a:cs typeface="Arial" panose="020B0604020202020204" pitchFamily="34" charset="0"/>
              </a:rPr>
              <a:t>increased vulnerabilities around threat, risk and harm</a:t>
            </a:r>
          </a:p>
          <a:p>
            <a:pPr marL="171450" indent="-171450">
              <a:lnSpc>
                <a:spcPct val="100000"/>
              </a:lnSpc>
              <a:buFont typeface="Arial" panose="020B0604020202020204" pitchFamily="34" charset="0"/>
              <a:buChar char="•"/>
            </a:pPr>
            <a:r>
              <a:rPr lang="en-GB" sz="1200" dirty="0">
                <a:latin typeface="+mn-lt"/>
                <a:cs typeface="Arial" panose="020B0604020202020204" pitchFamily="34" charset="0"/>
              </a:rPr>
              <a:t>withdrawal of the public from participation and problem solving, leading to services that are less responsive to the needs of the public and require increased policing resources</a:t>
            </a:r>
          </a:p>
          <a:p>
            <a:pPr marL="171450" indent="-171450">
              <a:lnSpc>
                <a:spcPct val="100000"/>
              </a:lnSpc>
              <a:buFont typeface="Arial" panose="020B0604020202020204" pitchFamily="34" charset="0"/>
              <a:buChar char="•"/>
            </a:pPr>
            <a:r>
              <a:rPr lang="en-GB" sz="1200" dirty="0">
                <a:latin typeface="+mn-lt"/>
                <a:cs typeface="Arial" panose="020B0604020202020204" pitchFamily="34" charset="0"/>
              </a:rPr>
              <a:t>unrealistic public expectations regarding policing services</a:t>
            </a:r>
          </a:p>
          <a:p>
            <a:pPr marL="171450" indent="-171450">
              <a:lnSpc>
                <a:spcPct val="100000"/>
              </a:lnSpc>
              <a:buFont typeface="Arial" panose="020B0604020202020204" pitchFamily="34" charset="0"/>
              <a:buChar char="•"/>
            </a:pPr>
            <a:r>
              <a:rPr lang="en-GB" sz="1200" dirty="0">
                <a:latin typeface="+mn-lt"/>
                <a:cs typeface="Arial" panose="020B0604020202020204" pitchFamily="34" charset="0"/>
              </a:rPr>
              <a:t>lack of awareness of changes in the community and tensions not being identified, leading to a negative impact upon tactical policing</a:t>
            </a:r>
          </a:p>
          <a:p>
            <a:endParaRPr lang="en-GB" sz="1200" b="1" baseline="0" dirty="0">
              <a:latin typeface="+mn-lt"/>
            </a:endParaRPr>
          </a:p>
          <a:p>
            <a:endParaRPr lang="en-GB" dirty="0"/>
          </a:p>
        </p:txBody>
      </p:sp>
      <p:sp>
        <p:nvSpPr>
          <p:cNvPr id="4" name="Slide Number Placeholder 3"/>
          <p:cNvSpPr>
            <a:spLocks noGrp="1"/>
          </p:cNvSpPr>
          <p:nvPr>
            <p:ph type="sldNum" sz="quarter" idx="10"/>
          </p:nvPr>
        </p:nvSpPr>
        <p:spPr/>
        <p:txBody>
          <a:bodyPr/>
          <a:lstStyle/>
          <a:p>
            <a:fld id="{7F0607B7-E60F-41BA-A32F-D5FA7BBCADC7}" type="slidenum">
              <a:rPr lang="en-GB" smtClean="0"/>
              <a:t>4</a:t>
            </a:fld>
            <a:endParaRPr lang="en-GB"/>
          </a:p>
        </p:txBody>
      </p:sp>
    </p:spTree>
    <p:extLst>
      <p:ext uri="{BB962C8B-B14F-4D97-AF65-F5344CB8AC3E}">
        <p14:creationId xmlns:p14="http://schemas.microsoft.com/office/powerpoint/2010/main" val="36696291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dirty="0">
                <a:ln>
                  <a:noFill/>
                </a:ln>
                <a:solidFill>
                  <a:srgbClr val="000000"/>
                </a:solidFill>
                <a:effectLst/>
                <a:uLnTx/>
                <a:uFillTx/>
                <a:latin typeface="+mn-lt"/>
                <a:cs typeface="Arial" panose="020B0604020202020204" pitchFamily="34" charset="0"/>
              </a:rPr>
              <a:t>Before showing the PPT slide, the trainer to explain that there are always potential barriers to effective communication.  Barriers are the factors, which influence the </a:t>
            </a:r>
            <a:r>
              <a:rPr kumimoji="0" lang="en-US" sz="1200" b="1" i="0" u="none" strike="noStrike" kern="0" cap="none" spc="0" normalizeH="0" baseline="0" noProof="0" dirty="0">
                <a:ln>
                  <a:noFill/>
                </a:ln>
                <a:solidFill>
                  <a:srgbClr val="000000"/>
                </a:solidFill>
                <a:effectLst/>
                <a:uLnTx/>
                <a:uFillTx/>
                <a:latin typeface="+mn-lt"/>
                <a:cs typeface="Arial" panose="020B0604020202020204" pitchFamily="34" charset="0"/>
              </a:rPr>
              <a:t>clarity</a:t>
            </a:r>
            <a:r>
              <a:rPr kumimoji="0" lang="en-US" sz="1200" b="0" i="0" u="none" strike="noStrike" kern="0" cap="none" spc="0" normalizeH="0" baseline="0" noProof="0" dirty="0">
                <a:ln>
                  <a:noFill/>
                </a:ln>
                <a:solidFill>
                  <a:srgbClr val="000000"/>
                </a:solidFill>
                <a:effectLst/>
                <a:uLnTx/>
                <a:uFillTx/>
                <a:latin typeface="+mn-lt"/>
                <a:cs typeface="Arial" panose="020B0604020202020204" pitchFamily="34" charset="0"/>
              </a:rPr>
              <a:t>, </a:t>
            </a:r>
            <a:r>
              <a:rPr kumimoji="0" lang="en-US" sz="1200" b="1" i="0" u="none" strike="noStrike" kern="0" cap="none" spc="0" normalizeH="0" baseline="0" noProof="0" dirty="0">
                <a:ln>
                  <a:noFill/>
                </a:ln>
                <a:solidFill>
                  <a:srgbClr val="000000"/>
                </a:solidFill>
                <a:effectLst/>
                <a:uLnTx/>
                <a:uFillTx/>
                <a:latin typeface="+mn-lt"/>
                <a:cs typeface="Arial" panose="020B0604020202020204" pitchFamily="34" charset="0"/>
              </a:rPr>
              <a:t>accuracy</a:t>
            </a:r>
            <a:r>
              <a:rPr kumimoji="0" lang="en-US" sz="1200" b="0" i="0" u="none" strike="noStrike" kern="0" cap="none" spc="0" normalizeH="0" baseline="0" noProof="0" dirty="0">
                <a:ln>
                  <a:noFill/>
                </a:ln>
                <a:solidFill>
                  <a:srgbClr val="000000"/>
                </a:solidFill>
                <a:effectLst/>
                <a:uLnTx/>
                <a:uFillTx/>
                <a:latin typeface="+mn-lt"/>
                <a:cs typeface="Arial" panose="020B0604020202020204" pitchFamily="34" charset="0"/>
              </a:rPr>
              <a:t> and </a:t>
            </a:r>
            <a:r>
              <a:rPr kumimoji="0" lang="en-US" sz="1200" b="1" i="0" u="none" strike="noStrike" kern="0" cap="none" spc="0" normalizeH="0" baseline="0" noProof="0" dirty="0">
                <a:ln>
                  <a:noFill/>
                </a:ln>
                <a:solidFill>
                  <a:srgbClr val="000000"/>
                </a:solidFill>
                <a:effectLst/>
                <a:uLnTx/>
                <a:uFillTx/>
                <a:latin typeface="+mn-lt"/>
                <a:cs typeface="Arial" panose="020B0604020202020204" pitchFamily="34" charset="0"/>
              </a:rPr>
              <a:t>effectiveness</a:t>
            </a:r>
            <a:r>
              <a:rPr kumimoji="0" lang="en-US" sz="1200" b="0" i="0" u="none" strike="noStrike" kern="0" cap="none" spc="0" normalizeH="0" baseline="0" noProof="0" dirty="0">
                <a:ln>
                  <a:noFill/>
                </a:ln>
                <a:solidFill>
                  <a:srgbClr val="000000"/>
                </a:solidFill>
                <a:effectLst/>
                <a:uLnTx/>
                <a:uFillTx/>
                <a:latin typeface="+mn-lt"/>
                <a:cs typeface="Arial" panose="020B0604020202020204" pitchFamily="34" charset="0"/>
              </a:rPr>
              <a:t> of the message, by acting upon any or all of the </a:t>
            </a:r>
            <a:r>
              <a:rPr kumimoji="0" lang="en-US" sz="1200" b="1" i="0" u="none" strike="noStrike" kern="0" cap="none" spc="0" normalizeH="0" baseline="0" noProof="0" dirty="0">
                <a:ln>
                  <a:noFill/>
                </a:ln>
                <a:solidFill>
                  <a:srgbClr val="000000"/>
                </a:solidFill>
                <a:effectLst/>
                <a:uLnTx/>
                <a:uFillTx/>
                <a:latin typeface="+mn-lt"/>
                <a:cs typeface="Arial" panose="020B0604020202020204" pitchFamily="34" charset="0"/>
              </a:rPr>
              <a:t>basic elements </a:t>
            </a:r>
            <a:r>
              <a:rPr kumimoji="0" lang="en-US" sz="1200" b="0" i="0" u="none" strike="noStrike" kern="0" cap="none" spc="0" normalizeH="0" baseline="0" noProof="0" dirty="0">
                <a:ln>
                  <a:noFill/>
                </a:ln>
                <a:solidFill>
                  <a:srgbClr val="000000"/>
                </a:solidFill>
                <a:effectLst/>
                <a:uLnTx/>
                <a:uFillTx/>
                <a:latin typeface="+mn-lt"/>
                <a:cs typeface="Arial" panose="020B0604020202020204" pitchFamily="34" charset="0"/>
              </a:rPr>
              <a:t>of the </a:t>
            </a:r>
            <a:r>
              <a:rPr kumimoji="0" lang="en-US" sz="1200" b="1" i="0" u="none" strike="noStrike" kern="0" cap="none" spc="0" normalizeH="0" baseline="0" noProof="0" dirty="0">
                <a:ln>
                  <a:noFill/>
                </a:ln>
                <a:solidFill>
                  <a:srgbClr val="000000"/>
                </a:solidFill>
                <a:effectLst/>
                <a:uLnTx/>
                <a:uFillTx/>
                <a:latin typeface="+mn-lt"/>
                <a:cs typeface="Arial" panose="020B0604020202020204" pitchFamily="34" charset="0"/>
              </a:rPr>
              <a:t>communication process</a:t>
            </a:r>
            <a:r>
              <a:rPr kumimoji="0" lang="en-US" sz="1200" b="0" i="0" u="none" strike="noStrike" kern="0" cap="none" spc="0" normalizeH="0" baseline="0" noProof="0" dirty="0">
                <a:ln>
                  <a:noFill/>
                </a:ln>
                <a:solidFill>
                  <a:srgbClr val="000000"/>
                </a:solidFill>
                <a:effectLst/>
                <a:uLnTx/>
                <a:uFillTx/>
                <a:latin typeface="+mn-lt"/>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Recognising barriers to effective communication is the first step in </a:t>
            </a: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improving communication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style.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Board blast:</a:t>
            </a:r>
          </a:p>
          <a:p>
            <a:pPr marL="228600" marR="0" lvl="0" indent="-228600" algn="l" defTabSz="457200" rtl="0" eaLnBrk="1" fontAlgn="auto" latinLnBrk="0" hangingPunct="1">
              <a:lnSpc>
                <a:spcPct val="100000"/>
              </a:lnSpc>
              <a:spcBef>
                <a:spcPts val="0"/>
              </a:spcBef>
              <a:spcAft>
                <a:spcPts val="0"/>
              </a:spcAft>
              <a:buClrTx/>
              <a:buSzTx/>
              <a:buFontTx/>
              <a:buAutoNum type="alphaUcPeriod" startAt="17"/>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What are some of the potential barriers to effective communication?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Answers may include:</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language</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itself can be a barrier—unclear wording, slang, technical words, jargon (e.g. overuse of acronyms and abbreviations) etc.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body language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might contradict the spoken message.</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tone</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of voice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the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channel</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used to convey the message might be wrong e.g. you would not use the telephone to relay a lot of statistical information; you would need to write that message on paper or put it on a PPT presentation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poor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listening</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skills can be a barrier</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accents</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and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dialects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Trainer to show PPT slide and discuss the 5 main barriers to effective communication</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in </a:t>
            </a: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organisations</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These are: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Semantic barriers: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Semantics: the science of meaning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Disruptions in understanding the meaning of words and information exchanged. Use of technical jargons (e.g. USP)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Words having similar pronunciation but different meanings.(homophones) e.g.. Sight, site, cite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Words with different Meanings e.g.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He is facing a problem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Your face is oval shape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2"/>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Organizational barriers: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Communication can be affected by the different factors in organisation :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Organization Culture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Status relationship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Complexity in structure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Inadequate facilities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3"/>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a:t>
            </a: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Psycho-Sociological barriers: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The meaning assigned to a message depends upon the emotional and psychological status of both sender and receiver.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Style (i.e. accent, humour etc. )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Selective perception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Halo &amp; horns effect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Inattention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Status relationship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4"/>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Cultural Barriers: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Different cultural norms, values, traditions and cultural behaviour.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Examples: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When the Japanese say “Yes”, they mean “Yes, I am listening”. The Americans may take it to mean, “Yes , I agree.”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Many Americans take an informal approach towards their colleagues, referring to nearly everyone by their first names, a practice that people from more Asian cultures may find disrespectful or even offensive.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In Israel, people are generally more accustomed to speaking loudly than in America.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5"/>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Physical Barriers: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Physical distractions and defects in the medium/ channel involved.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Environmental factors like noise, temperature, lighting, room size , arrangement of seating, distance between participants, voice and visual qualities.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Defects in the medium: the telephone, postal system, courier service or electronic media may fail or break down.</a:t>
            </a:r>
          </a:p>
          <a:p>
            <a:endParaRPr lang="en-GB" dirty="0"/>
          </a:p>
        </p:txBody>
      </p:sp>
      <p:sp>
        <p:nvSpPr>
          <p:cNvPr id="4" name="Slide Number Placeholder 3"/>
          <p:cNvSpPr>
            <a:spLocks noGrp="1"/>
          </p:cNvSpPr>
          <p:nvPr>
            <p:ph type="sldNum" sz="quarter" idx="10"/>
          </p:nvPr>
        </p:nvSpPr>
        <p:spPr/>
        <p:txBody>
          <a:bodyPr/>
          <a:lstStyle/>
          <a:p>
            <a:fld id="{7F0607B7-E60F-41BA-A32F-D5FA7BBCADC7}" type="slidenum">
              <a:rPr lang="en-GB" smtClean="0"/>
              <a:t>5</a:t>
            </a:fld>
            <a:endParaRPr lang="en-GB"/>
          </a:p>
        </p:txBody>
      </p:sp>
    </p:spTree>
    <p:extLst>
      <p:ext uri="{BB962C8B-B14F-4D97-AF65-F5344CB8AC3E}">
        <p14:creationId xmlns:p14="http://schemas.microsoft.com/office/powerpoint/2010/main" val="23043690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Before showing PPT slide, trainer to facilitate board blast activity: </a:t>
            </a:r>
            <a:endParaRPr kumimoji="0" lang="en-GB" sz="1200" b="1" i="0" u="none" strike="noStrike" kern="1200" cap="none" spc="0" normalizeH="0" baseline="0" noProof="0" dirty="0">
              <a:ln>
                <a:noFill/>
              </a:ln>
              <a:solidFill>
                <a:schemeClr val="tx1"/>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chemeClr val="tx1"/>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tx1"/>
                </a:solidFill>
                <a:effectLst/>
                <a:uLnTx/>
                <a:uFillTx/>
                <a:latin typeface="+mn-lt"/>
                <a:ea typeface="+mn-ea"/>
                <a:cs typeface="Arial" panose="020B0604020202020204" pitchFamily="34" charset="0"/>
              </a:rPr>
              <a:t>Q. H</a:t>
            </a:r>
            <a:r>
              <a:rPr lang="en-GB" sz="1200" b="1" kern="1200" dirty="0">
                <a:solidFill>
                  <a:schemeClr val="tx1"/>
                </a:solidFill>
                <a:effectLst/>
                <a:latin typeface="+mn-lt"/>
                <a:ea typeface="+mn-ea"/>
                <a:cs typeface="Arial" panose="020B0604020202020204" pitchFamily="34" charset="0"/>
              </a:rPr>
              <a:t>ow can we overcome barriers when</a:t>
            </a:r>
            <a:r>
              <a:rPr lang="en-GB" sz="1200" b="1" kern="1200" baseline="0" dirty="0">
                <a:solidFill>
                  <a:schemeClr val="tx1"/>
                </a:solidFill>
                <a:effectLst/>
                <a:latin typeface="+mn-lt"/>
                <a:ea typeface="+mn-ea"/>
                <a:cs typeface="Arial" panose="020B0604020202020204" pitchFamily="34" charset="0"/>
              </a:rPr>
              <a:t> s</a:t>
            </a:r>
            <a:r>
              <a:rPr lang="en-GB" sz="1200" b="1" kern="1200" dirty="0">
                <a:solidFill>
                  <a:schemeClr val="tx1"/>
                </a:solidFill>
                <a:effectLst/>
                <a:latin typeface="+mn-lt"/>
                <a:ea typeface="+mn-ea"/>
                <a:cs typeface="Arial" panose="020B0604020202020204" pitchFamily="34" charset="0"/>
              </a:rPr>
              <a:t>ending and receiving communications?</a:t>
            </a: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sending information?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The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sender</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should consider:</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Who? (the audience)</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When? (the right time to send information)</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Where? (if face to face, then somewhere with minimal disruptions)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What? (the idea. Information, message – what to say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Why? (motive for sending the information/message)</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How? (the media to ensure clarity)</a:t>
            </a: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 receiving information?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The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receiver</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should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actively listen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by:</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Paying attention: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Asking questions: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dirty="0">
                <a:effectLst/>
                <a:latin typeface="+mn-lt"/>
                <a:cs typeface="Arial" panose="020B0604020202020204" pitchFamily="34" charset="0"/>
              </a:rPr>
              <a:t>Clarifying:</a:t>
            </a:r>
            <a:r>
              <a:rPr lang="en-GB" sz="1200" baseline="0" dirty="0">
                <a:effectLst/>
                <a:latin typeface="+mn-lt"/>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dirty="0">
                <a:effectLst/>
                <a:latin typeface="+mn-lt"/>
                <a:cs typeface="Arial" panose="020B0604020202020204" pitchFamily="34" charset="0"/>
              </a:rPr>
              <a:t>Paraphrase: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GB" sz="1200" dirty="0">
                <a:effectLst/>
                <a:latin typeface="+mn-lt"/>
                <a:cs typeface="Arial" panose="020B0604020202020204" pitchFamily="34" charset="0"/>
              </a:rPr>
              <a:t>Summarise:</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200" dirty="0">
              <a:effectLst/>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200" b="1" dirty="0">
                <a:effectLst/>
                <a:latin typeface="+mn-lt"/>
                <a:cs typeface="Arial" panose="020B0604020202020204" pitchFamily="34" charset="0"/>
              </a:rPr>
              <a:t>Q.</a:t>
            </a:r>
            <a:r>
              <a:rPr lang="en-GB" sz="1200" b="1" baseline="0" dirty="0">
                <a:effectLst/>
                <a:latin typeface="+mn-lt"/>
                <a:cs typeface="Arial" panose="020B0604020202020204" pitchFamily="34" charset="0"/>
              </a:rPr>
              <a:t> What other things can we do to show that we are actively listening? e.g. </a:t>
            </a:r>
            <a:r>
              <a:rPr lang="en-GB" sz="1200" b="0" baseline="0" dirty="0">
                <a:effectLst/>
                <a:latin typeface="+mn-lt"/>
                <a:cs typeface="Arial" panose="020B0604020202020204" pitchFamily="34" charset="0"/>
              </a:rPr>
              <a:t>nodding, smiling, eye contact, mirroring etc.</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200" b="0" baseline="0" dirty="0">
              <a:effectLst/>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lang="en-GB" sz="1200" b="1" baseline="0" dirty="0">
                <a:effectLst/>
                <a:latin typeface="+mn-lt"/>
                <a:cs typeface="Arial" panose="020B0604020202020204" pitchFamily="34" charset="0"/>
              </a:rPr>
              <a:t>Q. Why is it important to actively listen? e.g. </a:t>
            </a:r>
            <a:r>
              <a:rPr lang="en-GB" sz="1200" b="0" baseline="0" dirty="0">
                <a:effectLst/>
                <a:latin typeface="+mn-lt"/>
                <a:cs typeface="Arial" panose="020B0604020202020204" pitchFamily="34" charset="0"/>
              </a:rPr>
              <a:t>it makes the sender </a:t>
            </a:r>
            <a:r>
              <a:rPr lang="en-GB" sz="1200" dirty="0">
                <a:latin typeface="+mn-lt"/>
                <a:cs typeface="Arial" panose="020B0604020202020204" pitchFamily="34" charset="0"/>
              </a:rPr>
              <a:t>feel valued</a:t>
            </a:r>
            <a:r>
              <a:rPr lang="en-GB" sz="1200" baseline="0" dirty="0">
                <a:latin typeface="+mn-lt"/>
                <a:cs typeface="Arial" panose="020B0604020202020204" pitchFamily="34" charset="0"/>
              </a:rPr>
              <a:t> and so they are </a:t>
            </a:r>
            <a:r>
              <a:rPr lang="en-GB" sz="1200" dirty="0">
                <a:latin typeface="+mn-lt"/>
                <a:cs typeface="Arial" panose="020B0604020202020204" pitchFamily="34" charset="0"/>
              </a:rPr>
              <a:t>likely to share more in depth detail with you.</a:t>
            </a:r>
            <a:r>
              <a:rPr lang="en-GB" sz="1200" baseline="0" dirty="0">
                <a:latin typeface="+mn-lt"/>
                <a:cs typeface="Arial" panose="020B0604020202020204" pitchFamily="34" charset="0"/>
              </a:rPr>
              <a:t>  It also helps to build</a:t>
            </a:r>
            <a:r>
              <a:rPr lang="en-GB" sz="1200" dirty="0">
                <a:latin typeface="+mn-lt"/>
                <a:cs typeface="Arial" panose="020B0604020202020204" pitchFamily="34" charset="0"/>
              </a:rPr>
              <a:t> rapport and therefore trust more likely to be achieved.</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200" b="1" baseline="0" dirty="0">
              <a:effectLst/>
              <a:latin typeface="+mn-lt"/>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sz="1200" b="1" baseline="0" dirty="0">
              <a:effectLst/>
              <a:latin typeface="+mn-lt"/>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lang="en-GB" b="1" dirty="0"/>
          </a:p>
        </p:txBody>
      </p:sp>
      <p:sp>
        <p:nvSpPr>
          <p:cNvPr id="4" name="Slide Number Placeholder 3"/>
          <p:cNvSpPr>
            <a:spLocks noGrp="1"/>
          </p:cNvSpPr>
          <p:nvPr>
            <p:ph type="sldNum" sz="quarter" idx="10"/>
          </p:nvPr>
        </p:nvSpPr>
        <p:spPr/>
        <p:txBody>
          <a:bodyPr/>
          <a:lstStyle/>
          <a:p>
            <a:fld id="{7F0607B7-E60F-41BA-A32F-D5FA7BBCADC7}" type="slidenum">
              <a:rPr lang="en-GB" smtClean="0"/>
              <a:t>6</a:t>
            </a:fld>
            <a:endParaRPr lang="en-GB"/>
          </a:p>
        </p:txBody>
      </p:sp>
    </p:spTree>
    <p:extLst>
      <p:ext uri="{BB962C8B-B14F-4D97-AF65-F5344CB8AC3E}">
        <p14:creationId xmlns:p14="http://schemas.microsoft.com/office/powerpoint/2010/main" val="9877663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latin typeface="+mn-lt"/>
                <a:cs typeface="Arial" panose="020B0604020202020204" pitchFamily="34" charset="0"/>
              </a:rPr>
              <a:t>Non-verbal </a:t>
            </a:r>
            <a:r>
              <a:rPr lang="en-GB" sz="1200" dirty="0">
                <a:latin typeface="+mn-lt"/>
                <a:cs typeface="Arial" panose="020B0604020202020204" pitchFamily="34" charset="0"/>
              </a:rPr>
              <a:t>communication is communication without using words.</a:t>
            </a:r>
            <a:r>
              <a:rPr lang="en-GB" sz="1200" baseline="0" dirty="0">
                <a:latin typeface="+mn-lt"/>
                <a:cs typeface="Arial" panose="020B0604020202020204" pitchFamily="34" charset="0"/>
              </a:rPr>
              <a:t>  </a:t>
            </a:r>
            <a:r>
              <a:rPr lang="en-GB" sz="1200" b="1" dirty="0">
                <a:latin typeface="+mn-lt"/>
                <a:cs typeface="Arial" panose="020B0604020202020204" pitchFamily="34" charset="0"/>
              </a:rPr>
              <a:t>Body language </a:t>
            </a:r>
            <a:r>
              <a:rPr lang="en-GB" sz="1200" dirty="0">
                <a:latin typeface="+mn-lt"/>
                <a:cs typeface="Arial" panose="020B0604020202020204" pitchFamily="34" charset="0"/>
              </a:rPr>
              <a:t>is a branch of this communication focusing mainly on the different body gestures and facial expressions.  Non-verbal communication is</a:t>
            </a:r>
            <a:r>
              <a:rPr lang="en-GB" sz="1200" baseline="0" dirty="0">
                <a:latin typeface="+mn-lt"/>
                <a:cs typeface="Arial" panose="020B0604020202020204" pitchFamily="34" charset="0"/>
              </a:rPr>
              <a:t>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the largest area of our communication.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According to </a:t>
            </a:r>
            <a:r>
              <a:rPr kumimoji="0" lang="en-US" sz="1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Mehrabian</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approx. 55% of all our communication is non-verbal.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Remember ‘Blink’ by Malcolm Gladwell - the book which describes how we instantly make a decision about someone on limited information. This comes from non-verbal communication.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Board blast: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Q. Can you give examples of non-verbal communication?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Answers should include:</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Facial expressions</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Gestures</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Posture</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Touch</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Tone of voice</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Rate of speech</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Volume of voice</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Physical appearance</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Stress of voice</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Personal space</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Clothes</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Hair style</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Hygiene</a:t>
            </a:r>
          </a:p>
          <a:p>
            <a:pPr marL="171450" indent="-171450" fontAlgn="t">
              <a:lnSpc>
                <a:spcPct val="100000"/>
              </a:lnSpc>
              <a:buFont typeface="Wingdings" panose="05000000000000000000" pitchFamily="2" charset="2"/>
              <a:buChar char="q"/>
            </a:pPr>
            <a:r>
              <a:rPr lang="en-GB" sz="1200" dirty="0">
                <a:effectLst/>
                <a:latin typeface="+mn-lt"/>
                <a:cs typeface="Arial" panose="020B0604020202020204" pitchFamily="34" charset="0"/>
              </a:rPr>
              <a:t>Engagement with others (such as how long do you keep eye contact)</a:t>
            </a:r>
          </a:p>
          <a:p>
            <a:pPr>
              <a:lnSpc>
                <a:spcPct val="100000"/>
              </a:lnSpc>
            </a:pPr>
            <a:endParaRPr lang="en-GB" sz="1200" dirty="0">
              <a:latin typeface="+mn-lt"/>
              <a:cs typeface="Arial" panose="020B0604020202020204" pitchFamily="34" charset="0"/>
            </a:endParaRPr>
          </a:p>
          <a:p>
            <a:pPr>
              <a:lnSpc>
                <a:spcPct val="100000"/>
              </a:lnSpc>
            </a:pPr>
            <a:r>
              <a:rPr lang="en-GB" sz="1200" b="1" dirty="0">
                <a:latin typeface="+mn-lt"/>
                <a:cs typeface="Arial" panose="020B0604020202020204" pitchFamily="34" charset="0"/>
              </a:rPr>
              <a:t>Q. So</a:t>
            </a:r>
            <a:r>
              <a:rPr lang="en-GB" sz="1200" b="1" baseline="0" dirty="0">
                <a:latin typeface="+mn-lt"/>
                <a:cs typeface="Arial" panose="020B0604020202020204" pitchFamily="34" charset="0"/>
              </a:rPr>
              <a:t> why is body language so important in communication?</a:t>
            </a:r>
          </a:p>
          <a:p>
            <a:pPr marL="171450" indent="-171450">
              <a:lnSpc>
                <a:spcPct val="100000"/>
              </a:lnSpc>
              <a:buFont typeface="Wingdings" panose="05000000000000000000" pitchFamily="2" charset="2"/>
              <a:buChar char="ü"/>
            </a:pPr>
            <a:r>
              <a:rPr lang="en-GB" sz="1200" dirty="0">
                <a:effectLst/>
                <a:latin typeface="+mn-lt"/>
                <a:cs typeface="Arial" panose="020B0604020202020204" pitchFamily="34" charset="0"/>
              </a:rPr>
              <a:t>Firstly, to understand how we come across to other people and be able to send the right message – “Trust me, I’m not out to get you!”</a:t>
            </a:r>
          </a:p>
          <a:p>
            <a:pPr marL="171450" indent="-171450">
              <a:lnSpc>
                <a:spcPct val="100000"/>
              </a:lnSpc>
              <a:buFont typeface="Wingdings" panose="05000000000000000000" pitchFamily="2" charset="2"/>
              <a:buChar char="ü"/>
            </a:pPr>
            <a:r>
              <a:rPr lang="en-GB" sz="1200" dirty="0">
                <a:effectLst/>
                <a:latin typeface="+mn-lt"/>
                <a:cs typeface="Arial" panose="020B0604020202020204" pitchFamily="34" charset="0"/>
              </a:rPr>
              <a:t>Secondly be able to read the signals that another person is sending back.</a:t>
            </a:r>
          </a:p>
          <a:p>
            <a:pPr>
              <a:lnSpc>
                <a:spcPct val="100000"/>
              </a:lnSpc>
            </a:pPr>
            <a:endParaRPr lang="en-GB" sz="1200" dirty="0">
              <a:effectLst/>
              <a:latin typeface="+mn-lt"/>
              <a:cs typeface="Arial" panose="020B0604020202020204" pitchFamily="34" charset="0"/>
            </a:endParaRPr>
          </a:p>
          <a:p>
            <a:pPr>
              <a:lnSpc>
                <a:spcPct val="100000"/>
              </a:lnSpc>
            </a:pPr>
            <a:r>
              <a:rPr lang="en-GB" sz="1200" dirty="0">
                <a:effectLst/>
                <a:latin typeface="+mn-lt"/>
                <a:cs typeface="Arial" panose="020B0604020202020204" pitchFamily="34" charset="0"/>
              </a:rPr>
              <a:t>By adjusting the way we stand, move, dress and interact we can make encounters with other human beings (and probably most animals too!) much easier and smoother.</a:t>
            </a:r>
          </a:p>
          <a:p>
            <a:endParaRPr lang="en-GB" b="1" dirty="0"/>
          </a:p>
        </p:txBody>
      </p:sp>
      <p:sp>
        <p:nvSpPr>
          <p:cNvPr id="4" name="Slide Number Placeholder 3"/>
          <p:cNvSpPr>
            <a:spLocks noGrp="1"/>
          </p:cNvSpPr>
          <p:nvPr>
            <p:ph type="sldNum" sz="quarter" idx="10"/>
          </p:nvPr>
        </p:nvSpPr>
        <p:spPr/>
        <p:txBody>
          <a:bodyPr/>
          <a:lstStyle/>
          <a:p>
            <a:fld id="{7F0607B7-E60F-41BA-A32F-D5FA7BBCADC7}" type="slidenum">
              <a:rPr lang="en-GB" smtClean="0"/>
              <a:t>7</a:t>
            </a:fld>
            <a:endParaRPr lang="en-GB"/>
          </a:p>
        </p:txBody>
      </p:sp>
    </p:spTree>
    <p:extLst>
      <p:ext uri="{BB962C8B-B14F-4D97-AF65-F5344CB8AC3E}">
        <p14:creationId xmlns:p14="http://schemas.microsoft.com/office/powerpoint/2010/main" val="29218395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Speak clearly</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and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avoid jargon:</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Q. What do we mean by speak clearly?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(speed, volume &amp; tone PLUS language and choice of words)</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Q. What do we mean by avoid jargon?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(words or expressions used by professions or groups, which are difficult for others to understand).  </a:t>
            </a:r>
          </a:p>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Pay particular attention to this as police officers communicate in a specific language, using culturally accepted terminology such PNC, PND, PCSO etc. </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2"/>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Ask open questions: questions: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Open questions: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require longer answers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Are often descriptive and explanatory</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Begin with words such as how, what and why</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Closed questions: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Require shorter answers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Are often factual</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Begin with words such as who, which, when and where</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Q. Can you give me some examples of open and closed questions you might use as a police officer?</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Ideally you should use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open questions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when communicating as these have the best chance of obtaining a full answer.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Open questions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are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TED</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questions:</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ell</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E</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xplain</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escribe</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Closed questions are to be avoided.  However, they can be used in limited circumstances such as time pressured or highly emotive situations.</a:t>
            </a: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3"/>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Intonation: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This </a:t>
            </a:r>
            <a:r>
              <a:rPr lang="en-GB" sz="1200" kern="1200" dirty="0">
                <a:solidFill>
                  <a:schemeClr val="tx1"/>
                </a:solidFill>
                <a:effectLst/>
                <a:latin typeface="+mn-lt"/>
                <a:ea typeface="+mn-ea"/>
                <a:cs typeface="Arial" panose="020B0604020202020204" pitchFamily="34" charset="0"/>
              </a:rPr>
              <a:t>is the way the voice </a:t>
            </a:r>
            <a:r>
              <a:rPr lang="en-GB" sz="1200" b="1" kern="1200" dirty="0">
                <a:solidFill>
                  <a:schemeClr val="tx1"/>
                </a:solidFill>
                <a:effectLst/>
                <a:latin typeface="+mn-lt"/>
                <a:ea typeface="+mn-ea"/>
                <a:cs typeface="Arial" panose="020B0604020202020204" pitchFamily="34" charset="0"/>
              </a:rPr>
              <a:t>rises</a:t>
            </a:r>
            <a:r>
              <a:rPr lang="en-GB" sz="1200" kern="1200" dirty="0">
                <a:solidFill>
                  <a:schemeClr val="tx1"/>
                </a:solidFill>
                <a:effectLst/>
                <a:latin typeface="+mn-lt"/>
                <a:ea typeface="+mn-ea"/>
                <a:cs typeface="Arial" panose="020B0604020202020204" pitchFamily="34" charset="0"/>
              </a:rPr>
              <a:t> and </a:t>
            </a:r>
            <a:r>
              <a:rPr lang="en-GB" sz="1200" b="1" kern="1200" dirty="0">
                <a:solidFill>
                  <a:schemeClr val="tx1"/>
                </a:solidFill>
                <a:effectLst/>
                <a:latin typeface="+mn-lt"/>
                <a:ea typeface="+mn-ea"/>
                <a:cs typeface="Arial" panose="020B0604020202020204" pitchFamily="34" charset="0"/>
              </a:rPr>
              <a:t>falls</a:t>
            </a:r>
            <a:r>
              <a:rPr lang="en-GB" sz="1200" kern="1200" dirty="0">
                <a:solidFill>
                  <a:schemeClr val="tx1"/>
                </a:solidFill>
                <a:effectLst/>
                <a:latin typeface="+mn-lt"/>
                <a:ea typeface="+mn-ea"/>
                <a:cs typeface="Arial" panose="020B0604020202020204" pitchFamily="34" charset="0"/>
              </a:rPr>
              <a:t> while you speak. Very often it </a:t>
            </a:r>
            <a:r>
              <a:rPr lang="en-GB" sz="1200" b="1" kern="1200" dirty="0">
                <a:solidFill>
                  <a:schemeClr val="tx1"/>
                </a:solidFill>
                <a:effectLst/>
                <a:latin typeface="+mn-lt"/>
                <a:ea typeface="+mn-ea"/>
                <a:cs typeface="Arial" panose="020B0604020202020204" pitchFamily="34" charset="0"/>
              </a:rPr>
              <a:t>changes the main idea</a:t>
            </a:r>
            <a:r>
              <a:rPr lang="en-GB" sz="1200" kern="1200" dirty="0">
                <a:solidFill>
                  <a:schemeClr val="tx1"/>
                </a:solidFill>
                <a:effectLst/>
                <a:latin typeface="+mn-lt"/>
                <a:ea typeface="+mn-ea"/>
                <a:cs typeface="Arial" panose="020B0604020202020204" pitchFamily="34" charset="0"/>
              </a:rPr>
              <a:t> of what is said, going beyond the exact meaning of the words to indicate</a:t>
            </a:r>
            <a:r>
              <a:rPr lang="en-GB" sz="1200" b="1" kern="1200" dirty="0">
                <a:solidFill>
                  <a:schemeClr val="tx1"/>
                </a:solidFill>
                <a:effectLst/>
                <a:latin typeface="+mn-lt"/>
                <a:ea typeface="+mn-ea"/>
                <a:cs typeface="Arial" panose="020B0604020202020204" pitchFamily="34" charset="0"/>
              </a:rPr>
              <a:t> how the speaker feels.</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kumimoji="0" lang="en-GB" sz="1200" b="1" i="0" u="none" strike="noStrike" kern="1200" cap="none" spc="0" normalizeH="0" baseline="0" noProof="0" dirty="0">
              <a:ln>
                <a:noFill/>
              </a:ln>
              <a:solidFill>
                <a:schemeClr val="tx1"/>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Activity 2: Intonation and meaning.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mn-cs"/>
            </a:endParaRPr>
          </a:p>
          <a:p>
            <a:endParaRPr lang="en-GB" sz="1200" dirty="0">
              <a:latin typeface="+mn-lt"/>
            </a:endParaRPr>
          </a:p>
          <a:p>
            <a:endParaRPr lang="en-GB" sz="1200" dirty="0">
              <a:latin typeface="+mn-lt"/>
            </a:endParaRPr>
          </a:p>
          <a:p>
            <a:endParaRPr lang="en-GB" dirty="0"/>
          </a:p>
        </p:txBody>
      </p:sp>
      <p:sp>
        <p:nvSpPr>
          <p:cNvPr id="4" name="Slide Number Placeholder 3"/>
          <p:cNvSpPr>
            <a:spLocks noGrp="1"/>
          </p:cNvSpPr>
          <p:nvPr>
            <p:ph type="sldNum" sz="quarter" idx="10"/>
          </p:nvPr>
        </p:nvSpPr>
        <p:spPr/>
        <p:txBody>
          <a:bodyPr/>
          <a:lstStyle/>
          <a:p>
            <a:fld id="{7F0607B7-E60F-41BA-A32F-D5FA7BBCADC7}" type="slidenum">
              <a:rPr lang="en-GB" smtClean="0"/>
              <a:t>8</a:t>
            </a:fld>
            <a:endParaRPr lang="en-GB"/>
          </a:p>
        </p:txBody>
      </p:sp>
    </p:spTree>
    <p:extLst>
      <p:ext uri="{BB962C8B-B14F-4D97-AF65-F5344CB8AC3E}">
        <p14:creationId xmlns:p14="http://schemas.microsoft.com/office/powerpoint/2010/main" val="28347199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mn-lt"/>
                <a:cs typeface="Arial" panose="020B0604020202020204" pitchFamily="34" charset="0"/>
              </a:rPr>
              <a:t>Every person has a unique communication style, a way in which they interact and exchange information with others.</a:t>
            </a:r>
            <a:r>
              <a:rPr lang="en-GB" sz="1200" baseline="0" dirty="0">
                <a:latin typeface="+mn-lt"/>
                <a:cs typeface="Arial" panose="020B0604020202020204" pitchFamily="34" charset="0"/>
              </a:rPr>
              <a:t> </a:t>
            </a:r>
            <a:r>
              <a:rPr lang="en-GB" sz="1200" dirty="0">
                <a:latin typeface="+mn-lt"/>
                <a:cs typeface="Arial" panose="020B0604020202020204" pitchFamily="34" charset="0"/>
              </a:rPr>
              <a:t>There are </a:t>
            </a:r>
            <a:r>
              <a:rPr lang="en-GB" sz="1200" b="1" dirty="0">
                <a:latin typeface="+mn-lt"/>
                <a:cs typeface="Arial" panose="020B0604020202020204" pitchFamily="34" charset="0"/>
              </a:rPr>
              <a:t>four</a:t>
            </a:r>
            <a:r>
              <a:rPr lang="en-GB" sz="1200" dirty="0">
                <a:latin typeface="+mn-lt"/>
                <a:cs typeface="Arial" panose="020B0604020202020204" pitchFamily="34" charset="0"/>
              </a:rPr>
              <a:t> basic communication styles: </a:t>
            </a:r>
            <a:r>
              <a:rPr lang="en-GB" sz="1200" b="1" dirty="0">
                <a:latin typeface="+mn-lt"/>
                <a:cs typeface="Arial" panose="020B0604020202020204" pitchFamily="34" charset="0"/>
              </a:rPr>
              <a:t>passive, aggressive, passive-aggressive </a:t>
            </a:r>
            <a:r>
              <a:rPr lang="en-GB" sz="1200" dirty="0">
                <a:latin typeface="+mn-lt"/>
                <a:cs typeface="Arial" panose="020B0604020202020204" pitchFamily="34" charset="0"/>
              </a:rPr>
              <a:t>and </a:t>
            </a:r>
            <a:r>
              <a:rPr lang="en-GB" sz="1200" b="1" dirty="0">
                <a:latin typeface="+mn-lt"/>
                <a:cs typeface="Arial" panose="020B0604020202020204" pitchFamily="34" charset="0"/>
              </a:rPr>
              <a:t>assertive</a:t>
            </a:r>
            <a:r>
              <a:rPr lang="en-GB" sz="1200" dirty="0">
                <a:latin typeface="+mn-lt"/>
                <a:cs typeface="Arial" panose="020B0604020202020204" pitchFamily="34" charset="0"/>
              </a:rPr>
              <a:t>.</a:t>
            </a:r>
          </a:p>
          <a:p>
            <a:endParaRPr lang="en-GB" sz="1200" b="1" i="0" u="none" strike="noStrike" kern="1200" baseline="0" dirty="0">
              <a:solidFill>
                <a:schemeClr val="tx1"/>
              </a:solidFill>
              <a:latin typeface="+mn-lt"/>
              <a:ea typeface="+mn-ea"/>
              <a:cs typeface="Arial" panose="020B0604020202020204" pitchFamily="34" charset="0"/>
            </a:endParaRPr>
          </a:p>
          <a:p>
            <a:r>
              <a:rPr lang="en-GB" sz="1200" b="1" i="0" u="none" strike="noStrike" kern="1200" baseline="0" dirty="0">
                <a:solidFill>
                  <a:schemeClr val="tx1"/>
                </a:solidFill>
                <a:latin typeface="+mn-lt"/>
                <a:ea typeface="+mn-ea"/>
                <a:cs typeface="Arial" panose="020B0604020202020204" pitchFamily="34" charset="0"/>
              </a:rPr>
              <a:t>QTS – How would you communicate with each of the individuals in the photos?</a:t>
            </a:r>
          </a:p>
          <a:p>
            <a:r>
              <a:rPr lang="en-GB" sz="1200" b="1" i="0" u="none" strike="noStrike" kern="1200" baseline="0" dirty="0">
                <a:solidFill>
                  <a:schemeClr val="tx1"/>
                </a:solidFill>
                <a:latin typeface="+mn-lt"/>
                <a:ea typeface="+mn-ea"/>
                <a:cs typeface="Arial" panose="020B0604020202020204" pitchFamily="34" charset="0"/>
              </a:rPr>
              <a:t>QTS - What factors influence how you communicate with them?</a:t>
            </a:r>
          </a:p>
          <a:p>
            <a:endParaRPr lang="en-GB" sz="1200" b="1" i="0" u="none" strike="noStrike" kern="1200" baseline="0" dirty="0">
              <a:solidFill>
                <a:schemeClr val="tx1"/>
              </a:solidFill>
              <a:latin typeface="+mn-lt"/>
              <a:ea typeface="+mn-ea"/>
              <a:cs typeface="Arial" panose="020B0604020202020204" pitchFamily="34" charset="0"/>
            </a:endParaRPr>
          </a:p>
          <a:p>
            <a:endParaRPr lang="en-GB" sz="1200" b="1" i="0" u="none" strike="noStrike" kern="1200" baseline="0" dirty="0">
              <a:solidFill>
                <a:schemeClr val="tx1"/>
              </a:solidFill>
              <a:latin typeface="+mn-lt"/>
              <a:ea typeface="+mn-ea"/>
              <a:cs typeface="Arial" panose="020B0604020202020204" pitchFamily="34" charset="0"/>
            </a:endParaRPr>
          </a:p>
          <a:p>
            <a:r>
              <a:rPr lang="en-GB" sz="1200" b="1" i="0" u="none" strike="noStrike" kern="1200" baseline="0" dirty="0">
                <a:solidFill>
                  <a:schemeClr val="tx1"/>
                </a:solidFill>
                <a:latin typeface="+mn-lt"/>
                <a:ea typeface="+mn-ea"/>
                <a:cs typeface="Arial" panose="020B0604020202020204" pitchFamily="34" charset="0"/>
              </a:rPr>
              <a:t>The impact of passive communication is that these individuals:</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often feel anxious because life seems out of their control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often feel depressed because they feel stuck and hopeless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often feel resentful (but are unaware of it) because their needs are not being met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often feel confused because they ignore their own feelings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are unable to mature because real issues are never addressed. </a:t>
            </a:r>
          </a:p>
          <a:p>
            <a:pPr marL="0" indent="0">
              <a:buFont typeface="Wingdings" panose="05000000000000000000" pitchFamily="2" charset="2"/>
              <a:buNone/>
            </a:pPr>
            <a:endParaRPr lang="en-GB" sz="1200" b="0" i="0" u="none" strike="noStrike" kern="1200" baseline="0" dirty="0">
              <a:solidFill>
                <a:schemeClr val="tx1"/>
              </a:solidFill>
              <a:latin typeface="+mn-lt"/>
              <a:ea typeface="+mn-ea"/>
              <a:cs typeface="Arial" panose="020B0604020202020204" pitchFamily="34" charset="0"/>
            </a:endParaRPr>
          </a:p>
          <a:p>
            <a:r>
              <a:rPr lang="en-GB" sz="1200" b="1" i="0" u="none" strike="noStrike" kern="1200" baseline="0" dirty="0">
                <a:solidFill>
                  <a:schemeClr val="tx1"/>
                </a:solidFill>
                <a:latin typeface="+mn-lt"/>
                <a:ea typeface="+mn-ea"/>
                <a:cs typeface="Arial" panose="020B0604020202020204" pitchFamily="34" charset="0"/>
              </a:rPr>
              <a:t>The impact of aggressive communication is that these individuals: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become alienated from others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alienate others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generate fear and hatred in others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always blame others instead of owning their issues, and thus are unable to mature.</a:t>
            </a:r>
          </a:p>
          <a:p>
            <a:pPr marL="0" indent="0">
              <a:buFont typeface="Wingdings" panose="05000000000000000000" pitchFamily="2" charset="2"/>
              <a:buNone/>
            </a:pPr>
            <a:endParaRPr lang="en-GB" sz="1200" b="0" i="0" u="none" strike="noStrike" kern="1200" baseline="0" dirty="0">
              <a:solidFill>
                <a:schemeClr val="tx1"/>
              </a:solidFill>
              <a:latin typeface="+mn-lt"/>
              <a:ea typeface="+mn-ea"/>
              <a:cs typeface="Arial" panose="020B0604020202020204" pitchFamily="34" charset="0"/>
            </a:endParaRPr>
          </a:p>
          <a:p>
            <a:r>
              <a:rPr lang="en-GB" sz="1200" b="1" i="0" u="none" strike="noStrike" kern="1200" baseline="0" dirty="0">
                <a:solidFill>
                  <a:schemeClr val="tx1"/>
                </a:solidFill>
                <a:latin typeface="+mn-lt"/>
                <a:ea typeface="+mn-ea"/>
                <a:cs typeface="Arial" panose="020B0604020202020204" pitchFamily="34" charset="0"/>
              </a:rPr>
              <a:t>The impact of passive-aggressive communication is that these individuals: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become alienated from those around them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remain stuck in a position of powerlessness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discharge resentment while real issues are never addressed so they can't mature.</a:t>
            </a:r>
          </a:p>
          <a:p>
            <a:pPr marL="0" indent="0">
              <a:buFont typeface="Wingdings" panose="05000000000000000000" pitchFamily="2" charset="2"/>
              <a:buNone/>
            </a:pPr>
            <a:endParaRPr lang="en-GB" sz="1200" b="0" i="0" u="none" strike="noStrike" kern="1200" baseline="0" dirty="0">
              <a:solidFill>
                <a:schemeClr val="tx1"/>
              </a:solidFill>
              <a:latin typeface="+mn-lt"/>
              <a:ea typeface="+mn-ea"/>
              <a:cs typeface="Arial" panose="020B0604020202020204" pitchFamily="34" charset="0"/>
            </a:endParaRPr>
          </a:p>
          <a:p>
            <a:r>
              <a:rPr lang="en-GB" sz="1200" b="1" i="0" u="none" strike="noStrike" kern="1200" baseline="0" dirty="0">
                <a:solidFill>
                  <a:schemeClr val="tx1"/>
                </a:solidFill>
                <a:latin typeface="+mn-lt"/>
                <a:ea typeface="+mn-ea"/>
                <a:cs typeface="Arial" panose="020B0604020202020204" pitchFamily="34" charset="0"/>
              </a:rPr>
              <a:t>The impact of assertive communication is that these individuals: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feel connected to others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feel in control of their lives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are able to mature because they address issues and problems as they arise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create a respectful environment for others to grow and mature. </a:t>
            </a:r>
            <a:endParaRPr lang="en-GB" sz="1200" dirty="0">
              <a:latin typeface="+mn-lt"/>
              <a:cs typeface="Arial" panose="020B0604020202020204" pitchFamily="34" charset="0"/>
            </a:endParaRPr>
          </a:p>
        </p:txBody>
      </p:sp>
      <p:sp>
        <p:nvSpPr>
          <p:cNvPr id="4" name="Slide Number Placeholder 3"/>
          <p:cNvSpPr>
            <a:spLocks noGrp="1"/>
          </p:cNvSpPr>
          <p:nvPr>
            <p:ph type="sldNum" sz="quarter" idx="10"/>
          </p:nvPr>
        </p:nvSpPr>
        <p:spPr/>
        <p:txBody>
          <a:bodyPr/>
          <a:lstStyle/>
          <a:p>
            <a:fld id="{7F0607B7-E60F-41BA-A32F-D5FA7BBCADC7}" type="slidenum">
              <a:rPr lang="en-GB" smtClean="0"/>
              <a:t>9</a:t>
            </a:fld>
            <a:endParaRPr lang="en-GB"/>
          </a:p>
        </p:txBody>
      </p:sp>
    </p:spTree>
    <p:extLst>
      <p:ext uri="{BB962C8B-B14F-4D97-AF65-F5344CB8AC3E}">
        <p14:creationId xmlns:p14="http://schemas.microsoft.com/office/powerpoint/2010/main" val="36459223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mn-lt"/>
                <a:cs typeface="Arial" panose="020B0604020202020204" pitchFamily="34" charset="0"/>
              </a:rPr>
              <a:t>Every person has a unique communication style, a way in which they interact and exchange information with others.</a:t>
            </a:r>
            <a:r>
              <a:rPr lang="en-GB" sz="1200" baseline="0" dirty="0">
                <a:latin typeface="+mn-lt"/>
                <a:cs typeface="Arial" panose="020B0604020202020204" pitchFamily="34" charset="0"/>
              </a:rPr>
              <a:t> </a:t>
            </a:r>
            <a:r>
              <a:rPr lang="en-GB" sz="1200" dirty="0">
                <a:latin typeface="+mn-lt"/>
                <a:cs typeface="Arial" panose="020B0604020202020204" pitchFamily="34" charset="0"/>
              </a:rPr>
              <a:t>There are </a:t>
            </a:r>
            <a:r>
              <a:rPr lang="en-GB" sz="1200" b="1" dirty="0">
                <a:latin typeface="+mn-lt"/>
                <a:cs typeface="Arial" panose="020B0604020202020204" pitchFamily="34" charset="0"/>
              </a:rPr>
              <a:t>four</a:t>
            </a:r>
            <a:r>
              <a:rPr lang="en-GB" sz="1200" dirty="0">
                <a:latin typeface="+mn-lt"/>
                <a:cs typeface="Arial" panose="020B0604020202020204" pitchFamily="34" charset="0"/>
              </a:rPr>
              <a:t> basic communication styles: </a:t>
            </a:r>
            <a:r>
              <a:rPr lang="en-GB" sz="1200" b="1" dirty="0">
                <a:latin typeface="+mn-lt"/>
                <a:cs typeface="Arial" panose="020B0604020202020204" pitchFamily="34" charset="0"/>
              </a:rPr>
              <a:t>passive, aggressive, passive-aggressive </a:t>
            </a:r>
            <a:r>
              <a:rPr lang="en-GB" sz="1200" dirty="0">
                <a:latin typeface="+mn-lt"/>
                <a:cs typeface="Arial" panose="020B0604020202020204" pitchFamily="34" charset="0"/>
              </a:rPr>
              <a:t>and </a:t>
            </a:r>
            <a:r>
              <a:rPr lang="en-GB" sz="1200" b="1" dirty="0">
                <a:latin typeface="+mn-lt"/>
                <a:cs typeface="Arial" panose="020B0604020202020204" pitchFamily="34" charset="0"/>
              </a:rPr>
              <a:t>assertive</a:t>
            </a:r>
            <a:r>
              <a:rPr lang="en-GB" sz="1200" dirty="0">
                <a:latin typeface="+mn-lt"/>
                <a:cs typeface="Arial" panose="020B0604020202020204" pitchFamily="34" charset="0"/>
              </a:rPr>
              <a:t>. Trainer to discuss the 4 styles using the table on the PPT presentation.</a:t>
            </a:r>
          </a:p>
          <a:p>
            <a:endParaRPr lang="en-GB" sz="1200" dirty="0">
              <a:latin typeface="+mn-lt"/>
              <a:cs typeface="Arial" panose="020B0604020202020204" pitchFamily="34" charset="0"/>
            </a:endParaRPr>
          </a:p>
          <a:p>
            <a:r>
              <a:rPr lang="en-GB" sz="1200" b="1" dirty="0">
                <a:latin typeface="+mn-lt"/>
                <a:cs typeface="Arial" panose="020B0604020202020204" pitchFamily="34" charset="0"/>
              </a:rPr>
              <a:t>Activity 3: </a:t>
            </a:r>
            <a:r>
              <a:rPr lang="en-GB" sz="1200" b="0" dirty="0">
                <a:latin typeface="+mn-lt"/>
                <a:cs typeface="Arial" panose="020B0604020202020204" pitchFamily="34" charset="0"/>
              </a:rPr>
              <a:t>Trainer</a:t>
            </a:r>
            <a:r>
              <a:rPr lang="en-GB" sz="1200" b="0" baseline="0" dirty="0">
                <a:latin typeface="+mn-lt"/>
                <a:cs typeface="Arial" panose="020B0604020202020204" pitchFamily="34" charset="0"/>
              </a:rPr>
              <a:t> to put students into 4 groups. Each group to make a list of the potential impact that their given style of communication may have on individuals.</a:t>
            </a:r>
          </a:p>
          <a:p>
            <a:pPr marL="171450" indent="-171450">
              <a:buFont typeface="Arial" panose="020B0604020202020204" pitchFamily="34" charset="0"/>
              <a:buChar char="•"/>
            </a:pPr>
            <a:r>
              <a:rPr lang="en-GB" sz="1200" b="1" baseline="0" dirty="0">
                <a:latin typeface="+mn-lt"/>
                <a:cs typeface="Arial" panose="020B0604020202020204" pitchFamily="34" charset="0"/>
              </a:rPr>
              <a:t>Group 1: </a:t>
            </a:r>
            <a:r>
              <a:rPr lang="en-GB" sz="1200" b="0" baseline="0" dirty="0">
                <a:latin typeface="+mn-lt"/>
                <a:cs typeface="Arial" panose="020B0604020202020204" pitchFamily="34" charset="0"/>
              </a:rPr>
              <a:t>Passive</a:t>
            </a:r>
          </a:p>
          <a:p>
            <a:pPr marL="171450" indent="-171450">
              <a:buFont typeface="Arial" panose="020B0604020202020204" pitchFamily="34" charset="0"/>
              <a:buChar char="•"/>
            </a:pPr>
            <a:r>
              <a:rPr lang="en-GB" sz="1200" b="1" baseline="0" dirty="0">
                <a:latin typeface="+mn-lt"/>
                <a:cs typeface="Arial" panose="020B0604020202020204" pitchFamily="34" charset="0"/>
              </a:rPr>
              <a:t>Group 2: </a:t>
            </a:r>
            <a:r>
              <a:rPr lang="en-GB" sz="1200" b="0" baseline="0" dirty="0">
                <a:latin typeface="+mn-lt"/>
                <a:cs typeface="Arial" panose="020B0604020202020204" pitchFamily="34" charset="0"/>
              </a:rPr>
              <a:t>Aggressive</a:t>
            </a:r>
          </a:p>
          <a:p>
            <a:pPr marL="171450" indent="-171450">
              <a:buFont typeface="Arial" panose="020B0604020202020204" pitchFamily="34" charset="0"/>
              <a:buChar char="•"/>
            </a:pPr>
            <a:r>
              <a:rPr lang="en-GB" sz="1200" b="1" baseline="0" dirty="0">
                <a:latin typeface="+mn-lt"/>
                <a:cs typeface="Arial" panose="020B0604020202020204" pitchFamily="34" charset="0"/>
              </a:rPr>
              <a:t>Group 3: </a:t>
            </a:r>
            <a:r>
              <a:rPr lang="en-GB" sz="1200" b="0" baseline="0" dirty="0">
                <a:latin typeface="+mn-lt"/>
                <a:cs typeface="Arial" panose="020B0604020202020204" pitchFamily="34" charset="0"/>
              </a:rPr>
              <a:t>Passive-Aggressive</a:t>
            </a:r>
          </a:p>
          <a:p>
            <a:pPr marL="171450" indent="-171450">
              <a:buFont typeface="Arial" panose="020B0604020202020204" pitchFamily="34" charset="0"/>
              <a:buChar char="•"/>
            </a:pPr>
            <a:r>
              <a:rPr lang="en-GB" sz="1200" b="1" baseline="0" dirty="0">
                <a:latin typeface="+mn-lt"/>
                <a:cs typeface="Arial" panose="020B0604020202020204" pitchFamily="34" charset="0"/>
              </a:rPr>
              <a:t>Group 4: </a:t>
            </a:r>
            <a:r>
              <a:rPr lang="en-GB" sz="1200" b="0" baseline="0" dirty="0">
                <a:latin typeface="+mn-lt"/>
                <a:cs typeface="Arial" panose="020B0604020202020204" pitchFamily="34" charset="0"/>
              </a:rPr>
              <a:t>Assertive</a:t>
            </a:r>
            <a:endParaRPr lang="en-GB" sz="1200" b="1" dirty="0">
              <a:latin typeface="+mn-lt"/>
              <a:cs typeface="Arial" panose="020B0604020202020204" pitchFamily="34" charset="0"/>
            </a:endParaRPr>
          </a:p>
          <a:p>
            <a:endParaRPr lang="en-GB" sz="1200" b="1" i="0" u="none" strike="noStrike" kern="1200" baseline="0" dirty="0">
              <a:solidFill>
                <a:schemeClr val="tx1"/>
              </a:solidFill>
              <a:latin typeface="+mn-lt"/>
              <a:ea typeface="+mn-ea"/>
              <a:cs typeface="Arial" panose="020B0604020202020204" pitchFamily="34" charset="0"/>
            </a:endParaRPr>
          </a:p>
          <a:p>
            <a:r>
              <a:rPr lang="en-GB" sz="1200" b="0" i="0" u="none" strike="noStrike" kern="1200" baseline="0" dirty="0">
                <a:solidFill>
                  <a:schemeClr val="tx1"/>
                </a:solidFill>
                <a:latin typeface="+mn-lt"/>
                <a:ea typeface="+mn-ea"/>
                <a:cs typeface="Arial" panose="020B0604020202020204" pitchFamily="34" charset="0"/>
              </a:rPr>
              <a:t>Each group to record answers on flip chart paper and feedback to other groups.</a:t>
            </a:r>
          </a:p>
          <a:p>
            <a:endParaRPr lang="en-GB" sz="1200" b="0" i="0" u="none" strike="noStrike" kern="1200" baseline="0" dirty="0">
              <a:solidFill>
                <a:schemeClr val="tx1"/>
              </a:solidFill>
              <a:latin typeface="+mn-lt"/>
              <a:ea typeface="+mn-ea"/>
              <a:cs typeface="Arial" panose="020B0604020202020204" pitchFamily="34" charset="0"/>
            </a:endParaRPr>
          </a:p>
          <a:p>
            <a:r>
              <a:rPr lang="en-GB" sz="1200" b="0" i="0" u="none" strike="noStrike" kern="1200" baseline="0" dirty="0">
                <a:solidFill>
                  <a:schemeClr val="tx1"/>
                </a:solidFill>
                <a:latin typeface="+mn-lt"/>
                <a:ea typeface="+mn-ea"/>
                <a:cs typeface="Arial" panose="020B0604020202020204" pitchFamily="34" charset="0"/>
              </a:rPr>
              <a:t>Potential answers should include:</a:t>
            </a:r>
          </a:p>
          <a:p>
            <a:r>
              <a:rPr lang="en-GB" sz="1200" b="1" i="0" u="none" strike="noStrike" kern="1200" baseline="0" dirty="0">
                <a:solidFill>
                  <a:schemeClr val="tx1"/>
                </a:solidFill>
                <a:latin typeface="+mn-lt"/>
                <a:ea typeface="+mn-ea"/>
                <a:cs typeface="Arial" panose="020B0604020202020204" pitchFamily="34" charset="0"/>
              </a:rPr>
              <a:t>The impact of passive communication is that these individuals:</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often feel anxious because life seems out of their control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often feel depressed because they feel stuck and hopeless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often feel resentful (but are unaware of it) because their needs are not being met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often feel confused because they ignore their own feelings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are unable to mature because real issues are never addressed. </a:t>
            </a:r>
          </a:p>
          <a:p>
            <a:pPr marL="0" indent="0">
              <a:buFont typeface="Wingdings" panose="05000000000000000000" pitchFamily="2" charset="2"/>
              <a:buNone/>
            </a:pPr>
            <a:endParaRPr lang="en-GB" sz="1200" b="0" i="0" u="none" strike="noStrike" kern="1200" baseline="0" dirty="0">
              <a:solidFill>
                <a:schemeClr val="tx1"/>
              </a:solidFill>
              <a:latin typeface="+mn-lt"/>
              <a:ea typeface="+mn-ea"/>
              <a:cs typeface="Arial" panose="020B0604020202020204" pitchFamily="34" charset="0"/>
            </a:endParaRPr>
          </a:p>
          <a:p>
            <a:r>
              <a:rPr lang="en-GB" sz="1200" b="1" i="0" u="none" strike="noStrike" kern="1200" baseline="0" dirty="0">
                <a:solidFill>
                  <a:schemeClr val="tx1"/>
                </a:solidFill>
                <a:latin typeface="+mn-lt"/>
                <a:ea typeface="+mn-ea"/>
                <a:cs typeface="Arial" panose="020B0604020202020204" pitchFamily="34" charset="0"/>
              </a:rPr>
              <a:t>The impact of aggressive communication is that these individuals: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become alienated from others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alienate others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generate fear and hatred in others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always blame others instead of owning their issues, and thus are unable to mature.</a:t>
            </a:r>
          </a:p>
          <a:p>
            <a:pPr marL="0" indent="0">
              <a:buFont typeface="Wingdings" panose="05000000000000000000" pitchFamily="2" charset="2"/>
              <a:buNone/>
            </a:pPr>
            <a:endParaRPr lang="en-GB" sz="1200" b="0" i="0" u="none" strike="noStrike" kern="1200" baseline="0" dirty="0">
              <a:solidFill>
                <a:schemeClr val="tx1"/>
              </a:solidFill>
              <a:latin typeface="+mn-lt"/>
              <a:ea typeface="+mn-ea"/>
              <a:cs typeface="Arial" panose="020B0604020202020204" pitchFamily="34" charset="0"/>
            </a:endParaRPr>
          </a:p>
          <a:p>
            <a:r>
              <a:rPr lang="en-GB" sz="1200" b="1" i="0" u="none" strike="noStrike" kern="1200" baseline="0" dirty="0">
                <a:solidFill>
                  <a:schemeClr val="tx1"/>
                </a:solidFill>
                <a:latin typeface="+mn-lt"/>
                <a:ea typeface="+mn-ea"/>
                <a:cs typeface="Arial" panose="020B0604020202020204" pitchFamily="34" charset="0"/>
              </a:rPr>
              <a:t>The impact of passive-aggressive communication is that these individuals: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become alienated from those around them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remain stuck in a position of powerlessness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discharge resentment while real issues are never addressed so they can't mature.</a:t>
            </a:r>
          </a:p>
          <a:p>
            <a:pPr marL="0" indent="0">
              <a:buFont typeface="Wingdings" panose="05000000000000000000" pitchFamily="2" charset="2"/>
              <a:buNone/>
            </a:pPr>
            <a:endParaRPr lang="en-GB" sz="1200" b="0" i="0" u="none" strike="noStrike" kern="1200" baseline="0" dirty="0">
              <a:solidFill>
                <a:schemeClr val="tx1"/>
              </a:solidFill>
              <a:latin typeface="+mn-lt"/>
              <a:ea typeface="+mn-ea"/>
              <a:cs typeface="Arial" panose="020B0604020202020204" pitchFamily="34" charset="0"/>
            </a:endParaRPr>
          </a:p>
          <a:p>
            <a:r>
              <a:rPr lang="en-GB" sz="1200" b="1" i="0" u="none" strike="noStrike" kern="1200" baseline="0" dirty="0">
                <a:solidFill>
                  <a:schemeClr val="tx1"/>
                </a:solidFill>
                <a:latin typeface="+mn-lt"/>
                <a:ea typeface="+mn-ea"/>
                <a:cs typeface="Arial" panose="020B0604020202020204" pitchFamily="34" charset="0"/>
              </a:rPr>
              <a:t>The impact of assertive communication is that these individuals: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feel connected to others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feel in control of their lives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are able to mature because they address issues and problems as they arise </a:t>
            </a:r>
          </a:p>
          <a:p>
            <a:pPr marL="171450" indent="-171450">
              <a:buFont typeface="Wingdings" panose="05000000000000000000" pitchFamily="2" charset="2"/>
              <a:buChar char="q"/>
            </a:pPr>
            <a:r>
              <a:rPr lang="en-GB" sz="1200" b="0" i="0" u="none" strike="noStrike" kern="1200" baseline="0" dirty="0">
                <a:solidFill>
                  <a:schemeClr val="tx1"/>
                </a:solidFill>
                <a:latin typeface="+mn-lt"/>
                <a:ea typeface="+mn-ea"/>
                <a:cs typeface="Arial" panose="020B0604020202020204" pitchFamily="34" charset="0"/>
              </a:rPr>
              <a:t>create a respectful environment for others to grow and mature. </a:t>
            </a:r>
            <a:endParaRPr lang="en-GB" sz="1200" dirty="0">
              <a:latin typeface="+mn-lt"/>
              <a:cs typeface="Arial" panose="020B0604020202020204" pitchFamily="34" charset="0"/>
            </a:endParaRPr>
          </a:p>
        </p:txBody>
      </p:sp>
      <p:sp>
        <p:nvSpPr>
          <p:cNvPr id="4" name="Slide Number Placeholder 3"/>
          <p:cNvSpPr>
            <a:spLocks noGrp="1"/>
          </p:cNvSpPr>
          <p:nvPr>
            <p:ph type="sldNum" sz="quarter" idx="10"/>
          </p:nvPr>
        </p:nvSpPr>
        <p:spPr/>
        <p:txBody>
          <a:bodyPr/>
          <a:lstStyle/>
          <a:p>
            <a:fld id="{7F0607B7-E60F-41BA-A32F-D5FA7BBCADC7}" type="slidenum">
              <a:rPr lang="en-GB" smtClean="0"/>
              <a:t>10</a:t>
            </a:fld>
            <a:endParaRPr lang="en-GB"/>
          </a:p>
        </p:txBody>
      </p:sp>
    </p:spTree>
    <p:extLst>
      <p:ext uri="{BB962C8B-B14F-4D97-AF65-F5344CB8AC3E}">
        <p14:creationId xmlns:p14="http://schemas.microsoft.com/office/powerpoint/2010/main" val="3019440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Q. Would you communicate with each of the individuals in the photos in the same manner?  </a:t>
            </a:r>
            <a: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No.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Image 1:- Cultural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Image 2:- Language</a:t>
            </a:r>
            <a:b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br>
            <a: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Image 3:- Children</a:t>
            </a:r>
            <a:b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br>
            <a: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Image 4:- Disability</a:t>
            </a:r>
            <a:b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br>
            <a: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Image 5:- Autism (Neurodiversity)</a:t>
            </a:r>
            <a:b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br>
            <a: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Image 6:- ADHD (Neurodiversity)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Split class into groups and get students to discuss the impacts in communication with these groups at an incident. Groups to be prepared to discuss findings with rest of class.</a:t>
            </a:r>
            <a:endParaRPr kumimoji="0" lang="en-US" sz="11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br>
            <a:r>
              <a:rPr kumimoji="0" lang="en-US" sz="11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Q. What factors influence how you communicate with them?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Answers could include:</a:t>
            </a:r>
          </a:p>
          <a:p>
            <a:pPr marL="171450" indent="-171450">
              <a:lnSpc>
                <a:spcPct val="100000"/>
              </a:lnSpc>
              <a:buFont typeface="Wingdings" panose="05000000000000000000" pitchFamily="2" charset="2"/>
              <a:buChar char="q"/>
            </a:pPr>
            <a:r>
              <a:rPr lang="en-GB" sz="1100" b="1" dirty="0">
                <a:latin typeface="+mn-lt"/>
                <a:cs typeface="Arial" panose="020B0604020202020204" pitchFamily="34" charset="0"/>
              </a:rPr>
              <a:t>Know your audience: a) </a:t>
            </a:r>
            <a:r>
              <a:rPr lang="en-GB" sz="1100" dirty="0">
                <a:latin typeface="+mn-lt"/>
                <a:cs typeface="Arial" panose="020B0604020202020204" pitchFamily="34" charset="0"/>
              </a:rPr>
              <a:t>Adapt</a:t>
            </a:r>
            <a:r>
              <a:rPr lang="en-GB" sz="1100" baseline="0" dirty="0">
                <a:latin typeface="+mn-lt"/>
                <a:cs typeface="Arial" panose="020B0604020202020204" pitchFamily="34" charset="0"/>
              </a:rPr>
              <a:t> your style to suit your audience e.g. formal or informal, personal, language etc. </a:t>
            </a:r>
            <a:r>
              <a:rPr lang="en-GB" sz="1100" b="1" baseline="0" dirty="0">
                <a:latin typeface="+mn-lt"/>
                <a:cs typeface="Arial" panose="020B0604020202020204" pitchFamily="34" charset="0"/>
              </a:rPr>
              <a:t>b) </a:t>
            </a:r>
            <a:r>
              <a:rPr lang="en-GB" sz="1100" b="0" baseline="0" dirty="0">
                <a:latin typeface="+mn-lt"/>
                <a:cs typeface="Arial" panose="020B0604020202020204" pitchFamily="34" charset="0"/>
              </a:rPr>
              <a:t>Match your vocabulary to the audience</a:t>
            </a:r>
            <a:endParaRPr lang="en-GB" sz="1100" baseline="0" dirty="0">
              <a:latin typeface="+mn-lt"/>
              <a:cs typeface="Arial" panose="020B0604020202020204" pitchFamily="34" charset="0"/>
            </a:endParaRPr>
          </a:p>
          <a:p>
            <a:pPr marL="171450" indent="-171450">
              <a:lnSpc>
                <a:spcPct val="100000"/>
              </a:lnSpc>
              <a:buFont typeface="Wingdings" panose="05000000000000000000" pitchFamily="2" charset="2"/>
              <a:buChar char="q"/>
            </a:pPr>
            <a:r>
              <a:rPr lang="en-GB" sz="1100" b="1" dirty="0">
                <a:latin typeface="+mn-lt"/>
                <a:cs typeface="Arial" panose="020B0604020202020204" pitchFamily="34" charset="0"/>
              </a:rPr>
              <a:t>Mirroring</a:t>
            </a:r>
            <a:r>
              <a:rPr lang="en-GB" sz="1100" dirty="0">
                <a:latin typeface="+mn-lt"/>
                <a:cs typeface="Arial" panose="020B0604020202020204" pitchFamily="34" charset="0"/>
              </a:rPr>
              <a:t>:</a:t>
            </a:r>
            <a:r>
              <a:rPr lang="en-GB" sz="1100" baseline="0" dirty="0">
                <a:latin typeface="+mn-lt"/>
                <a:cs typeface="Arial" panose="020B0604020202020204" pitchFamily="34" charset="0"/>
              </a:rPr>
              <a:t>  Mirror some of the gestures and words used by your audience</a:t>
            </a:r>
          </a:p>
          <a:p>
            <a:pPr marL="171450" indent="-171450">
              <a:lnSpc>
                <a:spcPct val="100000"/>
              </a:lnSpc>
              <a:buFont typeface="Wingdings" panose="05000000000000000000" pitchFamily="2" charset="2"/>
              <a:buChar char="q"/>
            </a:pPr>
            <a:r>
              <a:rPr lang="en-GB" sz="1100" b="1" baseline="0" dirty="0">
                <a:latin typeface="+mn-lt"/>
                <a:cs typeface="Arial" panose="020B0604020202020204" pitchFamily="34" charset="0"/>
              </a:rPr>
              <a:t>Tone of voice: </a:t>
            </a:r>
            <a:r>
              <a:rPr lang="en-GB" sz="1100" baseline="0" dirty="0">
                <a:latin typeface="+mn-lt"/>
                <a:cs typeface="Arial" panose="020B0604020202020204" pitchFamily="34" charset="0"/>
              </a:rPr>
              <a:t>Adjust the tone of your voice to suit the situation e.g. serious, encouraging, casual</a:t>
            </a:r>
          </a:p>
          <a:p>
            <a:pPr marL="171450" indent="-171450">
              <a:lnSpc>
                <a:spcPct val="100000"/>
              </a:lnSpc>
              <a:buFont typeface="Wingdings" panose="05000000000000000000" pitchFamily="2" charset="2"/>
              <a:buChar char="q"/>
            </a:pPr>
            <a:endParaRPr lang="en-GB" sz="1100" baseline="0" dirty="0">
              <a:latin typeface="+mn-lt"/>
              <a:cs typeface="Arial" panose="020B0604020202020204" pitchFamily="34" charset="0"/>
            </a:endParaRPr>
          </a:p>
          <a:p>
            <a:pPr marL="171450" indent="-171450">
              <a:buFont typeface="Wingdings" panose="05000000000000000000" pitchFamily="2" charset="2"/>
              <a:buChar char="q"/>
            </a:pPr>
            <a:endParaRPr lang="en-GB" sz="1100" dirty="0">
              <a:latin typeface="+mn-lt"/>
            </a:endParaRPr>
          </a:p>
          <a:p>
            <a:pPr algn="l"/>
            <a:r>
              <a:rPr lang="en-GB" sz="1100" b="1" i="0" dirty="0">
                <a:solidFill>
                  <a:srgbClr val="212529"/>
                </a:solidFill>
                <a:effectLst/>
                <a:latin typeface="+mn-lt"/>
              </a:rPr>
              <a:t>Neurodiversity</a:t>
            </a:r>
          </a:p>
          <a:p>
            <a:pPr algn="l"/>
            <a:r>
              <a:rPr lang="en-GB" sz="1100" b="0" i="0" dirty="0">
                <a:solidFill>
                  <a:srgbClr val="212529"/>
                </a:solidFill>
                <a:effectLst/>
                <a:latin typeface="+mn-lt"/>
              </a:rPr>
              <a:t>Neurodivergent people may have problems with ‘normal’ forms of communication. Some people on the autistic spectrum, for example, have difficulties in reading other people’s facial expressions, body language or nuances within conversations. There is a vast range of conditions covered by the term Neurodiversity such as: DLD, DCD, Dyslexia, Cerebral Palsy, Tic Disorders, ASD, ADHD, Depression, Anxiety, MS, OCD, Epilepsy and many more. They all have their own strength and weakness. How people convey their difficulties will also vary depending on their past experiences and present circumstances and can change with changing demands. </a:t>
            </a:r>
            <a:br>
              <a:rPr lang="en-GB" sz="1100" b="0" i="0" dirty="0">
                <a:solidFill>
                  <a:srgbClr val="212529"/>
                </a:solidFill>
                <a:effectLst/>
                <a:latin typeface="+mn-lt"/>
              </a:rPr>
            </a:br>
            <a:endParaRPr lang="en-GB" sz="1100" b="0" i="0" dirty="0">
              <a:solidFill>
                <a:srgbClr val="212529"/>
              </a:solidFill>
              <a:effectLst/>
              <a:latin typeface="+mn-lt"/>
            </a:endParaRPr>
          </a:p>
          <a:p>
            <a:pPr algn="l"/>
            <a:r>
              <a:rPr lang="en-GB" sz="1100" b="0" i="0" dirty="0">
                <a:solidFill>
                  <a:srgbClr val="212529"/>
                </a:solidFill>
                <a:effectLst/>
                <a:latin typeface="+mn-lt"/>
              </a:rPr>
              <a:t>You will have to treat each one differently and according to their needs which will involve finding these out from them or the person they are with. Some generic suggestions to aid communication include:</a:t>
            </a:r>
          </a:p>
          <a:p>
            <a:pPr algn="l">
              <a:buFont typeface="Arial" panose="020B0604020202020204" pitchFamily="34" charset="0"/>
              <a:buChar char="•"/>
            </a:pPr>
            <a:r>
              <a:rPr lang="en-GB" sz="1100" b="0" i="0" dirty="0">
                <a:solidFill>
                  <a:srgbClr val="212529"/>
                </a:solidFill>
                <a:effectLst/>
                <a:latin typeface="+mn-lt"/>
              </a:rPr>
              <a:t>try to avoid using jokes, sarcasm or ambiguous statements;</a:t>
            </a:r>
          </a:p>
          <a:p>
            <a:pPr algn="l">
              <a:buFont typeface="Arial" panose="020B0604020202020204" pitchFamily="34" charset="0"/>
              <a:buChar char="•"/>
            </a:pPr>
            <a:r>
              <a:rPr lang="en-GB" sz="1100" b="0" i="0" dirty="0">
                <a:solidFill>
                  <a:srgbClr val="212529"/>
                </a:solidFill>
                <a:effectLst/>
                <a:latin typeface="+mn-lt"/>
              </a:rPr>
              <a:t>be clear and direct, using concise sentences;</a:t>
            </a:r>
          </a:p>
          <a:p>
            <a:pPr algn="l">
              <a:buFont typeface="Arial" panose="020B0604020202020204" pitchFamily="34" charset="0"/>
              <a:buChar char="•"/>
            </a:pPr>
            <a:r>
              <a:rPr lang="en-GB" sz="1100" b="0" i="0" dirty="0">
                <a:solidFill>
                  <a:srgbClr val="212529"/>
                </a:solidFill>
                <a:effectLst/>
                <a:latin typeface="+mn-lt"/>
              </a:rPr>
              <a:t>use short sentences in written communications;</a:t>
            </a:r>
          </a:p>
          <a:p>
            <a:pPr algn="l">
              <a:buFont typeface="Arial" panose="020B0604020202020204" pitchFamily="34" charset="0"/>
              <a:buChar char="•"/>
            </a:pPr>
            <a:r>
              <a:rPr lang="en-GB" sz="1100" b="0" i="0" dirty="0">
                <a:solidFill>
                  <a:srgbClr val="212529"/>
                </a:solidFill>
                <a:effectLst/>
                <a:latin typeface="+mn-lt"/>
              </a:rPr>
              <a:t>sometimes diagrams are better than written communications or instructions;</a:t>
            </a:r>
          </a:p>
          <a:p>
            <a:pPr algn="l">
              <a:buFont typeface="Arial" panose="020B0604020202020204" pitchFamily="34" charset="0"/>
              <a:buChar char="•"/>
            </a:pPr>
            <a:r>
              <a:rPr lang="en-GB" sz="1100" b="0" i="0" dirty="0">
                <a:solidFill>
                  <a:srgbClr val="212529"/>
                </a:solidFill>
                <a:effectLst/>
                <a:latin typeface="+mn-lt"/>
              </a:rPr>
              <a:t>where appropriate, use closed rather than open questions;</a:t>
            </a:r>
          </a:p>
          <a:p>
            <a:pPr algn="l">
              <a:buFont typeface="Arial" panose="020B0604020202020204" pitchFamily="34" charset="0"/>
              <a:buChar char="•"/>
            </a:pPr>
            <a:endParaRPr lang="en-GB" sz="1100" b="0" i="0" dirty="0">
              <a:solidFill>
                <a:srgbClr val="212529"/>
              </a:solidFill>
              <a:effectLst/>
              <a:latin typeface="+mn-lt"/>
            </a:endParaRPr>
          </a:p>
          <a:p>
            <a:pPr>
              <a:lnSpc>
                <a:spcPct val="107000"/>
              </a:lnSpc>
              <a:spcAft>
                <a:spcPts val="800"/>
              </a:spcAft>
            </a:pPr>
            <a:r>
              <a:rPr lang="en-GB" sz="1100" b="1" u="sng" dirty="0">
                <a:effectLst/>
                <a:latin typeface="+mn-lt"/>
                <a:ea typeface="Calibri" panose="020F0502020204030204" pitchFamily="34" charset="0"/>
                <a:cs typeface="Times New Roman" panose="02020603050405020304" pitchFamily="18" charset="0"/>
              </a:rPr>
              <a:t>ADAPTING COMMUNICATION STYLES</a:t>
            </a:r>
            <a:br>
              <a:rPr lang="en-GB" sz="1100" u="sng" dirty="0">
                <a:effectLst/>
                <a:latin typeface="+mn-lt"/>
                <a:ea typeface="Calibri" panose="020F0502020204030204" pitchFamily="34" charset="0"/>
                <a:cs typeface="Times New Roman" panose="02020603050405020304" pitchFamily="18" charset="0"/>
              </a:rPr>
            </a:br>
            <a:r>
              <a:rPr lang="en-GB" sz="1100" dirty="0">
                <a:effectLst/>
                <a:latin typeface="+mn-lt"/>
                <a:ea typeface="Calibri" panose="020F0502020204030204" pitchFamily="34" charset="0"/>
                <a:cs typeface="Times New Roman" panose="02020603050405020304" pitchFamily="18" charset="0"/>
              </a:rPr>
              <a:t>For an autistic person, communicating with an allistic (non-autistic) colleague – or perhaps several at once – can be confusing and exhausting. Whether consciously or not, autistic people often feel the need to mask their differences in order ‘to fit in’ with the allistic people around them. But effective communication is a two-way process. </a:t>
            </a:r>
          </a:p>
          <a:p>
            <a:pPr>
              <a:lnSpc>
                <a:spcPct val="107000"/>
              </a:lnSpc>
              <a:spcAft>
                <a:spcPts val="800"/>
              </a:spcAft>
            </a:pPr>
            <a:br>
              <a:rPr lang="en-GB" sz="1100" b="1" dirty="0">
                <a:effectLst/>
                <a:latin typeface="+mn-lt"/>
                <a:ea typeface="Calibri" panose="020F0502020204030204" pitchFamily="34" charset="0"/>
                <a:cs typeface="Times New Roman" panose="02020603050405020304" pitchFamily="18" charset="0"/>
              </a:rPr>
            </a:br>
            <a:r>
              <a:rPr lang="en-GB" sz="1100" b="1" dirty="0">
                <a:effectLst/>
                <a:latin typeface="+mn-lt"/>
                <a:ea typeface="Calibri" panose="020F0502020204030204" pitchFamily="34" charset="0"/>
                <a:cs typeface="Times New Roman" panose="02020603050405020304" pitchFamily="18" charset="0"/>
              </a:rPr>
              <a:t>Ask</a:t>
            </a:r>
            <a:br>
              <a:rPr lang="en-GB" sz="1100" dirty="0">
                <a:effectLst/>
                <a:latin typeface="+mn-lt"/>
                <a:ea typeface="Calibri" panose="020F0502020204030204" pitchFamily="34" charset="0"/>
                <a:cs typeface="Times New Roman" panose="02020603050405020304" pitchFamily="18" charset="0"/>
              </a:rPr>
            </a:br>
            <a:r>
              <a:rPr lang="en-GB" sz="1100" dirty="0">
                <a:effectLst/>
                <a:latin typeface="+mn-lt"/>
                <a:ea typeface="Calibri" panose="020F0502020204030204" pitchFamily="34" charset="0"/>
                <a:cs typeface="Times New Roman" panose="02020603050405020304" pitchFamily="18" charset="0"/>
              </a:rPr>
              <a:t>All changes need to be person-centred. What works for one autistic person may not work for another. It is always best to ask others how they prefer to communicate with you rather than just assume. This is true of all Neurodiverse persons not just those who identify as autistic.</a:t>
            </a:r>
          </a:p>
          <a:p>
            <a:pPr>
              <a:lnSpc>
                <a:spcPct val="107000"/>
              </a:lnSpc>
              <a:spcAft>
                <a:spcPts val="800"/>
              </a:spcAft>
            </a:pPr>
            <a:r>
              <a:rPr lang="en-GB" sz="1100" b="1" dirty="0">
                <a:effectLst/>
                <a:latin typeface="+mn-lt"/>
                <a:ea typeface="Calibri" panose="020F0502020204030204" pitchFamily="34" charset="0"/>
                <a:cs typeface="Times New Roman" panose="02020603050405020304" pitchFamily="18" charset="0"/>
              </a:rPr>
              <a:t>Slow down</a:t>
            </a:r>
            <a:br>
              <a:rPr lang="en-GB" sz="1100" b="1" dirty="0">
                <a:effectLst/>
                <a:latin typeface="+mn-lt"/>
                <a:ea typeface="Calibri" panose="020F0502020204030204" pitchFamily="34" charset="0"/>
                <a:cs typeface="Times New Roman" panose="02020603050405020304" pitchFamily="18" charset="0"/>
              </a:rPr>
            </a:br>
            <a:r>
              <a:rPr lang="en-GB" sz="1100" dirty="0">
                <a:effectLst/>
                <a:latin typeface="+mn-lt"/>
                <a:ea typeface="Calibri" panose="020F0502020204030204" pitchFamily="34" charset="0"/>
                <a:cs typeface="Times New Roman" panose="02020603050405020304" pitchFamily="18" charset="0"/>
              </a:rPr>
              <a:t>Most of us are probably guilty of speaking too quickly. This can be overwhelming for some autistic people. But getting the pace and tone right can be difficult – you don’t want your conversation to sound unnatural or patronising. Try adding pauses. This will give your communication partner the extra time they may need to process and sort what you are saying. It may feel a little awkward to begin with but it will have a positive effect on your communication.</a:t>
            </a:r>
          </a:p>
          <a:p>
            <a:pPr>
              <a:lnSpc>
                <a:spcPct val="107000"/>
              </a:lnSpc>
              <a:spcAft>
                <a:spcPts val="800"/>
              </a:spcAft>
            </a:pPr>
            <a:br>
              <a:rPr lang="en-GB" sz="1100" dirty="0">
                <a:effectLst/>
                <a:latin typeface="+mn-lt"/>
                <a:ea typeface="Calibri" panose="020F0502020204030204" pitchFamily="34" charset="0"/>
                <a:cs typeface="Times New Roman" panose="02020603050405020304" pitchFamily="18" charset="0"/>
              </a:rPr>
            </a:br>
            <a:r>
              <a:rPr lang="en-GB" sz="1100" b="1" dirty="0">
                <a:effectLst/>
                <a:latin typeface="+mn-lt"/>
                <a:ea typeface="Calibri" panose="020F0502020204030204" pitchFamily="34" charset="0"/>
                <a:cs typeface="Times New Roman" panose="02020603050405020304" pitchFamily="18" charset="0"/>
              </a:rPr>
              <a:t>Give clear instructions</a:t>
            </a:r>
            <a:br>
              <a:rPr lang="en-GB" sz="1100" b="1" dirty="0">
                <a:effectLst/>
                <a:latin typeface="+mn-lt"/>
                <a:ea typeface="Calibri" panose="020F0502020204030204" pitchFamily="34" charset="0"/>
                <a:cs typeface="Times New Roman" panose="02020603050405020304" pitchFamily="18" charset="0"/>
              </a:rPr>
            </a:br>
            <a:r>
              <a:rPr lang="en-GB" sz="1100" dirty="0">
                <a:effectLst/>
                <a:latin typeface="+mn-lt"/>
                <a:ea typeface="Calibri" panose="020F0502020204030204" pitchFamily="34" charset="0"/>
                <a:cs typeface="Times New Roman" panose="02020603050405020304" pitchFamily="18" charset="0"/>
              </a:rPr>
              <a:t>Clarity is important, particularly when giving instructions. Begin with the person’s name so they know that you are addressing them directly. Avoid abstract or generic terms, which may have little meaning for your communication partner. Keep instructions short and precise, and prioritise them in the order of importance. Give neurodiverse people time to process information.</a:t>
            </a:r>
            <a:br>
              <a:rPr lang="en-GB" sz="1100" dirty="0">
                <a:effectLst/>
                <a:latin typeface="+mn-lt"/>
                <a:ea typeface="Calibri" panose="020F0502020204030204" pitchFamily="34" charset="0"/>
                <a:cs typeface="Times New Roman" panose="02020603050405020304" pitchFamily="18" charset="0"/>
              </a:rPr>
            </a:br>
            <a:br>
              <a:rPr lang="en-GB" sz="1100" dirty="0">
                <a:effectLst/>
                <a:latin typeface="+mn-lt"/>
                <a:ea typeface="Calibri" panose="020F0502020204030204" pitchFamily="34" charset="0"/>
                <a:cs typeface="Times New Roman" panose="02020603050405020304" pitchFamily="18" charset="0"/>
              </a:rPr>
            </a:br>
            <a:r>
              <a:rPr lang="en-GB" sz="1100" dirty="0">
                <a:effectLst/>
                <a:latin typeface="+mn-lt"/>
                <a:ea typeface="Calibri" panose="020F0502020204030204" pitchFamily="34" charset="0"/>
                <a:cs typeface="Times New Roman" panose="02020603050405020304" pitchFamily="18" charset="0"/>
              </a:rPr>
              <a:t>While being direct can be helpful, you need to judge the situation. If an individual seems stressed or anxious, then it is best to avoid demanding language, such as ‘must’ or ‘now’.</a:t>
            </a:r>
            <a:br>
              <a:rPr lang="en-GB" sz="1100" dirty="0">
                <a:effectLst/>
                <a:latin typeface="+mn-lt"/>
                <a:ea typeface="Calibri" panose="020F0502020204030204" pitchFamily="34" charset="0"/>
                <a:cs typeface="Times New Roman" panose="02020603050405020304" pitchFamily="18" charset="0"/>
              </a:rPr>
            </a:br>
            <a:br>
              <a:rPr lang="en-GB" sz="1100" dirty="0">
                <a:effectLst/>
                <a:latin typeface="+mn-lt"/>
                <a:ea typeface="Calibri" panose="020F0502020204030204" pitchFamily="34" charset="0"/>
                <a:cs typeface="Times New Roman" panose="02020603050405020304" pitchFamily="18" charset="0"/>
              </a:rPr>
            </a:br>
            <a:r>
              <a:rPr lang="en-GB" sz="1100" b="1" dirty="0">
                <a:effectLst/>
                <a:latin typeface="+mn-lt"/>
                <a:ea typeface="Calibri" panose="020F0502020204030204" pitchFamily="34" charset="0"/>
                <a:cs typeface="Times New Roman" panose="02020603050405020304" pitchFamily="18" charset="0"/>
              </a:rPr>
              <a:t>Limit small talk</a:t>
            </a:r>
            <a:br>
              <a:rPr lang="en-GB" sz="1100" b="1" dirty="0">
                <a:effectLst/>
                <a:latin typeface="+mn-lt"/>
                <a:ea typeface="Calibri" panose="020F0502020204030204" pitchFamily="34" charset="0"/>
                <a:cs typeface="Times New Roman" panose="02020603050405020304" pitchFamily="18" charset="0"/>
              </a:rPr>
            </a:br>
            <a:r>
              <a:rPr lang="en-GB" sz="1100" dirty="0">
                <a:effectLst/>
                <a:latin typeface="+mn-lt"/>
                <a:ea typeface="Calibri" panose="020F0502020204030204" pitchFamily="34" charset="0"/>
                <a:cs typeface="Times New Roman" panose="02020603050405020304" pitchFamily="18" charset="0"/>
              </a:rPr>
              <a:t>It is common in most settings to begin or end a conversation or encounter with small talk. It is often how we bond with people and build mutual understanding. For autistic people, however, small talk can be confusing and tiring, especially if it is on a topic which seems out of context or irrelevant. Try to find out about your communication partner’s interests, and invite them into the conversation by asking them a direct question. Keep small talk short, and make it easy for them to exit a conversation or remain quiet, if they wish to.</a:t>
            </a:r>
          </a:p>
          <a:p>
            <a:pPr>
              <a:lnSpc>
                <a:spcPct val="107000"/>
              </a:lnSpc>
              <a:spcAft>
                <a:spcPts val="800"/>
              </a:spcAft>
            </a:pPr>
            <a:br>
              <a:rPr lang="en-GB" sz="1100" b="1" dirty="0">
                <a:effectLst/>
                <a:latin typeface="+mn-lt"/>
                <a:ea typeface="Calibri" panose="020F0502020204030204" pitchFamily="34" charset="0"/>
                <a:cs typeface="Times New Roman" panose="02020603050405020304" pitchFamily="18" charset="0"/>
              </a:rPr>
            </a:br>
            <a:r>
              <a:rPr lang="en-GB" sz="1100" b="1" dirty="0">
                <a:effectLst/>
                <a:latin typeface="+mn-lt"/>
                <a:ea typeface="Calibri" panose="020F0502020204030204" pitchFamily="34" charset="0"/>
                <a:cs typeface="Times New Roman" panose="02020603050405020304" pitchFamily="18" charset="0"/>
              </a:rPr>
              <a:t>Written communication</a:t>
            </a:r>
            <a:br>
              <a:rPr lang="en-GB" sz="1100" b="1" dirty="0">
                <a:effectLst/>
                <a:latin typeface="+mn-lt"/>
                <a:ea typeface="Calibri" panose="020F0502020204030204" pitchFamily="34" charset="0"/>
                <a:cs typeface="Times New Roman" panose="02020603050405020304" pitchFamily="18" charset="0"/>
              </a:rPr>
            </a:br>
            <a:r>
              <a:rPr lang="en-GB" sz="1100" dirty="0">
                <a:effectLst/>
                <a:latin typeface="+mn-lt"/>
                <a:ea typeface="Calibri" panose="020F0502020204030204" pitchFamily="34" charset="0"/>
                <a:cs typeface="Times New Roman" panose="02020603050405020304" pitchFamily="18" charset="0"/>
              </a:rPr>
              <a:t>Many autistic people prefer written communication, such as emails or text chat, to speaking on the telephone. Written communication can be easily referred back to and there is time for processing information and structuring a response. Just like spoken communication, however, it is important that written information is clear and to the point.</a:t>
            </a:r>
            <a:br>
              <a:rPr lang="en-GB" sz="1100" b="1" dirty="0">
                <a:effectLst/>
                <a:latin typeface="+mn-lt"/>
                <a:ea typeface="Calibri" panose="020F0502020204030204" pitchFamily="34" charset="0"/>
                <a:cs typeface="Times New Roman" panose="02020603050405020304" pitchFamily="18" charset="0"/>
              </a:rPr>
            </a:br>
            <a:br>
              <a:rPr lang="en-GB" sz="1100" b="1" dirty="0">
                <a:effectLst/>
                <a:latin typeface="+mn-lt"/>
                <a:ea typeface="Calibri" panose="020F0502020204030204" pitchFamily="34" charset="0"/>
                <a:cs typeface="Times New Roman" panose="02020603050405020304" pitchFamily="18" charset="0"/>
              </a:rPr>
            </a:br>
            <a:r>
              <a:rPr lang="en-GB" sz="1100" dirty="0">
                <a:effectLst/>
                <a:latin typeface="+mn-lt"/>
                <a:ea typeface="Calibri" panose="020F0502020204030204" pitchFamily="34" charset="0"/>
                <a:cs typeface="Times New Roman" panose="02020603050405020304" pitchFamily="18" charset="0"/>
              </a:rPr>
              <a:t>Avoid ambiguous or vague language. Many time expressions, such as ‘let’s talk about this later’ or ‘I need this done ASAP’, might be part of everyday language, but actually provide the autistic person with very little information. Does later mean later today, tomorrow, or later this week? Does ASAP mean in five minutes or by the end of the day? Use accurate time phrases instead, for example, ‘Let’s talk about this when we meet at 4pm’ or ‘This needs to be completed by midday’.</a:t>
            </a:r>
            <a:br>
              <a:rPr lang="en-GB" sz="1100" dirty="0">
                <a:effectLst/>
                <a:latin typeface="+mn-lt"/>
                <a:ea typeface="Calibri" panose="020F0502020204030204" pitchFamily="34" charset="0"/>
                <a:cs typeface="Times New Roman" panose="02020603050405020304" pitchFamily="18" charset="0"/>
              </a:rPr>
            </a:br>
            <a:br>
              <a:rPr lang="en-GB" sz="1100" dirty="0">
                <a:effectLst/>
                <a:latin typeface="+mn-lt"/>
                <a:ea typeface="Calibri" panose="020F0502020204030204" pitchFamily="34" charset="0"/>
                <a:cs typeface="Times New Roman" panose="02020603050405020304" pitchFamily="18" charset="0"/>
              </a:rPr>
            </a:br>
            <a:r>
              <a:rPr lang="en-GB" sz="1100" dirty="0">
                <a:effectLst/>
                <a:latin typeface="+mn-lt"/>
                <a:ea typeface="Calibri" panose="020F0502020204030204" pitchFamily="34" charset="0"/>
                <a:cs typeface="Times New Roman" panose="02020603050405020304" pitchFamily="18" charset="0"/>
              </a:rPr>
              <a:t>Too many filler words and phrases, such as ‘actually’ or ‘to be honest’, can also be confusing for autistic people as they make your message less clear and harder to understand. Highlight important information at the beginning of any emails or written correspondence. Use bullet points or numbering to separate out information. Consider using visual aids where possible.</a:t>
            </a:r>
            <a:br>
              <a:rPr lang="en-GB" sz="1100" dirty="0">
                <a:effectLst/>
                <a:latin typeface="+mn-lt"/>
                <a:ea typeface="Calibri" panose="020F0502020204030204" pitchFamily="34" charset="0"/>
                <a:cs typeface="Times New Roman" panose="02020603050405020304" pitchFamily="18" charset="0"/>
              </a:rPr>
            </a:br>
            <a:br>
              <a:rPr lang="en-GB" sz="1100" dirty="0">
                <a:effectLst/>
                <a:latin typeface="+mn-lt"/>
                <a:ea typeface="Calibri" panose="020F0502020204030204" pitchFamily="34" charset="0"/>
                <a:cs typeface="Times New Roman" panose="02020603050405020304" pitchFamily="18" charset="0"/>
              </a:rPr>
            </a:br>
            <a:r>
              <a:rPr lang="en-GB" sz="1100" b="1" dirty="0">
                <a:effectLst/>
                <a:latin typeface="+mn-lt"/>
                <a:ea typeface="Calibri" panose="020F0502020204030204" pitchFamily="34" charset="0"/>
                <a:cs typeface="Times New Roman" panose="02020603050405020304" pitchFamily="18" charset="0"/>
              </a:rPr>
              <a:t>Phone calls</a:t>
            </a:r>
            <a:br>
              <a:rPr lang="en-GB" sz="1100" dirty="0">
                <a:effectLst/>
                <a:latin typeface="+mn-lt"/>
                <a:ea typeface="Calibri" panose="020F0502020204030204" pitchFamily="34" charset="0"/>
                <a:cs typeface="Times New Roman" panose="02020603050405020304" pitchFamily="18" charset="0"/>
              </a:rPr>
            </a:br>
            <a:r>
              <a:rPr lang="en-GB" sz="1100" dirty="0">
                <a:effectLst/>
                <a:latin typeface="+mn-lt"/>
                <a:ea typeface="Calibri" panose="020F0502020204030204" pitchFamily="34" charset="0"/>
                <a:cs typeface="Times New Roman" panose="02020603050405020304" pitchFamily="18" charset="0"/>
              </a:rPr>
              <a:t>Autistic people often find speaking on the phone stressful, particularly if it is an unscheduled call. It may take time for your communication partner to switch their attention away from the task they were working on to the topic of discussion. It can also be difficult for the autistic person to know when to speak without the aid of visual clues.</a:t>
            </a:r>
            <a:br>
              <a:rPr lang="en-GB" sz="1100" dirty="0">
                <a:effectLst/>
                <a:latin typeface="+mn-lt"/>
                <a:ea typeface="Calibri" panose="020F0502020204030204" pitchFamily="34" charset="0"/>
                <a:cs typeface="Times New Roman" panose="02020603050405020304" pitchFamily="18" charset="0"/>
              </a:rPr>
            </a:br>
            <a:br>
              <a:rPr lang="en-GB" sz="1100" dirty="0">
                <a:effectLst/>
                <a:latin typeface="+mn-lt"/>
                <a:ea typeface="Calibri" panose="020F0502020204030204" pitchFamily="34" charset="0"/>
                <a:cs typeface="Times New Roman" panose="02020603050405020304" pitchFamily="18" charset="0"/>
              </a:rPr>
            </a:br>
            <a:r>
              <a:rPr lang="en-GB" sz="1100" dirty="0">
                <a:effectLst/>
                <a:latin typeface="+mn-lt"/>
                <a:ea typeface="Calibri" panose="020F0502020204030204" pitchFamily="34" charset="0"/>
                <a:cs typeface="Times New Roman" panose="02020603050405020304" pitchFamily="18" charset="0"/>
              </a:rPr>
              <a:t>If possible, arrange calls in advance and provide information about what you would like to discuss, or provide alternative channels of communication where possible. Also offer to follow up the call with a written summary of what was discussed.</a:t>
            </a:r>
          </a:p>
          <a:p>
            <a:pPr algn="l">
              <a:buFont typeface="Arial" panose="020B0604020202020204" pitchFamily="34" charset="0"/>
              <a:buNone/>
            </a:pPr>
            <a:endParaRPr lang="en-GB" sz="1100" b="0" i="0" dirty="0">
              <a:solidFill>
                <a:srgbClr val="212529"/>
              </a:solidFill>
              <a:effectLst/>
              <a:latin typeface="+mn-lt"/>
            </a:endParaRPr>
          </a:p>
          <a:p>
            <a:pPr marL="0" indent="0">
              <a:buFont typeface="Wingdings" panose="05000000000000000000" pitchFamily="2" charset="2"/>
              <a:buNone/>
            </a:pPr>
            <a:endParaRPr lang="en-GB" dirty="0"/>
          </a:p>
        </p:txBody>
      </p:sp>
      <p:sp>
        <p:nvSpPr>
          <p:cNvPr id="4" name="Slide Number Placeholder 3"/>
          <p:cNvSpPr>
            <a:spLocks noGrp="1"/>
          </p:cNvSpPr>
          <p:nvPr>
            <p:ph type="sldNum" sz="quarter" idx="10"/>
          </p:nvPr>
        </p:nvSpPr>
        <p:spPr/>
        <p:txBody>
          <a:bodyPr/>
          <a:lstStyle/>
          <a:p>
            <a:fld id="{7F0607B7-E60F-41BA-A32F-D5FA7BBCADC7}" type="slidenum">
              <a:rPr lang="en-GB" smtClean="0"/>
              <a:t>11</a:t>
            </a:fld>
            <a:endParaRPr lang="en-GB"/>
          </a:p>
        </p:txBody>
      </p:sp>
    </p:spTree>
    <p:extLst>
      <p:ext uri="{BB962C8B-B14F-4D97-AF65-F5344CB8AC3E}">
        <p14:creationId xmlns:p14="http://schemas.microsoft.com/office/powerpoint/2010/main" val="18085026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Trainer to click on the link to show a short video on British sign language and some basic words and phrases that links into the previous  slide.</a:t>
            </a:r>
          </a:p>
        </p:txBody>
      </p:sp>
      <p:sp>
        <p:nvSpPr>
          <p:cNvPr id="4" name="Slide Number Placeholder 3"/>
          <p:cNvSpPr>
            <a:spLocks noGrp="1"/>
          </p:cNvSpPr>
          <p:nvPr>
            <p:ph type="sldNum" sz="quarter" idx="10"/>
          </p:nvPr>
        </p:nvSpPr>
        <p:spPr/>
        <p:txBody>
          <a:bodyPr/>
          <a:lstStyle/>
          <a:p>
            <a:fld id="{7F0607B7-E60F-41BA-A32F-D5FA7BBCADC7}" type="slidenum">
              <a:rPr lang="en-GB" smtClean="0"/>
              <a:t>12</a:t>
            </a:fld>
            <a:endParaRPr lang="en-GB"/>
          </a:p>
        </p:txBody>
      </p:sp>
    </p:spTree>
    <p:extLst>
      <p:ext uri="{BB962C8B-B14F-4D97-AF65-F5344CB8AC3E}">
        <p14:creationId xmlns:p14="http://schemas.microsoft.com/office/powerpoint/2010/main" val="21670262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mn-lt"/>
                <a:cs typeface="Arial" panose="020B0604020202020204" pitchFamily="34" charset="0"/>
              </a:rPr>
              <a:t>Trainer to use</a:t>
            </a:r>
            <a:r>
              <a:rPr lang="en-GB" sz="1200" baseline="0" dirty="0">
                <a:latin typeface="+mn-lt"/>
                <a:cs typeface="Arial" panose="020B0604020202020204" pitchFamily="34" charset="0"/>
              </a:rPr>
              <a:t> PPT slide to explain what cognitive dissonance is.  Trainer to use the example below to help.</a:t>
            </a:r>
          </a:p>
          <a:p>
            <a:endParaRPr lang="en-GB" sz="1200" dirty="0">
              <a:effectLst/>
              <a:latin typeface="+mn-lt"/>
              <a:cs typeface="Arial" panose="020B0604020202020204" pitchFamily="34" charset="0"/>
            </a:endParaRPr>
          </a:p>
          <a:p>
            <a:r>
              <a:rPr lang="en-GB" sz="1200" b="1" dirty="0">
                <a:effectLst/>
                <a:latin typeface="+mn-lt"/>
                <a:cs typeface="Arial" panose="020B0604020202020204" pitchFamily="34" charset="0"/>
              </a:rPr>
              <a:t>Example: </a:t>
            </a:r>
            <a:r>
              <a:rPr lang="en-GB" sz="1200" dirty="0">
                <a:effectLst/>
                <a:latin typeface="+mn-lt"/>
                <a:cs typeface="Arial" panose="020B0604020202020204" pitchFamily="34" charset="0"/>
              </a:rPr>
              <a:t>The classical version of this idea is expressed in the </a:t>
            </a:r>
            <a:r>
              <a:rPr lang="en-GB" sz="1200" b="1" dirty="0">
                <a:effectLst/>
                <a:latin typeface="+mn-lt"/>
                <a:cs typeface="Arial" panose="020B0604020202020204" pitchFamily="34" charset="0"/>
              </a:rPr>
              <a:t>Aesop fable </a:t>
            </a:r>
            <a:r>
              <a:rPr lang="en-GB" sz="1200" b="1" i="1" dirty="0">
                <a:effectLst/>
                <a:latin typeface="+mn-lt"/>
                <a:cs typeface="Arial" panose="020B0604020202020204" pitchFamily="34" charset="0"/>
              </a:rPr>
              <a:t>The Fox and the Grapes</a:t>
            </a:r>
            <a:r>
              <a:rPr lang="en-GB" sz="1200" i="1" dirty="0">
                <a:effectLst/>
                <a:latin typeface="+mn-lt"/>
                <a:cs typeface="Arial" panose="020B0604020202020204" pitchFamily="34" charset="0"/>
              </a:rPr>
              <a:t>,</a:t>
            </a:r>
            <a:r>
              <a:rPr lang="en-GB" sz="1200" dirty="0">
                <a:effectLst/>
                <a:latin typeface="+mn-lt"/>
                <a:cs typeface="Arial" panose="020B0604020202020204" pitchFamily="34" charset="0"/>
              </a:rPr>
              <a:t> in which a fox sees some high-hanging grapes and wishes to eat them. Unable to think of a way to reach them, he surmises that the grapes are probably not worth eating anyway (that they are not yet ripe or that they are too sour). The dissonance of the desire for something unattainable versus the lack of fulfilment is reduced by irrationally deciding that the grapes must be flawed.</a:t>
            </a:r>
          </a:p>
          <a:p>
            <a:endParaRPr lang="en-GB" sz="1200" baseline="0" dirty="0">
              <a:latin typeface="+mn-lt"/>
              <a:cs typeface="Arial" panose="020B0604020202020204" pitchFamily="34" charset="0"/>
            </a:endParaRPr>
          </a:p>
          <a:p>
            <a:r>
              <a:rPr lang="en-GB" sz="1200" b="1" baseline="0" dirty="0">
                <a:latin typeface="+mn-lt"/>
                <a:cs typeface="Arial" panose="020B0604020202020204" pitchFamily="34" charset="0"/>
              </a:rPr>
              <a:t>Q. What other examples of cognitive dissonance can you think of?</a:t>
            </a:r>
          </a:p>
          <a:p>
            <a:r>
              <a:rPr lang="en-GB" sz="1200" b="1" baseline="0" dirty="0">
                <a:latin typeface="+mn-lt"/>
                <a:cs typeface="Arial" panose="020B0604020202020204" pitchFamily="34" charset="0"/>
              </a:rPr>
              <a:t>Answers could include:</a:t>
            </a:r>
          </a:p>
          <a:p>
            <a:pPr marL="171450" indent="-171450">
              <a:buFont typeface="Arial" panose="020B0604020202020204" pitchFamily="34" charset="0"/>
              <a:buChar char="•"/>
            </a:pPr>
            <a:r>
              <a:rPr lang="en-GB" sz="1200" b="1" baseline="0" dirty="0">
                <a:latin typeface="+mn-lt"/>
                <a:cs typeface="Arial" panose="020B0604020202020204" pitchFamily="34" charset="0"/>
              </a:rPr>
              <a:t>Smoking</a:t>
            </a:r>
            <a:r>
              <a:rPr lang="en-GB" sz="1200" b="0" baseline="0" dirty="0">
                <a:latin typeface="+mn-lt"/>
                <a:cs typeface="Arial" panose="020B0604020202020204" pitchFamily="34" charset="0"/>
              </a:rPr>
              <a:t> (I smoke but I know it is unhealthy)</a:t>
            </a:r>
          </a:p>
          <a:p>
            <a:pPr marL="171450" indent="-171450">
              <a:buFont typeface="Arial" panose="020B0604020202020204" pitchFamily="34" charset="0"/>
              <a:buChar char="•"/>
            </a:pPr>
            <a:r>
              <a:rPr lang="en-GB" sz="1200" b="1" dirty="0">
                <a:latin typeface="+mn-lt"/>
                <a:cs typeface="Arial" panose="020B0604020202020204" pitchFamily="34" charset="0"/>
              </a:rPr>
              <a:t>Lying</a:t>
            </a:r>
            <a:r>
              <a:rPr lang="en-GB" sz="1200" b="0" dirty="0">
                <a:latin typeface="+mn-lt"/>
                <a:cs typeface="Arial" panose="020B0604020202020204" pitchFamily="34" charset="0"/>
              </a:rPr>
              <a:t>: (I told a lie but I know that lying is wrong)</a:t>
            </a:r>
          </a:p>
          <a:p>
            <a:pPr marL="171450" indent="-171450">
              <a:buFont typeface="Arial" panose="020B0604020202020204" pitchFamily="34" charset="0"/>
              <a:buChar char="•"/>
            </a:pPr>
            <a:r>
              <a:rPr lang="en-GB" sz="1200" b="1" dirty="0">
                <a:latin typeface="+mn-lt"/>
                <a:cs typeface="Arial" panose="020B0604020202020204" pitchFamily="34" charset="0"/>
              </a:rPr>
              <a:t>Dieting</a:t>
            </a:r>
            <a:r>
              <a:rPr lang="en-GB" sz="1200" b="0" dirty="0">
                <a:latin typeface="+mn-lt"/>
                <a:cs typeface="Arial" panose="020B0604020202020204" pitchFamily="34" charset="0"/>
              </a:rPr>
              <a:t>: (I’m on a diet but that donut doesn’t have that many calories or I’ll skip lunch to make up for the extra calories etc.)</a:t>
            </a:r>
          </a:p>
          <a:p>
            <a:pPr marL="171450" indent="-171450">
              <a:buFont typeface="Arial" panose="020B0604020202020204" pitchFamily="34" charset="0"/>
              <a:buChar char="•"/>
            </a:pPr>
            <a:r>
              <a:rPr lang="en-GB" sz="1200" b="1" dirty="0">
                <a:latin typeface="+mn-lt"/>
                <a:cs typeface="Arial" panose="020B0604020202020204" pitchFamily="34" charset="0"/>
              </a:rPr>
              <a:t>Educational theories</a:t>
            </a:r>
            <a:r>
              <a:rPr lang="en-GB" sz="1200" b="1" baseline="0" dirty="0">
                <a:latin typeface="+mn-lt"/>
                <a:cs typeface="Arial" panose="020B0604020202020204" pitchFamily="34" charset="0"/>
              </a:rPr>
              <a:t> </a:t>
            </a:r>
            <a:r>
              <a:rPr lang="en-GB" sz="1200" b="0" baseline="0" dirty="0">
                <a:latin typeface="+mn-lt"/>
                <a:cs typeface="Arial" panose="020B0604020202020204" pitchFamily="34" charset="0"/>
              </a:rPr>
              <a:t>e.g. learning styles: (1 theory tells us that we all have a learning style that helps us to learn better but a new theory has disproved this saying that we only have learning preferences i.e. a preferred way of learning and that there is no scientific evidence to show that my referred style of learning will actually improve my learning to any other style)</a:t>
            </a:r>
            <a:endParaRPr lang="en-GB" sz="1200" b="0" dirty="0">
              <a:latin typeface="+mn-lt"/>
              <a:cs typeface="Arial" panose="020B0604020202020204" pitchFamily="34" charset="0"/>
            </a:endParaRPr>
          </a:p>
          <a:p>
            <a:pPr marL="0" indent="0">
              <a:buFont typeface="Arial" panose="020B0604020202020204" pitchFamily="34" charset="0"/>
              <a:buNone/>
            </a:pPr>
            <a:endParaRPr lang="en-GB" sz="1200" b="0" dirty="0">
              <a:latin typeface="+mn-lt"/>
              <a:cs typeface="Arial" panose="020B0604020202020204" pitchFamily="34" charset="0"/>
            </a:endParaRPr>
          </a:p>
          <a:p>
            <a:r>
              <a:rPr lang="en-GB" sz="1200" dirty="0">
                <a:latin typeface="+mn-lt"/>
                <a:cs typeface="Arial" panose="020B0604020202020204" pitchFamily="34" charset="0"/>
              </a:rPr>
              <a:t>There are also external forces,</a:t>
            </a:r>
            <a:r>
              <a:rPr lang="en-GB" sz="1200" baseline="0" dirty="0">
                <a:latin typeface="+mn-lt"/>
                <a:cs typeface="Arial" panose="020B0604020202020204" pitchFamily="34" charset="0"/>
              </a:rPr>
              <a:t> </a:t>
            </a:r>
            <a:r>
              <a:rPr lang="en-GB" sz="1200" dirty="0">
                <a:latin typeface="+mn-lt"/>
                <a:cs typeface="Arial" panose="020B0604020202020204" pitchFamily="34" charset="0"/>
              </a:rPr>
              <a:t>such as advertising</a:t>
            </a:r>
            <a:r>
              <a:rPr lang="en-GB" sz="1200" baseline="0" dirty="0">
                <a:latin typeface="+mn-lt"/>
                <a:cs typeface="Arial" panose="020B0604020202020204" pitchFamily="34" charset="0"/>
              </a:rPr>
              <a:t> and</a:t>
            </a:r>
            <a:r>
              <a:rPr lang="en-GB" sz="1200" dirty="0">
                <a:latin typeface="+mn-lt"/>
                <a:cs typeface="Arial" panose="020B0604020202020204" pitchFamily="34" charset="0"/>
              </a:rPr>
              <a:t> marketing</a:t>
            </a:r>
            <a:r>
              <a:rPr lang="en-GB" sz="1200" baseline="0" dirty="0">
                <a:latin typeface="+mn-lt"/>
                <a:cs typeface="Arial" panose="020B0604020202020204" pitchFamily="34" charset="0"/>
              </a:rPr>
              <a:t> that can cause cognitive dissonance too.  </a:t>
            </a:r>
            <a:r>
              <a:rPr lang="en-GB" sz="1200" dirty="0">
                <a:latin typeface="+mn-lt"/>
                <a:cs typeface="Arial" panose="020B0604020202020204" pitchFamily="34" charset="0"/>
              </a:rPr>
              <a:t>After all, the main job of these industries is to influence the views and behaviours of consumers.</a:t>
            </a:r>
          </a:p>
          <a:p>
            <a:endParaRPr lang="en-GB" sz="1200" dirty="0">
              <a:latin typeface="+mn-lt"/>
              <a:cs typeface="Arial" panose="020B0604020202020204" pitchFamily="34" charset="0"/>
            </a:endParaRPr>
          </a:p>
          <a:p>
            <a:pPr marL="171450" indent="-171450">
              <a:buFont typeface="Arial" panose="020B0604020202020204" pitchFamily="34" charset="0"/>
              <a:buChar char="•"/>
            </a:pPr>
            <a:r>
              <a:rPr lang="en-GB" sz="1200" b="1" baseline="0" dirty="0">
                <a:latin typeface="+mn-lt"/>
                <a:cs typeface="Arial" panose="020B0604020202020204" pitchFamily="34" charset="0"/>
              </a:rPr>
              <a:t>Marketing:  </a:t>
            </a:r>
            <a:r>
              <a:rPr lang="en-GB" sz="1200" b="0" baseline="0" dirty="0">
                <a:latin typeface="+mn-lt"/>
                <a:cs typeface="Arial" panose="020B0604020202020204" pitchFamily="34" charset="0"/>
              </a:rPr>
              <a:t>Getting people to buy products for a worthy cause e.g. percentage going to some charity etc. – you may not want the product but my want to support the charity ……..</a:t>
            </a:r>
          </a:p>
          <a:p>
            <a:pPr marL="171450" indent="-171450">
              <a:buFont typeface="Arial" panose="020B0604020202020204" pitchFamily="34" charset="0"/>
              <a:buChar char="•"/>
            </a:pPr>
            <a:r>
              <a:rPr lang="en-GB" sz="1200" b="1" baseline="0" dirty="0">
                <a:latin typeface="+mn-lt"/>
                <a:cs typeface="Arial" panose="020B0604020202020204" pitchFamily="34" charset="0"/>
              </a:rPr>
              <a:t>Advertising: </a:t>
            </a:r>
            <a:r>
              <a:rPr lang="en-GB" sz="1200" b="0" baseline="0" dirty="0">
                <a:latin typeface="+mn-lt"/>
                <a:cs typeface="Arial" panose="020B0604020202020204" pitchFamily="34" charset="0"/>
              </a:rPr>
              <a:t>We believe in the advertising that promotes the products  to the detriment of trying other, perhaps cheaper products, believing that they are not as good e.g. when Aldi’s first opened ..... Also when another brand comes up with a better advertising campaign than our current brand, we may want to try it </a:t>
            </a:r>
            <a:r>
              <a:rPr lang="en-GB" sz="1200" b="1" baseline="0" dirty="0">
                <a:latin typeface="+mn-lt"/>
                <a:cs typeface="Arial" panose="020B0604020202020204" pitchFamily="34" charset="0"/>
              </a:rPr>
              <a:t>but feel we need to stay loyal to our current brand ….</a:t>
            </a:r>
          </a:p>
          <a:p>
            <a:pPr marL="171450" indent="-171450">
              <a:buFont typeface="Arial" panose="020B0604020202020204" pitchFamily="34" charset="0"/>
              <a:buChar char="•"/>
            </a:pPr>
            <a:endParaRPr lang="en-GB" sz="1200" b="1" baseline="0" dirty="0">
              <a:latin typeface="+mn-lt"/>
              <a:cs typeface="Arial" panose="020B0604020202020204" pitchFamily="34" charset="0"/>
            </a:endParaRPr>
          </a:p>
          <a:p>
            <a:pPr marL="0" indent="0">
              <a:buFont typeface="Arial" panose="020B0604020202020204" pitchFamily="34" charset="0"/>
              <a:buNone/>
            </a:pPr>
            <a:r>
              <a:rPr lang="en-GB" sz="1200" b="1" baseline="0" dirty="0">
                <a:latin typeface="+mn-lt"/>
                <a:cs typeface="Arial" panose="020B0604020202020204" pitchFamily="34" charset="0"/>
              </a:rPr>
              <a:t>Trainer to used next PPT slide to explain how we deal with cognitive dissonance.</a:t>
            </a:r>
          </a:p>
          <a:p>
            <a:pPr marL="0" indent="0">
              <a:buFont typeface="Arial" panose="020B0604020202020204" pitchFamily="34" charset="0"/>
              <a:buNone/>
            </a:pPr>
            <a:endParaRPr lang="en-GB" b="0" dirty="0"/>
          </a:p>
        </p:txBody>
      </p:sp>
      <p:sp>
        <p:nvSpPr>
          <p:cNvPr id="4" name="Slide Number Placeholder 3"/>
          <p:cNvSpPr>
            <a:spLocks noGrp="1"/>
          </p:cNvSpPr>
          <p:nvPr>
            <p:ph type="sldNum" sz="quarter" idx="10"/>
          </p:nvPr>
        </p:nvSpPr>
        <p:spPr/>
        <p:txBody>
          <a:bodyPr/>
          <a:lstStyle/>
          <a:p>
            <a:fld id="{7F0607B7-E60F-41BA-A32F-D5FA7BBCADC7}" type="slidenum">
              <a:rPr lang="en-GB" smtClean="0"/>
              <a:t>13</a:t>
            </a:fld>
            <a:endParaRPr lang="en-GB"/>
          </a:p>
        </p:txBody>
      </p:sp>
    </p:spTree>
    <p:extLst>
      <p:ext uri="{BB962C8B-B14F-4D97-AF65-F5344CB8AC3E}">
        <p14:creationId xmlns:p14="http://schemas.microsoft.com/office/powerpoint/2010/main" val="2705189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Let’s use ‘</a:t>
            </a: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smoking’</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as an example: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 smoke regularly </a:t>
            </a: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and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smoking is unhealthy </a:t>
            </a: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(this is your dissonance) –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we do not like to feel this tension, discomfort, disharmony … we want to feel better (in harmony -  we like consistency).</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So what do we do to restore this harmony and consistency?  </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Well we can do 1 of 4 things.  We can:</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Change</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one of our </a:t>
            </a: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beliefs/values</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e.g. It’s not that unhealthy and the chances of becoming ill are quite small.</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Change</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our </a:t>
            </a: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behaviour</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e.g. stop smoking</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Rationalise</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(add a new thought) e.g. Yes I smoke and yes smoking is bad for you but I do lots of other healthy things as well to balance it out!!!!!</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Trivialise</a:t>
            </a:r>
            <a:r>
              <a:rPr kumimoji="0" lang="en-GB"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e.g. Yes I smoke and yes smoking is bad for you but I don’t care.</a:t>
            </a:r>
            <a:endParaRPr kumimoji="0" lang="en-GB"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7F0607B7-E60F-41BA-A32F-D5FA7BBCADC7}" type="slidenum">
              <a:rPr lang="en-GB" smtClean="0"/>
              <a:t>14</a:t>
            </a:fld>
            <a:endParaRPr lang="en-GB"/>
          </a:p>
        </p:txBody>
      </p:sp>
    </p:spTree>
    <p:extLst>
      <p:ext uri="{BB962C8B-B14F-4D97-AF65-F5344CB8AC3E}">
        <p14:creationId xmlns:p14="http://schemas.microsoft.com/office/powerpoint/2010/main" val="14522568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Studies have demonstrated that most citizens care more about the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treatment they receive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from authorities than a </a:t>
            </a:r>
            <a:r>
              <a:rPr kumimoji="0" lang="en-US" sz="1200" b="1"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favourable</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outcome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(Tyler and </a:t>
            </a:r>
            <a:r>
              <a:rPr kumimoji="0" lang="en-US" sz="1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Huo</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2002).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An unexpected finding was that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being treated in a fair way with respect, dignity, and concern for their individual views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was more influential in shaping the citizens’ impressions of justice than was a </a:t>
            </a:r>
            <a:r>
              <a:rPr kumimoji="0" lang="en-US" sz="1200" b="1"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favourable</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outcome</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 phenomenon called the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procedural fairness effect.’ </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Q. </a:t>
            </a:r>
            <a:r>
              <a:rPr kumimoji="0" lang="en-GB" sz="1200" b="1" i="0" u="none" strike="noStrike" kern="1200" cap="none" spc="0" normalizeH="0" baseline="0" noProof="0" dirty="0">
                <a:ln>
                  <a:noFill/>
                </a:ln>
                <a:solidFill>
                  <a:schemeClr val="tx1"/>
                </a:solidFill>
                <a:effectLst/>
                <a:uLnTx/>
                <a:uFillTx/>
                <a:latin typeface="+mn-lt"/>
                <a:ea typeface="+mn-ea"/>
                <a:cs typeface="Arial" panose="020B0604020202020204" pitchFamily="34" charset="0"/>
              </a:rPr>
              <a:t>D</a:t>
            </a:r>
            <a:r>
              <a:rPr lang="en-GB" sz="1200" b="1" kern="1200" dirty="0">
                <a:solidFill>
                  <a:schemeClr val="tx1"/>
                </a:solidFill>
                <a:effectLst/>
                <a:latin typeface="+mn-lt"/>
                <a:ea typeface="+mn-ea"/>
                <a:cs typeface="Arial" panose="020B0604020202020204" pitchFamily="34" charset="0"/>
              </a:rPr>
              <a:t>o you think that how you are treated by police is more important than the outcome?  </a:t>
            </a:r>
            <a:r>
              <a:rPr lang="en-GB" sz="1200" b="0" kern="1200" dirty="0">
                <a:solidFill>
                  <a:schemeClr val="tx1"/>
                </a:solidFill>
                <a:effectLst/>
                <a:latin typeface="+mn-lt"/>
                <a:ea typeface="+mn-ea"/>
                <a:cs typeface="Arial" panose="020B0604020202020204" pitchFamily="34" charset="0"/>
              </a:rPr>
              <a:t>Discuss</a:t>
            </a: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4 Key ingredients to </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‘achieving fairness’: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Trustworthiness: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this refers to the degree to which the public perceive that authorities are motivated to be sincerely helpful and caring, give priority to the best interests of the community, and are honest and open (Tyler, 2008). Trust is the extent to which people believe that an authority is concerned about their well-being and acts to serve the best interests of the public (Tyler and </a:t>
            </a:r>
            <a:r>
              <a:rPr kumimoji="0" lang="en-US" sz="1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Huo</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2002).  Circumstances in which the police and the public engage in interpersonal contact are opportunities for the police to build a relationship of trust. Trust is widely acknowledged as a critical issue in policing, shown by a virtual explosion in the trust literature. Police behaviours that diminish trust in police, such as neglect, indifference, incompetence, and venality, as well as behaviours that engender and build trust in the police, have been extensively </a:t>
            </a:r>
            <a:r>
              <a:rPr kumimoji="0" lang="en-US" sz="1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analysed</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(Goldsmith, 2005).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Respectful treatment:  th</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is </a:t>
            </a:r>
            <a:r>
              <a:rPr kumimoji="0" lang="en-US" sz="1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referes</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to behaviour by police that demonstrates that they are protective of citizens’ rights, treat individuals with dignity, take them seriously, and attend to and value their input (Tyler and Lind, 1992). Of the four GVRM elements, respectful treatment can most clearly be paraphrased as “professional </a:t>
            </a:r>
            <a:r>
              <a:rPr kumimoji="0" lang="en-US" sz="1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behaviour</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Neutrality</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this is conveyed by police procedures that demonstrate the absence of bias by principled conduct and decisions, consistency, even-handedness, and transparency (Tyler, 2008). The treatment that police accord to members of minority groups is used as a gauge of police neutrality.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Voice</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this refers to the ability of community members to participate by expressing a viewpoint (Tyler, 2008). Being listened to by the police conveys that one has some social standing in the community and shows that the authorities value community members and their opinion. Voice has a symbolic value in building procedural justice: by being involved and consulted in the police investigative or decision-making process, citizens infer that they are valued by the authorities. </a:t>
            </a:r>
          </a:p>
          <a:p>
            <a:endParaRPr lang="en-GB" dirty="0"/>
          </a:p>
        </p:txBody>
      </p:sp>
      <p:sp>
        <p:nvSpPr>
          <p:cNvPr id="4" name="Slide Number Placeholder 3"/>
          <p:cNvSpPr>
            <a:spLocks noGrp="1"/>
          </p:cNvSpPr>
          <p:nvPr>
            <p:ph type="sldNum" sz="quarter" idx="10"/>
          </p:nvPr>
        </p:nvSpPr>
        <p:spPr/>
        <p:txBody>
          <a:bodyPr/>
          <a:lstStyle/>
          <a:p>
            <a:fld id="{7F0607B7-E60F-41BA-A32F-D5FA7BBCADC7}" type="slidenum">
              <a:rPr lang="en-GB" smtClean="0"/>
              <a:t>15</a:t>
            </a:fld>
            <a:endParaRPr lang="en-GB"/>
          </a:p>
        </p:txBody>
      </p:sp>
    </p:spTree>
    <p:extLst>
      <p:ext uri="{BB962C8B-B14F-4D97-AF65-F5344CB8AC3E}">
        <p14:creationId xmlns:p14="http://schemas.microsoft.com/office/powerpoint/2010/main" val="14578018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Reference:  https://hms.harvard.edu/sites/default/files/assets/Sites/Ombuds/files/HMS.HHSD_.HSPH_.OmbudsOffice.SEVEN%20ELEMENTS%20OF%20EFFECTIVE%20NEGOTIATIONS.pdf [Accessed 4 May 2018]</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7 Elements of Effective Negotiations: </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Fisher, R &amp; </a:t>
            </a:r>
            <a:r>
              <a:rPr kumimoji="0" lang="en-US" sz="1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Ury</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W. (2008)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Jerome </a:t>
            </a:r>
            <a:r>
              <a:rPr kumimoji="0" lang="en-US" sz="1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Slavik</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Adapted from ‘</a:t>
            </a:r>
            <a:r>
              <a:rPr kumimoji="0" lang="en-US" sz="1200" b="0" i="1" u="none" strike="noStrike" kern="1200" cap="none" spc="0" normalizeH="0" baseline="0" noProof="0" dirty="0">
                <a:ln>
                  <a:noFill/>
                </a:ln>
                <a:solidFill>
                  <a:prstClr val="black"/>
                </a:solidFill>
                <a:effectLst/>
                <a:uLnTx/>
                <a:uFillTx/>
                <a:latin typeface="+mn-lt"/>
                <a:ea typeface="+mn-ea"/>
                <a:cs typeface="Arial" panose="020B0604020202020204" pitchFamily="34" charset="0"/>
              </a:rPr>
              <a:t>Getting To Yes: Negotiating Agreements Without Giving In</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R. Fisher and W. </a:t>
            </a:r>
            <a:r>
              <a:rPr kumimoji="0" lang="en-US" sz="1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Ury</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RELATIONSHIP: AM I PREPARED TO DEAL WITH THE RELATIONSHIP?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 good negotiating relationship is needed to address differences and conflicts.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Separate people issues from substantive issues.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Plan and prepare to build and maintain a good working relationship.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Be respectful, trustworthy and unconditional constructive.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2"/>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COMMUNICATION: AM I READY TO LISTEN AND TALK EFFECTIVELY? CREATING A LEARNING CONVERSATION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Core Skills – Basic Communication Skills in Negotiation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Active listening – To do active listening, we must overcome some of our tendencies and habits that interfere with good listening. Acknowledging what has been said and felt – Have you effectively demonstrated to the other negotiators that you have heard and UNDERSTOOD what they have said? Use paraphrasing and summarizing. Listen to understand, speak to be understood – Have you thought about ways to communicate with the other party by using words (and at the right time) in a way that they will understand? Speak about yourself, not them – Have you let them know what are the crucial issues for you and your community and how you feel about the problem at hand? Use “I” statements. Speak for a purpose – Have you thought through the timing and impact of what you wish to say? Be clear and concise.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  Core Skills – Communications to Gather Knowledge and Learn About Their Interests </a:t>
            </a: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i</a:t>
            </a: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Clarifying and Probing Skills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Have you thought about basic questions for clarification (including empathetic questions) you might ask to draw out the interests from the  other negotiators? E.g. can you explain...?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Could you use consequential questions to draw out the other side? E.g. what would you need to...?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ii. Integrative Framing Skills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Paraphrasing – Have you given feedback in your own words or what you understand the key concerns and interests on the other side to be?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Summarizing – Can you accurately draw together the main points of the discussion up to that point in time?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3"/>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INTERESTS: WHAT DO PEOPLE REALLY WANT?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Collectively identify and articulate the interests, concerns, and needs of all relevant parties (mine, yours, theirs). Remember: most parties do not know all their interests or necessarily agree on their interests.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Identify and prioritize community interests together. Get on the same page.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Probe for your and their unarticulated or underlying interests.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Share and clarify the respective interests of the parties. Move beyond speculation about to acknowledgement of their interests.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Identify and share common interests as a basis to develop options.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Interests from the agenda.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4"/>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OPTIONS: WHAT ARE THE POSSIBLE AGREEMENTS OR BITS OF AN AGREEMENT?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Design options, not positions.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Create options to meet interests of both parties.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Remember when designing options they also must transparently meet their interests. Find ways to maximize joint gains for both.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5"/>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ALTERNATIVES: WHAT WILL I DO IF WE DO NOT AGREE?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Do we need to negotiate or can we satisfactorily meet our interests in other ways?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Identify and articulate our best/doable alternatives to a negotiated agreement.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Fully understand the implication, consequences, risks and costs of your and their BATNA.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Select and improve our BATNA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Identify the best and worst alternatives open to the other side.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How can we make their BATNA worse for them? (i.e. keep them at the table)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6"/>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LEGITIMACY: WHAT CRITERIA WILL I USE TO PERSUADE EACH OF US THAT WE ARE NOT BEING RIPPED OFF?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Fairness is a governing consideration.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Use external criteria and objective standards as a basis to legitimize your preferred options and as a shield against unreasonable proposals from the other side.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Use demonstrable “fairness” of the process and outcome to persuade them of the merits of a proposal.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Offer their negotiator an attractive way to explain his decision to his principals (see number 8).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startAt="7"/>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COMMITMENT: WHAT COMMITMENTS SHOULD I SEEK OR MAKE?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Get commitments at the end not the beginning.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Identify all of the implementation issues to be included in the agreement. No post- argument surprises?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Plan the timeframe and steps to implement the agreement.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CONCLUSION: WHAT IS A GOOD OUTCOME?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Meets interests.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Demonstrably fair.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Better than BATNA. </a:t>
            </a:r>
          </a:p>
          <a:p>
            <a:pPr marL="228600" marR="0" lvl="0" indent="-228600" algn="l" defTabSz="914400" rtl="0" eaLnBrk="1" fontAlgn="auto" latinLnBrk="0" hangingPunct="1">
              <a:lnSpc>
                <a:spcPct val="100000"/>
              </a:lnSpc>
              <a:spcBef>
                <a:spcPts val="0"/>
              </a:spcBef>
              <a:spcAft>
                <a:spcPts val="0"/>
              </a:spcAft>
              <a:buClrTx/>
              <a:buSzTx/>
              <a:buFontTx/>
              <a:buAutoNum type="alphaLcParenR"/>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Doable.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s:\jns-r\files\jerome\2008 neg. workshop\seven elements of effective negotiations </a:t>
            </a:r>
            <a:r>
              <a:rPr kumimoji="0" lang="en-US" sz="1200" b="0" i="0" u="none" strike="noStrike" kern="1200" cap="none" spc="0" normalizeH="0" baseline="0" noProof="0" dirty="0" err="1">
                <a:ln>
                  <a:noFill/>
                </a:ln>
                <a:solidFill>
                  <a:prstClr val="black"/>
                </a:solidFill>
                <a:effectLst/>
                <a:uLnTx/>
                <a:uFillTx/>
                <a:latin typeface="+mn-lt"/>
                <a:ea typeface="+mn-ea"/>
                <a:cs typeface="Arial" panose="020B0604020202020204" pitchFamily="34" charset="0"/>
              </a:rPr>
              <a:t>nov.</a:t>
            </a:r>
            <a:r>
              <a:rPr kumimoji="0" lang="en-US" sz="1200" b="0" i="0" u="none" strike="noStrike" kern="1200" cap="none" spc="0" normalizeH="0" baseline="0" noProof="0" dirty="0">
                <a:ln>
                  <a:noFill/>
                </a:ln>
                <a:solidFill>
                  <a:prstClr val="black"/>
                </a:solidFill>
                <a:effectLst/>
                <a:uLnTx/>
                <a:uFillTx/>
                <a:latin typeface="+mn-lt"/>
                <a:ea typeface="+mn-ea"/>
                <a:cs typeface="Arial" panose="020B0604020202020204" pitchFamily="34" charset="0"/>
              </a:rPr>
              <a:t> 19-08.doc </a:t>
            </a:r>
          </a:p>
          <a:p>
            <a:endParaRPr lang="en-GB" dirty="0"/>
          </a:p>
        </p:txBody>
      </p:sp>
      <p:sp>
        <p:nvSpPr>
          <p:cNvPr id="4" name="Slide Number Placeholder 3"/>
          <p:cNvSpPr>
            <a:spLocks noGrp="1"/>
          </p:cNvSpPr>
          <p:nvPr>
            <p:ph type="sldNum" sz="quarter" idx="10"/>
          </p:nvPr>
        </p:nvSpPr>
        <p:spPr/>
        <p:txBody>
          <a:bodyPr/>
          <a:lstStyle/>
          <a:p>
            <a:fld id="{7F0607B7-E60F-41BA-A32F-D5FA7BBCADC7}" type="slidenum">
              <a:rPr lang="en-GB" smtClean="0"/>
              <a:t>16</a:t>
            </a:fld>
            <a:endParaRPr lang="en-GB"/>
          </a:p>
        </p:txBody>
      </p:sp>
    </p:spTree>
    <p:extLst>
      <p:ext uri="{BB962C8B-B14F-4D97-AF65-F5344CB8AC3E}">
        <p14:creationId xmlns:p14="http://schemas.microsoft.com/office/powerpoint/2010/main" val="2735962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r>
              <a:rPr lang="en-GB" sz="1200" b="0" i="0" dirty="0">
                <a:solidFill>
                  <a:srgbClr val="7A7A7A"/>
                </a:solidFill>
                <a:effectLst/>
                <a:latin typeface="+mn-lt"/>
              </a:rPr>
              <a:t>Most people are lucky enough never to be in a position in which they deliver seriously bad news. As Police Officers you will have to deliver some form of difficult or unpleasant message at some point in your working lives. This can range from CPS NFA a serious domestic incident through to telling a family a loved one has died. Delivering this kind of news is never an enviable task, and unless we’ve received specific training in this, we’re unlikely to know how best to go about it. As Police Officers we must provide the facts, and this can sometimes come across badly which can cause reputational loss. In some cases, </a:t>
            </a:r>
            <a:r>
              <a:rPr lang="en-GB" sz="1200" b="0" i="0" dirty="0">
                <a:solidFill>
                  <a:srgbClr val="666666"/>
                </a:solidFill>
                <a:effectLst/>
                <a:latin typeface="+mn-lt"/>
              </a:rPr>
              <a:t>we can sometimes misplace our empathy as we must be removed from the situation to protect our own mental health, and this leads to a </a:t>
            </a:r>
            <a:r>
              <a:rPr lang="en-GB" sz="1200" b="1" i="0" dirty="0">
                <a:solidFill>
                  <a:srgbClr val="767676"/>
                </a:solidFill>
                <a:effectLst/>
                <a:latin typeface="+mn-lt"/>
              </a:rPr>
              <a:t>difficult message</a:t>
            </a:r>
            <a:r>
              <a:rPr lang="en-GB" sz="1200" b="0" i="0" dirty="0">
                <a:solidFill>
                  <a:srgbClr val="666666"/>
                </a:solidFill>
                <a:effectLst/>
                <a:latin typeface="+mn-lt"/>
              </a:rPr>
              <a:t> being </a:t>
            </a:r>
            <a:r>
              <a:rPr lang="en-GB" sz="1200" b="1" i="0" dirty="0">
                <a:solidFill>
                  <a:srgbClr val="767676"/>
                </a:solidFill>
                <a:effectLst/>
                <a:latin typeface="+mn-lt"/>
              </a:rPr>
              <a:t>delivered</a:t>
            </a:r>
            <a:r>
              <a:rPr lang="en-GB" sz="1200" b="0" i="0" dirty="0">
                <a:solidFill>
                  <a:srgbClr val="666666"/>
                </a:solidFill>
                <a:effectLst/>
                <a:latin typeface="+mn-lt"/>
              </a:rPr>
              <a:t> poorly.</a:t>
            </a:r>
            <a:endParaRPr lang="en-GB" sz="1200" kern="1200" dirty="0">
              <a:solidFill>
                <a:schemeClr val="tx1"/>
              </a:solidFill>
              <a:effectLst/>
              <a:latin typeface="+mn-lt"/>
              <a:ea typeface="+mn-ea"/>
              <a:cs typeface="Arial" panose="020B0604020202020204" pitchFamily="34" charset="0"/>
            </a:endParaRPr>
          </a:p>
          <a:p>
            <a:pPr>
              <a:lnSpc>
                <a:spcPct val="100000"/>
              </a:lnSpc>
            </a:pPr>
            <a:endParaRPr lang="en-GB" sz="1200" kern="1200" dirty="0">
              <a:solidFill>
                <a:schemeClr val="tx1"/>
              </a:solidFill>
              <a:effectLst/>
              <a:latin typeface="+mn-lt"/>
              <a:ea typeface="+mn-ea"/>
              <a:cs typeface="Arial" panose="020B0604020202020204" pitchFamily="34" charset="0"/>
            </a:endParaRPr>
          </a:p>
          <a:p>
            <a:pPr>
              <a:lnSpc>
                <a:spcPct val="100000"/>
              </a:lnSpc>
            </a:pPr>
            <a:r>
              <a:rPr lang="en-GB" sz="1200" kern="1200" dirty="0">
                <a:solidFill>
                  <a:schemeClr val="tx1"/>
                </a:solidFill>
                <a:effectLst/>
                <a:latin typeface="+mn-lt"/>
                <a:ea typeface="+mn-ea"/>
                <a:cs typeface="Arial" panose="020B0604020202020204" pitchFamily="34" charset="0"/>
              </a:rPr>
              <a:t>Having difficult conversations may never be easy, but there are ways to make those conversations both productive and as painless as possible.  This includes:</a:t>
            </a:r>
          </a:p>
          <a:p>
            <a:pPr marL="0" marR="0" lvl="0" indent="0" algn="l" defTabSz="914400" rtl="0" eaLnBrk="1" fontAlgn="auto" latinLnBrk="0" hangingPunct="1">
              <a:lnSpc>
                <a:spcPct val="100000"/>
              </a:lnSpc>
              <a:spcBef>
                <a:spcPts val="1200"/>
              </a:spcBef>
              <a:spcAft>
                <a:spcPts val="200"/>
              </a:spcAft>
              <a:buClr>
                <a:srgbClr val="E48312"/>
              </a:buClr>
              <a:buSzPct val="100000"/>
              <a:buNone/>
              <a:tabLst/>
              <a:defRPr/>
            </a:pPr>
            <a:endParaRPr kumimoji="0" lang="en-US" sz="1200" b="1" i="0" u="none" strike="noStrike" kern="1200" cap="none" spc="0" normalizeH="0" baseline="0" noProof="0" dirty="0">
              <a:ln>
                <a:noFill/>
              </a:ln>
              <a:solidFill>
                <a:srgbClr val="00A1DA"/>
              </a:solidFill>
              <a:effectLst/>
              <a:uLnTx/>
              <a:uFillTx/>
              <a:latin typeface="+mn-lt"/>
              <a:ea typeface="Tahoma" panose="020B0604030504040204" pitchFamily="34" charset="0"/>
              <a:cs typeface="Arial" panose="020B0604020202020204" pitchFamily="34" charset="0"/>
            </a:endParaRPr>
          </a:p>
          <a:p>
            <a:pPr marL="0" marR="0" lvl="0" indent="0" algn="l" defTabSz="914400" rtl="0" eaLnBrk="1" fontAlgn="auto" latinLnBrk="0" hangingPunct="1">
              <a:lnSpc>
                <a:spcPct val="100000"/>
              </a:lnSpc>
              <a:spcBef>
                <a:spcPts val="1200"/>
              </a:spcBef>
              <a:spcAft>
                <a:spcPts val="200"/>
              </a:spcAft>
              <a:buClr>
                <a:srgbClr val="E48312"/>
              </a:buClr>
              <a:buSzPct val="100000"/>
              <a:buNone/>
              <a:tabLst/>
              <a:defRPr/>
            </a:pPr>
            <a:r>
              <a:rPr kumimoji="0" lang="en-US" sz="1200" b="1" i="0" u="none" strike="noStrike" kern="1200" cap="none" spc="0" normalizeH="0" baseline="0" noProof="0" dirty="0">
                <a:ln>
                  <a:noFill/>
                </a:ln>
                <a:solidFill>
                  <a:srgbClr val="00A1DA"/>
                </a:solidFill>
                <a:effectLst/>
                <a:uLnTx/>
                <a:uFillTx/>
                <a:latin typeface="+mn-lt"/>
                <a:ea typeface="Tahoma" panose="020B0604030504040204" pitchFamily="34" charset="0"/>
                <a:cs typeface="Arial" panose="020B0604020202020204" pitchFamily="34" charset="0"/>
              </a:rPr>
              <a:t>Dos:</a:t>
            </a:r>
          </a:p>
          <a:p>
            <a:pPr marL="228600" indent="-228600">
              <a:lnSpc>
                <a:spcPct val="100000"/>
              </a:lnSpc>
              <a:buFont typeface="+mj-lt"/>
              <a:buAutoNum type="arabicPeriod"/>
            </a:pPr>
            <a:r>
              <a:rPr lang="en-GB" sz="1200" b="1" i="0" u="none" strike="noStrike" kern="1200" baseline="0" dirty="0">
                <a:solidFill>
                  <a:schemeClr val="tx1"/>
                </a:solidFill>
                <a:latin typeface="+mn-lt"/>
                <a:ea typeface="+mn-ea"/>
                <a:cs typeface="Arial" panose="020B0604020202020204" pitchFamily="34" charset="0"/>
              </a:rPr>
              <a:t>Choose a suitable time and place. </a:t>
            </a:r>
            <a:r>
              <a:rPr lang="en-GB" sz="1200" b="0" i="0" u="none" strike="noStrike" kern="1200" baseline="0" dirty="0">
                <a:solidFill>
                  <a:schemeClr val="tx1"/>
                </a:solidFill>
                <a:latin typeface="+mn-lt"/>
                <a:ea typeface="+mn-ea"/>
                <a:cs typeface="Arial" panose="020B0604020202020204" pitchFamily="34" charset="0"/>
              </a:rPr>
              <a:t>Whatever the nature of your difficult conversation, you should book a private room where you won't be interrupted, and ensure you allow sufficient time to explore both sides of the story.</a:t>
            </a:r>
          </a:p>
          <a:p>
            <a:pPr marL="228600" indent="-228600">
              <a:lnSpc>
                <a:spcPct val="100000"/>
              </a:lnSpc>
              <a:buFont typeface="+mj-lt"/>
              <a:buAutoNum type="arabicPeriod"/>
            </a:pPr>
            <a:r>
              <a:rPr lang="en-GB" sz="1200" b="1" i="0" u="none" strike="noStrike" kern="1200" baseline="0" dirty="0">
                <a:solidFill>
                  <a:schemeClr val="tx1"/>
                </a:solidFill>
                <a:latin typeface="+mn-lt"/>
                <a:ea typeface="+mn-ea"/>
                <a:cs typeface="Arial" panose="020B0604020202020204" pitchFamily="34" charset="0"/>
              </a:rPr>
              <a:t>State your intent up front. </a:t>
            </a:r>
            <a:r>
              <a:rPr lang="en-GB" sz="1200" b="0" i="0" u="none" strike="noStrike" kern="1200" baseline="0" dirty="0">
                <a:solidFill>
                  <a:schemeClr val="tx1"/>
                </a:solidFill>
                <a:latin typeface="+mn-lt"/>
                <a:ea typeface="+mn-ea"/>
                <a:cs typeface="Arial" panose="020B0604020202020204" pitchFamily="34" charset="0"/>
              </a:rPr>
              <a:t>Use your opening sentences to outline what exactly you want to talk about; including why the conversation has to happen and what you would like to see as an outcome (if appropriate). This should help focus the conversation and allow you to steer it back on track if need be.</a:t>
            </a:r>
          </a:p>
          <a:p>
            <a:pPr marL="228600" indent="-228600">
              <a:lnSpc>
                <a:spcPct val="100000"/>
              </a:lnSpc>
              <a:buFont typeface="+mj-lt"/>
              <a:buAutoNum type="arabicPeriod"/>
            </a:pPr>
            <a:r>
              <a:rPr lang="en-GB" sz="1200" b="1" i="0" u="none" strike="noStrike" kern="1200" baseline="0" dirty="0">
                <a:solidFill>
                  <a:schemeClr val="tx1"/>
                </a:solidFill>
                <a:latin typeface="+mn-lt"/>
                <a:ea typeface="+mn-ea"/>
                <a:cs typeface="Arial" panose="020B0604020202020204" pitchFamily="34" charset="0"/>
              </a:rPr>
              <a:t>Gather evidence and stick to the facts. </a:t>
            </a:r>
            <a:r>
              <a:rPr lang="en-GB" sz="1200" b="0" i="0" u="none" strike="noStrike" kern="1200" baseline="0" dirty="0">
                <a:solidFill>
                  <a:schemeClr val="tx1"/>
                </a:solidFill>
                <a:latin typeface="+mn-lt"/>
                <a:ea typeface="+mn-ea"/>
                <a:cs typeface="Arial" panose="020B0604020202020204" pitchFamily="34" charset="0"/>
              </a:rPr>
              <a:t>When conducting a difficult conversation, you should always rely on factual information and direct observations. Use these as specific examples to back up what you are saying whenever possible.</a:t>
            </a:r>
          </a:p>
          <a:p>
            <a:pPr marL="228600" indent="-228600">
              <a:lnSpc>
                <a:spcPct val="100000"/>
              </a:lnSpc>
              <a:buFont typeface="+mj-lt"/>
              <a:buAutoNum type="arabicPeriod"/>
            </a:pPr>
            <a:r>
              <a:rPr lang="en-GB" sz="1200" b="1" i="0" u="none" strike="noStrike" kern="1200" baseline="0" dirty="0">
                <a:solidFill>
                  <a:schemeClr val="tx1"/>
                </a:solidFill>
                <a:latin typeface="+mn-lt"/>
                <a:ea typeface="+mn-ea"/>
                <a:cs typeface="Arial" panose="020B0604020202020204" pitchFamily="34" charset="0"/>
              </a:rPr>
              <a:t>Keep the lines of communication open. </a:t>
            </a:r>
            <a:r>
              <a:rPr lang="en-GB" sz="1200" b="0" i="0" u="none" strike="noStrike" kern="1200" baseline="0" dirty="0">
                <a:solidFill>
                  <a:schemeClr val="tx1"/>
                </a:solidFill>
                <a:latin typeface="+mn-lt"/>
                <a:ea typeface="+mn-ea"/>
                <a:cs typeface="Arial" panose="020B0604020202020204" pitchFamily="34" charset="0"/>
              </a:rPr>
              <a:t>Talk to your team members informally at first, giving them an opportunity to explain things and state their side of the story.</a:t>
            </a:r>
          </a:p>
          <a:p>
            <a:pPr marL="228600" indent="-228600">
              <a:lnSpc>
                <a:spcPct val="100000"/>
              </a:lnSpc>
              <a:buFont typeface="+mj-lt"/>
              <a:buAutoNum type="arabicPeriod"/>
            </a:pPr>
            <a:r>
              <a:rPr lang="en-GB" sz="1200" b="1" i="0" u="none" strike="noStrike" kern="1200" baseline="0" dirty="0">
                <a:solidFill>
                  <a:schemeClr val="tx1"/>
                </a:solidFill>
                <a:latin typeface="+mn-lt"/>
                <a:ea typeface="+mn-ea"/>
                <a:cs typeface="Arial" panose="020B0604020202020204" pitchFamily="34" charset="0"/>
              </a:rPr>
              <a:t>Practise active listening. </a:t>
            </a:r>
            <a:r>
              <a:rPr lang="en-GB" sz="1200" b="0" i="0" u="none" strike="noStrike" kern="1200" baseline="0" dirty="0">
                <a:solidFill>
                  <a:schemeClr val="tx1"/>
                </a:solidFill>
                <a:latin typeface="+mn-lt"/>
                <a:ea typeface="+mn-ea"/>
                <a:cs typeface="Arial" panose="020B0604020202020204" pitchFamily="34" charset="0"/>
              </a:rPr>
              <a:t>Don't assume that everyone thinks like you: ensure you give the other person time to share their views without interruption, and really listen to what they are saying. Pay particular attention to non-verbal signals and body language.</a:t>
            </a:r>
          </a:p>
          <a:p>
            <a:pPr marL="228600" indent="-228600">
              <a:lnSpc>
                <a:spcPct val="100000"/>
              </a:lnSpc>
              <a:buFont typeface="+mj-lt"/>
              <a:buAutoNum type="arabicPeriod"/>
            </a:pPr>
            <a:r>
              <a:rPr lang="en-GB" sz="1200" b="1" i="0" u="none" strike="noStrike" kern="1200" baseline="0" dirty="0">
                <a:solidFill>
                  <a:schemeClr val="tx1"/>
                </a:solidFill>
                <a:latin typeface="+mn-lt"/>
                <a:ea typeface="+mn-ea"/>
                <a:cs typeface="Arial" panose="020B0604020202020204" pitchFamily="34" charset="0"/>
              </a:rPr>
              <a:t>Be clear about next steps. </a:t>
            </a:r>
            <a:r>
              <a:rPr lang="en-GB" sz="1200" b="0" i="0" u="none" strike="noStrike" kern="1200" baseline="0" dirty="0">
                <a:solidFill>
                  <a:schemeClr val="tx1"/>
                </a:solidFill>
                <a:latin typeface="+mn-lt"/>
                <a:ea typeface="+mn-ea"/>
                <a:cs typeface="Arial" panose="020B0604020202020204" pitchFamily="34" charset="0"/>
              </a:rPr>
              <a:t>In your conversation, state clearly what will happen next, including likely consequences if things don't improve (if your difficult conversation is about problem behaviour).</a:t>
            </a:r>
            <a:endParaRPr kumimoji="0" lang="en-US" sz="1200" b="1" i="0" u="none" strike="noStrike" kern="1200" cap="none" spc="0" normalizeH="0" baseline="0" noProof="0" dirty="0">
              <a:ln>
                <a:noFill/>
              </a:ln>
              <a:solidFill>
                <a:srgbClr val="00A1DA"/>
              </a:solidFill>
              <a:effectLst/>
              <a:uLnTx/>
              <a:uFillTx/>
              <a:latin typeface="+mn-lt"/>
              <a:ea typeface="Tahoma" panose="020B0604030504040204" pitchFamily="34" charset="0"/>
              <a:cs typeface="Arial" panose="020B0604020202020204" pitchFamily="34" charset="0"/>
            </a:endParaRPr>
          </a:p>
          <a:p>
            <a:pPr marL="0" marR="0" lvl="0" indent="0" algn="l" defTabSz="914400" rtl="0" eaLnBrk="1" fontAlgn="auto" latinLnBrk="0" hangingPunct="1">
              <a:lnSpc>
                <a:spcPct val="100000"/>
              </a:lnSpc>
              <a:spcBef>
                <a:spcPts val="1200"/>
              </a:spcBef>
              <a:spcAft>
                <a:spcPts val="200"/>
              </a:spcAft>
              <a:buClr>
                <a:srgbClr val="E48312"/>
              </a:buClr>
              <a:buSzPct val="100000"/>
              <a:buNone/>
              <a:tabLst/>
              <a:defRPr/>
            </a:pPr>
            <a:endParaRPr kumimoji="0" lang="en-US" sz="1200" b="1" i="0" u="none" strike="noStrike" kern="1200" cap="none" spc="0" normalizeH="0" baseline="0" noProof="0" dirty="0">
              <a:ln>
                <a:noFill/>
              </a:ln>
              <a:solidFill>
                <a:srgbClr val="00A1DA"/>
              </a:solidFill>
              <a:effectLst/>
              <a:uLnTx/>
              <a:uFillTx/>
              <a:latin typeface="+mn-lt"/>
              <a:ea typeface="Tahoma" panose="020B0604030504040204" pitchFamily="34" charset="0"/>
              <a:cs typeface="Arial" panose="020B0604020202020204" pitchFamily="34" charset="0"/>
            </a:endParaRPr>
          </a:p>
          <a:p>
            <a:pPr marL="0" marR="0" lvl="0" indent="0" algn="l" defTabSz="914400" rtl="0" eaLnBrk="1" fontAlgn="auto" latinLnBrk="0" hangingPunct="1">
              <a:lnSpc>
                <a:spcPct val="100000"/>
              </a:lnSpc>
              <a:spcBef>
                <a:spcPts val="1200"/>
              </a:spcBef>
              <a:spcAft>
                <a:spcPts val="200"/>
              </a:spcAft>
              <a:buClr>
                <a:srgbClr val="E48312"/>
              </a:buClr>
              <a:buSzPct val="100000"/>
              <a:buNone/>
              <a:tabLst/>
              <a:defRPr/>
            </a:pPr>
            <a:r>
              <a:rPr kumimoji="0" lang="en-US" sz="1200" b="1" i="0" u="none" strike="noStrike" kern="1200" cap="none" spc="0" normalizeH="0" baseline="0" noProof="0" dirty="0">
                <a:ln>
                  <a:noFill/>
                </a:ln>
                <a:solidFill>
                  <a:srgbClr val="00A1DA"/>
                </a:solidFill>
                <a:effectLst/>
                <a:uLnTx/>
                <a:uFillTx/>
                <a:latin typeface="+mn-lt"/>
                <a:ea typeface="Tahoma" panose="020B0604030504040204" pitchFamily="34" charset="0"/>
                <a:cs typeface="Arial" panose="020B0604020202020204" pitchFamily="34" charset="0"/>
              </a:rPr>
              <a:t>Also:</a:t>
            </a:r>
          </a:p>
          <a:p>
            <a:pPr marL="171450" indent="-171450">
              <a:lnSpc>
                <a:spcPct val="100000"/>
              </a:lnSpc>
              <a:buFont typeface="Arial" panose="020B0604020202020204" pitchFamily="34" charset="0"/>
              <a:buChar char="•"/>
            </a:pPr>
            <a:r>
              <a:rPr lang="en-GB" sz="1200" kern="1200" dirty="0">
                <a:solidFill>
                  <a:schemeClr val="tx1"/>
                </a:solidFill>
                <a:effectLst/>
                <a:latin typeface="+mn-lt"/>
                <a:ea typeface="+mn-ea"/>
                <a:cs typeface="Arial" panose="020B0604020202020204" pitchFamily="34" charset="0"/>
              </a:rPr>
              <a:t>Being</a:t>
            </a:r>
            <a:r>
              <a:rPr lang="en-GB" sz="1200" kern="1200" baseline="0" dirty="0">
                <a:solidFill>
                  <a:schemeClr val="tx1"/>
                </a:solidFill>
                <a:effectLst/>
                <a:latin typeface="+mn-lt"/>
                <a:ea typeface="+mn-ea"/>
                <a:cs typeface="Arial" panose="020B0604020202020204" pitchFamily="34" charset="0"/>
              </a:rPr>
              <a:t> direct</a:t>
            </a:r>
          </a:p>
          <a:p>
            <a:pPr marL="171450" indent="-171450">
              <a:lnSpc>
                <a:spcPct val="100000"/>
              </a:lnSpc>
              <a:buFont typeface="Arial" panose="020B0604020202020204" pitchFamily="34" charset="0"/>
              <a:buChar char="•"/>
            </a:pPr>
            <a:r>
              <a:rPr lang="en-GB" sz="1200" kern="1200" baseline="0" dirty="0">
                <a:solidFill>
                  <a:schemeClr val="tx1"/>
                </a:solidFill>
                <a:effectLst/>
                <a:latin typeface="+mn-lt"/>
                <a:ea typeface="+mn-ea"/>
                <a:cs typeface="Arial" panose="020B0604020202020204" pitchFamily="34" charset="0"/>
              </a:rPr>
              <a:t>Being specific</a:t>
            </a:r>
          </a:p>
          <a:p>
            <a:pPr marL="171450" indent="-171450">
              <a:lnSpc>
                <a:spcPct val="100000"/>
              </a:lnSpc>
              <a:buFont typeface="Arial" panose="020B0604020202020204" pitchFamily="34" charset="0"/>
              <a:buChar char="•"/>
            </a:pPr>
            <a:r>
              <a:rPr lang="en-GB" sz="1200" kern="1200" baseline="0" dirty="0">
                <a:solidFill>
                  <a:schemeClr val="tx1"/>
                </a:solidFill>
                <a:effectLst/>
                <a:latin typeface="+mn-lt"/>
                <a:ea typeface="+mn-ea"/>
                <a:cs typeface="Arial" panose="020B0604020202020204" pitchFamily="34" charset="0"/>
              </a:rPr>
              <a:t>Planning the conversation</a:t>
            </a:r>
          </a:p>
          <a:p>
            <a:pPr marL="171450" indent="-171450">
              <a:lnSpc>
                <a:spcPct val="100000"/>
              </a:lnSpc>
              <a:buFont typeface="Arial" panose="020B0604020202020204" pitchFamily="34" charset="0"/>
              <a:buChar char="•"/>
            </a:pPr>
            <a:r>
              <a:rPr lang="en-GB" sz="1200" kern="1200" baseline="0" dirty="0">
                <a:solidFill>
                  <a:schemeClr val="tx1"/>
                </a:solidFill>
                <a:effectLst/>
                <a:latin typeface="+mn-lt"/>
                <a:ea typeface="+mn-ea"/>
                <a:cs typeface="Arial" panose="020B0604020202020204" pitchFamily="34" charset="0"/>
              </a:rPr>
              <a:t>Watching your language</a:t>
            </a:r>
          </a:p>
          <a:p>
            <a:pPr marL="171450" indent="-171450">
              <a:lnSpc>
                <a:spcPct val="100000"/>
              </a:lnSpc>
              <a:buFont typeface="Arial" panose="020B0604020202020204" pitchFamily="34" charset="0"/>
              <a:buChar char="•"/>
            </a:pPr>
            <a:r>
              <a:rPr lang="en-GB" sz="1200" kern="1200" baseline="0" dirty="0">
                <a:solidFill>
                  <a:schemeClr val="tx1"/>
                </a:solidFill>
                <a:effectLst/>
                <a:latin typeface="+mn-lt"/>
                <a:ea typeface="+mn-ea"/>
                <a:cs typeface="Arial" panose="020B0604020202020204" pitchFamily="34" charset="0"/>
              </a:rPr>
              <a:t>Offering solutions</a:t>
            </a:r>
          </a:p>
          <a:p>
            <a:pPr marL="171450" indent="-171450">
              <a:lnSpc>
                <a:spcPct val="100000"/>
              </a:lnSpc>
              <a:buFont typeface="Arial" panose="020B0604020202020204" pitchFamily="34" charset="0"/>
              <a:buChar char="•"/>
            </a:pPr>
            <a:r>
              <a:rPr lang="en-GB" sz="1200" kern="1200" baseline="0" dirty="0">
                <a:solidFill>
                  <a:schemeClr val="tx1"/>
                </a:solidFill>
                <a:effectLst/>
                <a:latin typeface="+mn-lt"/>
                <a:ea typeface="+mn-ea"/>
                <a:cs typeface="Arial" panose="020B0604020202020204" pitchFamily="34" charset="0"/>
              </a:rPr>
              <a:t>Managing your emotions</a:t>
            </a:r>
          </a:p>
          <a:p>
            <a:pPr marL="171450" indent="-171450">
              <a:lnSpc>
                <a:spcPct val="100000"/>
              </a:lnSpc>
              <a:buFont typeface="Arial" panose="020B0604020202020204" pitchFamily="34" charset="0"/>
              <a:buChar char="•"/>
            </a:pPr>
            <a:r>
              <a:rPr lang="en-GB" sz="1200" kern="1200" baseline="0" dirty="0">
                <a:solidFill>
                  <a:schemeClr val="tx1"/>
                </a:solidFill>
                <a:effectLst/>
                <a:latin typeface="+mn-lt"/>
                <a:ea typeface="+mn-ea"/>
                <a:cs typeface="Arial" panose="020B0604020202020204" pitchFamily="34" charset="0"/>
              </a:rPr>
              <a:t>Being empathetic</a:t>
            </a:r>
          </a:p>
          <a:p>
            <a:pPr marL="171450" indent="-171450">
              <a:lnSpc>
                <a:spcPct val="100000"/>
              </a:lnSpc>
              <a:buFont typeface="Arial" panose="020B0604020202020204" pitchFamily="34" charset="0"/>
              <a:buChar char="•"/>
            </a:pPr>
            <a:r>
              <a:rPr lang="en-GB" sz="1200" kern="1200" baseline="0" dirty="0">
                <a:solidFill>
                  <a:schemeClr val="tx1"/>
                </a:solidFill>
                <a:effectLst/>
                <a:latin typeface="+mn-lt"/>
                <a:ea typeface="+mn-ea"/>
                <a:cs typeface="Arial" panose="020B0604020202020204" pitchFamily="34" charset="0"/>
              </a:rPr>
              <a:t>Allowing the other person to ask questions</a:t>
            </a:r>
            <a:endParaRPr lang="en-GB" sz="1200" dirty="0">
              <a:latin typeface="+mn-lt"/>
              <a:cs typeface="Arial" panose="020B0604020202020204" pitchFamily="34" charset="0"/>
            </a:endParaRPr>
          </a:p>
          <a:p>
            <a:pPr>
              <a:lnSpc>
                <a:spcPct val="100000"/>
              </a:lnSpc>
            </a:pPr>
            <a:endParaRPr lang="en-GB" sz="1200" dirty="0">
              <a:latin typeface="+mn-lt"/>
              <a:cs typeface="Arial" panose="020B0604020202020204" pitchFamily="34" charset="0"/>
            </a:endParaRPr>
          </a:p>
          <a:p>
            <a:pPr>
              <a:lnSpc>
                <a:spcPct val="100000"/>
              </a:lnSpc>
            </a:pPr>
            <a:r>
              <a:rPr lang="en-GB" sz="1200" b="1" dirty="0">
                <a:latin typeface="+mn-lt"/>
                <a:cs typeface="Arial" panose="020B0604020202020204" pitchFamily="34" charset="0"/>
              </a:rPr>
              <a:t>Don’ts:</a:t>
            </a:r>
          </a:p>
          <a:p>
            <a:pPr marL="228600" indent="-228600">
              <a:lnSpc>
                <a:spcPct val="100000"/>
              </a:lnSpc>
              <a:buFont typeface="+mj-lt"/>
              <a:buAutoNum type="arabicPeriod"/>
            </a:pPr>
            <a:r>
              <a:rPr lang="en-GB" sz="1200" b="1" i="0" u="none" strike="noStrike" kern="1200" baseline="0" dirty="0">
                <a:solidFill>
                  <a:schemeClr val="tx1"/>
                </a:solidFill>
                <a:latin typeface="+mn-lt"/>
                <a:ea typeface="+mn-ea"/>
                <a:cs typeface="Arial" panose="020B0604020202020204" pitchFamily="34" charset="0"/>
              </a:rPr>
              <a:t>Procrastinate. </a:t>
            </a:r>
            <a:r>
              <a:rPr lang="en-GB" sz="1200" b="0" i="0" u="none" strike="noStrike" kern="1200" baseline="0" dirty="0">
                <a:solidFill>
                  <a:schemeClr val="tx1"/>
                </a:solidFill>
                <a:latin typeface="+mn-lt"/>
                <a:ea typeface="+mn-ea"/>
                <a:cs typeface="Arial" panose="020B0604020202020204" pitchFamily="34" charset="0"/>
              </a:rPr>
              <a:t>Resist the temptation to bury your head in the sand in the hope that the need to have a difficult conversation will just go away. It is likely to make things worse.</a:t>
            </a:r>
          </a:p>
          <a:p>
            <a:pPr marL="228600" indent="-228600">
              <a:lnSpc>
                <a:spcPct val="100000"/>
              </a:lnSpc>
              <a:buFont typeface="+mj-lt"/>
              <a:buAutoNum type="arabicPeriod"/>
            </a:pPr>
            <a:r>
              <a:rPr lang="en-GB" sz="1200" b="1" i="0" u="none" strike="noStrike" kern="1200" baseline="0" dirty="0">
                <a:solidFill>
                  <a:schemeClr val="tx1"/>
                </a:solidFill>
                <a:latin typeface="+mn-lt"/>
                <a:ea typeface="+mn-ea"/>
                <a:cs typeface="Arial" panose="020B0604020202020204" pitchFamily="34" charset="0"/>
              </a:rPr>
              <a:t>Start sentences with 'you'. </a:t>
            </a:r>
            <a:r>
              <a:rPr lang="en-GB" sz="1200" b="0" i="0" u="none" strike="noStrike" kern="1200" baseline="0" dirty="0">
                <a:solidFill>
                  <a:schemeClr val="tx1"/>
                </a:solidFill>
                <a:latin typeface="+mn-lt"/>
                <a:ea typeface="+mn-ea"/>
                <a:cs typeface="Arial" panose="020B0604020202020204" pitchFamily="34" charset="0"/>
              </a:rPr>
              <a:t>For example, 'You are always late' or 'You never make deadlines' sounds like you are on the attack, and this will likely make the person you are speaking to defensive, which is not conducive to a productive conversation. Instead, criticise the behaviour, not the person, for example, 'The missed deadlines have a serious impact on our reputation.' You could also use 'we' in place of 'you'; for example, 'We need to talk about why the deadline was missed.‘</a:t>
            </a:r>
          </a:p>
          <a:p>
            <a:pPr marL="228600" indent="-228600">
              <a:lnSpc>
                <a:spcPct val="100000"/>
              </a:lnSpc>
              <a:buFont typeface="+mj-lt"/>
              <a:buAutoNum type="arabicPeriod"/>
            </a:pPr>
            <a:r>
              <a:rPr lang="en-GB" sz="1200" b="1" i="0" u="none" strike="noStrike" kern="1200" baseline="0" dirty="0">
                <a:solidFill>
                  <a:schemeClr val="tx1"/>
                </a:solidFill>
                <a:latin typeface="+mn-lt"/>
                <a:ea typeface="+mn-ea"/>
                <a:cs typeface="Arial" panose="020B0604020202020204" pitchFamily="34" charset="0"/>
              </a:rPr>
              <a:t>Make assumptions or jump to conclusions</a:t>
            </a:r>
            <a:r>
              <a:rPr lang="en-GB" sz="1200" b="0" i="0" u="none" strike="noStrike" kern="1200" baseline="0" dirty="0">
                <a:solidFill>
                  <a:schemeClr val="tx1"/>
                </a:solidFill>
                <a:latin typeface="+mn-lt"/>
                <a:ea typeface="+mn-ea"/>
                <a:cs typeface="Arial" panose="020B0604020202020204" pitchFamily="34" charset="0"/>
              </a:rPr>
              <a:t>. If your difficult conversation is to address problem behaviour, remember that there may be mitigating circumstances which explain the negative behaviour, for example illness, stress or other factors, both inside and outside the workplace. Use active listening to try to draw these factors out, whilst being always respectful to your team member.</a:t>
            </a:r>
          </a:p>
          <a:p>
            <a:pPr marL="228600" indent="-228600">
              <a:lnSpc>
                <a:spcPct val="100000"/>
              </a:lnSpc>
              <a:buFont typeface="+mj-lt"/>
              <a:buAutoNum type="arabicPeriod"/>
            </a:pPr>
            <a:r>
              <a:rPr lang="en-GB" sz="1200" b="1" i="0" u="none" strike="noStrike" kern="1200" baseline="0" dirty="0">
                <a:solidFill>
                  <a:schemeClr val="tx1"/>
                </a:solidFill>
                <a:latin typeface="+mn-lt"/>
                <a:ea typeface="+mn-ea"/>
                <a:cs typeface="Arial" panose="020B0604020202020204" pitchFamily="34" charset="0"/>
              </a:rPr>
              <a:t>Let your emotions get in the way. </a:t>
            </a:r>
            <a:r>
              <a:rPr lang="en-GB" sz="1200" b="0" i="0" u="none" strike="noStrike" kern="1200" baseline="0" dirty="0">
                <a:solidFill>
                  <a:schemeClr val="tx1"/>
                </a:solidFill>
                <a:latin typeface="+mn-lt"/>
                <a:ea typeface="+mn-ea"/>
                <a:cs typeface="Arial" panose="020B0604020202020204" pitchFamily="34" charset="0"/>
              </a:rPr>
              <a:t>Stay focused and objective, concentrating on facts and observable behaviours rather than hearsay or personal opinion.</a:t>
            </a:r>
          </a:p>
          <a:p>
            <a:pPr marL="228600" indent="-228600">
              <a:lnSpc>
                <a:spcPct val="100000"/>
              </a:lnSpc>
              <a:buFont typeface="+mj-lt"/>
              <a:buAutoNum type="arabicPeriod"/>
            </a:pPr>
            <a:r>
              <a:rPr lang="en-GB" sz="1200" b="1" i="0" u="none" strike="noStrike" kern="1200" baseline="0" dirty="0">
                <a:solidFill>
                  <a:schemeClr val="tx1"/>
                </a:solidFill>
                <a:latin typeface="+mn-lt"/>
                <a:ea typeface="+mn-ea"/>
                <a:cs typeface="Arial" panose="020B0604020202020204" pitchFamily="34" charset="0"/>
              </a:rPr>
              <a:t>Be afraid. </a:t>
            </a:r>
            <a:r>
              <a:rPr lang="en-GB" sz="1200" b="0" i="0" u="none" strike="noStrike" kern="1200" baseline="0" dirty="0">
                <a:solidFill>
                  <a:schemeClr val="tx1"/>
                </a:solidFill>
                <a:latin typeface="+mn-lt"/>
                <a:ea typeface="+mn-ea"/>
                <a:cs typeface="Arial" panose="020B0604020202020204" pitchFamily="34" charset="0"/>
              </a:rPr>
              <a:t>If informal conversations are not having the desired effect, you may need to move to more formal measures such as disciplinary action or implementation of your organisation's capability procedure. If this is the case, you may wish to speak to your own manager, or take advice from your organisation's HR department (if you have one).</a:t>
            </a:r>
          </a:p>
          <a:p>
            <a:pPr>
              <a:lnSpc>
                <a:spcPct val="100000"/>
              </a:lnSpc>
            </a:pPr>
            <a:endParaRPr lang="en-GB" sz="1200" b="1" dirty="0">
              <a:latin typeface="+mn-lt"/>
              <a:cs typeface="Arial" panose="020B0604020202020204" pitchFamily="34" charset="0"/>
            </a:endParaRPr>
          </a:p>
          <a:p>
            <a:pPr>
              <a:lnSpc>
                <a:spcPct val="100000"/>
              </a:lnSpc>
            </a:pPr>
            <a:r>
              <a:rPr lang="en-GB" sz="1200" b="1" dirty="0">
                <a:latin typeface="+mn-lt"/>
                <a:cs typeface="Arial" panose="020B0604020202020204" pitchFamily="34" charset="0"/>
              </a:rPr>
              <a:t>Also:</a:t>
            </a:r>
          </a:p>
          <a:p>
            <a:pPr marL="171450" lvl="0" indent="-171450">
              <a:lnSpc>
                <a:spcPct val="100000"/>
              </a:lnSpc>
              <a:spcBef>
                <a:spcPts val="1200"/>
              </a:spcBef>
              <a:spcAft>
                <a:spcPts val="200"/>
              </a:spcAft>
              <a:buClr>
                <a:srgbClr val="E48312"/>
              </a:buClr>
              <a:buSzPct val="100000"/>
              <a:buFont typeface="Arial" panose="020B0604020202020204" pitchFamily="34" charset="0"/>
              <a:buChar char="•"/>
              <a:defRPr/>
            </a:pPr>
            <a:r>
              <a:rPr lang="en-GB" sz="1200" dirty="0">
                <a:solidFill>
                  <a:srgbClr val="0070C0"/>
                </a:solidFill>
                <a:latin typeface="+mn-lt"/>
                <a:ea typeface="Tahoma" panose="020B0604030504040204" pitchFamily="34" charset="0"/>
                <a:cs typeface="Arial" panose="020B0604020202020204" pitchFamily="34" charset="0"/>
              </a:rPr>
              <a:t>Label the news you need to deliver as a “difficult conversation” in your mind; instead, frame the discussion in a positive or neutral light</a:t>
            </a:r>
          </a:p>
          <a:p>
            <a:pPr marL="171450" lvl="0" indent="-171450">
              <a:lnSpc>
                <a:spcPct val="100000"/>
              </a:lnSpc>
              <a:spcBef>
                <a:spcPts val="1200"/>
              </a:spcBef>
              <a:spcAft>
                <a:spcPts val="200"/>
              </a:spcAft>
              <a:buClr>
                <a:srgbClr val="E48312"/>
              </a:buClr>
              <a:buSzPct val="100000"/>
              <a:buFont typeface="Arial" panose="020B0604020202020204" pitchFamily="34" charset="0"/>
              <a:buChar char="•"/>
              <a:defRPr/>
            </a:pPr>
            <a:r>
              <a:rPr lang="en-GB" sz="1200" dirty="0">
                <a:solidFill>
                  <a:srgbClr val="0070C0"/>
                </a:solidFill>
                <a:latin typeface="+mn-lt"/>
                <a:ea typeface="Tahoma" panose="020B0604030504040204" pitchFamily="34" charset="0"/>
                <a:cs typeface="Arial" panose="020B0604020202020204" pitchFamily="34" charset="0"/>
              </a:rPr>
              <a:t>Bother writing a script for how you want the discussion to go; jot down notes if it helps, but be open and flexible</a:t>
            </a:r>
          </a:p>
          <a:p>
            <a:pPr marL="171450" lvl="0" indent="-171450">
              <a:lnSpc>
                <a:spcPct val="100000"/>
              </a:lnSpc>
              <a:spcBef>
                <a:spcPts val="1200"/>
              </a:spcBef>
              <a:spcAft>
                <a:spcPts val="200"/>
              </a:spcAft>
              <a:buClr>
                <a:srgbClr val="E48312"/>
              </a:buClr>
              <a:buSzPct val="100000"/>
              <a:buFont typeface="Arial" panose="020B0604020202020204" pitchFamily="34" charset="0"/>
              <a:buChar char="•"/>
              <a:defRPr/>
            </a:pPr>
            <a:r>
              <a:rPr lang="en-GB" sz="1200" dirty="0">
                <a:solidFill>
                  <a:srgbClr val="0070C0"/>
                </a:solidFill>
                <a:latin typeface="+mn-lt"/>
                <a:ea typeface="Tahoma" panose="020B0604030504040204" pitchFamily="34" charset="0"/>
                <a:cs typeface="Arial" panose="020B0604020202020204" pitchFamily="34" charset="0"/>
              </a:rPr>
              <a:t>Ignore the other person’s point of view — ask your counterpart how he sees the problem and then look for overlaps between your perspectives</a:t>
            </a:r>
          </a:p>
          <a:p>
            <a:pPr>
              <a:lnSpc>
                <a:spcPct val="100000"/>
              </a:lnSpc>
            </a:pPr>
            <a:endParaRPr lang="en-GB" sz="1200" b="1" dirty="0">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u="none" strike="noStrike" kern="1200" baseline="0" dirty="0">
                <a:solidFill>
                  <a:schemeClr val="tx1"/>
                </a:solidFill>
                <a:latin typeface="+mn-lt"/>
                <a:ea typeface="+mn-ea"/>
                <a:cs typeface="Arial" panose="020B0604020202020204" pitchFamily="34" charset="0"/>
              </a:rPr>
              <a:t>Image Credit: </a:t>
            </a:r>
            <a:r>
              <a:rPr lang="en-GB" sz="1200" b="0" i="0" u="none" strike="noStrike" kern="1200" baseline="0" dirty="0">
                <a:solidFill>
                  <a:schemeClr val="tx1"/>
                </a:solidFill>
                <a:latin typeface="+mn-lt"/>
                <a:ea typeface="+mn-ea"/>
                <a:cs typeface="Arial" panose="020B0604020202020204" pitchFamily="34" charset="0"/>
              </a:rPr>
              <a:t>Flickr Greg Burkett (accessed 06 November 2014).</a:t>
            </a:r>
            <a:endParaRPr lang="en-GB" sz="1200" b="1" dirty="0">
              <a:latin typeface="+mn-lt"/>
              <a:cs typeface="Arial" panose="020B0604020202020204" pitchFamily="34" charset="0"/>
            </a:endParaRPr>
          </a:p>
          <a:p>
            <a:endParaRPr lang="en-GB" b="1" dirty="0"/>
          </a:p>
        </p:txBody>
      </p:sp>
      <p:sp>
        <p:nvSpPr>
          <p:cNvPr id="4" name="Slide Number Placeholder 3"/>
          <p:cNvSpPr>
            <a:spLocks noGrp="1"/>
          </p:cNvSpPr>
          <p:nvPr>
            <p:ph type="sldNum" sz="quarter" idx="10"/>
          </p:nvPr>
        </p:nvSpPr>
        <p:spPr/>
        <p:txBody>
          <a:bodyPr/>
          <a:lstStyle/>
          <a:p>
            <a:fld id="{7F0607B7-E60F-41BA-A32F-D5FA7BBCADC7}" type="slidenum">
              <a:rPr lang="en-GB" smtClean="0"/>
              <a:t>17</a:t>
            </a:fld>
            <a:endParaRPr lang="en-GB"/>
          </a:p>
        </p:txBody>
      </p:sp>
    </p:spTree>
    <p:extLst>
      <p:ext uri="{BB962C8B-B14F-4D97-AF65-F5344CB8AC3E}">
        <p14:creationId xmlns:p14="http://schemas.microsoft.com/office/powerpoint/2010/main" val="31789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QTS – when you see or hear things that make you feel uncomfortable, what can you do?</a:t>
            </a:r>
          </a:p>
          <a:p>
            <a:r>
              <a:rPr lang="en-GB" b="1" dirty="0"/>
              <a:t>QTS – why is it so important to challenge this type of behaviour?</a:t>
            </a:r>
          </a:p>
          <a:p>
            <a:endParaRPr lang="en-GB" b="0" dirty="0"/>
          </a:p>
          <a:p>
            <a:r>
              <a:rPr lang="en-GB" b="0" dirty="0"/>
              <a:t>Trainer to note student responses and de-brief using PPT slide and handout ‘Call it Out’ which contains further detail on the strategies available to deal with inappropriate behaviour/comments in whatever form such as racist, sexist, homophobic, misogynistic and bullying.</a:t>
            </a:r>
          </a:p>
          <a:p>
            <a:endParaRPr lang="en-GB" b="1" dirty="0"/>
          </a:p>
        </p:txBody>
      </p:sp>
      <p:sp>
        <p:nvSpPr>
          <p:cNvPr id="4" name="Slide Number Placeholder 3"/>
          <p:cNvSpPr>
            <a:spLocks noGrp="1"/>
          </p:cNvSpPr>
          <p:nvPr>
            <p:ph type="sldNum" sz="quarter" idx="10"/>
          </p:nvPr>
        </p:nvSpPr>
        <p:spPr/>
        <p:txBody>
          <a:bodyPr/>
          <a:lstStyle/>
          <a:p>
            <a:fld id="{7F0607B7-E60F-41BA-A32F-D5FA7BBCADC7}" type="slidenum">
              <a:rPr lang="en-GB" smtClean="0"/>
              <a:t>18</a:t>
            </a:fld>
            <a:endParaRPr lang="en-GB"/>
          </a:p>
        </p:txBody>
      </p:sp>
    </p:spTree>
    <p:extLst>
      <p:ext uri="{BB962C8B-B14F-4D97-AF65-F5344CB8AC3E}">
        <p14:creationId xmlns:p14="http://schemas.microsoft.com/office/powerpoint/2010/main" val="33139570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7F0607B7-E60F-41BA-A32F-D5FA7BBCADC7}" type="slidenum">
              <a:rPr lang="en-GB" smtClean="0"/>
              <a:t>19</a:t>
            </a:fld>
            <a:endParaRPr lang="en-GB"/>
          </a:p>
        </p:txBody>
      </p:sp>
    </p:spTree>
    <p:extLst>
      <p:ext uri="{BB962C8B-B14F-4D97-AF65-F5344CB8AC3E}">
        <p14:creationId xmlns:p14="http://schemas.microsoft.com/office/powerpoint/2010/main" val="2557649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811101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425665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25489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05/07/2023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88714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05/07/2023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71695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05/07/2023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8097580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05/07/2023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077811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05/07/2023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20944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05/07/2023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162113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08157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05/07/2023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255582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05/07/2023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05/07/2023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29592006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05/07/2023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55" r:id="rId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hyperlink" Target="https://www.youtube.com/watch?v=Q7LKJXvf_do" TargetMode="External"/><Relationship Id="rId4" Type="http://schemas.openxmlformats.org/officeDocument/2006/relationships/image" Target="../media/image5.png"/><Relationship Id="rId9"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3.png"/><Relationship Id="rId7" Type="http://schemas.openxmlformats.org/officeDocument/2006/relationships/diagramColors" Target="../diagrams/colors1.xml"/><Relationship Id="rId12"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QuickStyle" Target="../diagrams/quickStyle1.xml"/><Relationship Id="rId11" Type="http://schemas.openxmlformats.org/officeDocument/2006/relationships/image" Target="../media/image8.jpg"/><Relationship Id="rId5" Type="http://schemas.openxmlformats.org/officeDocument/2006/relationships/diagramLayout" Target="../diagrams/layout1.xml"/><Relationship Id="rId10" Type="http://schemas.openxmlformats.org/officeDocument/2006/relationships/image" Target="../media/image7.png"/><Relationship Id="rId4" Type="http://schemas.openxmlformats.org/officeDocument/2006/relationships/diagramData" Target="../diagrams/data1.xml"/><Relationship Id="rId9"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1.png"/><Relationship Id="rId7"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10" Type="http://schemas.openxmlformats.org/officeDocument/2006/relationships/image" Target="../media/image9.png"/><Relationship Id="rId4" Type="http://schemas.openxmlformats.org/officeDocument/2006/relationships/image" Target="../media/image22.png"/><Relationship Id="rId9"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6.jpg"/><Relationship Id="rId7" Type="http://schemas.openxmlformats.org/officeDocument/2006/relationships/image" Target="../media/image6.png"/><Relationship Id="rId12"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9.jpg"/><Relationship Id="rId11" Type="http://schemas.openxmlformats.org/officeDocument/2006/relationships/image" Target="../media/image30.jpg"/><Relationship Id="rId5" Type="http://schemas.openxmlformats.org/officeDocument/2006/relationships/image" Target="../media/image28.jpg"/><Relationship Id="rId10" Type="http://schemas.openxmlformats.org/officeDocument/2006/relationships/image" Target="../media/image9.png"/><Relationship Id="rId4" Type="http://schemas.openxmlformats.org/officeDocument/2006/relationships/image" Target="../media/image27.jpg"/><Relationship Id="rId9" Type="http://schemas.openxmlformats.org/officeDocument/2006/relationships/image" Target="../media/image8.jp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gbr01.safelinks.protection.outlook.com/?url=https%3A%2F%2Fvimeo.com%2Fbuffoonmedia%2Freview%2F720372445%2Fadc3d2ca71&amp;data=05%7C01%7CSharon.Neil%40south-wales.police.uk%7C9d02c97c35bd4ad7639308daa0859808%7C270c2f4dfd0c4f0892a9e5bdd8a87e09%7C0%7C0%7C637998792894813293%7CUnknown%7CTWFpbGZsb3d8eyJWIjoiMC4wLjAwMDAiLCJQIjoiV2luMzIiLCJBTiI6Ik1haWwiLCJXVCI6Mn0%3D%7C3000%7C%7C%7C&amp;sdata=kR%2BW3VQcGrrvurlbPXbjm2TPbqpLGKmabLh8nAMiTKM%3D&amp;reserved=0"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jp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image" Target="../media/image9.png"/><Relationship Id="rId5" Type="http://schemas.openxmlformats.org/officeDocument/2006/relationships/diagramQuickStyle" Target="../diagrams/quickStyle2.xml"/><Relationship Id="rId10" Type="http://schemas.openxmlformats.org/officeDocument/2006/relationships/image" Target="../media/image8.jpg"/><Relationship Id="rId4" Type="http://schemas.openxmlformats.org/officeDocument/2006/relationships/diagramLayout" Target="../diagrams/layout2.xml"/><Relationship Id="rId9"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3.xml"/><Relationship Id="rId11" Type="http://schemas.openxmlformats.org/officeDocument/2006/relationships/image" Target="../media/image9.png"/><Relationship Id="rId5" Type="http://schemas.openxmlformats.org/officeDocument/2006/relationships/diagramQuickStyle" Target="../diagrams/quickStyle3.xml"/><Relationship Id="rId10" Type="http://schemas.openxmlformats.org/officeDocument/2006/relationships/image" Target="../media/image8.jpg"/><Relationship Id="rId4" Type="http://schemas.openxmlformats.org/officeDocument/2006/relationships/diagramLayout" Target="../diagrams/layout3.xml"/><Relationship Id="rId9"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jp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image" Target="../media/image6.png"/><Relationship Id="rId7" Type="http://schemas.openxmlformats.org/officeDocument/2006/relationships/diagramData" Target="../diagrams/data4.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png"/><Relationship Id="rId11" Type="http://schemas.microsoft.com/office/2007/relationships/diagramDrawing" Target="../diagrams/drawing4.xml"/><Relationship Id="rId5" Type="http://schemas.openxmlformats.org/officeDocument/2006/relationships/image" Target="../media/image8.jpg"/><Relationship Id="rId10" Type="http://schemas.openxmlformats.org/officeDocument/2006/relationships/diagramColors" Target="../diagrams/colors4.xml"/><Relationship Id="rId4" Type="http://schemas.openxmlformats.org/officeDocument/2006/relationships/image" Target="../media/image7.png"/><Relationship Id="rId9"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8.jp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person, outdoor&#10;&#10;Description automatically generated">
            <a:extLst>
              <a:ext uri="{FF2B5EF4-FFF2-40B4-BE49-F238E27FC236}">
                <a16:creationId xmlns:a16="http://schemas.microsoft.com/office/drawing/2014/main" id="{15EECC75-229C-458A-82F8-25F10BC80CDE}"/>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b="15823"/>
          <a:stretch/>
        </p:blipFill>
        <p:spPr>
          <a:xfrm>
            <a:off x="124" y="1"/>
            <a:ext cx="12214722" cy="6858000"/>
          </a:xfrm>
          <a:prstGeom prst="rect">
            <a:avLst/>
          </a:prstGeom>
        </p:spPr>
      </p:pic>
      <p:pic>
        <p:nvPicPr>
          <p:cNvPr id="3" name="Picture 2">
            <a:extLst>
              <a:ext uri="{FF2B5EF4-FFF2-40B4-BE49-F238E27FC236}">
                <a16:creationId xmlns:a16="http://schemas.microsoft.com/office/drawing/2014/main" id="{2C699B1C-38D3-437B-ACD1-4D50A7AD5B2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 y="0"/>
            <a:ext cx="12191996" cy="2161031"/>
          </a:xfrm>
          <a:prstGeom prst="rect">
            <a:avLst/>
          </a:prstGeom>
        </p:spPr>
      </p:pic>
      <p:sp>
        <p:nvSpPr>
          <p:cNvPr id="2" name="Rectangle 1">
            <a:extLst>
              <a:ext uri="{FF2B5EF4-FFF2-40B4-BE49-F238E27FC236}">
                <a16:creationId xmlns:a16="http://schemas.microsoft.com/office/drawing/2014/main" id="{1BACB95F-029E-4EA2-9541-00825AC0F3E8}"/>
              </a:ext>
            </a:extLst>
          </p:cNvPr>
          <p:cNvSpPr/>
          <p:nvPr/>
        </p:nvSpPr>
        <p:spPr>
          <a:xfrm>
            <a:off x="0" y="1980547"/>
            <a:ext cx="4572000" cy="1188000"/>
          </a:xfrm>
          <a:prstGeom prst="rect">
            <a:avLst/>
          </a:prstGeom>
          <a:solidFill>
            <a:schemeClr val="bg1">
              <a:alpha val="7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D11BBBE3-89BD-4392-B5CB-F459ACD19BC8}"/>
              </a:ext>
            </a:extLst>
          </p:cNvPr>
          <p:cNvSpPr txBox="1"/>
          <p:nvPr/>
        </p:nvSpPr>
        <p:spPr>
          <a:xfrm>
            <a:off x="300779" y="2026327"/>
            <a:ext cx="4271221" cy="1292662"/>
          </a:xfrm>
          <a:prstGeom prst="rect">
            <a:avLst/>
          </a:prstGeom>
          <a:noFill/>
        </p:spPr>
        <p:txBody>
          <a:bodyPr wrap="square" rtlCol="0">
            <a:spAutoFit/>
          </a:bodyPr>
          <a:lstStyle/>
          <a:p>
            <a:r>
              <a:rPr lang="en-GB" sz="3500" b="1" dirty="0">
                <a:solidFill>
                  <a:srgbClr val="002A68"/>
                </a:solidFill>
                <a:latin typeface="Arial Nova Cond" panose="020B0604020202020204" pitchFamily="34" charset="0"/>
                <a:ea typeface="Tahoma" panose="020B0604030504040204" pitchFamily="34" charset="0"/>
                <a:cs typeface="Tahoma" panose="020B0604030504040204" pitchFamily="34" charset="0"/>
              </a:rPr>
              <a:t>Communication Skills</a:t>
            </a:r>
          </a:p>
          <a:p>
            <a:r>
              <a:rPr lang="en-GB" sz="2300" b="1" dirty="0">
                <a:latin typeface="Arial Nova" panose="020B0504020202020204" pitchFamily="34" charset="0"/>
                <a:ea typeface="Tahoma" panose="020B0604030504040204" pitchFamily="34" charset="0"/>
                <a:cs typeface="Tahoma" panose="020B0604030504040204" pitchFamily="34" charset="0"/>
              </a:rPr>
              <a:t>Communication</a:t>
            </a:r>
          </a:p>
          <a:p>
            <a:endParaRPr lang="en-GB" sz="2000" dirty="0">
              <a:solidFill>
                <a:srgbClr val="42516F"/>
              </a:solidFill>
              <a:latin typeface="Tahoma" panose="020B0604030504040204" pitchFamily="34" charset="0"/>
              <a:ea typeface="Tahoma" panose="020B0604030504040204" pitchFamily="34" charset="0"/>
              <a:cs typeface="Tahoma" panose="020B0604030504040204" pitchFamily="34" charset="0"/>
            </a:endParaRPr>
          </a:p>
        </p:txBody>
      </p:sp>
      <p:sp>
        <p:nvSpPr>
          <p:cNvPr id="7" name="TextBox 6">
            <a:extLst>
              <a:ext uri="{FF2B5EF4-FFF2-40B4-BE49-F238E27FC236}">
                <a16:creationId xmlns:a16="http://schemas.microsoft.com/office/drawing/2014/main" id="{7F981D2A-43B6-42DD-AF7C-B3750C63F903}"/>
              </a:ext>
            </a:extLst>
          </p:cNvPr>
          <p:cNvSpPr txBox="1"/>
          <p:nvPr/>
        </p:nvSpPr>
        <p:spPr>
          <a:xfrm>
            <a:off x="11819316" y="6644700"/>
            <a:ext cx="622852" cy="261610"/>
          </a:xfrm>
          <a:prstGeom prst="rect">
            <a:avLst/>
          </a:prstGeom>
          <a:noFill/>
        </p:spPr>
        <p:txBody>
          <a:bodyPr wrap="square" rtlCol="0">
            <a:spAutoFit/>
          </a:bodyPr>
          <a:lstStyle/>
          <a:p>
            <a:r>
              <a:rPr lang="en-GB" sz="1100" b="1" dirty="0">
                <a:solidFill>
                  <a:schemeClr val="bg1"/>
                </a:solidFill>
              </a:rPr>
              <a:t>V4.0</a:t>
            </a:r>
            <a:endParaRPr lang="en-GB" sz="1600" b="1" dirty="0">
              <a:solidFill>
                <a:schemeClr val="bg1"/>
              </a:solidFill>
            </a:endParaRPr>
          </a:p>
        </p:txBody>
      </p:sp>
    </p:spTree>
    <p:extLst>
      <p:ext uri="{BB962C8B-B14F-4D97-AF65-F5344CB8AC3E}">
        <p14:creationId xmlns:p14="http://schemas.microsoft.com/office/powerpoint/2010/main" val="2750792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58813" y="2494569"/>
            <a:ext cx="2323364" cy="3093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a:stretch>
            <a:fillRect/>
          </a:stretch>
        </p:blipFill>
        <p:spPr>
          <a:xfrm>
            <a:off x="6506898" y="2126269"/>
            <a:ext cx="2637101" cy="3309331"/>
          </a:xfrm>
          <a:prstGeom prst="rect">
            <a:avLst/>
          </a:prstGeom>
        </p:spPr>
      </p:pic>
      <p:sp>
        <p:nvSpPr>
          <p:cNvPr id="2" name="Rectangle 1"/>
          <p:cNvSpPr/>
          <p:nvPr/>
        </p:nvSpPr>
        <p:spPr>
          <a:xfrm>
            <a:off x="546100" y="666234"/>
            <a:ext cx="11061700" cy="461665"/>
          </a:xfrm>
          <a:prstGeom prst="rect">
            <a:avLst/>
          </a:prstGeom>
        </p:spPr>
        <p:txBody>
          <a:bodyPr wrap="square">
            <a:spAutoFit/>
          </a:bodyPr>
          <a:lstStyle/>
          <a:p>
            <a:pPr algn="ctr">
              <a:spcAft>
                <a:spcPts val="0"/>
              </a:spcAft>
            </a:pPr>
            <a:r>
              <a:rPr lang="en-GB" sz="2400" dirty="0">
                <a:solidFill>
                  <a:srgbClr val="0000FF"/>
                </a:solidFill>
                <a:latin typeface="Calibri" panose="020F0502020204030204" pitchFamily="34" charset="0"/>
                <a:ea typeface="Times New Roman" panose="02020603050405020304" pitchFamily="18" charset="0"/>
                <a:hlinkClick r:id="rId5"/>
              </a:rPr>
              <a:t>https://www.youtube.com/watch?v=Q7LKJXvf_do</a:t>
            </a:r>
            <a:endParaRPr lang="en-GB" sz="2400" dirty="0">
              <a:effectLst/>
              <a:latin typeface="Times New Roman" panose="02020603050405020304" pitchFamily="18" charset="0"/>
              <a:ea typeface="Times New Roman" panose="02020603050405020304" pitchFamily="18" charset="0"/>
            </a:endParaRPr>
          </a:p>
        </p:txBody>
      </p:sp>
      <p:grpSp>
        <p:nvGrpSpPr>
          <p:cNvPr id="5" name="Group 4">
            <a:extLst>
              <a:ext uri="{FF2B5EF4-FFF2-40B4-BE49-F238E27FC236}">
                <a16:creationId xmlns:a16="http://schemas.microsoft.com/office/drawing/2014/main" id="{BDBD63E4-DC99-4057-A272-1E4529CE0F73}"/>
              </a:ext>
            </a:extLst>
          </p:cNvPr>
          <p:cNvGrpSpPr/>
          <p:nvPr/>
        </p:nvGrpSpPr>
        <p:grpSpPr>
          <a:xfrm>
            <a:off x="0" y="5734233"/>
            <a:ext cx="12192000" cy="1240188"/>
            <a:chOff x="0" y="5734233"/>
            <a:chExt cx="12192000" cy="1240188"/>
          </a:xfrm>
        </p:grpSpPr>
        <p:pic>
          <p:nvPicPr>
            <p:cNvPr id="7" name="Picture 6">
              <a:extLst>
                <a:ext uri="{FF2B5EF4-FFF2-40B4-BE49-F238E27FC236}">
                  <a16:creationId xmlns:a16="http://schemas.microsoft.com/office/drawing/2014/main" id="{18BCC2C0-6EC3-4D34-A0C7-0CF89F78E2D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099E2E55-7351-410C-A225-CACA5908F54B}"/>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470B25EC-4F99-4646-9A3B-2E8B2D2210E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28FBC4C8-7181-493E-8E31-C32B489C5487}"/>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3CBA4F93-E152-4CCC-BB46-7360FA37967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7098282D-44C0-439E-A65C-EABD99423C7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383341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78424" y="970050"/>
            <a:ext cx="9637789" cy="867930"/>
          </a:xfrm>
          <a:prstGeom prst="rect">
            <a:avLst/>
          </a:prstGeom>
          <a:noFill/>
        </p:spPr>
        <p:txBody>
          <a:bodyPr wrap="square" rtlCol="0">
            <a:spAutoFit/>
          </a:bodyPr>
          <a:lstStyle/>
          <a:p>
            <a:pPr lvl="0">
              <a:lnSpc>
                <a:spcPct val="90000"/>
              </a:lnSpc>
              <a:spcBef>
                <a:spcPts val="1200"/>
              </a:spcBef>
              <a:spcAft>
                <a:spcPts val="200"/>
              </a:spcAft>
              <a:buClr>
                <a:srgbClr val="E48312"/>
              </a:buClr>
              <a:buSzPct val="100000"/>
              <a:defRPr/>
            </a:pPr>
            <a:r>
              <a:rPr lang="en-GB" sz="2800" b="1" dirty="0">
                <a:solidFill>
                  <a:srgbClr val="002060"/>
                </a:solidFill>
                <a:ea typeface="Tahoma" panose="020B0604030504040204" pitchFamily="34" charset="0"/>
                <a:cs typeface="Tahoma" panose="020B0604030504040204" pitchFamily="34" charset="0"/>
              </a:rPr>
              <a:t>Definition</a:t>
            </a:r>
            <a:r>
              <a:rPr lang="en-GB" sz="2800" dirty="0">
                <a:solidFill>
                  <a:srgbClr val="002060"/>
                </a:solidFill>
                <a:ea typeface="Tahoma" panose="020B0604030504040204" pitchFamily="34" charset="0"/>
                <a:cs typeface="Tahoma" panose="020B0604030504040204" pitchFamily="34" charset="0"/>
              </a:rPr>
              <a:t>:  ‘The imparting or exchanging of information by speaking, writing, or using some other medium.’</a:t>
            </a:r>
          </a:p>
        </p:txBody>
      </p:sp>
      <p:sp>
        <p:nvSpPr>
          <p:cNvPr id="5" name="TextBox 4"/>
          <p:cNvSpPr txBox="1"/>
          <p:nvPr/>
        </p:nvSpPr>
        <p:spPr>
          <a:xfrm>
            <a:off x="1925970" y="154278"/>
            <a:ext cx="8280920" cy="584775"/>
          </a:xfrm>
          <a:prstGeom prst="rect">
            <a:avLst/>
          </a:prstGeom>
          <a:solidFill>
            <a:srgbClr val="002060"/>
          </a:solidFill>
          <a:ln>
            <a:solidFill>
              <a:srgbClr val="004388"/>
            </a:solidFill>
          </a:ln>
        </p:spPr>
        <p:txBody>
          <a:bodyPr wrap="square" rtlCol="0">
            <a:spAutoFit/>
          </a:bodyPr>
          <a:lstStyle/>
          <a:p>
            <a:pPr algn="ctr"/>
            <a:r>
              <a:rPr lang="en-GB" sz="3200" b="1" dirty="0">
                <a:solidFill>
                  <a:schemeClr val="bg1"/>
                </a:solidFill>
              </a:rPr>
              <a:t>The Communication Process</a:t>
            </a:r>
          </a:p>
        </p:txBody>
      </p:sp>
      <p:grpSp>
        <p:nvGrpSpPr>
          <p:cNvPr id="6" name="Group 5">
            <a:extLst>
              <a:ext uri="{FF2B5EF4-FFF2-40B4-BE49-F238E27FC236}">
                <a16:creationId xmlns:a16="http://schemas.microsoft.com/office/drawing/2014/main" id="{847C8D9A-4145-4DBD-97C9-F597920A4580}"/>
              </a:ext>
            </a:extLst>
          </p:cNvPr>
          <p:cNvGrpSpPr/>
          <p:nvPr/>
        </p:nvGrpSpPr>
        <p:grpSpPr>
          <a:xfrm>
            <a:off x="0" y="5734233"/>
            <a:ext cx="12192000" cy="1240188"/>
            <a:chOff x="0" y="5734233"/>
            <a:chExt cx="12192000" cy="1240188"/>
          </a:xfrm>
        </p:grpSpPr>
        <p:pic>
          <p:nvPicPr>
            <p:cNvPr id="7" name="Picture 6">
              <a:extLst>
                <a:ext uri="{FF2B5EF4-FFF2-40B4-BE49-F238E27FC236}">
                  <a16:creationId xmlns:a16="http://schemas.microsoft.com/office/drawing/2014/main" id="{ABC04A1D-8EC2-4287-8E12-E86EBBEBF20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ED6EECF0-849E-4DBD-A2DF-B3E449F88D4E}"/>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8EB07771-BE20-454B-B638-5D7CD3156E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19B47705-2848-4636-9F45-483C2E560983}"/>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8DE4918B-1FB8-4A8D-B5DC-6EAC54103801}"/>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CD6809E6-7D60-4328-AB4B-34B5EDD7C31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pic>
        <p:nvPicPr>
          <p:cNvPr id="13" name="Picture 12" descr="Diagram&#10;&#10;Description automatically generated">
            <a:extLst>
              <a:ext uri="{FF2B5EF4-FFF2-40B4-BE49-F238E27FC236}">
                <a16:creationId xmlns:a16="http://schemas.microsoft.com/office/drawing/2014/main" id="{32D243A3-4277-4AD8-8FDA-E271DDCA387F}"/>
              </a:ext>
            </a:extLst>
          </p:cNvPr>
          <p:cNvPicPr>
            <a:picLocks noChangeAspect="1"/>
          </p:cNvPicPr>
          <p:nvPr/>
        </p:nvPicPr>
        <p:blipFill rotWithShape="1">
          <a:blip r:embed="rId7">
            <a:extLst>
              <a:ext uri="{28A0092B-C50C-407E-A947-70E740481C1C}">
                <a14:useLocalDpi xmlns:a14="http://schemas.microsoft.com/office/drawing/2010/main" val="0"/>
              </a:ext>
            </a:extLst>
          </a:blip>
          <a:srcRect l="3337" t="16803" r="3337" b="11800"/>
          <a:stretch/>
        </p:blipFill>
        <p:spPr>
          <a:xfrm>
            <a:off x="1462711" y="980768"/>
            <a:ext cx="9052312" cy="4896464"/>
          </a:xfrm>
          <a:prstGeom prst="rect">
            <a:avLst/>
          </a:prstGeom>
        </p:spPr>
      </p:pic>
      <p:sp>
        <p:nvSpPr>
          <p:cNvPr id="14" name="TextBox 13">
            <a:extLst>
              <a:ext uri="{FF2B5EF4-FFF2-40B4-BE49-F238E27FC236}">
                <a16:creationId xmlns:a16="http://schemas.microsoft.com/office/drawing/2014/main" id="{DAAE3AF4-A176-4975-88F3-84850A54B82A}"/>
              </a:ext>
            </a:extLst>
          </p:cNvPr>
          <p:cNvSpPr txBox="1"/>
          <p:nvPr/>
        </p:nvSpPr>
        <p:spPr>
          <a:xfrm>
            <a:off x="11079195" y="5808157"/>
            <a:ext cx="1112805" cy="246221"/>
          </a:xfrm>
          <a:prstGeom prst="rect">
            <a:avLst/>
          </a:prstGeom>
          <a:noFill/>
        </p:spPr>
        <p:txBody>
          <a:bodyPr wrap="none" rtlCol="0">
            <a:spAutoFit/>
          </a:bodyPr>
          <a:lstStyle/>
          <a:p>
            <a:r>
              <a:rPr lang="en-GB" sz="1000" dirty="0"/>
              <a:t>Heatherplett.com</a:t>
            </a:r>
          </a:p>
        </p:txBody>
      </p:sp>
    </p:spTree>
    <p:extLst>
      <p:ext uri="{BB962C8B-B14F-4D97-AF65-F5344CB8AC3E}">
        <p14:creationId xmlns:p14="http://schemas.microsoft.com/office/powerpoint/2010/main" val="4159171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715617" y="1054503"/>
            <a:ext cx="10575235" cy="1410401"/>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None/>
              <a:tabLst/>
              <a:defRPr/>
            </a:pPr>
            <a:r>
              <a:rPr kumimoji="0" lang="en-GB" sz="2600" i="1"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‘Cops too often view communication as a one-way activity meant to direct and control others.’</a:t>
            </a:r>
            <a:r>
              <a:rPr kumimoji="0" lang="en-GB" sz="2600" i="1" u="none" strike="noStrike" kern="1200" cap="none" spc="0" normalizeH="0" noProof="0" dirty="0">
                <a:ln>
                  <a:noFill/>
                </a:ln>
                <a:solidFill>
                  <a:schemeClr val="tx1"/>
                </a:solidFill>
                <a:effectLst/>
                <a:uLnTx/>
                <a:uFillTx/>
                <a:ea typeface="Tahoma" panose="020B0604030504040204" pitchFamily="34" charset="0"/>
                <a:cs typeface="Tahoma" panose="020B0604030504040204" pitchFamily="34" charset="0"/>
              </a:rPr>
              <a:t> </a:t>
            </a:r>
            <a:r>
              <a:rPr lang="en-GB" sz="2600" b="1" dirty="0">
                <a:solidFill>
                  <a:schemeClr val="tx1"/>
                </a:solidFill>
                <a:ea typeface="Tahoma" panose="020B0604030504040204" pitchFamily="34" charset="0"/>
                <a:cs typeface="Tahoma" panose="020B0604030504040204" pitchFamily="34" charset="0"/>
              </a:rPr>
              <a:t>Right or wrong?</a:t>
            </a:r>
            <a:endParaRPr kumimoji="0" lang="en-GB" sz="2600" b="1"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endParaRPr>
          </a:p>
          <a:p>
            <a:pPr marL="0" marR="0" lvl="0" indent="0" algn="l"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None/>
              <a:tabLst/>
              <a:defRPr/>
            </a:pPr>
            <a:endParaRPr kumimoji="0" lang="en-US" sz="20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None/>
              <a:tabLst/>
              <a:defRPr/>
            </a:pPr>
            <a:endParaRPr kumimoji="0" lang="en-GB" sz="20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endParaRPr>
          </a:p>
        </p:txBody>
      </p:sp>
      <p:pic>
        <p:nvPicPr>
          <p:cNvPr id="4" name="Picture 3" descr="angry-cops.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56701" y="2182854"/>
            <a:ext cx="3606272" cy="3175024"/>
          </a:xfrm>
          <a:prstGeom prst="rect">
            <a:avLst/>
          </a:prstGeom>
          <a:effectLst>
            <a:softEdge rad="127000"/>
          </a:effectLst>
        </p:spPr>
      </p:pic>
      <p:sp>
        <p:nvSpPr>
          <p:cNvPr id="6" name="TextBox 5"/>
          <p:cNvSpPr txBox="1"/>
          <p:nvPr/>
        </p:nvSpPr>
        <p:spPr>
          <a:xfrm>
            <a:off x="1925970" y="154278"/>
            <a:ext cx="8280920" cy="584775"/>
          </a:xfrm>
          <a:prstGeom prst="rect">
            <a:avLst/>
          </a:prstGeom>
          <a:solidFill>
            <a:srgbClr val="002060"/>
          </a:solidFill>
        </p:spPr>
        <p:txBody>
          <a:bodyPr wrap="square" rtlCol="0">
            <a:spAutoFit/>
          </a:bodyPr>
          <a:lstStyle/>
          <a:p>
            <a:pPr algn="ctr"/>
            <a:r>
              <a:rPr lang="en-GB" sz="3200" b="1" dirty="0">
                <a:solidFill>
                  <a:schemeClr val="bg1"/>
                </a:solidFill>
              </a:rPr>
              <a:t>Police Communications</a:t>
            </a:r>
          </a:p>
        </p:txBody>
      </p:sp>
      <p:grpSp>
        <p:nvGrpSpPr>
          <p:cNvPr id="8" name="Group 7">
            <a:extLst>
              <a:ext uri="{FF2B5EF4-FFF2-40B4-BE49-F238E27FC236}">
                <a16:creationId xmlns:a16="http://schemas.microsoft.com/office/drawing/2014/main" id="{988FCF10-32D2-4E56-892C-AB0CC78265E7}"/>
              </a:ext>
            </a:extLst>
          </p:cNvPr>
          <p:cNvGrpSpPr/>
          <p:nvPr/>
        </p:nvGrpSpPr>
        <p:grpSpPr>
          <a:xfrm>
            <a:off x="0" y="5734233"/>
            <a:ext cx="12192000" cy="1240188"/>
            <a:chOff x="0" y="5734233"/>
            <a:chExt cx="12192000" cy="1240188"/>
          </a:xfrm>
        </p:grpSpPr>
        <p:pic>
          <p:nvPicPr>
            <p:cNvPr id="9" name="Picture 8">
              <a:extLst>
                <a:ext uri="{FF2B5EF4-FFF2-40B4-BE49-F238E27FC236}">
                  <a16:creationId xmlns:a16="http://schemas.microsoft.com/office/drawing/2014/main" id="{18C88091-376B-4F20-9752-4BF31AE4154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0" name="Rectangle 9">
              <a:extLst>
                <a:ext uri="{FF2B5EF4-FFF2-40B4-BE49-F238E27FC236}">
                  <a16:creationId xmlns:a16="http://schemas.microsoft.com/office/drawing/2014/main" id="{AD32CE52-FA4E-4A94-8FEB-CADF5074E7C4}"/>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DF3211A8-7503-49BC-BAF9-FEFA8AFD8B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2" name="Rectangle 11">
              <a:extLst>
                <a:ext uri="{FF2B5EF4-FFF2-40B4-BE49-F238E27FC236}">
                  <a16:creationId xmlns:a16="http://schemas.microsoft.com/office/drawing/2014/main" id="{AA306590-713E-42D4-8F83-F265A0B22DD1}"/>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Text, letter&#10;&#10;Description automatically generated">
              <a:extLst>
                <a:ext uri="{FF2B5EF4-FFF2-40B4-BE49-F238E27FC236}">
                  <a16:creationId xmlns:a16="http://schemas.microsoft.com/office/drawing/2014/main" id="{79B145D4-B118-4047-83EE-5EF02C515445}"/>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4" name="Picture 13" descr="A picture containing text, metalware, gear&#10;&#10;Description automatically generated">
              <a:extLst>
                <a:ext uri="{FF2B5EF4-FFF2-40B4-BE49-F238E27FC236}">
                  <a16:creationId xmlns:a16="http://schemas.microsoft.com/office/drawing/2014/main" id="{1172C4D6-7633-47A6-86D7-B4436E86FDB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
        <p:nvSpPr>
          <p:cNvPr id="2" name="Scroll: Horizontal 1">
            <a:extLst>
              <a:ext uri="{FF2B5EF4-FFF2-40B4-BE49-F238E27FC236}">
                <a16:creationId xmlns:a16="http://schemas.microsoft.com/office/drawing/2014/main" id="{DF1EF53C-B225-4307-9595-53A73CBBAE65}"/>
              </a:ext>
            </a:extLst>
          </p:cNvPr>
          <p:cNvSpPr/>
          <p:nvPr/>
        </p:nvSpPr>
        <p:spPr>
          <a:xfrm>
            <a:off x="729027" y="2446861"/>
            <a:ext cx="6471874" cy="3123042"/>
          </a:xfrm>
          <a:prstGeom prst="horizontalScroll">
            <a:avLst/>
          </a:prstGeom>
          <a:solidFill>
            <a:schemeClr val="accent3">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dirty="0">
                <a:solidFill>
                  <a:schemeClr val="tx1"/>
                </a:solidFill>
                <a:ea typeface="Tahoma" panose="020B0604030504040204" pitchFamily="34" charset="0"/>
                <a:cs typeface="Tahoma" panose="020B0604030504040204" pitchFamily="34" charset="0"/>
              </a:rPr>
              <a:t>Poor communication impacts on trust, co-operation and ultimately the consent of the public thus hampering our effectiveness as police officers. Effective communication is of significance to the success of policing.</a:t>
            </a:r>
          </a:p>
        </p:txBody>
      </p:sp>
    </p:spTree>
    <p:extLst>
      <p:ext uri="{BB962C8B-B14F-4D97-AF65-F5344CB8AC3E}">
        <p14:creationId xmlns:p14="http://schemas.microsoft.com/office/powerpoint/2010/main" val="2642725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bg/>
                                          </p:spTgt>
                                        </p:tgtEl>
                                        <p:attrNameLst>
                                          <p:attrName>style.visibility</p:attrName>
                                        </p:attrNameLst>
                                      </p:cBhvr>
                                      <p:to>
                                        <p:strVal val="visible"/>
                                      </p:to>
                                    </p:set>
                                    <p:animEffect transition="in" filter="fade">
                                      <p:cBhvr>
                                        <p:cTn id="12" dur="500"/>
                                        <p:tgtEl>
                                          <p:spTgt spid="2">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fade">
                                      <p:cBhvr>
                                        <p:cTn id="15"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build="allAtOnce"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579342" y="1549666"/>
            <a:ext cx="7307190" cy="3685186"/>
          </a:xfrm>
          <a:custGeom>
            <a:avLst/>
            <a:gdLst>
              <a:gd name="connsiteX0" fmla="*/ 0 w 7307190"/>
              <a:gd name="connsiteY0" fmla="*/ 0 h 3685186"/>
              <a:gd name="connsiteX1" fmla="*/ 445074 w 7307190"/>
              <a:gd name="connsiteY1" fmla="*/ 0 h 3685186"/>
              <a:gd name="connsiteX2" fmla="*/ 963221 w 7307190"/>
              <a:gd name="connsiteY2" fmla="*/ 0 h 3685186"/>
              <a:gd name="connsiteX3" fmla="*/ 1700582 w 7307190"/>
              <a:gd name="connsiteY3" fmla="*/ 0 h 3685186"/>
              <a:gd name="connsiteX4" fmla="*/ 2218729 w 7307190"/>
              <a:gd name="connsiteY4" fmla="*/ 0 h 3685186"/>
              <a:gd name="connsiteX5" fmla="*/ 2956091 w 7307190"/>
              <a:gd name="connsiteY5" fmla="*/ 0 h 3685186"/>
              <a:gd name="connsiteX6" fmla="*/ 3693452 w 7307190"/>
              <a:gd name="connsiteY6" fmla="*/ 0 h 3685186"/>
              <a:gd name="connsiteX7" fmla="*/ 4503886 w 7307190"/>
              <a:gd name="connsiteY7" fmla="*/ 0 h 3685186"/>
              <a:gd name="connsiteX8" fmla="*/ 5168176 w 7307190"/>
              <a:gd name="connsiteY8" fmla="*/ 0 h 3685186"/>
              <a:gd name="connsiteX9" fmla="*/ 5613251 w 7307190"/>
              <a:gd name="connsiteY9" fmla="*/ 0 h 3685186"/>
              <a:gd name="connsiteX10" fmla="*/ 6350612 w 7307190"/>
              <a:gd name="connsiteY10" fmla="*/ 0 h 3685186"/>
              <a:gd name="connsiteX11" fmla="*/ 7307190 w 7307190"/>
              <a:gd name="connsiteY11" fmla="*/ 0 h 3685186"/>
              <a:gd name="connsiteX12" fmla="*/ 7307190 w 7307190"/>
              <a:gd name="connsiteY12" fmla="*/ 614198 h 3685186"/>
              <a:gd name="connsiteX13" fmla="*/ 7307190 w 7307190"/>
              <a:gd name="connsiteY13" fmla="*/ 1117840 h 3685186"/>
              <a:gd name="connsiteX14" fmla="*/ 7307190 w 7307190"/>
              <a:gd name="connsiteY14" fmla="*/ 1658334 h 3685186"/>
              <a:gd name="connsiteX15" fmla="*/ 7307190 w 7307190"/>
              <a:gd name="connsiteY15" fmla="*/ 2309383 h 3685186"/>
              <a:gd name="connsiteX16" fmla="*/ 7307190 w 7307190"/>
              <a:gd name="connsiteY16" fmla="*/ 2813025 h 3685186"/>
              <a:gd name="connsiteX17" fmla="*/ 7307190 w 7307190"/>
              <a:gd name="connsiteY17" fmla="*/ 3685186 h 3685186"/>
              <a:gd name="connsiteX18" fmla="*/ 6789044 w 7307190"/>
              <a:gd name="connsiteY18" fmla="*/ 3685186 h 3685186"/>
              <a:gd name="connsiteX19" fmla="*/ 6051682 w 7307190"/>
              <a:gd name="connsiteY19" fmla="*/ 3685186 h 3685186"/>
              <a:gd name="connsiteX20" fmla="*/ 5606608 w 7307190"/>
              <a:gd name="connsiteY20" fmla="*/ 3685186 h 3685186"/>
              <a:gd name="connsiteX21" fmla="*/ 4796174 w 7307190"/>
              <a:gd name="connsiteY21" fmla="*/ 3685186 h 3685186"/>
              <a:gd name="connsiteX22" fmla="*/ 4131884 w 7307190"/>
              <a:gd name="connsiteY22" fmla="*/ 3685186 h 3685186"/>
              <a:gd name="connsiteX23" fmla="*/ 3467594 w 7307190"/>
              <a:gd name="connsiteY23" fmla="*/ 3685186 h 3685186"/>
              <a:gd name="connsiteX24" fmla="*/ 3022519 w 7307190"/>
              <a:gd name="connsiteY24" fmla="*/ 3685186 h 3685186"/>
              <a:gd name="connsiteX25" fmla="*/ 2577445 w 7307190"/>
              <a:gd name="connsiteY25" fmla="*/ 3685186 h 3685186"/>
              <a:gd name="connsiteX26" fmla="*/ 1840083 w 7307190"/>
              <a:gd name="connsiteY26" fmla="*/ 3685186 h 3685186"/>
              <a:gd name="connsiteX27" fmla="*/ 1248865 w 7307190"/>
              <a:gd name="connsiteY27" fmla="*/ 3685186 h 3685186"/>
              <a:gd name="connsiteX28" fmla="*/ 0 w 7307190"/>
              <a:gd name="connsiteY28" fmla="*/ 3685186 h 3685186"/>
              <a:gd name="connsiteX29" fmla="*/ 0 w 7307190"/>
              <a:gd name="connsiteY29" fmla="*/ 3070988 h 3685186"/>
              <a:gd name="connsiteX30" fmla="*/ 0 w 7307190"/>
              <a:gd name="connsiteY30" fmla="*/ 2493643 h 3685186"/>
              <a:gd name="connsiteX31" fmla="*/ 0 w 7307190"/>
              <a:gd name="connsiteY31" fmla="*/ 1842593 h 3685186"/>
              <a:gd name="connsiteX32" fmla="*/ 0 w 7307190"/>
              <a:gd name="connsiteY32" fmla="*/ 1338951 h 3685186"/>
              <a:gd name="connsiteX33" fmla="*/ 0 w 7307190"/>
              <a:gd name="connsiteY33" fmla="*/ 651050 h 3685186"/>
              <a:gd name="connsiteX34" fmla="*/ 0 w 7307190"/>
              <a:gd name="connsiteY34" fmla="*/ 0 h 3685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307190" h="3685186" fill="none" extrusionOk="0">
                <a:moveTo>
                  <a:pt x="0" y="0"/>
                </a:moveTo>
                <a:cubicBezTo>
                  <a:pt x="157628" y="-21824"/>
                  <a:pt x="335111" y="17834"/>
                  <a:pt x="445074" y="0"/>
                </a:cubicBezTo>
                <a:cubicBezTo>
                  <a:pt x="555037" y="-17834"/>
                  <a:pt x="752679" y="19069"/>
                  <a:pt x="963221" y="0"/>
                </a:cubicBezTo>
                <a:cubicBezTo>
                  <a:pt x="1173763" y="-19069"/>
                  <a:pt x="1456668" y="-28390"/>
                  <a:pt x="1700582" y="0"/>
                </a:cubicBezTo>
                <a:cubicBezTo>
                  <a:pt x="1944496" y="28390"/>
                  <a:pt x="2088432" y="-24791"/>
                  <a:pt x="2218729" y="0"/>
                </a:cubicBezTo>
                <a:cubicBezTo>
                  <a:pt x="2349026" y="24791"/>
                  <a:pt x="2715462" y="-8751"/>
                  <a:pt x="2956091" y="0"/>
                </a:cubicBezTo>
                <a:cubicBezTo>
                  <a:pt x="3196720" y="8751"/>
                  <a:pt x="3495946" y="12343"/>
                  <a:pt x="3693452" y="0"/>
                </a:cubicBezTo>
                <a:cubicBezTo>
                  <a:pt x="3890958" y="-12343"/>
                  <a:pt x="4338569" y="-23410"/>
                  <a:pt x="4503886" y="0"/>
                </a:cubicBezTo>
                <a:cubicBezTo>
                  <a:pt x="4669203" y="23410"/>
                  <a:pt x="4907908" y="-5634"/>
                  <a:pt x="5168176" y="0"/>
                </a:cubicBezTo>
                <a:cubicBezTo>
                  <a:pt x="5428444" y="5634"/>
                  <a:pt x="5448150" y="-21220"/>
                  <a:pt x="5613251" y="0"/>
                </a:cubicBezTo>
                <a:cubicBezTo>
                  <a:pt x="5778352" y="21220"/>
                  <a:pt x="6137208" y="29386"/>
                  <a:pt x="6350612" y="0"/>
                </a:cubicBezTo>
                <a:cubicBezTo>
                  <a:pt x="6564016" y="-29386"/>
                  <a:pt x="6878688" y="25320"/>
                  <a:pt x="7307190" y="0"/>
                </a:cubicBezTo>
                <a:cubicBezTo>
                  <a:pt x="7308430" y="238882"/>
                  <a:pt x="7337119" y="345571"/>
                  <a:pt x="7307190" y="614198"/>
                </a:cubicBezTo>
                <a:cubicBezTo>
                  <a:pt x="7277261" y="882825"/>
                  <a:pt x="7312099" y="936905"/>
                  <a:pt x="7307190" y="1117840"/>
                </a:cubicBezTo>
                <a:cubicBezTo>
                  <a:pt x="7302281" y="1298775"/>
                  <a:pt x="7324409" y="1425877"/>
                  <a:pt x="7307190" y="1658334"/>
                </a:cubicBezTo>
                <a:cubicBezTo>
                  <a:pt x="7289971" y="1890791"/>
                  <a:pt x="7278114" y="2080098"/>
                  <a:pt x="7307190" y="2309383"/>
                </a:cubicBezTo>
                <a:cubicBezTo>
                  <a:pt x="7336266" y="2538668"/>
                  <a:pt x="7306942" y="2612018"/>
                  <a:pt x="7307190" y="2813025"/>
                </a:cubicBezTo>
                <a:cubicBezTo>
                  <a:pt x="7307438" y="3014032"/>
                  <a:pt x="7275109" y="3407004"/>
                  <a:pt x="7307190" y="3685186"/>
                </a:cubicBezTo>
                <a:cubicBezTo>
                  <a:pt x="7099256" y="3685033"/>
                  <a:pt x="6956840" y="3674048"/>
                  <a:pt x="6789044" y="3685186"/>
                </a:cubicBezTo>
                <a:cubicBezTo>
                  <a:pt x="6621248" y="3696324"/>
                  <a:pt x="6354728" y="3676722"/>
                  <a:pt x="6051682" y="3685186"/>
                </a:cubicBezTo>
                <a:cubicBezTo>
                  <a:pt x="5748636" y="3693650"/>
                  <a:pt x="5771965" y="3677467"/>
                  <a:pt x="5606608" y="3685186"/>
                </a:cubicBezTo>
                <a:cubicBezTo>
                  <a:pt x="5441251" y="3692905"/>
                  <a:pt x="4962294" y="3652019"/>
                  <a:pt x="4796174" y="3685186"/>
                </a:cubicBezTo>
                <a:cubicBezTo>
                  <a:pt x="4630054" y="3718353"/>
                  <a:pt x="4332615" y="3686113"/>
                  <a:pt x="4131884" y="3685186"/>
                </a:cubicBezTo>
                <a:cubicBezTo>
                  <a:pt x="3931153" y="3684260"/>
                  <a:pt x="3673770" y="3653978"/>
                  <a:pt x="3467594" y="3685186"/>
                </a:cubicBezTo>
                <a:cubicBezTo>
                  <a:pt x="3261418" y="3716395"/>
                  <a:pt x="3153818" y="3702464"/>
                  <a:pt x="3022519" y="3685186"/>
                </a:cubicBezTo>
                <a:cubicBezTo>
                  <a:pt x="2891221" y="3667908"/>
                  <a:pt x="2776479" y="3691867"/>
                  <a:pt x="2577445" y="3685186"/>
                </a:cubicBezTo>
                <a:cubicBezTo>
                  <a:pt x="2378411" y="3678505"/>
                  <a:pt x="2054975" y="3699111"/>
                  <a:pt x="1840083" y="3685186"/>
                </a:cubicBezTo>
                <a:cubicBezTo>
                  <a:pt x="1625191" y="3671261"/>
                  <a:pt x="1448560" y="3708476"/>
                  <a:pt x="1248865" y="3685186"/>
                </a:cubicBezTo>
                <a:cubicBezTo>
                  <a:pt x="1049170" y="3661896"/>
                  <a:pt x="298565" y="3664965"/>
                  <a:pt x="0" y="3685186"/>
                </a:cubicBezTo>
                <a:cubicBezTo>
                  <a:pt x="-18334" y="3392246"/>
                  <a:pt x="-26545" y="3346690"/>
                  <a:pt x="0" y="3070988"/>
                </a:cubicBezTo>
                <a:cubicBezTo>
                  <a:pt x="26545" y="2795286"/>
                  <a:pt x="-20941" y="2659273"/>
                  <a:pt x="0" y="2493643"/>
                </a:cubicBezTo>
                <a:cubicBezTo>
                  <a:pt x="20941" y="2328014"/>
                  <a:pt x="-10454" y="2091750"/>
                  <a:pt x="0" y="1842593"/>
                </a:cubicBezTo>
                <a:cubicBezTo>
                  <a:pt x="10454" y="1593436"/>
                  <a:pt x="23275" y="1519781"/>
                  <a:pt x="0" y="1338951"/>
                </a:cubicBezTo>
                <a:cubicBezTo>
                  <a:pt x="-23275" y="1158121"/>
                  <a:pt x="12559" y="923631"/>
                  <a:pt x="0" y="651050"/>
                </a:cubicBezTo>
                <a:cubicBezTo>
                  <a:pt x="-12559" y="378469"/>
                  <a:pt x="22817" y="241112"/>
                  <a:pt x="0" y="0"/>
                </a:cubicBezTo>
                <a:close/>
              </a:path>
              <a:path w="7307190" h="3685186" stroke="0" extrusionOk="0">
                <a:moveTo>
                  <a:pt x="0" y="0"/>
                </a:moveTo>
                <a:cubicBezTo>
                  <a:pt x="332683" y="26003"/>
                  <a:pt x="585979" y="-7830"/>
                  <a:pt x="810434" y="0"/>
                </a:cubicBezTo>
                <a:cubicBezTo>
                  <a:pt x="1034889" y="7830"/>
                  <a:pt x="1280902" y="-2755"/>
                  <a:pt x="1401652" y="0"/>
                </a:cubicBezTo>
                <a:cubicBezTo>
                  <a:pt x="1522402" y="2755"/>
                  <a:pt x="1778830" y="-792"/>
                  <a:pt x="1992870" y="0"/>
                </a:cubicBezTo>
                <a:cubicBezTo>
                  <a:pt x="2206910" y="792"/>
                  <a:pt x="2639448" y="-2446"/>
                  <a:pt x="2803304" y="0"/>
                </a:cubicBezTo>
                <a:cubicBezTo>
                  <a:pt x="2967160" y="2446"/>
                  <a:pt x="3423115" y="-12720"/>
                  <a:pt x="3613738" y="0"/>
                </a:cubicBezTo>
                <a:cubicBezTo>
                  <a:pt x="3804361" y="12720"/>
                  <a:pt x="4113246" y="31974"/>
                  <a:pt x="4351100" y="0"/>
                </a:cubicBezTo>
                <a:cubicBezTo>
                  <a:pt x="4588954" y="-31974"/>
                  <a:pt x="4626228" y="-5985"/>
                  <a:pt x="4796174" y="0"/>
                </a:cubicBezTo>
                <a:cubicBezTo>
                  <a:pt x="4966120" y="5985"/>
                  <a:pt x="5192998" y="-32519"/>
                  <a:pt x="5533536" y="0"/>
                </a:cubicBezTo>
                <a:cubicBezTo>
                  <a:pt x="5874074" y="32519"/>
                  <a:pt x="5889244" y="-20876"/>
                  <a:pt x="6051682" y="0"/>
                </a:cubicBezTo>
                <a:cubicBezTo>
                  <a:pt x="6214120" y="20876"/>
                  <a:pt x="6276312" y="-1275"/>
                  <a:pt x="6496756" y="0"/>
                </a:cubicBezTo>
                <a:cubicBezTo>
                  <a:pt x="6717200" y="1275"/>
                  <a:pt x="7062066" y="29819"/>
                  <a:pt x="7307190" y="0"/>
                </a:cubicBezTo>
                <a:cubicBezTo>
                  <a:pt x="7316593" y="208797"/>
                  <a:pt x="7299400" y="385849"/>
                  <a:pt x="7307190" y="687901"/>
                </a:cubicBezTo>
                <a:cubicBezTo>
                  <a:pt x="7314980" y="989953"/>
                  <a:pt x="7302910" y="1104048"/>
                  <a:pt x="7307190" y="1338951"/>
                </a:cubicBezTo>
                <a:cubicBezTo>
                  <a:pt x="7311471" y="1573854"/>
                  <a:pt x="7324790" y="1611328"/>
                  <a:pt x="7307190" y="1842593"/>
                </a:cubicBezTo>
                <a:cubicBezTo>
                  <a:pt x="7289590" y="2073858"/>
                  <a:pt x="7300915" y="2177584"/>
                  <a:pt x="7307190" y="2493643"/>
                </a:cubicBezTo>
                <a:cubicBezTo>
                  <a:pt x="7313466" y="2809702"/>
                  <a:pt x="7295748" y="2869484"/>
                  <a:pt x="7307190" y="2997285"/>
                </a:cubicBezTo>
                <a:cubicBezTo>
                  <a:pt x="7318632" y="3125086"/>
                  <a:pt x="7283896" y="3381213"/>
                  <a:pt x="7307190" y="3685186"/>
                </a:cubicBezTo>
                <a:cubicBezTo>
                  <a:pt x="7050014" y="3649243"/>
                  <a:pt x="6817741" y="3650261"/>
                  <a:pt x="6569828" y="3685186"/>
                </a:cubicBezTo>
                <a:cubicBezTo>
                  <a:pt x="6321915" y="3720111"/>
                  <a:pt x="6005476" y="3716163"/>
                  <a:pt x="5832466" y="3685186"/>
                </a:cubicBezTo>
                <a:cubicBezTo>
                  <a:pt x="5659456" y="3654209"/>
                  <a:pt x="5541900" y="3688113"/>
                  <a:pt x="5387392" y="3685186"/>
                </a:cubicBezTo>
                <a:cubicBezTo>
                  <a:pt x="5232884" y="3682259"/>
                  <a:pt x="4977717" y="3690220"/>
                  <a:pt x="4796174" y="3685186"/>
                </a:cubicBezTo>
                <a:cubicBezTo>
                  <a:pt x="4614631" y="3680152"/>
                  <a:pt x="4243091" y="3678402"/>
                  <a:pt x="4058812" y="3685186"/>
                </a:cubicBezTo>
                <a:cubicBezTo>
                  <a:pt x="3874533" y="3691970"/>
                  <a:pt x="3715740" y="3683833"/>
                  <a:pt x="3394522" y="3685186"/>
                </a:cubicBezTo>
                <a:cubicBezTo>
                  <a:pt x="3073304" y="3686540"/>
                  <a:pt x="2985867" y="3669492"/>
                  <a:pt x="2876376" y="3685186"/>
                </a:cubicBezTo>
                <a:cubicBezTo>
                  <a:pt x="2766885" y="3700880"/>
                  <a:pt x="2383322" y="3684629"/>
                  <a:pt x="2212086" y="3685186"/>
                </a:cubicBezTo>
                <a:cubicBezTo>
                  <a:pt x="2040850" y="3685744"/>
                  <a:pt x="1826493" y="3714453"/>
                  <a:pt x="1547796" y="3685186"/>
                </a:cubicBezTo>
                <a:cubicBezTo>
                  <a:pt x="1269099" y="3655920"/>
                  <a:pt x="1177691" y="3683077"/>
                  <a:pt x="1029649" y="3685186"/>
                </a:cubicBezTo>
                <a:cubicBezTo>
                  <a:pt x="881607" y="3687295"/>
                  <a:pt x="462916" y="3685472"/>
                  <a:pt x="0" y="3685186"/>
                </a:cubicBezTo>
                <a:cubicBezTo>
                  <a:pt x="-21685" y="3575271"/>
                  <a:pt x="8298" y="3345265"/>
                  <a:pt x="0" y="3144692"/>
                </a:cubicBezTo>
                <a:cubicBezTo>
                  <a:pt x="-8298" y="2944119"/>
                  <a:pt x="24012" y="2785968"/>
                  <a:pt x="0" y="2530494"/>
                </a:cubicBezTo>
                <a:cubicBezTo>
                  <a:pt x="-24012" y="2275020"/>
                  <a:pt x="-24055" y="2156332"/>
                  <a:pt x="0" y="1953149"/>
                </a:cubicBezTo>
                <a:cubicBezTo>
                  <a:pt x="24055" y="1749967"/>
                  <a:pt x="9196" y="1568129"/>
                  <a:pt x="0" y="1449506"/>
                </a:cubicBezTo>
                <a:cubicBezTo>
                  <a:pt x="-9196" y="1330883"/>
                  <a:pt x="-11762" y="1100854"/>
                  <a:pt x="0" y="872161"/>
                </a:cubicBezTo>
                <a:cubicBezTo>
                  <a:pt x="11762" y="643468"/>
                  <a:pt x="17840" y="259204"/>
                  <a:pt x="0" y="0"/>
                </a:cubicBezTo>
                <a:close/>
              </a:path>
            </a:pathLst>
          </a:custGeom>
          <a:solidFill>
            <a:schemeClr val="accent5">
              <a:lumMod val="20000"/>
              <a:lumOff val="80000"/>
            </a:schemeClr>
          </a:solidFill>
          <a:ln>
            <a:solidFill>
              <a:schemeClr val="tx1"/>
            </a:solidFill>
            <a:extLst>
              <a:ext uri="{C807C97D-BFC1-408E-A445-0C87EB9F89A2}">
                <ask:lineSketchStyleProps xmlns:ask="http://schemas.microsoft.com/office/drawing/2018/sketchyshapes" sd="1456329431">
                  <a:prstGeom prst="rect">
                    <a:avLst/>
                  </a:prstGeom>
                  <ask:type>
                    <ask:lineSketchFreehand/>
                  </ask:type>
                </ask:lineSketchStyleProps>
              </a:ext>
            </a:extLst>
          </a:ln>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0" hangingPunct="1">
              <a:lnSpc>
                <a:spcPct val="120000"/>
              </a:lnSpc>
              <a:spcBef>
                <a:spcPts val="1200"/>
              </a:spcBef>
              <a:spcAft>
                <a:spcPts val="200"/>
              </a:spcAft>
              <a:buClr>
                <a:srgbClr val="E48312"/>
              </a:buClr>
              <a:buSzPct val="100000"/>
              <a:buFont typeface="Calibri" panose="020F0502020204030204" pitchFamily="34" charset="0"/>
              <a:buChar char=" "/>
              <a:tabLst/>
              <a:defRPr/>
            </a:pPr>
            <a:r>
              <a:rPr kumimoji="0" lang="en-US" sz="2400" b="1"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Semantic</a:t>
            </a: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 meaning</a:t>
            </a:r>
            <a:r>
              <a:rPr lang="en-US" sz="2400" noProof="0" dirty="0">
                <a:solidFill>
                  <a:schemeClr val="tx1"/>
                </a:solidFill>
                <a:ea typeface="Tahoma" panose="020B0604030504040204" pitchFamily="34" charset="0"/>
                <a:cs typeface="Tahoma" panose="020B0604030504040204" pitchFamily="34" charset="0"/>
              </a:rPr>
              <a:t>                                                                               </a:t>
            </a:r>
            <a:r>
              <a:rPr kumimoji="0" lang="en-US" sz="2400" b="1"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Organisational</a:t>
            </a: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 culture, relationships, structure etc.</a:t>
            </a:r>
            <a:r>
              <a:rPr lang="en-US" sz="2400" dirty="0">
                <a:solidFill>
                  <a:schemeClr val="tx1"/>
                </a:solidFill>
                <a:ea typeface="Tahoma" panose="020B0604030504040204" pitchFamily="34" charset="0"/>
                <a:cs typeface="Tahoma" panose="020B0604030504040204" pitchFamily="34" charset="0"/>
              </a:rPr>
              <a:t>                                                                                          </a:t>
            </a:r>
            <a:r>
              <a:rPr kumimoji="0" lang="en-US" sz="2400" b="1"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Psycho- sociological: </a:t>
            </a: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emotional &amp; psychological status of sender and receiver</a:t>
            </a:r>
            <a:r>
              <a:rPr lang="en-US" sz="2400" dirty="0">
                <a:solidFill>
                  <a:schemeClr val="tx1"/>
                </a:solidFill>
                <a:ea typeface="Tahoma" panose="020B0604030504040204" pitchFamily="34" charset="0"/>
                <a:cs typeface="Tahoma" panose="020B0604030504040204" pitchFamily="34" charset="0"/>
              </a:rPr>
              <a:t>                                                                                                             </a:t>
            </a:r>
            <a:r>
              <a:rPr lang="en-US" sz="2400" b="1" dirty="0">
                <a:solidFill>
                  <a:schemeClr val="tx1"/>
                </a:solidFill>
                <a:ea typeface="Tahoma" panose="020B0604030504040204" pitchFamily="34" charset="0"/>
                <a:cs typeface="Tahoma" panose="020B0604030504040204" pitchFamily="34" charset="0"/>
              </a:rPr>
              <a:t>Cultural</a:t>
            </a:r>
            <a:r>
              <a:rPr lang="en-US" sz="2400" dirty="0">
                <a:solidFill>
                  <a:schemeClr val="tx1"/>
                </a:solidFill>
                <a:ea typeface="Tahoma" panose="020B0604030504040204" pitchFamily="34" charset="0"/>
                <a:cs typeface="Tahoma" panose="020B0604030504040204" pitchFamily="34" charset="0"/>
              </a:rPr>
              <a:t>: values, beliefs, traditions, interpretations etc.                                                      </a:t>
            </a:r>
            <a:r>
              <a:rPr kumimoji="0" lang="en-US" sz="2400" b="1"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Physical</a:t>
            </a: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 noise, time,</a:t>
            </a:r>
            <a:r>
              <a:rPr kumimoji="0" lang="en-US" sz="2400" b="0" i="0" u="none" strike="noStrike" kern="1200" cap="none" spc="0" normalizeH="0" noProof="0" dirty="0">
                <a:ln>
                  <a:noFill/>
                </a:ln>
                <a:solidFill>
                  <a:schemeClr val="tx1"/>
                </a:solidFill>
                <a:effectLst/>
                <a:uLnTx/>
                <a:uFillTx/>
                <a:ea typeface="Tahoma" panose="020B0604030504040204" pitchFamily="34" charset="0"/>
                <a:cs typeface="Tahoma" panose="020B0604030504040204" pitchFamily="34" charset="0"/>
              </a:rPr>
              <a:t> distance, defects in technology etc.</a:t>
            </a:r>
            <a:endPar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endParaRPr>
          </a:p>
        </p:txBody>
      </p:sp>
      <p:pic>
        <p:nvPicPr>
          <p:cNvPr id="4" name="Picture 3" descr="communication-barriers-1-638.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8992" y="1300042"/>
            <a:ext cx="3021496" cy="4207061"/>
          </a:xfrm>
          <a:prstGeom prst="rect">
            <a:avLst/>
          </a:prstGeom>
          <a:effectLst>
            <a:softEdge rad="127000"/>
          </a:effectLst>
        </p:spPr>
      </p:pic>
      <p:sp>
        <p:nvSpPr>
          <p:cNvPr id="6" name="TextBox 5"/>
          <p:cNvSpPr txBox="1"/>
          <p:nvPr/>
        </p:nvSpPr>
        <p:spPr>
          <a:xfrm>
            <a:off x="1925970" y="154278"/>
            <a:ext cx="8280920" cy="584775"/>
          </a:xfrm>
          <a:prstGeom prst="rect">
            <a:avLst/>
          </a:prstGeom>
          <a:solidFill>
            <a:srgbClr val="002060"/>
          </a:solidFill>
        </p:spPr>
        <p:txBody>
          <a:bodyPr wrap="square" rtlCol="0">
            <a:spAutoFit/>
          </a:bodyPr>
          <a:lstStyle/>
          <a:p>
            <a:pPr algn="ctr"/>
            <a:r>
              <a:rPr lang="en-GB" sz="3200" b="1" dirty="0">
                <a:solidFill>
                  <a:schemeClr val="bg1"/>
                </a:solidFill>
              </a:rPr>
              <a:t>Barriers to Communication</a:t>
            </a:r>
          </a:p>
        </p:txBody>
      </p:sp>
      <p:grpSp>
        <p:nvGrpSpPr>
          <p:cNvPr id="5" name="Group 4">
            <a:extLst>
              <a:ext uri="{FF2B5EF4-FFF2-40B4-BE49-F238E27FC236}">
                <a16:creationId xmlns:a16="http://schemas.microsoft.com/office/drawing/2014/main" id="{E9D13705-57F9-423A-93BC-52A3A52B13F5}"/>
              </a:ext>
            </a:extLst>
          </p:cNvPr>
          <p:cNvGrpSpPr/>
          <p:nvPr/>
        </p:nvGrpSpPr>
        <p:grpSpPr>
          <a:xfrm>
            <a:off x="0" y="5734233"/>
            <a:ext cx="12192000" cy="1240188"/>
            <a:chOff x="0" y="5734233"/>
            <a:chExt cx="12192000" cy="1240188"/>
          </a:xfrm>
        </p:grpSpPr>
        <p:pic>
          <p:nvPicPr>
            <p:cNvPr id="7" name="Picture 6">
              <a:extLst>
                <a:ext uri="{FF2B5EF4-FFF2-40B4-BE49-F238E27FC236}">
                  <a16:creationId xmlns:a16="http://schemas.microsoft.com/office/drawing/2014/main" id="{31689466-C2A6-4D1C-91A2-58B6E4E6B71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758E37E5-1497-4274-A056-443D54CAB05A}"/>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31171BE7-AA51-43D7-A743-1415A23E80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B915B7D7-5C9F-448F-A558-27AC7A477393}"/>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A7BEB4C0-6D8D-4F5E-AB10-EA46F8A7674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CC477ED3-3DA0-44EC-A590-F6D4151F513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705806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176074" y="1072273"/>
            <a:ext cx="5266715" cy="584775"/>
          </a:xfrm>
          <a:prstGeom prst="rect">
            <a:avLst/>
          </a:prstGeom>
          <a:noFill/>
        </p:spPr>
        <p:txBody>
          <a:bodyPr wrap="square" rtlCol="0">
            <a:spAutoFit/>
          </a:bodyPr>
          <a:lstStyle/>
          <a:p>
            <a:pPr algn="ctr"/>
            <a:r>
              <a:rPr lang="en-GB" sz="3200" b="1" dirty="0">
                <a:ea typeface="Tahoma" panose="020B0604030504040204" pitchFamily="34" charset="0"/>
                <a:cs typeface="Tahoma" panose="020B0604030504040204" pitchFamily="34" charset="0"/>
              </a:rPr>
              <a:t>Receiver: Active Listening</a:t>
            </a:r>
          </a:p>
        </p:txBody>
      </p:sp>
      <p:pic>
        <p:nvPicPr>
          <p:cNvPr id="3" name="Picture 2"/>
          <p:cNvPicPr>
            <a:picLocks noChangeAspect="1"/>
          </p:cNvPicPr>
          <p:nvPr/>
        </p:nvPicPr>
        <p:blipFill>
          <a:blip r:embed="rId3"/>
          <a:stretch>
            <a:fillRect/>
          </a:stretch>
        </p:blipFill>
        <p:spPr>
          <a:xfrm>
            <a:off x="760023" y="2130088"/>
            <a:ext cx="5087547" cy="3419475"/>
          </a:xfrm>
          <a:prstGeom prst="rect">
            <a:avLst/>
          </a:prstGeom>
          <a:ln>
            <a:noFill/>
          </a:ln>
        </p:spPr>
      </p:pic>
      <p:graphicFrame>
        <p:nvGraphicFramePr>
          <p:cNvPr id="18" name="Diagram 17"/>
          <p:cNvGraphicFramePr/>
          <p:nvPr>
            <p:extLst>
              <p:ext uri="{D42A27DB-BD31-4B8C-83A1-F6EECF244321}">
                <p14:modId xmlns:p14="http://schemas.microsoft.com/office/powerpoint/2010/main" val="4247120688"/>
              </p:ext>
            </p:extLst>
          </p:nvPr>
        </p:nvGraphicFramePr>
        <p:xfrm>
          <a:off x="6265659" y="1855193"/>
          <a:ext cx="5087547" cy="342767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9" name="TextBox 18"/>
          <p:cNvSpPr txBox="1"/>
          <p:nvPr/>
        </p:nvSpPr>
        <p:spPr>
          <a:xfrm>
            <a:off x="1809109" y="1092484"/>
            <a:ext cx="2989373" cy="584775"/>
          </a:xfrm>
          <a:prstGeom prst="rect">
            <a:avLst/>
          </a:prstGeom>
          <a:noFill/>
        </p:spPr>
        <p:txBody>
          <a:bodyPr wrap="square" rtlCol="0">
            <a:spAutoFit/>
          </a:bodyPr>
          <a:lstStyle/>
          <a:p>
            <a:pPr algn="ctr"/>
            <a:r>
              <a:rPr lang="en-GB" sz="3200" b="1" dirty="0">
                <a:ea typeface="Tahoma" panose="020B0604030504040204" pitchFamily="34" charset="0"/>
                <a:cs typeface="Tahoma" panose="020B0604030504040204" pitchFamily="34" charset="0"/>
              </a:rPr>
              <a:t>Sender: 5WH</a:t>
            </a:r>
          </a:p>
        </p:txBody>
      </p:sp>
      <p:sp>
        <p:nvSpPr>
          <p:cNvPr id="20" name="TextBox 19"/>
          <p:cNvSpPr txBox="1"/>
          <p:nvPr/>
        </p:nvSpPr>
        <p:spPr>
          <a:xfrm>
            <a:off x="1400920" y="289353"/>
            <a:ext cx="8893300" cy="584775"/>
          </a:xfrm>
          <a:prstGeom prst="rect">
            <a:avLst/>
          </a:prstGeom>
          <a:solidFill>
            <a:srgbClr val="002060"/>
          </a:solidFill>
        </p:spPr>
        <p:txBody>
          <a:bodyPr wrap="square" rtlCol="0">
            <a:spAutoFit/>
          </a:bodyPr>
          <a:lstStyle/>
          <a:p>
            <a:pPr algn="ctr"/>
            <a:r>
              <a:rPr lang="en-GB" sz="3200" b="1" dirty="0">
                <a:solidFill>
                  <a:schemeClr val="bg1"/>
                </a:solidFill>
              </a:rPr>
              <a:t>Overcoming Barriers to Communication</a:t>
            </a:r>
          </a:p>
        </p:txBody>
      </p:sp>
      <p:grpSp>
        <p:nvGrpSpPr>
          <p:cNvPr id="7" name="Group 6">
            <a:extLst>
              <a:ext uri="{FF2B5EF4-FFF2-40B4-BE49-F238E27FC236}">
                <a16:creationId xmlns:a16="http://schemas.microsoft.com/office/drawing/2014/main" id="{B04ED73E-9018-47AD-B2B4-C5D689268C9F}"/>
              </a:ext>
            </a:extLst>
          </p:cNvPr>
          <p:cNvGrpSpPr/>
          <p:nvPr/>
        </p:nvGrpSpPr>
        <p:grpSpPr>
          <a:xfrm>
            <a:off x="0" y="5734233"/>
            <a:ext cx="12192000" cy="1240188"/>
            <a:chOff x="0" y="5734233"/>
            <a:chExt cx="12192000" cy="1240188"/>
          </a:xfrm>
        </p:grpSpPr>
        <p:pic>
          <p:nvPicPr>
            <p:cNvPr id="8" name="Picture 7">
              <a:extLst>
                <a:ext uri="{FF2B5EF4-FFF2-40B4-BE49-F238E27FC236}">
                  <a16:creationId xmlns:a16="http://schemas.microsoft.com/office/drawing/2014/main" id="{C8EC9C58-5206-425D-83EB-CF94688237B3}"/>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5C463049-2177-44C3-979B-AA9DC0DC4D18}"/>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51B93ED1-7E74-433E-A90A-146AB1A5DCC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9C36C82B-CD34-4D34-9795-17DB427B3041}"/>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27917FCB-A49A-42EC-9F92-8A5C54E662F9}"/>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FD8E840C-7AD3-4812-9EA1-8A1AAF77821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1381344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13590" y="154278"/>
            <a:ext cx="8893300" cy="584775"/>
          </a:xfrm>
          <a:prstGeom prst="rect">
            <a:avLst/>
          </a:prstGeom>
          <a:solidFill>
            <a:srgbClr val="002060"/>
          </a:solidFill>
        </p:spPr>
        <p:txBody>
          <a:bodyPr wrap="square" rtlCol="0">
            <a:spAutoFit/>
          </a:bodyPr>
          <a:lstStyle/>
          <a:p>
            <a:pPr algn="ctr"/>
            <a:r>
              <a:rPr lang="en-GB" sz="3200" b="1" dirty="0">
                <a:solidFill>
                  <a:schemeClr val="bg1"/>
                </a:solidFill>
              </a:rPr>
              <a:t>Non-verbal Communication</a:t>
            </a:r>
          </a:p>
        </p:txBody>
      </p:sp>
      <p:sp>
        <p:nvSpPr>
          <p:cNvPr id="6" name="TextBox 5"/>
          <p:cNvSpPr txBox="1"/>
          <p:nvPr/>
        </p:nvSpPr>
        <p:spPr>
          <a:xfrm>
            <a:off x="1121417" y="5059005"/>
            <a:ext cx="3755367" cy="830997"/>
          </a:xfrm>
          <a:custGeom>
            <a:avLst/>
            <a:gdLst>
              <a:gd name="connsiteX0" fmla="*/ 0 w 3755367"/>
              <a:gd name="connsiteY0" fmla="*/ 0 h 830997"/>
              <a:gd name="connsiteX1" fmla="*/ 588341 w 3755367"/>
              <a:gd name="connsiteY1" fmla="*/ 0 h 830997"/>
              <a:gd name="connsiteX2" fmla="*/ 1176682 w 3755367"/>
              <a:gd name="connsiteY2" fmla="*/ 0 h 830997"/>
              <a:gd name="connsiteX3" fmla="*/ 1840130 w 3755367"/>
              <a:gd name="connsiteY3" fmla="*/ 0 h 830997"/>
              <a:gd name="connsiteX4" fmla="*/ 2466024 w 3755367"/>
              <a:gd name="connsiteY4" fmla="*/ 0 h 830997"/>
              <a:gd name="connsiteX5" fmla="*/ 2979258 w 3755367"/>
              <a:gd name="connsiteY5" fmla="*/ 0 h 830997"/>
              <a:gd name="connsiteX6" fmla="*/ 3755367 w 3755367"/>
              <a:gd name="connsiteY6" fmla="*/ 0 h 830997"/>
              <a:gd name="connsiteX7" fmla="*/ 3755367 w 3755367"/>
              <a:gd name="connsiteY7" fmla="*/ 423808 h 830997"/>
              <a:gd name="connsiteX8" fmla="*/ 3755367 w 3755367"/>
              <a:gd name="connsiteY8" fmla="*/ 830997 h 830997"/>
              <a:gd name="connsiteX9" fmla="*/ 3091919 w 3755367"/>
              <a:gd name="connsiteY9" fmla="*/ 830997 h 830997"/>
              <a:gd name="connsiteX10" fmla="*/ 2503578 w 3755367"/>
              <a:gd name="connsiteY10" fmla="*/ 830997 h 830997"/>
              <a:gd name="connsiteX11" fmla="*/ 1840130 w 3755367"/>
              <a:gd name="connsiteY11" fmla="*/ 830997 h 830997"/>
              <a:gd name="connsiteX12" fmla="*/ 1251789 w 3755367"/>
              <a:gd name="connsiteY12" fmla="*/ 830997 h 830997"/>
              <a:gd name="connsiteX13" fmla="*/ 738556 w 3755367"/>
              <a:gd name="connsiteY13" fmla="*/ 830997 h 830997"/>
              <a:gd name="connsiteX14" fmla="*/ 0 w 3755367"/>
              <a:gd name="connsiteY14" fmla="*/ 830997 h 830997"/>
              <a:gd name="connsiteX15" fmla="*/ 0 w 3755367"/>
              <a:gd name="connsiteY15" fmla="*/ 407189 h 830997"/>
              <a:gd name="connsiteX16" fmla="*/ 0 w 3755367"/>
              <a:gd name="connsiteY16" fmla="*/ 0 h 830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755367" h="830997" fill="none" extrusionOk="0">
                <a:moveTo>
                  <a:pt x="0" y="0"/>
                </a:moveTo>
                <a:cubicBezTo>
                  <a:pt x="272768" y="2127"/>
                  <a:pt x="369492" y="-2166"/>
                  <a:pt x="588341" y="0"/>
                </a:cubicBezTo>
                <a:cubicBezTo>
                  <a:pt x="807190" y="2166"/>
                  <a:pt x="914835" y="-23903"/>
                  <a:pt x="1176682" y="0"/>
                </a:cubicBezTo>
                <a:cubicBezTo>
                  <a:pt x="1438529" y="23903"/>
                  <a:pt x="1606459" y="-29097"/>
                  <a:pt x="1840130" y="0"/>
                </a:cubicBezTo>
                <a:cubicBezTo>
                  <a:pt x="2073801" y="29097"/>
                  <a:pt x="2283214" y="-1478"/>
                  <a:pt x="2466024" y="0"/>
                </a:cubicBezTo>
                <a:cubicBezTo>
                  <a:pt x="2648834" y="1478"/>
                  <a:pt x="2854830" y="11738"/>
                  <a:pt x="2979258" y="0"/>
                </a:cubicBezTo>
                <a:cubicBezTo>
                  <a:pt x="3103686" y="-11738"/>
                  <a:pt x="3584396" y="16569"/>
                  <a:pt x="3755367" y="0"/>
                </a:cubicBezTo>
                <a:cubicBezTo>
                  <a:pt x="3753500" y="156330"/>
                  <a:pt x="3738756" y="272872"/>
                  <a:pt x="3755367" y="423808"/>
                </a:cubicBezTo>
                <a:cubicBezTo>
                  <a:pt x="3771978" y="574744"/>
                  <a:pt x="3771299" y="748323"/>
                  <a:pt x="3755367" y="830997"/>
                </a:cubicBezTo>
                <a:cubicBezTo>
                  <a:pt x="3458161" y="828058"/>
                  <a:pt x="3365868" y="799363"/>
                  <a:pt x="3091919" y="830997"/>
                </a:cubicBezTo>
                <a:cubicBezTo>
                  <a:pt x="2817970" y="862631"/>
                  <a:pt x="2656688" y="856109"/>
                  <a:pt x="2503578" y="830997"/>
                </a:cubicBezTo>
                <a:cubicBezTo>
                  <a:pt x="2350468" y="805885"/>
                  <a:pt x="2127753" y="852506"/>
                  <a:pt x="1840130" y="830997"/>
                </a:cubicBezTo>
                <a:cubicBezTo>
                  <a:pt x="1552507" y="809488"/>
                  <a:pt x="1408810" y="824176"/>
                  <a:pt x="1251789" y="830997"/>
                </a:cubicBezTo>
                <a:cubicBezTo>
                  <a:pt x="1094768" y="837818"/>
                  <a:pt x="847879" y="848432"/>
                  <a:pt x="738556" y="830997"/>
                </a:cubicBezTo>
                <a:cubicBezTo>
                  <a:pt x="629233" y="813562"/>
                  <a:pt x="311393" y="794965"/>
                  <a:pt x="0" y="830997"/>
                </a:cubicBezTo>
                <a:cubicBezTo>
                  <a:pt x="-15387" y="706545"/>
                  <a:pt x="18812" y="617012"/>
                  <a:pt x="0" y="407189"/>
                </a:cubicBezTo>
                <a:cubicBezTo>
                  <a:pt x="-18812" y="197366"/>
                  <a:pt x="6852" y="178403"/>
                  <a:pt x="0" y="0"/>
                </a:cubicBezTo>
                <a:close/>
              </a:path>
              <a:path w="3755367" h="830997" stroke="0" extrusionOk="0">
                <a:moveTo>
                  <a:pt x="0" y="0"/>
                </a:moveTo>
                <a:cubicBezTo>
                  <a:pt x="232126" y="20609"/>
                  <a:pt x="441152" y="22833"/>
                  <a:pt x="588341" y="0"/>
                </a:cubicBezTo>
                <a:cubicBezTo>
                  <a:pt x="735530" y="-22833"/>
                  <a:pt x="1089213" y="-31171"/>
                  <a:pt x="1251789" y="0"/>
                </a:cubicBezTo>
                <a:cubicBezTo>
                  <a:pt x="1414365" y="31171"/>
                  <a:pt x="1529481" y="-11166"/>
                  <a:pt x="1765022" y="0"/>
                </a:cubicBezTo>
                <a:cubicBezTo>
                  <a:pt x="2000563" y="11166"/>
                  <a:pt x="2099112" y="24569"/>
                  <a:pt x="2315810" y="0"/>
                </a:cubicBezTo>
                <a:cubicBezTo>
                  <a:pt x="2532508" y="-24569"/>
                  <a:pt x="2613941" y="1504"/>
                  <a:pt x="2904150" y="0"/>
                </a:cubicBezTo>
                <a:cubicBezTo>
                  <a:pt x="3194359" y="-1504"/>
                  <a:pt x="3381168" y="-34999"/>
                  <a:pt x="3755367" y="0"/>
                </a:cubicBezTo>
                <a:cubicBezTo>
                  <a:pt x="3773850" y="181132"/>
                  <a:pt x="3735135" y="327066"/>
                  <a:pt x="3755367" y="423808"/>
                </a:cubicBezTo>
                <a:cubicBezTo>
                  <a:pt x="3775599" y="520550"/>
                  <a:pt x="3771418" y="682327"/>
                  <a:pt x="3755367" y="830997"/>
                </a:cubicBezTo>
                <a:cubicBezTo>
                  <a:pt x="3466436" y="846519"/>
                  <a:pt x="3420475" y="831985"/>
                  <a:pt x="3167026" y="830997"/>
                </a:cubicBezTo>
                <a:cubicBezTo>
                  <a:pt x="2913577" y="830009"/>
                  <a:pt x="2847661" y="829132"/>
                  <a:pt x="2541132" y="830997"/>
                </a:cubicBezTo>
                <a:cubicBezTo>
                  <a:pt x="2234603" y="832862"/>
                  <a:pt x="2178052" y="847431"/>
                  <a:pt x="1915237" y="830997"/>
                </a:cubicBezTo>
                <a:cubicBezTo>
                  <a:pt x="1652423" y="814563"/>
                  <a:pt x="1529283" y="801519"/>
                  <a:pt x="1251789" y="830997"/>
                </a:cubicBezTo>
                <a:cubicBezTo>
                  <a:pt x="974295" y="860475"/>
                  <a:pt x="882404" y="813059"/>
                  <a:pt x="738556" y="830997"/>
                </a:cubicBezTo>
                <a:cubicBezTo>
                  <a:pt x="594708" y="848935"/>
                  <a:pt x="311624" y="808665"/>
                  <a:pt x="0" y="830997"/>
                </a:cubicBezTo>
                <a:cubicBezTo>
                  <a:pt x="-16622" y="629932"/>
                  <a:pt x="-12429" y="605931"/>
                  <a:pt x="0" y="398879"/>
                </a:cubicBezTo>
                <a:cubicBezTo>
                  <a:pt x="12429" y="191827"/>
                  <a:pt x="-11372" y="93279"/>
                  <a:pt x="0" y="0"/>
                </a:cubicBezTo>
                <a:close/>
              </a:path>
            </a:pathLst>
          </a:custGeom>
          <a:solidFill>
            <a:schemeClr val="accent1">
              <a:lumMod val="20000"/>
              <a:lumOff val="80000"/>
            </a:schemeClr>
          </a:solidFill>
          <a:ln>
            <a:solidFill>
              <a:schemeClr val="tx1"/>
            </a:solidFill>
            <a:extLst>
              <a:ext uri="{C807C97D-BFC1-408E-A445-0C87EB9F89A2}">
                <ask:lineSketchStyleProps xmlns:ask="http://schemas.microsoft.com/office/drawing/2018/sketchyshapes" sd="1776116831">
                  <a:prstGeom prst="rect">
                    <a:avLst/>
                  </a:prstGeom>
                  <ask:type>
                    <ask:lineSketchFreehand/>
                  </ask:type>
                </ask:lineSketchStyleProps>
              </a:ext>
            </a:extLst>
          </a:ln>
        </p:spPr>
        <p:txBody>
          <a:bodyPr wrap="square" rtlCol="0">
            <a:spAutoFit/>
          </a:bodyPr>
          <a:lstStyle/>
          <a:p>
            <a:pPr algn="ctr"/>
            <a:r>
              <a:rPr lang="en-GB" sz="2400" dirty="0"/>
              <a:t>Why should I care?  Shouldn’t I just be myself?</a:t>
            </a:r>
          </a:p>
        </p:txBody>
      </p:sp>
      <p:grpSp>
        <p:nvGrpSpPr>
          <p:cNvPr id="7" name="Group 6">
            <a:extLst>
              <a:ext uri="{FF2B5EF4-FFF2-40B4-BE49-F238E27FC236}">
                <a16:creationId xmlns:a16="http://schemas.microsoft.com/office/drawing/2014/main" id="{A1F99FCB-671D-427A-8F77-BECFE030A31B}"/>
              </a:ext>
            </a:extLst>
          </p:cNvPr>
          <p:cNvGrpSpPr/>
          <p:nvPr/>
        </p:nvGrpSpPr>
        <p:grpSpPr>
          <a:xfrm>
            <a:off x="0" y="5734233"/>
            <a:ext cx="12192000" cy="1240188"/>
            <a:chOff x="0" y="5734233"/>
            <a:chExt cx="12192000" cy="1240188"/>
          </a:xfrm>
        </p:grpSpPr>
        <p:pic>
          <p:nvPicPr>
            <p:cNvPr id="8" name="Picture 7">
              <a:extLst>
                <a:ext uri="{FF2B5EF4-FFF2-40B4-BE49-F238E27FC236}">
                  <a16:creationId xmlns:a16="http://schemas.microsoft.com/office/drawing/2014/main" id="{3ED9B21E-F401-4FAA-9901-1CE0C9FE5A3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232E1B46-2882-4D99-9F10-E4441CD480E6}"/>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 name="Picture 9">
              <a:extLst>
                <a:ext uri="{FF2B5EF4-FFF2-40B4-BE49-F238E27FC236}">
                  <a16:creationId xmlns:a16="http://schemas.microsoft.com/office/drawing/2014/main" id="{45606636-90EB-45C1-84A1-3E3CDF8FD3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1" name="Rectangle 10">
              <a:extLst>
                <a:ext uri="{FF2B5EF4-FFF2-40B4-BE49-F238E27FC236}">
                  <a16:creationId xmlns:a16="http://schemas.microsoft.com/office/drawing/2014/main" id="{9F93B4EE-952F-43BB-B860-8233335C3D77}"/>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Text, letter&#10;&#10;Description automatically generated">
              <a:extLst>
                <a:ext uri="{FF2B5EF4-FFF2-40B4-BE49-F238E27FC236}">
                  <a16:creationId xmlns:a16="http://schemas.microsoft.com/office/drawing/2014/main" id="{24009C52-7707-48B5-AC49-F67BA7A1AA7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542E9677-D112-4773-8E2F-8408AC28314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pic>
        <p:nvPicPr>
          <p:cNvPr id="19" name="Picture 18" descr="Chart, radar chart&#10;&#10;Description automatically generated">
            <a:extLst>
              <a:ext uri="{FF2B5EF4-FFF2-40B4-BE49-F238E27FC236}">
                <a16:creationId xmlns:a16="http://schemas.microsoft.com/office/drawing/2014/main" id="{A90388E3-D523-4489-A576-BF70116D1F6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876784" y="1400787"/>
            <a:ext cx="7047739" cy="4638843"/>
          </a:xfrm>
          <a:prstGeom prst="rect">
            <a:avLst/>
          </a:prstGeom>
        </p:spPr>
      </p:pic>
      <p:pic>
        <p:nvPicPr>
          <p:cNvPr id="14" name="Picture 13" descr="A monkey holding a baby monkey&#10;&#10;Description automatically generated with low confidence">
            <a:extLst>
              <a:ext uri="{FF2B5EF4-FFF2-40B4-BE49-F238E27FC236}">
                <a16:creationId xmlns:a16="http://schemas.microsoft.com/office/drawing/2014/main" id="{94682DC3-938B-4773-B946-4F47AC105CF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67551" y="1022186"/>
            <a:ext cx="2989804" cy="4009930"/>
          </a:xfrm>
          <a:prstGeom prst="rect">
            <a:avLst/>
          </a:prstGeom>
        </p:spPr>
      </p:pic>
      <p:sp>
        <p:nvSpPr>
          <p:cNvPr id="17" name="TextBox 16">
            <a:extLst>
              <a:ext uri="{FF2B5EF4-FFF2-40B4-BE49-F238E27FC236}">
                <a16:creationId xmlns:a16="http://schemas.microsoft.com/office/drawing/2014/main" id="{6FDD11BC-1416-4DF3-A43F-AD85E008DDF7}"/>
              </a:ext>
            </a:extLst>
          </p:cNvPr>
          <p:cNvSpPr txBox="1"/>
          <p:nvPr/>
        </p:nvSpPr>
        <p:spPr>
          <a:xfrm>
            <a:off x="7017959" y="1050286"/>
            <a:ext cx="4249809" cy="954107"/>
          </a:xfrm>
          <a:prstGeom prst="rect">
            <a:avLst/>
          </a:prstGeom>
          <a:noFill/>
        </p:spPr>
        <p:txBody>
          <a:bodyPr wrap="square" rtlCol="0">
            <a:spAutoFit/>
          </a:bodyPr>
          <a:lstStyle/>
          <a:p>
            <a:pPr algn="r"/>
            <a:r>
              <a:rPr lang="en-GB" sz="2800" b="1" dirty="0">
                <a:solidFill>
                  <a:srgbClr val="004388"/>
                </a:solidFill>
                <a:latin typeface="Abadi" panose="020B0604020202020204" pitchFamily="34" charset="0"/>
              </a:rPr>
              <a:t>Mehrabian Communication </a:t>
            </a:r>
            <a:br>
              <a:rPr lang="en-GB" sz="2800" b="1" dirty="0">
                <a:solidFill>
                  <a:srgbClr val="004388"/>
                </a:solidFill>
                <a:latin typeface="Abadi" panose="020B0604020202020204" pitchFamily="34" charset="0"/>
              </a:rPr>
            </a:br>
            <a:r>
              <a:rPr lang="en-GB" sz="2800" b="1" dirty="0">
                <a:solidFill>
                  <a:srgbClr val="004388"/>
                </a:solidFill>
                <a:latin typeface="Abadi" panose="020B0604020202020204" pitchFamily="34" charset="0"/>
              </a:rPr>
              <a:t>Model</a:t>
            </a:r>
          </a:p>
        </p:txBody>
      </p:sp>
    </p:spTree>
    <p:extLst>
      <p:ext uri="{BB962C8B-B14F-4D97-AF65-F5344CB8AC3E}">
        <p14:creationId xmlns:p14="http://schemas.microsoft.com/office/powerpoint/2010/main" val="821897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7829" y="1954876"/>
            <a:ext cx="2669147" cy="523220"/>
          </a:xfrm>
          <a:prstGeom prst="rect">
            <a:avLst/>
          </a:prstGeom>
          <a:noFill/>
        </p:spPr>
        <p:txBody>
          <a:bodyPr wrap="squar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i="0" u="none" strike="noStrike" kern="0" normalizeH="0" baseline="0" noProof="0" dirty="0">
                <a:ln w="9525">
                  <a:solidFill>
                    <a:srgbClr val="002060"/>
                  </a:solidFill>
                  <a:prstDash val="solid"/>
                </a:ln>
                <a:uLnTx/>
                <a:uFillTx/>
                <a:ea typeface="Tahoma" panose="020B0604030504040204" pitchFamily="34" charset="0"/>
                <a:cs typeface="Tahoma" panose="020B0604030504040204" pitchFamily="34" charset="0"/>
              </a:rPr>
              <a:t>Avoid jargon</a:t>
            </a:r>
          </a:p>
        </p:txBody>
      </p:sp>
      <p:sp>
        <p:nvSpPr>
          <p:cNvPr id="19" name="TextBox 18"/>
          <p:cNvSpPr txBox="1"/>
          <p:nvPr/>
        </p:nvSpPr>
        <p:spPr>
          <a:xfrm>
            <a:off x="1560957" y="267914"/>
            <a:ext cx="8893300" cy="584775"/>
          </a:xfrm>
          <a:prstGeom prst="rect">
            <a:avLst/>
          </a:prstGeom>
          <a:solidFill>
            <a:srgbClr val="002060"/>
          </a:solidFill>
        </p:spPr>
        <p:txBody>
          <a:bodyPr wrap="square" rtlCol="0">
            <a:spAutoFit/>
          </a:bodyPr>
          <a:lstStyle/>
          <a:p>
            <a:pPr algn="ctr"/>
            <a:r>
              <a:rPr lang="en-GB" sz="3200" b="1" dirty="0">
                <a:solidFill>
                  <a:schemeClr val="bg1"/>
                </a:solidFill>
              </a:rPr>
              <a:t>Other Elements of Effective Communication</a:t>
            </a:r>
          </a:p>
        </p:txBody>
      </p:sp>
      <p:pic>
        <p:nvPicPr>
          <p:cNvPr id="20" name="Picture 19"/>
          <p:cNvPicPr>
            <a:picLocks noChangeAspect="1"/>
          </p:cNvPicPr>
          <p:nvPr/>
        </p:nvPicPr>
        <p:blipFill rotWithShape="1">
          <a:blip r:embed="rId3"/>
          <a:srcRect l="22766" t="3069" r="7312" b="6887"/>
          <a:stretch/>
        </p:blipFill>
        <p:spPr>
          <a:xfrm>
            <a:off x="526017" y="1113471"/>
            <a:ext cx="2828511" cy="2206030"/>
          </a:xfrm>
          <a:prstGeom prst="rect">
            <a:avLst/>
          </a:prstGeom>
          <a:ln>
            <a:solidFill>
              <a:schemeClr val="tx1"/>
            </a:solidFill>
          </a:ln>
        </p:spPr>
      </p:pic>
      <p:pic>
        <p:nvPicPr>
          <p:cNvPr id="21" name="Picture 20"/>
          <p:cNvPicPr>
            <a:picLocks noChangeAspect="1"/>
          </p:cNvPicPr>
          <p:nvPr/>
        </p:nvPicPr>
        <p:blipFill>
          <a:blip r:embed="rId4"/>
          <a:stretch>
            <a:fillRect/>
          </a:stretch>
        </p:blipFill>
        <p:spPr>
          <a:xfrm>
            <a:off x="1404218" y="3723761"/>
            <a:ext cx="2669147" cy="2071186"/>
          </a:xfrm>
          <a:prstGeom prst="rect">
            <a:avLst/>
          </a:prstGeom>
          <a:ln>
            <a:solidFill>
              <a:schemeClr val="tx1"/>
            </a:solidFill>
          </a:ln>
        </p:spPr>
      </p:pic>
      <p:pic>
        <p:nvPicPr>
          <p:cNvPr id="22" name="Picture 21"/>
          <p:cNvPicPr>
            <a:picLocks noChangeAspect="1"/>
          </p:cNvPicPr>
          <p:nvPr/>
        </p:nvPicPr>
        <p:blipFill rotWithShape="1">
          <a:blip r:embed="rId5"/>
          <a:srcRect l="5363" t="7118" r="12029" b="10871"/>
          <a:stretch/>
        </p:blipFill>
        <p:spPr>
          <a:xfrm>
            <a:off x="6957940" y="3716429"/>
            <a:ext cx="2669147" cy="2078105"/>
          </a:xfrm>
          <a:prstGeom prst="rect">
            <a:avLst/>
          </a:prstGeom>
          <a:ln>
            <a:solidFill>
              <a:schemeClr val="tx1"/>
            </a:solidFill>
          </a:ln>
        </p:spPr>
      </p:pic>
      <p:sp>
        <p:nvSpPr>
          <p:cNvPr id="23" name="Rectangle 22"/>
          <p:cNvSpPr/>
          <p:nvPr/>
        </p:nvSpPr>
        <p:spPr>
          <a:xfrm>
            <a:off x="3877749" y="4565166"/>
            <a:ext cx="2669147" cy="523220"/>
          </a:xfrm>
          <a:prstGeom prst="rect">
            <a:avLst/>
          </a:prstGeom>
          <a:noFill/>
        </p:spPr>
        <p:txBody>
          <a:bodyPr wrap="squar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i="0" u="none" strike="noStrike" kern="0" normalizeH="0" baseline="0" noProof="0" dirty="0">
                <a:ln w="9525">
                  <a:solidFill>
                    <a:srgbClr val="002060"/>
                  </a:solidFill>
                  <a:prstDash val="solid"/>
                </a:ln>
                <a:uLnTx/>
                <a:uFillTx/>
                <a:ea typeface="Tahoma" panose="020B0604030504040204" pitchFamily="34" charset="0"/>
                <a:cs typeface="Tahoma" panose="020B0604030504040204" pitchFamily="34" charset="0"/>
              </a:rPr>
              <a:t>Speak clearly</a:t>
            </a:r>
          </a:p>
        </p:txBody>
      </p:sp>
      <p:sp>
        <p:nvSpPr>
          <p:cNvPr id="24" name="Rectangle 23"/>
          <p:cNvSpPr/>
          <p:nvPr/>
        </p:nvSpPr>
        <p:spPr>
          <a:xfrm>
            <a:off x="9272107" y="4555909"/>
            <a:ext cx="2669147" cy="523220"/>
          </a:xfrm>
          <a:prstGeom prst="rect">
            <a:avLst/>
          </a:prstGeom>
          <a:noFill/>
        </p:spPr>
        <p:txBody>
          <a:bodyPr wrap="squar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i="0" u="none" strike="noStrike" kern="0" normalizeH="0" baseline="0" noProof="0" dirty="0">
                <a:ln w="9525">
                  <a:solidFill>
                    <a:srgbClr val="002060"/>
                  </a:solidFill>
                  <a:prstDash val="solid"/>
                </a:ln>
                <a:uLnTx/>
                <a:uFillTx/>
                <a:ea typeface="Tahoma" panose="020B0604030504040204" pitchFamily="34" charset="0"/>
                <a:cs typeface="Tahoma" panose="020B0604030504040204" pitchFamily="34" charset="0"/>
              </a:rPr>
              <a:t>Intonation</a:t>
            </a:r>
          </a:p>
        </p:txBody>
      </p:sp>
      <p:pic>
        <p:nvPicPr>
          <p:cNvPr id="25" name="Picture 24"/>
          <p:cNvPicPr>
            <a:picLocks noChangeAspect="1"/>
          </p:cNvPicPr>
          <p:nvPr/>
        </p:nvPicPr>
        <p:blipFill rotWithShape="1">
          <a:blip r:embed="rId6"/>
          <a:srcRect t="14927" b="15507"/>
          <a:stretch/>
        </p:blipFill>
        <p:spPr>
          <a:xfrm>
            <a:off x="5876623" y="1113471"/>
            <a:ext cx="2861569" cy="2206030"/>
          </a:xfrm>
          <a:prstGeom prst="rect">
            <a:avLst/>
          </a:prstGeom>
        </p:spPr>
      </p:pic>
      <p:sp>
        <p:nvSpPr>
          <p:cNvPr id="26" name="Rectangle 25"/>
          <p:cNvSpPr/>
          <p:nvPr/>
        </p:nvSpPr>
        <p:spPr>
          <a:xfrm>
            <a:off x="8738192" y="1795783"/>
            <a:ext cx="3272833" cy="523220"/>
          </a:xfrm>
          <a:prstGeom prst="rect">
            <a:avLst/>
          </a:prstGeom>
          <a:noFill/>
        </p:spPr>
        <p:txBody>
          <a:bodyPr wrap="squar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i="0" u="none" strike="noStrike" kern="0" normalizeH="0" baseline="0" noProof="0" dirty="0">
                <a:ln w="9525">
                  <a:solidFill>
                    <a:srgbClr val="002060"/>
                  </a:solidFill>
                  <a:prstDash val="solid"/>
                </a:ln>
                <a:uLnTx/>
                <a:uFillTx/>
                <a:ea typeface="Tahoma" panose="020B0604030504040204" pitchFamily="34" charset="0"/>
                <a:cs typeface="Tahoma" panose="020B0604030504040204" pitchFamily="34" charset="0"/>
              </a:rPr>
              <a:t>Ask open questions</a:t>
            </a:r>
          </a:p>
        </p:txBody>
      </p:sp>
      <p:grpSp>
        <p:nvGrpSpPr>
          <p:cNvPr id="11" name="Group 10">
            <a:extLst>
              <a:ext uri="{FF2B5EF4-FFF2-40B4-BE49-F238E27FC236}">
                <a16:creationId xmlns:a16="http://schemas.microsoft.com/office/drawing/2014/main" id="{8BE502DF-3FA3-4732-A537-D47D7B94A3F9}"/>
              </a:ext>
            </a:extLst>
          </p:cNvPr>
          <p:cNvGrpSpPr/>
          <p:nvPr/>
        </p:nvGrpSpPr>
        <p:grpSpPr>
          <a:xfrm>
            <a:off x="0" y="5734233"/>
            <a:ext cx="12192000" cy="1240188"/>
            <a:chOff x="0" y="5734233"/>
            <a:chExt cx="12192000" cy="1240188"/>
          </a:xfrm>
        </p:grpSpPr>
        <p:pic>
          <p:nvPicPr>
            <p:cNvPr id="12" name="Picture 11">
              <a:extLst>
                <a:ext uri="{FF2B5EF4-FFF2-40B4-BE49-F238E27FC236}">
                  <a16:creationId xmlns:a16="http://schemas.microsoft.com/office/drawing/2014/main" id="{57ECDD53-FC4F-4C37-9378-A6774B7724CE}"/>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3" name="Rectangle 12">
              <a:extLst>
                <a:ext uri="{FF2B5EF4-FFF2-40B4-BE49-F238E27FC236}">
                  <a16:creationId xmlns:a16="http://schemas.microsoft.com/office/drawing/2014/main" id="{520293F9-A2D0-41C4-AF03-175BE0A537EB}"/>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4" name="Picture 13">
              <a:extLst>
                <a:ext uri="{FF2B5EF4-FFF2-40B4-BE49-F238E27FC236}">
                  <a16:creationId xmlns:a16="http://schemas.microsoft.com/office/drawing/2014/main" id="{3B05B40C-23AC-46BB-B2EC-405F600A81B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5" name="Rectangle 14">
              <a:extLst>
                <a:ext uri="{FF2B5EF4-FFF2-40B4-BE49-F238E27FC236}">
                  <a16:creationId xmlns:a16="http://schemas.microsoft.com/office/drawing/2014/main" id="{BAF9EF00-3FEC-4F15-86EA-1EA00BEC392A}"/>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descr="Text, letter&#10;&#10;Description automatically generated">
              <a:extLst>
                <a:ext uri="{FF2B5EF4-FFF2-40B4-BE49-F238E27FC236}">
                  <a16:creationId xmlns:a16="http://schemas.microsoft.com/office/drawing/2014/main" id="{921FF516-C71D-4F4C-B579-7F01E034DA2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7" name="Picture 16" descr="A picture containing text, metalware, gear&#10;&#10;Description automatically generated">
              <a:extLst>
                <a:ext uri="{FF2B5EF4-FFF2-40B4-BE49-F238E27FC236}">
                  <a16:creationId xmlns:a16="http://schemas.microsoft.com/office/drawing/2014/main" id="{8714380C-CA4D-4840-893A-9837AC81F60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886260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3" grpId="0"/>
      <p:bldP spid="24"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a:srcRect t="15798"/>
          <a:stretch/>
        </p:blipFill>
        <p:spPr>
          <a:xfrm>
            <a:off x="1560956" y="1595412"/>
            <a:ext cx="8574657" cy="3667175"/>
          </a:xfrm>
          <a:prstGeom prst="rect">
            <a:avLst/>
          </a:prstGeom>
        </p:spPr>
      </p:pic>
      <p:sp>
        <p:nvSpPr>
          <p:cNvPr id="11" name="TextBox 10"/>
          <p:cNvSpPr txBox="1"/>
          <p:nvPr/>
        </p:nvSpPr>
        <p:spPr>
          <a:xfrm>
            <a:off x="1560957" y="267914"/>
            <a:ext cx="8893300" cy="584775"/>
          </a:xfrm>
          <a:prstGeom prst="rect">
            <a:avLst/>
          </a:prstGeom>
          <a:solidFill>
            <a:schemeClr val="accent5">
              <a:lumMod val="50000"/>
            </a:schemeClr>
          </a:solidFill>
        </p:spPr>
        <p:txBody>
          <a:bodyPr wrap="square" rtlCol="0">
            <a:spAutoFit/>
          </a:bodyPr>
          <a:lstStyle/>
          <a:p>
            <a:pPr algn="ctr"/>
            <a:r>
              <a:rPr lang="en-GB" sz="3200" b="1" dirty="0">
                <a:solidFill>
                  <a:schemeClr val="bg1"/>
                </a:solidFill>
              </a:rPr>
              <a:t>The 4 Basic Communication Styles</a:t>
            </a:r>
          </a:p>
        </p:txBody>
      </p:sp>
      <p:grpSp>
        <p:nvGrpSpPr>
          <p:cNvPr id="4" name="Group 3">
            <a:extLst>
              <a:ext uri="{FF2B5EF4-FFF2-40B4-BE49-F238E27FC236}">
                <a16:creationId xmlns:a16="http://schemas.microsoft.com/office/drawing/2014/main" id="{71A7CFE9-FC4D-4E46-B750-20FF57DF73F8}"/>
              </a:ext>
            </a:extLst>
          </p:cNvPr>
          <p:cNvGrpSpPr/>
          <p:nvPr/>
        </p:nvGrpSpPr>
        <p:grpSpPr>
          <a:xfrm>
            <a:off x="0" y="5734233"/>
            <a:ext cx="12192000" cy="1240188"/>
            <a:chOff x="0" y="5734233"/>
            <a:chExt cx="12192000" cy="1240188"/>
          </a:xfrm>
        </p:grpSpPr>
        <p:pic>
          <p:nvPicPr>
            <p:cNvPr id="5" name="Picture 4">
              <a:extLst>
                <a:ext uri="{FF2B5EF4-FFF2-40B4-BE49-F238E27FC236}">
                  <a16:creationId xmlns:a16="http://schemas.microsoft.com/office/drawing/2014/main" id="{0EF3E28D-C58E-4007-8BAC-0D5DF7E7226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6" name="Rectangle 5">
              <a:extLst>
                <a:ext uri="{FF2B5EF4-FFF2-40B4-BE49-F238E27FC236}">
                  <a16:creationId xmlns:a16="http://schemas.microsoft.com/office/drawing/2014/main" id="{3DEF2785-5ACF-4FB5-98C6-2CC3FCDA792D}"/>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DCC3DCBA-95AB-4A1F-B82D-AB153778E7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8" name="Rectangle 7">
              <a:extLst>
                <a:ext uri="{FF2B5EF4-FFF2-40B4-BE49-F238E27FC236}">
                  <a16:creationId xmlns:a16="http://schemas.microsoft.com/office/drawing/2014/main" id="{0B815B96-1889-4E26-AFCD-95AD92B7DFDF}"/>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ext, letter&#10;&#10;Description automatically generated">
              <a:extLst>
                <a:ext uri="{FF2B5EF4-FFF2-40B4-BE49-F238E27FC236}">
                  <a16:creationId xmlns:a16="http://schemas.microsoft.com/office/drawing/2014/main" id="{44938C9A-4FDD-4CE9-B71F-E9398086983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6178E18E-28CB-4D80-B636-F9CF647CA54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1595071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649350" y="50129"/>
            <a:ext cx="8893300" cy="584775"/>
          </a:xfrm>
          <a:prstGeom prst="rect">
            <a:avLst/>
          </a:prstGeom>
          <a:solidFill>
            <a:srgbClr val="002060"/>
          </a:solidFill>
        </p:spPr>
        <p:txBody>
          <a:bodyPr wrap="square" rtlCol="0">
            <a:spAutoFit/>
          </a:bodyPr>
          <a:lstStyle/>
          <a:p>
            <a:pPr algn="ctr"/>
            <a:r>
              <a:rPr lang="en-GB" sz="3200" b="1" dirty="0">
                <a:solidFill>
                  <a:schemeClr val="bg1"/>
                </a:solidFill>
              </a:rPr>
              <a:t>The 4 Basic Communication Styles</a:t>
            </a:r>
          </a:p>
        </p:txBody>
      </p:sp>
      <p:graphicFrame>
        <p:nvGraphicFramePr>
          <p:cNvPr id="2" name="Table 1"/>
          <p:cNvGraphicFramePr>
            <a:graphicFrameLocks noGrp="1"/>
          </p:cNvGraphicFramePr>
          <p:nvPr>
            <p:extLst>
              <p:ext uri="{D42A27DB-BD31-4B8C-83A1-F6EECF244321}">
                <p14:modId xmlns:p14="http://schemas.microsoft.com/office/powerpoint/2010/main" val="3953362763"/>
              </p:ext>
            </p:extLst>
          </p:nvPr>
        </p:nvGraphicFramePr>
        <p:xfrm>
          <a:off x="857250" y="799851"/>
          <a:ext cx="10629900" cy="4925012"/>
        </p:xfrm>
        <a:graphic>
          <a:graphicData uri="http://schemas.openxmlformats.org/drawingml/2006/table">
            <a:tbl>
              <a:tblPr firstRow="1" bandRow="1">
                <a:tableStyleId>{D113A9D2-9D6B-4929-AA2D-F23B5EE8CBE7}</a:tableStyleId>
              </a:tblPr>
              <a:tblGrid>
                <a:gridCol w="5314950">
                  <a:extLst>
                    <a:ext uri="{9D8B030D-6E8A-4147-A177-3AD203B41FA5}">
                      <a16:colId xmlns:a16="http://schemas.microsoft.com/office/drawing/2014/main" val="2403744571"/>
                    </a:ext>
                  </a:extLst>
                </a:gridCol>
                <a:gridCol w="5314950">
                  <a:extLst>
                    <a:ext uri="{9D8B030D-6E8A-4147-A177-3AD203B41FA5}">
                      <a16:colId xmlns:a16="http://schemas.microsoft.com/office/drawing/2014/main" val="681738033"/>
                    </a:ext>
                  </a:extLst>
                </a:gridCol>
              </a:tblGrid>
              <a:tr h="2492087">
                <a:tc>
                  <a:txBody>
                    <a:bodyPr/>
                    <a:lstStyle/>
                    <a:p>
                      <a:r>
                        <a:rPr lang="en-GB" sz="1800" dirty="0">
                          <a:solidFill>
                            <a:schemeClr val="tx1"/>
                          </a:solidFill>
                        </a:rPr>
                        <a:t>Passive:</a:t>
                      </a:r>
                    </a:p>
                    <a:p>
                      <a:pPr marL="285750" indent="-285750">
                        <a:buFont typeface="Wingdings" panose="05000000000000000000" pitchFamily="2" charset="2"/>
                        <a:buChar char="Ø"/>
                      </a:pPr>
                      <a:r>
                        <a:rPr lang="en-GB" sz="1800" u="none" strike="noStrike" kern="1200" baseline="0" dirty="0">
                          <a:solidFill>
                            <a:schemeClr val="tx1"/>
                          </a:solidFill>
                        </a:rPr>
                        <a:t>fail to assert for themselves </a:t>
                      </a:r>
                    </a:p>
                    <a:p>
                      <a:pPr marL="285750" indent="-285750">
                        <a:buFont typeface="Wingdings" panose="05000000000000000000" pitchFamily="2" charset="2"/>
                        <a:buChar char="Ø"/>
                      </a:pPr>
                      <a:r>
                        <a:rPr lang="en-GB" sz="1800" u="none" strike="noStrike" kern="1200" baseline="0" dirty="0">
                          <a:solidFill>
                            <a:schemeClr val="tx1"/>
                          </a:solidFill>
                        </a:rPr>
                        <a:t>allow others to deliberately or inadvertently infringe on their rights </a:t>
                      </a:r>
                    </a:p>
                    <a:p>
                      <a:pPr marL="285750" indent="-285750">
                        <a:buFont typeface="Wingdings" panose="05000000000000000000" pitchFamily="2" charset="2"/>
                        <a:buChar char="Ø"/>
                      </a:pPr>
                      <a:r>
                        <a:rPr lang="en-GB" sz="1800" u="none" strike="noStrike" kern="1200" baseline="0" dirty="0">
                          <a:solidFill>
                            <a:schemeClr val="tx1"/>
                          </a:solidFill>
                        </a:rPr>
                        <a:t>fail to express their feelings, needs, or opinions </a:t>
                      </a:r>
                    </a:p>
                    <a:p>
                      <a:pPr marL="285750" indent="-285750">
                        <a:buFont typeface="Wingdings" panose="05000000000000000000" pitchFamily="2" charset="2"/>
                        <a:buChar char="Ø"/>
                      </a:pPr>
                      <a:r>
                        <a:rPr lang="en-GB" sz="1800" u="none" strike="noStrike" kern="1200" baseline="0" dirty="0">
                          <a:solidFill>
                            <a:schemeClr val="tx1"/>
                          </a:solidFill>
                        </a:rPr>
                        <a:t>tend to speak softly or apologetically </a:t>
                      </a:r>
                    </a:p>
                    <a:p>
                      <a:pPr marL="285750" indent="-285750">
                        <a:buFont typeface="Wingdings" panose="05000000000000000000" pitchFamily="2" charset="2"/>
                        <a:buChar char="Ø"/>
                      </a:pPr>
                      <a:r>
                        <a:rPr lang="en-GB" sz="1800" u="none" strike="noStrike" kern="1200" baseline="0" dirty="0">
                          <a:solidFill>
                            <a:schemeClr val="tx1"/>
                          </a:solidFill>
                        </a:rPr>
                        <a:t>exhibit poor eye contact and slumped body posture</a:t>
                      </a:r>
                      <a:endParaRPr lang="en-GB" sz="1800" dirty="0">
                        <a:solidFill>
                          <a:schemeClr val="tx1"/>
                        </a:solidFill>
                      </a:endParaRPr>
                    </a:p>
                  </a:txBody>
                  <a:tcPr>
                    <a:solidFill>
                      <a:schemeClr val="accent2">
                        <a:lumMod val="40000"/>
                        <a:lumOff val="60000"/>
                      </a:schemeClr>
                    </a:solidFill>
                  </a:tcPr>
                </a:tc>
                <a:tc>
                  <a:txBody>
                    <a:bodyPr/>
                    <a:lstStyle/>
                    <a:p>
                      <a:r>
                        <a:rPr lang="en-GB" sz="1800" u="none" strike="noStrike" kern="1200" baseline="0" dirty="0">
                          <a:solidFill>
                            <a:schemeClr val="tx1"/>
                          </a:solidFill>
                        </a:rPr>
                        <a:t>Aggressive: </a:t>
                      </a:r>
                    </a:p>
                    <a:p>
                      <a:pPr marL="285750" indent="-285750">
                        <a:buFont typeface="Wingdings" panose="05000000000000000000" pitchFamily="2" charset="2"/>
                        <a:buChar char="Ø"/>
                      </a:pPr>
                      <a:r>
                        <a:rPr lang="en-GB" sz="1800" u="none" strike="noStrike" kern="1200" baseline="0" dirty="0">
                          <a:solidFill>
                            <a:schemeClr val="tx1"/>
                          </a:solidFill>
                        </a:rPr>
                        <a:t>try to dominate others </a:t>
                      </a:r>
                    </a:p>
                    <a:p>
                      <a:pPr marL="285750" indent="-285750">
                        <a:buFont typeface="Wingdings" panose="05000000000000000000" pitchFamily="2" charset="2"/>
                        <a:buChar char="Ø"/>
                      </a:pPr>
                      <a:r>
                        <a:rPr lang="en-GB" sz="1800" u="none" strike="noStrike" kern="1200" baseline="0" dirty="0">
                          <a:solidFill>
                            <a:schemeClr val="tx1"/>
                          </a:solidFill>
                        </a:rPr>
                        <a:t>use humiliation to control others </a:t>
                      </a:r>
                    </a:p>
                    <a:p>
                      <a:pPr marL="285750" indent="-285750">
                        <a:buFont typeface="Wingdings" panose="05000000000000000000" pitchFamily="2" charset="2"/>
                        <a:buChar char="Ø"/>
                      </a:pPr>
                      <a:r>
                        <a:rPr lang="en-GB" sz="1800" u="none" strike="noStrike" kern="1200" baseline="0" dirty="0">
                          <a:solidFill>
                            <a:schemeClr val="tx1"/>
                          </a:solidFill>
                        </a:rPr>
                        <a:t>criticize, blame, or attack others </a:t>
                      </a:r>
                    </a:p>
                    <a:p>
                      <a:pPr marL="285750" indent="-285750">
                        <a:buFont typeface="Wingdings" panose="05000000000000000000" pitchFamily="2" charset="2"/>
                        <a:buChar char="Ø"/>
                      </a:pPr>
                      <a:r>
                        <a:rPr lang="en-GB" sz="1800" u="none" strike="noStrike" kern="1200" baseline="0" dirty="0">
                          <a:solidFill>
                            <a:schemeClr val="tx1"/>
                          </a:solidFill>
                        </a:rPr>
                        <a:t>have low frustration tolerance </a:t>
                      </a:r>
                    </a:p>
                    <a:p>
                      <a:pPr marL="285750" indent="-285750">
                        <a:buFont typeface="Wingdings" panose="05000000000000000000" pitchFamily="2" charset="2"/>
                        <a:buChar char="Ø"/>
                      </a:pPr>
                      <a:r>
                        <a:rPr lang="en-GB" sz="1800" u="none" strike="noStrike" kern="1200" baseline="0" dirty="0">
                          <a:solidFill>
                            <a:schemeClr val="tx1"/>
                          </a:solidFill>
                        </a:rPr>
                        <a:t>speak in a loud, demanding voice</a:t>
                      </a:r>
                    </a:p>
                    <a:p>
                      <a:pPr marL="285750" indent="-285750">
                        <a:buFont typeface="Wingdings" panose="05000000000000000000" pitchFamily="2" charset="2"/>
                        <a:buChar char="Ø"/>
                      </a:pPr>
                      <a:r>
                        <a:rPr lang="en-GB" sz="1800" u="none" strike="noStrike" kern="1200" baseline="0" dirty="0">
                          <a:solidFill>
                            <a:schemeClr val="tx1"/>
                          </a:solidFill>
                        </a:rPr>
                        <a:t>not listen well &amp; interrupt frequently</a:t>
                      </a:r>
                    </a:p>
                    <a:p>
                      <a:pPr marL="285750" indent="-285750">
                        <a:buFont typeface="Wingdings" panose="05000000000000000000" pitchFamily="2" charset="2"/>
                        <a:buChar char="Ø"/>
                      </a:pPr>
                      <a:r>
                        <a:rPr lang="en-GB" sz="1800" u="none" strike="noStrike" kern="1200" baseline="0" dirty="0">
                          <a:solidFill>
                            <a:schemeClr val="tx1"/>
                          </a:solidFill>
                        </a:rPr>
                        <a:t>use “you” statements </a:t>
                      </a:r>
                      <a:endParaRPr lang="en-GB" sz="1800" dirty="0">
                        <a:solidFill>
                          <a:schemeClr val="tx1"/>
                        </a:solidFill>
                      </a:endParaRPr>
                    </a:p>
                  </a:txBody>
                  <a:tcPr>
                    <a:solidFill>
                      <a:schemeClr val="accent2">
                        <a:lumMod val="20000"/>
                        <a:lumOff val="80000"/>
                      </a:schemeClr>
                    </a:solidFill>
                  </a:tcPr>
                </a:tc>
                <a:extLst>
                  <a:ext uri="{0D108BD9-81ED-4DB2-BD59-A6C34878D82A}">
                    <a16:rowId xmlns:a16="http://schemas.microsoft.com/office/drawing/2014/main" val="3131283971"/>
                  </a:ext>
                </a:extLst>
              </a:tr>
              <a:tr h="2432925">
                <a:tc>
                  <a:txBody>
                    <a:bodyPr/>
                    <a:lstStyle/>
                    <a:p>
                      <a:r>
                        <a:rPr lang="en-GB" sz="1800" b="1" u="none" strike="noStrike" kern="1200" baseline="0" dirty="0">
                          <a:solidFill>
                            <a:schemeClr val="tx1"/>
                          </a:solidFill>
                        </a:rPr>
                        <a:t>Passive-Aggressive: </a:t>
                      </a:r>
                    </a:p>
                    <a:p>
                      <a:pPr marL="285750" indent="-285750">
                        <a:buFont typeface="Wingdings" panose="05000000000000000000" pitchFamily="2" charset="2"/>
                        <a:buChar char="Ø"/>
                      </a:pPr>
                      <a:r>
                        <a:rPr lang="en-GB" sz="1800" b="1" u="none" strike="noStrike" kern="1200" baseline="0" dirty="0">
                          <a:solidFill>
                            <a:schemeClr val="tx1"/>
                          </a:solidFill>
                        </a:rPr>
                        <a:t>mutter to themselves rather than confront the person or issue </a:t>
                      </a:r>
                    </a:p>
                    <a:p>
                      <a:pPr marL="285750" indent="-285750">
                        <a:buFont typeface="Wingdings" panose="05000000000000000000" pitchFamily="2" charset="2"/>
                        <a:buChar char="Ø"/>
                      </a:pPr>
                      <a:r>
                        <a:rPr lang="en-GB" sz="1800" b="1" u="none" strike="noStrike" kern="1200" baseline="0" dirty="0">
                          <a:solidFill>
                            <a:schemeClr val="tx1"/>
                          </a:solidFill>
                        </a:rPr>
                        <a:t>have difficulty acknowledging their anger </a:t>
                      </a:r>
                    </a:p>
                    <a:p>
                      <a:pPr marL="285750" indent="-285750">
                        <a:buFont typeface="Wingdings" panose="05000000000000000000" pitchFamily="2" charset="2"/>
                        <a:buChar char="Ø"/>
                      </a:pPr>
                      <a:r>
                        <a:rPr lang="en-GB" sz="1800" b="1" u="none" strike="noStrike" kern="1200" baseline="0" dirty="0">
                          <a:solidFill>
                            <a:schemeClr val="tx1"/>
                          </a:solidFill>
                        </a:rPr>
                        <a:t>use sarcasm </a:t>
                      </a:r>
                    </a:p>
                    <a:p>
                      <a:pPr marL="285750" indent="-285750">
                        <a:buFont typeface="Wingdings" panose="05000000000000000000" pitchFamily="2" charset="2"/>
                        <a:buChar char="Ø"/>
                      </a:pPr>
                      <a:r>
                        <a:rPr lang="en-GB" sz="1800" b="1" u="none" strike="noStrike" kern="1200" baseline="0" dirty="0">
                          <a:solidFill>
                            <a:schemeClr val="tx1"/>
                          </a:solidFill>
                        </a:rPr>
                        <a:t>deny there is a problem </a:t>
                      </a:r>
                    </a:p>
                    <a:p>
                      <a:pPr marL="285750" indent="-285750">
                        <a:buFont typeface="Wingdings" panose="05000000000000000000" pitchFamily="2" charset="2"/>
                        <a:buChar char="Ø"/>
                      </a:pPr>
                      <a:r>
                        <a:rPr lang="en-GB" sz="1800" b="1" u="none" strike="noStrike" kern="1200" baseline="0" dirty="0">
                          <a:solidFill>
                            <a:schemeClr val="tx1"/>
                          </a:solidFill>
                        </a:rPr>
                        <a:t>appear cooperative while purposely doing things to annoy and disrupt </a:t>
                      </a:r>
                    </a:p>
                  </a:txBody>
                  <a:tcPr>
                    <a:solidFill>
                      <a:schemeClr val="accent2">
                        <a:lumMod val="20000"/>
                        <a:lumOff val="80000"/>
                        <a:alpha val="20000"/>
                      </a:schemeClr>
                    </a:solidFill>
                  </a:tcPr>
                </a:tc>
                <a:tc>
                  <a:txBody>
                    <a:bodyPr/>
                    <a:lstStyle/>
                    <a:p>
                      <a:r>
                        <a:rPr lang="en-GB" sz="1800" b="1" u="none" strike="noStrike" kern="1200" baseline="0" dirty="0">
                          <a:solidFill>
                            <a:schemeClr val="tx1"/>
                          </a:solidFill>
                        </a:rPr>
                        <a:t>Assertive: </a:t>
                      </a:r>
                    </a:p>
                    <a:p>
                      <a:pPr marL="285750" indent="-285750">
                        <a:buFont typeface="Wingdings" panose="05000000000000000000" pitchFamily="2" charset="2"/>
                        <a:buChar char="Ø"/>
                      </a:pPr>
                      <a:r>
                        <a:rPr lang="en-GB" sz="1800" b="1" u="none" strike="noStrike" kern="1200" baseline="0" dirty="0">
                          <a:solidFill>
                            <a:schemeClr val="tx1"/>
                          </a:solidFill>
                        </a:rPr>
                        <a:t>state needs and express feelings clearly, appropriately, and respectfully </a:t>
                      </a:r>
                    </a:p>
                    <a:p>
                      <a:pPr marL="285750" indent="-285750">
                        <a:buFont typeface="Wingdings" panose="05000000000000000000" pitchFamily="2" charset="2"/>
                        <a:buChar char="Ø"/>
                      </a:pPr>
                      <a:r>
                        <a:rPr lang="en-GB" sz="1800" b="1" u="none" strike="noStrike" kern="1200" baseline="0" dirty="0">
                          <a:solidFill>
                            <a:schemeClr val="tx1"/>
                          </a:solidFill>
                        </a:rPr>
                        <a:t>use “I” statements </a:t>
                      </a:r>
                    </a:p>
                    <a:p>
                      <a:pPr marL="285750" indent="-285750">
                        <a:buFont typeface="Wingdings" panose="05000000000000000000" pitchFamily="2" charset="2"/>
                        <a:buChar char="Ø"/>
                      </a:pPr>
                      <a:r>
                        <a:rPr lang="en-GB" sz="1800" b="1" u="none" strike="noStrike" kern="1200" baseline="0" dirty="0">
                          <a:solidFill>
                            <a:schemeClr val="tx1"/>
                          </a:solidFill>
                        </a:rPr>
                        <a:t>listen well without interrupting </a:t>
                      </a:r>
                    </a:p>
                    <a:p>
                      <a:pPr marL="285750" indent="-285750">
                        <a:buFont typeface="Wingdings" panose="05000000000000000000" pitchFamily="2" charset="2"/>
                        <a:buChar char="Ø"/>
                      </a:pPr>
                      <a:r>
                        <a:rPr lang="en-GB" sz="1800" b="1" u="none" strike="noStrike" kern="1200" baseline="0" dirty="0">
                          <a:solidFill>
                            <a:schemeClr val="tx1"/>
                          </a:solidFill>
                        </a:rPr>
                        <a:t>have good eye contact </a:t>
                      </a:r>
                    </a:p>
                    <a:p>
                      <a:pPr marL="285750" indent="-285750">
                        <a:buFont typeface="Wingdings" panose="05000000000000000000" pitchFamily="2" charset="2"/>
                        <a:buChar char="Ø"/>
                      </a:pPr>
                      <a:r>
                        <a:rPr lang="en-GB" sz="1800" b="1" u="none" strike="noStrike" kern="1200" baseline="0" dirty="0">
                          <a:solidFill>
                            <a:schemeClr val="tx1"/>
                          </a:solidFill>
                        </a:rPr>
                        <a:t>have a relaxed body posture </a:t>
                      </a:r>
                    </a:p>
                    <a:p>
                      <a:pPr marL="285750" indent="-285750">
                        <a:buFont typeface="Wingdings" panose="05000000000000000000" pitchFamily="2" charset="2"/>
                        <a:buChar char="Ø"/>
                      </a:pPr>
                      <a:r>
                        <a:rPr lang="en-GB" sz="1800" b="1" u="none" strike="noStrike" kern="1200" baseline="0" dirty="0">
                          <a:solidFill>
                            <a:schemeClr val="tx1"/>
                          </a:solidFill>
                        </a:rPr>
                        <a:t>stand up for their rights </a:t>
                      </a:r>
                      <a:endParaRPr lang="en-GB" sz="1800" b="1" dirty="0">
                        <a:solidFill>
                          <a:schemeClr val="tx1"/>
                        </a:solidFill>
                      </a:endParaRPr>
                    </a:p>
                  </a:txBody>
                  <a:tcPr>
                    <a:solidFill>
                      <a:schemeClr val="accent2">
                        <a:lumMod val="20000"/>
                        <a:lumOff val="80000"/>
                        <a:alpha val="20000"/>
                      </a:schemeClr>
                    </a:solidFill>
                  </a:tcPr>
                </a:tc>
                <a:extLst>
                  <a:ext uri="{0D108BD9-81ED-4DB2-BD59-A6C34878D82A}">
                    <a16:rowId xmlns:a16="http://schemas.microsoft.com/office/drawing/2014/main" val="3688990514"/>
                  </a:ext>
                </a:extLst>
              </a:tr>
            </a:tbl>
          </a:graphicData>
        </a:graphic>
      </p:graphicFrame>
      <p:grpSp>
        <p:nvGrpSpPr>
          <p:cNvPr id="4" name="Group 3">
            <a:extLst>
              <a:ext uri="{FF2B5EF4-FFF2-40B4-BE49-F238E27FC236}">
                <a16:creationId xmlns:a16="http://schemas.microsoft.com/office/drawing/2014/main" id="{D2994A21-10AE-4D60-AC4F-497433C2F7A4}"/>
              </a:ext>
            </a:extLst>
          </p:cNvPr>
          <p:cNvGrpSpPr/>
          <p:nvPr/>
        </p:nvGrpSpPr>
        <p:grpSpPr>
          <a:xfrm>
            <a:off x="0" y="5734233"/>
            <a:ext cx="12192000" cy="1240188"/>
            <a:chOff x="0" y="5734233"/>
            <a:chExt cx="12192000" cy="1240188"/>
          </a:xfrm>
        </p:grpSpPr>
        <p:pic>
          <p:nvPicPr>
            <p:cNvPr id="5" name="Picture 4">
              <a:extLst>
                <a:ext uri="{FF2B5EF4-FFF2-40B4-BE49-F238E27FC236}">
                  <a16:creationId xmlns:a16="http://schemas.microsoft.com/office/drawing/2014/main" id="{631009A0-B2CE-47C6-AEFA-FBF6FF07950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6" name="Rectangle 5">
              <a:extLst>
                <a:ext uri="{FF2B5EF4-FFF2-40B4-BE49-F238E27FC236}">
                  <a16:creationId xmlns:a16="http://schemas.microsoft.com/office/drawing/2014/main" id="{9A63869D-B963-44E4-B96B-90D3817493D9}"/>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7" name="Picture 6">
              <a:extLst>
                <a:ext uri="{FF2B5EF4-FFF2-40B4-BE49-F238E27FC236}">
                  <a16:creationId xmlns:a16="http://schemas.microsoft.com/office/drawing/2014/main" id="{E7658E7D-DB76-454F-A57D-65035EB2CEF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8" name="Rectangle 7">
              <a:extLst>
                <a:ext uri="{FF2B5EF4-FFF2-40B4-BE49-F238E27FC236}">
                  <a16:creationId xmlns:a16="http://schemas.microsoft.com/office/drawing/2014/main" id="{84EAFA46-C437-4F09-B293-D213389C2C67}"/>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ext, letter&#10;&#10;Description automatically generated">
              <a:extLst>
                <a:ext uri="{FF2B5EF4-FFF2-40B4-BE49-F238E27FC236}">
                  <a16:creationId xmlns:a16="http://schemas.microsoft.com/office/drawing/2014/main" id="{5DF82B76-2474-4DA4-B909-CC316FD1D79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0" name="Picture 9" descr="A picture containing text, metalware, gear&#10;&#10;Description automatically generated">
              <a:extLst>
                <a:ext uri="{FF2B5EF4-FFF2-40B4-BE49-F238E27FC236}">
                  <a16:creationId xmlns:a16="http://schemas.microsoft.com/office/drawing/2014/main" id="{9CBB176A-8B5E-4DC8-A56D-AE8C5A4402F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676811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hutterstock_239451403.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7104" y="995478"/>
            <a:ext cx="3735976" cy="2348140"/>
          </a:xfrm>
          <a:prstGeom prst="rect">
            <a:avLst/>
          </a:prstGeom>
          <a:effectLst>
            <a:softEdge rad="127000"/>
          </a:effectLst>
        </p:spPr>
      </p:pic>
      <p:pic>
        <p:nvPicPr>
          <p:cNvPr id="4" name="Picture 3" descr="hearing-aid-136395762698603901-150126150507.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10511" y="3532380"/>
            <a:ext cx="3735976" cy="2348140"/>
          </a:xfrm>
          <a:prstGeom prst="rect">
            <a:avLst/>
          </a:prstGeom>
          <a:effectLst>
            <a:softEdge rad="127000"/>
          </a:effectLst>
        </p:spPr>
      </p:pic>
      <p:pic>
        <p:nvPicPr>
          <p:cNvPr id="5" name="Content Placeholder 3" descr="macaulay-culkin.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58259" y="995478"/>
            <a:ext cx="3840480" cy="2348140"/>
          </a:xfrm>
          <a:prstGeom prst="rect">
            <a:avLst/>
          </a:prstGeom>
          <a:effectLst>
            <a:softEdge rad="127000"/>
          </a:effectLst>
        </p:spPr>
      </p:pic>
      <p:pic>
        <p:nvPicPr>
          <p:cNvPr id="6" name="Picture 5" descr="shutterstock_439358200-1240x870.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2601" y="3487513"/>
            <a:ext cx="3840479" cy="2348140"/>
          </a:xfrm>
          <a:prstGeom prst="rect">
            <a:avLst/>
          </a:prstGeom>
          <a:effectLst>
            <a:softEdge rad="127000"/>
          </a:effectLst>
        </p:spPr>
      </p:pic>
      <p:sp>
        <p:nvSpPr>
          <p:cNvPr id="7" name="TextBox 6"/>
          <p:cNvSpPr txBox="1"/>
          <p:nvPr/>
        </p:nvSpPr>
        <p:spPr>
          <a:xfrm>
            <a:off x="437322" y="267914"/>
            <a:ext cx="11290851" cy="584775"/>
          </a:xfrm>
          <a:prstGeom prst="rect">
            <a:avLst/>
          </a:prstGeom>
          <a:solidFill>
            <a:srgbClr val="002060"/>
          </a:solidFill>
        </p:spPr>
        <p:txBody>
          <a:bodyPr wrap="square" rtlCol="0">
            <a:spAutoFit/>
          </a:bodyPr>
          <a:lstStyle/>
          <a:p>
            <a:pPr algn="ctr"/>
            <a:r>
              <a:rPr lang="en-GB" sz="3200" b="1" dirty="0">
                <a:solidFill>
                  <a:schemeClr val="bg1"/>
                </a:solidFill>
              </a:rPr>
              <a:t>Adapting Communication Style to Suit Different Audiences</a:t>
            </a:r>
          </a:p>
        </p:txBody>
      </p:sp>
      <p:grpSp>
        <p:nvGrpSpPr>
          <p:cNvPr id="8" name="Group 7">
            <a:extLst>
              <a:ext uri="{FF2B5EF4-FFF2-40B4-BE49-F238E27FC236}">
                <a16:creationId xmlns:a16="http://schemas.microsoft.com/office/drawing/2014/main" id="{BDE1DE34-6CCC-443E-AC7E-439081401DF0}"/>
              </a:ext>
            </a:extLst>
          </p:cNvPr>
          <p:cNvGrpSpPr/>
          <p:nvPr/>
        </p:nvGrpSpPr>
        <p:grpSpPr>
          <a:xfrm>
            <a:off x="0" y="5734233"/>
            <a:ext cx="12192000" cy="1240188"/>
            <a:chOff x="0" y="5734233"/>
            <a:chExt cx="12192000" cy="1240188"/>
          </a:xfrm>
        </p:grpSpPr>
        <p:pic>
          <p:nvPicPr>
            <p:cNvPr id="9" name="Picture 8">
              <a:extLst>
                <a:ext uri="{FF2B5EF4-FFF2-40B4-BE49-F238E27FC236}">
                  <a16:creationId xmlns:a16="http://schemas.microsoft.com/office/drawing/2014/main" id="{B5596E15-03EB-431A-AE1E-AF0FE5D77B7C}"/>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0" name="Rectangle 9">
              <a:extLst>
                <a:ext uri="{FF2B5EF4-FFF2-40B4-BE49-F238E27FC236}">
                  <a16:creationId xmlns:a16="http://schemas.microsoft.com/office/drawing/2014/main" id="{AB323C89-F4F2-4B6C-9AE8-E675389DB790}"/>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a:extLst>
                <a:ext uri="{FF2B5EF4-FFF2-40B4-BE49-F238E27FC236}">
                  <a16:creationId xmlns:a16="http://schemas.microsoft.com/office/drawing/2014/main" id="{96690DAF-6704-4F75-AB46-32E32CE4957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2" name="Rectangle 11">
              <a:extLst>
                <a:ext uri="{FF2B5EF4-FFF2-40B4-BE49-F238E27FC236}">
                  <a16:creationId xmlns:a16="http://schemas.microsoft.com/office/drawing/2014/main" id="{A8092632-93DD-4D3D-AF55-1D4F3692D267}"/>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descr="Text, letter&#10;&#10;Description automatically generated">
              <a:extLst>
                <a:ext uri="{FF2B5EF4-FFF2-40B4-BE49-F238E27FC236}">
                  <a16:creationId xmlns:a16="http://schemas.microsoft.com/office/drawing/2014/main" id="{2AEF5BEE-EEE8-4480-862D-FBDC0AEF0F73}"/>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4" name="Picture 13" descr="A picture containing text, metalware, gear&#10;&#10;Description automatically generated">
              <a:extLst>
                <a:ext uri="{FF2B5EF4-FFF2-40B4-BE49-F238E27FC236}">
                  <a16:creationId xmlns:a16="http://schemas.microsoft.com/office/drawing/2014/main" id="{E66C3DEC-0CEF-44FD-A600-0FC0383E672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pic>
        <p:nvPicPr>
          <p:cNvPr id="15" name="Picture 14" descr="A picture containing person, person&#10;&#10;Description automatically generated">
            <a:extLst>
              <a:ext uri="{FF2B5EF4-FFF2-40B4-BE49-F238E27FC236}">
                <a16:creationId xmlns:a16="http://schemas.microsoft.com/office/drawing/2014/main" id="{C81162A1-3B30-4FC3-A529-8FC4363E54B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337536" y="1027610"/>
            <a:ext cx="3544364" cy="2348141"/>
          </a:xfrm>
          <a:prstGeom prst="rect">
            <a:avLst/>
          </a:prstGeom>
          <a:effectLst>
            <a:softEdge rad="127000"/>
          </a:effectLst>
        </p:spPr>
      </p:pic>
      <p:pic>
        <p:nvPicPr>
          <p:cNvPr id="17" name="Picture 16" descr="A person with a mustache&#10;&#10;Description automatically generated with low confidence">
            <a:extLst>
              <a:ext uri="{FF2B5EF4-FFF2-40B4-BE49-F238E27FC236}">
                <a16:creationId xmlns:a16="http://schemas.microsoft.com/office/drawing/2014/main" id="{65755EE9-D2CF-4651-8981-907A5EE0F42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337536" y="3515862"/>
            <a:ext cx="3521524" cy="2348141"/>
          </a:xfrm>
          <a:prstGeom prst="rect">
            <a:avLst/>
          </a:prstGeom>
          <a:effectLst>
            <a:softEdge rad="127000"/>
          </a:effectLst>
        </p:spPr>
      </p:pic>
    </p:spTree>
    <p:extLst>
      <p:ext uri="{BB962C8B-B14F-4D97-AF65-F5344CB8AC3E}">
        <p14:creationId xmlns:p14="http://schemas.microsoft.com/office/powerpoint/2010/main" val="976575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1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C7D86C88-A914-4743-ACF8-EF21F0D5F4FC}"/>
              </a:ext>
            </a:extLst>
          </p:cNvPr>
          <p:cNvGrpSpPr/>
          <p:nvPr/>
        </p:nvGrpSpPr>
        <p:grpSpPr>
          <a:xfrm>
            <a:off x="0" y="5734233"/>
            <a:ext cx="12192000" cy="1240188"/>
            <a:chOff x="0" y="5734233"/>
            <a:chExt cx="12192000" cy="1240188"/>
          </a:xfrm>
        </p:grpSpPr>
        <p:pic>
          <p:nvPicPr>
            <p:cNvPr id="4" name="Picture 3">
              <a:extLst>
                <a:ext uri="{FF2B5EF4-FFF2-40B4-BE49-F238E27FC236}">
                  <a16:creationId xmlns:a16="http://schemas.microsoft.com/office/drawing/2014/main" id="{89337544-1673-48CD-8C62-EA8533F65ED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5" name="Rectangle 4">
              <a:extLst>
                <a:ext uri="{FF2B5EF4-FFF2-40B4-BE49-F238E27FC236}">
                  <a16:creationId xmlns:a16="http://schemas.microsoft.com/office/drawing/2014/main" id="{BFC52574-9A27-445C-B455-9C10D4FA0EBB}"/>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id="{F5BBE509-2DB6-481B-BE59-B1DCB4484A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8" name="Rectangle 7">
              <a:extLst>
                <a:ext uri="{FF2B5EF4-FFF2-40B4-BE49-F238E27FC236}">
                  <a16:creationId xmlns:a16="http://schemas.microsoft.com/office/drawing/2014/main" id="{16D3DFA1-36F0-4FCA-AD0C-863E10FA80F9}"/>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ext, letter&#10;&#10;Description automatically generated">
              <a:extLst>
                <a:ext uri="{FF2B5EF4-FFF2-40B4-BE49-F238E27FC236}">
                  <a16:creationId xmlns:a16="http://schemas.microsoft.com/office/drawing/2014/main" id="{E62319C4-549F-4CA2-9225-502EA29CC0E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0" name="Picture 9" descr="A picture containing text, metalware, gear&#10;&#10;Description automatically generated">
              <a:extLst>
                <a:ext uri="{FF2B5EF4-FFF2-40B4-BE49-F238E27FC236}">
                  <a16:creationId xmlns:a16="http://schemas.microsoft.com/office/drawing/2014/main" id="{A583DDD6-4839-4AAF-9080-AA1C4BDEF01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
        <p:nvSpPr>
          <p:cNvPr id="2" name="Action Button: Video 1">
            <a:hlinkClick r:id="rId7" highlightClick="1"/>
            <a:extLst>
              <a:ext uri="{FF2B5EF4-FFF2-40B4-BE49-F238E27FC236}">
                <a16:creationId xmlns:a16="http://schemas.microsoft.com/office/drawing/2014/main" id="{B664AE52-3E27-4711-99A4-5DBB7941912A}"/>
              </a:ext>
            </a:extLst>
          </p:cNvPr>
          <p:cNvSpPr/>
          <p:nvPr/>
        </p:nvSpPr>
        <p:spPr>
          <a:xfrm>
            <a:off x="4095750" y="2400300"/>
            <a:ext cx="3810000" cy="1333500"/>
          </a:xfrm>
          <a:prstGeom prst="actionButtonMovie">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itle 10">
            <a:extLst>
              <a:ext uri="{FF2B5EF4-FFF2-40B4-BE49-F238E27FC236}">
                <a16:creationId xmlns:a16="http://schemas.microsoft.com/office/drawing/2014/main" id="{92CC75AD-5F75-4902-9262-AAFB835A07B1}"/>
              </a:ext>
            </a:extLst>
          </p:cNvPr>
          <p:cNvSpPr>
            <a:spLocks noGrp="1"/>
          </p:cNvSpPr>
          <p:nvPr>
            <p:ph type="title"/>
          </p:nvPr>
        </p:nvSpPr>
        <p:spPr>
          <a:xfrm>
            <a:off x="838200" y="365125"/>
            <a:ext cx="10515600" cy="587375"/>
          </a:xfrm>
          <a:solidFill>
            <a:srgbClr val="002060"/>
          </a:solidFill>
        </p:spPr>
        <p:txBody>
          <a:bodyPr>
            <a:normAutofit/>
          </a:bodyPr>
          <a:lstStyle/>
          <a:p>
            <a:pPr algn="ctr"/>
            <a:r>
              <a:rPr lang="en-GB" sz="3600" b="1" dirty="0">
                <a:solidFill>
                  <a:schemeClr val="bg1"/>
                </a:solidFill>
                <a:latin typeface="+mn-lt"/>
              </a:rPr>
              <a:t>Communication</a:t>
            </a:r>
          </a:p>
        </p:txBody>
      </p:sp>
    </p:spTree>
    <p:extLst>
      <p:ext uri="{BB962C8B-B14F-4D97-AF65-F5344CB8AC3E}">
        <p14:creationId xmlns:p14="http://schemas.microsoft.com/office/powerpoint/2010/main" val="1023009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1313590" y="1724996"/>
            <a:ext cx="10058400" cy="3603324"/>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endParaRPr kumimoji="0" lang="en-US" sz="20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endParaRPr>
          </a:p>
        </p:txBody>
      </p:sp>
      <p:sp>
        <p:nvSpPr>
          <p:cNvPr id="6" name="TextBox 5"/>
          <p:cNvSpPr txBox="1"/>
          <p:nvPr/>
        </p:nvSpPr>
        <p:spPr>
          <a:xfrm>
            <a:off x="1313590" y="1624084"/>
            <a:ext cx="9454494" cy="586853"/>
          </a:xfrm>
          <a:prstGeom prst="rect">
            <a:avLst/>
          </a:prstGeom>
          <a:noFill/>
        </p:spPr>
        <p:txBody>
          <a:bodyPr wrap="square" rtlCol="0">
            <a:spAutoFit/>
          </a:bodyPr>
          <a:lstStyle/>
          <a:p>
            <a:endParaRPr lang="en-GB" dirty="0"/>
          </a:p>
        </p:txBody>
      </p:sp>
      <p:pic>
        <p:nvPicPr>
          <p:cNvPr id="4" name="Picture 3"/>
          <p:cNvPicPr>
            <a:picLocks noChangeAspect="1"/>
          </p:cNvPicPr>
          <p:nvPr/>
        </p:nvPicPr>
        <p:blipFill rotWithShape="1">
          <a:blip r:embed="rId3"/>
          <a:srcRect l="65138" t="28506" r="10201" b="31412"/>
          <a:stretch/>
        </p:blipFill>
        <p:spPr>
          <a:xfrm>
            <a:off x="9029700" y="2284498"/>
            <a:ext cx="2666622" cy="2306460"/>
          </a:xfrm>
          <a:prstGeom prst="rect">
            <a:avLst/>
          </a:prstGeom>
        </p:spPr>
      </p:pic>
      <p:sp>
        <p:nvSpPr>
          <p:cNvPr id="13" name="TextBox 12"/>
          <p:cNvSpPr txBox="1"/>
          <p:nvPr/>
        </p:nvSpPr>
        <p:spPr>
          <a:xfrm>
            <a:off x="661704" y="4326562"/>
            <a:ext cx="8168398" cy="1477328"/>
          </a:xfrm>
          <a:custGeom>
            <a:avLst/>
            <a:gdLst>
              <a:gd name="connsiteX0" fmla="*/ 0 w 8168398"/>
              <a:gd name="connsiteY0" fmla="*/ 0 h 1477328"/>
              <a:gd name="connsiteX1" fmla="*/ 680700 w 8168398"/>
              <a:gd name="connsiteY1" fmla="*/ 0 h 1477328"/>
              <a:gd name="connsiteX2" fmla="*/ 1116348 w 8168398"/>
              <a:gd name="connsiteY2" fmla="*/ 0 h 1477328"/>
              <a:gd name="connsiteX3" fmla="*/ 1715364 w 8168398"/>
              <a:gd name="connsiteY3" fmla="*/ 0 h 1477328"/>
              <a:gd name="connsiteX4" fmla="*/ 2232695 w 8168398"/>
              <a:gd name="connsiteY4" fmla="*/ 0 h 1477328"/>
              <a:gd name="connsiteX5" fmla="*/ 2668343 w 8168398"/>
              <a:gd name="connsiteY5" fmla="*/ 0 h 1477328"/>
              <a:gd name="connsiteX6" fmla="*/ 3349043 w 8168398"/>
              <a:gd name="connsiteY6" fmla="*/ 0 h 1477328"/>
              <a:gd name="connsiteX7" fmla="*/ 4193111 w 8168398"/>
              <a:gd name="connsiteY7" fmla="*/ 0 h 1477328"/>
              <a:gd name="connsiteX8" fmla="*/ 4628759 w 8168398"/>
              <a:gd name="connsiteY8" fmla="*/ 0 h 1477328"/>
              <a:gd name="connsiteX9" fmla="*/ 5064407 w 8168398"/>
              <a:gd name="connsiteY9" fmla="*/ 0 h 1477328"/>
              <a:gd name="connsiteX10" fmla="*/ 5826791 w 8168398"/>
              <a:gd name="connsiteY10" fmla="*/ 0 h 1477328"/>
              <a:gd name="connsiteX11" fmla="*/ 6425806 w 8168398"/>
              <a:gd name="connsiteY11" fmla="*/ 0 h 1477328"/>
              <a:gd name="connsiteX12" fmla="*/ 6943138 w 8168398"/>
              <a:gd name="connsiteY12" fmla="*/ 0 h 1477328"/>
              <a:gd name="connsiteX13" fmla="*/ 8168398 w 8168398"/>
              <a:gd name="connsiteY13" fmla="*/ 0 h 1477328"/>
              <a:gd name="connsiteX14" fmla="*/ 8168398 w 8168398"/>
              <a:gd name="connsiteY14" fmla="*/ 448123 h 1477328"/>
              <a:gd name="connsiteX15" fmla="*/ 8168398 w 8168398"/>
              <a:gd name="connsiteY15" fmla="*/ 896246 h 1477328"/>
              <a:gd name="connsiteX16" fmla="*/ 8168398 w 8168398"/>
              <a:gd name="connsiteY16" fmla="*/ 1477328 h 1477328"/>
              <a:gd name="connsiteX17" fmla="*/ 7487698 w 8168398"/>
              <a:gd name="connsiteY17" fmla="*/ 1477328 h 1477328"/>
              <a:gd name="connsiteX18" fmla="*/ 6970366 w 8168398"/>
              <a:gd name="connsiteY18" fmla="*/ 1477328 h 1477328"/>
              <a:gd name="connsiteX19" fmla="*/ 6371350 w 8168398"/>
              <a:gd name="connsiteY19" fmla="*/ 1477328 h 1477328"/>
              <a:gd name="connsiteX20" fmla="*/ 5527283 w 8168398"/>
              <a:gd name="connsiteY20" fmla="*/ 1477328 h 1477328"/>
              <a:gd name="connsiteX21" fmla="*/ 5091635 w 8168398"/>
              <a:gd name="connsiteY21" fmla="*/ 1477328 h 1477328"/>
              <a:gd name="connsiteX22" fmla="*/ 4329251 w 8168398"/>
              <a:gd name="connsiteY22" fmla="*/ 1477328 h 1477328"/>
              <a:gd name="connsiteX23" fmla="*/ 3648551 w 8168398"/>
              <a:gd name="connsiteY23" fmla="*/ 1477328 h 1477328"/>
              <a:gd name="connsiteX24" fmla="*/ 3212903 w 8168398"/>
              <a:gd name="connsiteY24" fmla="*/ 1477328 h 1477328"/>
              <a:gd name="connsiteX25" fmla="*/ 2450519 w 8168398"/>
              <a:gd name="connsiteY25" fmla="*/ 1477328 h 1477328"/>
              <a:gd name="connsiteX26" fmla="*/ 1851504 w 8168398"/>
              <a:gd name="connsiteY26" fmla="*/ 1477328 h 1477328"/>
              <a:gd name="connsiteX27" fmla="*/ 1252488 w 8168398"/>
              <a:gd name="connsiteY27" fmla="*/ 1477328 h 1477328"/>
              <a:gd name="connsiteX28" fmla="*/ 0 w 8168398"/>
              <a:gd name="connsiteY28" fmla="*/ 1477328 h 1477328"/>
              <a:gd name="connsiteX29" fmla="*/ 0 w 8168398"/>
              <a:gd name="connsiteY29" fmla="*/ 1014432 h 1477328"/>
              <a:gd name="connsiteX30" fmla="*/ 0 w 8168398"/>
              <a:gd name="connsiteY30" fmla="*/ 507216 h 1477328"/>
              <a:gd name="connsiteX31" fmla="*/ 0 w 8168398"/>
              <a:gd name="connsiteY31" fmla="*/ 0 h 1477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168398" h="1477328" fill="none" extrusionOk="0">
                <a:moveTo>
                  <a:pt x="0" y="0"/>
                </a:moveTo>
                <a:cubicBezTo>
                  <a:pt x="308533" y="2369"/>
                  <a:pt x="355339" y="-12090"/>
                  <a:pt x="680700" y="0"/>
                </a:cubicBezTo>
                <a:cubicBezTo>
                  <a:pt x="1006061" y="12090"/>
                  <a:pt x="996611" y="404"/>
                  <a:pt x="1116348" y="0"/>
                </a:cubicBezTo>
                <a:cubicBezTo>
                  <a:pt x="1236085" y="-404"/>
                  <a:pt x="1433516" y="-21274"/>
                  <a:pt x="1715364" y="0"/>
                </a:cubicBezTo>
                <a:cubicBezTo>
                  <a:pt x="1997212" y="21274"/>
                  <a:pt x="2019094" y="13118"/>
                  <a:pt x="2232695" y="0"/>
                </a:cubicBezTo>
                <a:cubicBezTo>
                  <a:pt x="2446296" y="-13118"/>
                  <a:pt x="2479500" y="6245"/>
                  <a:pt x="2668343" y="0"/>
                </a:cubicBezTo>
                <a:cubicBezTo>
                  <a:pt x="2857186" y="-6245"/>
                  <a:pt x="3206319" y="26738"/>
                  <a:pt x="3349043" y="0"/>
                </a:cubicBezTo>
                <a:cubicBezTo>
                  <a:pt x="3491767" y="-26738"/>
                  <a:pt x="3908598" y="-5263"/>
                  <a:pt x="4193111" y="0"/>
                </a:cubicBezTo>
                <a:cubicBezTo>
                  <a:pt x="4477624" y="5263"/>
                  <a:pt x="4440327" y="15744"/>
                  <a:pt x="4628759" y="0"/>
                </a:cubicBezTo>
                <a:cubicBezTo>
                  <a:pt x="4817191" y="-15744"/>
                  <a:pt x="4961435" y="-5759"/>
                  <a:pt x="5064407" y="0"/>
                </a:cubicBezTo>
                <a:cubicBezTo>
                  <a:pt x="5167379" y="5759"/>
                  <a:pt x="5554809" y="18540"/>
                  <a:pt x="5826791" y="0"/>
                </a:cubicBezTo>
                <a:cubicBezTo>
                  <a:pt x="6098773" y="-18540"/>
                  <a:pt x="6167431" y="-23441"/>
                  <a:pt x="6425806" y="0"/>
                </a:cubicBezTo>
                <a:cubicBezTo>
                  <a:pt x="6684181" y="23441"/>
                  <a:pt x="6721760" y="16963"/>
                  <a:pt x="6943138" y="0"/>
                </a:cubicBezTo>
                <a:cubicBezTo>
                  <a:pt x="7164516" y="-16963"/>
                  <a:pt x="7595135" y="-27146"/>
                  <a:pt x="8168398" y="0"/>
                </a:cubicBezTo>
                <a:cubicBezTo>
                  <a:pt x="8156753" y="192005"/>
                  <a:pt x="8185682" y="322992"/>
                  <a:pt x="8168398" y="448123"/>
                </a:cubicBezTo>
                <a:cubicBezTo>
                  <a:pt x="8151114" y="573254"/>
                  <a:pt x="8184585" y="732784"/>
                  <a:pt x="8168398" y="896246"/>
                </a:cubicBezTo>
                <a:cubicBezTo>
                  <a:pt x="8152211" y="1059708"/>
                  <a:pt x="8194503" y="1283092"/>
                  <a:pt x="8168398" y="1477328"/>
                </a:cubicBezTo>
                <a:cubicBezTo>
                  <a:pt x="7944112" y="1458893"/>
                  <a:pt x="7682567" y="1487733"/>
                  <a:pt x="7487698" y="1477328"/>
                </a:cubicBezTo>
                <a:cubicBezTo>
                  <a:pt x="7292829" y="1466923"/>
                  <a:pt x="7173887" y="1474335"/>
                  <a:pt x="6970366" y="1477328"/>
                </a:cubicBezTo>
                <a:cubicBezTo>
                  <a:pt x="6766845" y="1480321"/>
                  <a:pt x="6497815" y="1495947"/>
                  <a:pt x="6371350" y="1477328"/>
                </a:cubicBezTo>
                <a:cubicBezTo>
                  <a:pt x="6244885" y="1458709"/>
                  <a:pt x="5785475" y="1482126"/>
                  <a:pt x="5527283" y="1477328"/>
                </a:cubicBezTo>
                <a:cubicBezTo>
                  <a:pt x="5269091" y="1472530"/>
                  <a:pt x="5199672" y="1469687"/>
                  <a:pt x="5091635" y="1477328"/>
                </a:cubicBezTo>
                <a:cubicBezTo>
                  <a:pt x="4983598" y="1484969"/>
                  <a:pt x="4690496" y="1463437"/>
                  <a:pt x="4329251" y="1477328"/>
                </a:cubicBezTo>
                <a:cubicBezTo>
                  <a:pt x="3968006" y="1491219"/>
                  <a:pt x="3986341" y="1464815"/>
                  <a:pt x="3648551" y="1477328"/>
                </a:cubicBezTo>
                <a:cubicBezTo>
                  <a:pt x="3310761" y="1489841"/>
                  <a:pt x="3341091" y="1492101"/>
                  <a:pt x="3212903" y="1477328"/>
                </a:cubicBezTo>
                <a:cubicBezTo>
                  <a:pt x="3084715" y="1462555"/>
                  <a:pt x="2692473" y="1501669"/>
                  <a:pt x="2450519" y="1477328"/>
                </a:cubicBezTo>
                <a:cubicBezTo>
                  <a:pt x="2208565" y="1452987"/>
                  <a:pt x="2021544" y="1493654"/>
                  <a:pt x="1851504" y="1477328"/>
                </a:cubicBezTo>
                <a:cubicBezTo>
                  <a:pt x="1681465" y="1461002"/>
                  <a:pt x="1378269" y="1501362"/>
                  <a:pt x="1252488" y="1477328"/>
                </a:cubicBezTo>
                <a:cubicBezTo>
                  <a:pt x="1126707" y="1453294"/>
                  <a:pt x="404079" y="1417637"/>
                  <a:pt x="0" y="1477328"/>
                </a:cubicBezTo>
                <a:cubicBezTo>
                  <a:pt x="-12179" y="1372582"/>
                  <a:pt x="2978" y="1164455"/>
                  <a:pt x="0" y="1014432"/>
                </a:cubicBezTo>
                <a:cubicBezTo>
                  <a:pt x="-2978" y="864409"/>
                  <a:pt x="-16702" y="727695"/>
                  <a:pt x="0" y="507216"/>
                </a:cubicBezTo>
                <a:cubicBezTo>
                  <a:pt x="16702" y="286737"/>
                  <a:pt x="5263" y="108008"/>
                  <a:pt x="0" y="0"/>
                </a:cubicBezTo>
                <a:close/>
              </a:path>
              <a:path w="8168398" h="1477328" stroke="0" extrusionOk="0">
                <a:moveTo>
                  <a:pt x="0" y="0"/>
                </a:moveTo>
                <a:cubicBezTo>
                  <a:pt x="170800" y="-5083"/>
                  <a:pt x="330566" y="7623"/>
                  <a:pt x="435648" y="0"/>
                </a:cubicBezTo>
                <a:cubicBezTo>
                  <a:pt x="540730" y="-7623"/>
                  <a:pt x="901819" y="-4269"/>
                  <a:pt x="1116348" y="0"/>
                </a:cubicBezTo>
                <a:cubicBezTo>
                  <a:pt x="1330877" y="4269"/>
                  <a:pt x="1679830" y="-5397"/>
                  <a:pt x="1960416" y="0"/>
                </a:cubicBezTo>
                <a:cubicBezTo>
                  <a:pt x="2241002" y="5397"/>
                  <a:pt x="2242420" y="-4248"/>
                  <a:pt x="2396063" y="0"/>
                </a:cubicBezTo>
                <a:cubicBezTo>
                  <a:pt x="2549706" y="4248"/>
                  <a:pt x="2764984" y="-23554"/>
                  <a:pt x="2995079" y="0"/>
                </a:cubicBezTo>
                <a:cubicBezTo>
                  <a:pt x="3225174" y="23554"/>
                  <a:pt x="3557413" y="3938"/>
                  <a:pt x="3757463" y="0"/>
                </a:cubicBezTo>
                <a:cubicBezTo>
                  <a:pt x="3957513" y="-3938"/>
                  <a:pt x="4413697" y="-2861"/>
                  <a:pt x="4601531" y="0"/>
                </a:cubicBezTo>
                <a:cubicBezTo>
                  <a:pt x="4789365" y="2861"/>
                  <a:pt x="4971164" y="-5916"/>
                  <a:pt x="5118863" y="0"/>
                </a:cubicBezTo>
                <a:cubicBezTo>
                  <a:pt x="5266562" y="5916"/>
                  <a:pt x="5701292" y="-23595"/>
                  <a:pt x="5962931" y="0"/>
                </a:cubicBezTo>
                <a:cubicBezTo>
                  <a:pt x="6224570" y="23595"/>
                  <a:pt x="6262049" y="11807"/>
                  <a:pt x="6480262" y="0"/>
                </a:cubicBezTo>
                <a:cubicBezTo>
                  <a:pt x="6698475" y="-11807"/>
                  <a:pt x="6836951" y="10124"/>
                  <a:pt x="7079278" y="0"/>
                </a:cubicBezTo>
                <a:cubicBezTo>
                  <a:pt x="7321605" y="-10124"/>
                  <a:pt x="7938256" y="53778"/>
                  <a:pt x="8168398" y="0"/>
                </a:cubicBezTo>
                <a:cubicBezTo>
                  <a:pt x="8190901" y="149881"/>
                  <a:pt x="8192009" y="351110"/>
                  <a:pt x="8168398" y="521989"/>
                </a:cubicBezTo>
                <a:cubicBezTo>
                  <a:pt x="8144787" y="692868"/>
                  <a:pt x="8171799" y="876997"/>
                  <a:pt x="8168398" y="984885"/>
                </a:cubicBezTo>
                <a:cubicBezTo>
                  <a:pt x="8164997" y="1092773"/>
                  <a:pt x="8153416" y="1308909"/>
                  <a:pt x="8168398" y="1477328"/>
                </a:cubicBezTo>
                <a:cubicBezTo>
                  <a:pt x="7801468" y="1511326"/>
                  <a:pt x="7520070" y="1441183"/>
                  <a:pt x="7324330" y="1477328"/>
                </a:cubicBezTo>
                <a:cubicBezTo>
                  <a:pt x="7128590" y="1513473"/>
                  <a:pt x="6836423" y="1463859"/>
                  <a:pt x="6561946" y="1477328"/>
                </a:cubicBezTo>
                <a:cubicBezTo>
                  <a:pt x="6287469" y="1490797"/>
                  <a:pt x="6101480" y="1473484"/>
                  <a:pt x="5962931" y="1477328"/>
                </a:cubicBezTo>
                <a:cubicBezTo>
                  <a:pt x="5824382" y="1481172"/>
                  <a:pt x="5579370" y="1457980"/>
                  <a:pt x="5363915" y="1477328"/>
                </a:cubicBezTo>
                <a:cubicBezTo>
                  <a:pt x="5148460" y="1496676"/>
                  <a:pt x="4689297" y="1488371"/>
                  <a:pt x="4519847" y="1477328"/>
                </a:cubicBezTo>
                <a:cubicBezTo>
                  <a:pt x="4350397" y="1466285"/>
                  <a:pt x="4006565" y="1471528"/>
                  <a:pt x="3675779" y="1477328"/>
                </a:cubicBezTo>
                <a:cubicBezTo>
                  <a:pt x="3344993" y="1483128"/>
                  <a:pt x="3146342" y="1465335"/>
                  <a:pt x="2913395" y="1477328"/>
                </a:cubicBezTo>
                <a:cubicBezTo>
                  <a:pt x="2680448" y="1489321"/>
                  <a:pt x="2556575" y="1498936"/>
                  <a:pt x="2314379" y="1477328"/>
                </a:cubicBezTo>
                <a:cubicBezTo>
                  <a:pt x="2072183" y="1455720"/>
                  <a:pt x="1914993" y="1469861"/>
                  <a:pt x="1715364" y="1477328"/>
                </a:cubicBezTo>
                <a:cubicBezTo>
                  <a:pt x="1515736" y="1484795"/>
                  <a:pt x="1231869" y="1438846"/>
                  <a:pt x="871296" y="1477328"/>
                </a:cubicBezTo>
                <a:cubicBezTo>
                  <a:pt x="510723" y="1515810"/>
                  <a:pt x="212828" y="1483303"/>
                  <a:pt x="0" y="1477328"/>
                </a:cubicBezTo>
                <a:cubicBezTo>
                  <a:pt x="6068" y="1272209"/>
                  <a:pt x="-1709" y="1166570"/>
                  <a:pt x="0" y="984885"/>
                </a:cubicBezTo>
                <a:cubicBezTo>
                  <a:pt x="1709" y="803200"/>
                  <a:pt x="-8441" y="738583"/>
                  <a:pt x="0" y="521989"/>
                </a:cubicBezTo>
                <a:cubicBezTo>
                  <a:pt x="8441" y="305395"/>
                  <a:pt x="4961" y="110700"/>
                  <a:pt x="0" y="0"/>
                </a:cubicBezTo>
                <a:close/>
              </a:path>
            </a:pathLst>
          </a:custGeom>
          <a:solidFill>
            <a:schemeClr val="accent3">
              <a:lumMod val="40000"/>
              <a:lumOff val="60000"/>
            </a:schemeClr>
          </a:solidFill>
          <a:ln>
            <a:solidFill>
              <a:schemeClr val="tx1"/>
            </a:solidFill>
            <a:extLst>
              <a:ext uri="{C807C97D-BFC1-408E-A445-0C87EB9F89A2}">
                <ask:lineSketchStyleProps xmlns:ask="http://schemas.microsoft.com/office/drawing/2018/sketchyshapes" sd="3110094478">
                  <a:prstGeom prst="rect">
                    <a:avLst/>
                  </a:prstGeom>
                  <ask:type>
                    <ask:lineSketchFreehand/>
                  </ask:type>
                </ask:lineSketchStyleProps>
              </a:ext>
            </a:extLst>
          </a:ln>
        </p:spPr>
        <p:txBody>
          <a:bodyPr wrap="square" rtlCol="0">
            <a:spAutoFit/>
          </a:bodyPr>
          <a:lstStyle/>
          <a:p>
            <a:r>
              <a:rPr lang="en-GB" sz="2400" dirty="0"/>
              <a:t>As the experience of dissonance is unpleasant, we are motivated to reduce or eliminate it &amp; achieve consonance (harmony).  </a:t>
            </a:r>
          </a:p>
          <a:p>
            <a:endParaRPr lang="en-GB" dirty="0"/>
          </a:p>
        </p:txBody>
      </p:sp>
      <p:sp>
        <p:nvSpPr>
          <p:cNvPr id="14" name="TextBox 13"/>
          <p:cNvSpPr txBox="1"/>
          <p:nvPr/>
        </p:nvSpPr>
        <p:spPr>
          <a:xfrm>
            <a:off x="1925970" y="154278"/>
            <a:ext cx="8280920" cy="584775"/>
          </a:xfrm>
          <a:prstGeom prst="rect">
            <a:avLst/>
          </a:prstGeom>
          <a:solidFill>
            <a:srgbClr val="002060"/>
          </a:solidFill>
        </p:spPr>
        <p:txBody>
          <a:bodyPr wrap="square" rtlCol="0">
            <a:spAutoFit/>
          </a:bodyPr>
          <a:lstStyle/>
          <a:p>
            <a:pPr algn="ctr"/>
            <a:r>
              <a:rPr lang="en-GB" sz="3200" b="1" dirty="0">
                <a:solidFill>
                  <a:schemeClr val="bg1"/>
                </a:solidFill>
              </a:rPr>
              <a:t>Cognitive Dissonance</a:t>
            </a:r>
          </a:p>
        </p:txBody>
      </p:sp>
      <p:sp>
        <p:nvSpPr>
          <p:cNvPr id="15" name="Rectangle 14"/>
          <p:cNvSpPr/>
          <p:nvPr/>
        </p:nvSpPr>
        <p:spPr>
          <a:xfrm>
            <a:off x="661703" y="919449"/>
            <a:ext cx="8168398" cy="1200329"/>
          </a:xfrm>
          <a:custGeom>
            <a:avLst/>
            <a:gdLst>
              <a:gd name="connsiteX0" fmla="*/ 0 w 8168398"/>
              <a:gd name="connsiteY0" fmla="*/ 0 h 1200329"/>
              <a:gd name="connsiteX1" fmla="*/ 517332 w 8168398"/>
              <a:gd name="connsiteY1" fmla="*/ 0 h 1200329"/>
              <a:gd name="connsiteX2" fmla="*/ 1279716 w 8168398"/>
              <a:gd name="connsiteY2" fmla="*/ 0 h 1200329"/>
              <a:gd name="connsiteX3" fmla="*/ 2042099 w 8168398"/>
              <a:gd name="connsiteY3" fmla="*/ 0 h 1200329"/>
              <a:gd name="connsiteX4" fmla="*/ 2886167 w 8168398"/>
              <a:gd name="connsiteY4" fmla="*/ 0 h 1200329"/>
              <a:gd name="connsiteX5" fmla="*/ 3566867 w 8168398"/>
              <a:gd name="connsiteY5" fmla="*/ 0 h 1200329"/>
              <a:gd name="connsiteX6" fmla="*/ 4247567 w 8168398"/>
              <a:gd name="connsiteY6" fmla="*/ 0 h 1200329"/>
              <a:gd name="connsiteX7" fmla="*/ 4764899 w 8168398"/>
              <a:gd name="connsiteY7" fmla="*/ 0 h 1200329"/>
              <a:gd name="connsiteX8" fmla="*/ 5445599 w 8168398"/>
              <a:gd name="connsiteY8" fmla="*/ 0 h 1200329"/>
              <a:gd name="connsiteX9" fmla="*/ 5881247 w 8168398"/>
              <a:gd name="connsiteY9" fmla="*/ 0 h 1200329"/>
              <a:gd name="connsiteX10" fmla="*/ 6398578 w 8168398"/>
              <a:gd name="connsiteY10" fmla="*/ 0 h 1200329"/>
              <a:gd name="connsiteX11" fmla="*/ 6915910 w 8168398"/>
              <a:gd name="connsiteY11" fmla="*/ 0 h 1200329"/>
              <a:gd name="connsiteX12" fmla="*/ 8168398 w 8168398"/>
              <a:gd name="connsiteY12" fmla="*/ 0 h 1200329"/>
              <a:gd name="connsiteX13" fmla="*/ 8168398 w 8168398"/>
              <a:gd name="connsiteY13" fmla="*/ 576158 h 1200329"/>
              <a:gd name="connsiteX14" fmla="*/ 8168398 w 8168398"/>
              <a:gd name="connsiteY14" fmla="*/ 1200329 h 1200329"/>
              <a:gd name="connsiteX15" fmla="*/ 7651066 w 8168398"/>
              <a:gd name="connsiteY15" fmla="*/ 1200329 h 1200329"/>
              <a:gd name="connsiteX16" fmla="*/ 6970366 w 8168398"/>
              <a:gd name="connsiteY16" fmla="*/ 1200329 h 1200329"/>
              <a:gd name="connsiteX17" fmla="*/ 6453034 w 8168398"/>
              <a:gd name="connsiteY17" fmla="*/ 1200329 h 1200329"/>
              <a:gd name="connsiteX18" fmla="*/ 5935703 w 8168398"/>
              <a:gd name="connsiteY18" fmla="*/ 1200329 h 1200329"/>
              <a:gd name="connsiteX19" fmla="*/ 5255003 w 8168398"/>
              <a:gd name="connsiteY19" fmla="*/ 1200329 h 1200329"/>
              <a:gd name="connsiteX20" fmla="*/ 4492619 w 8168398"/>
              <a:gd name="connsiteY20" fmla="*/ 1200329 h 1200329"/>
              <a:gd name="connsiteX21" fmla="*/ 3893603 w 8168398"/>
              <a:gd name="connsiteY21" fmla="*/ 1200329 h 1200329"/>
              <a:gd name="connsiteX22" fmla="*/ 3294587 w 8168398"/>
              <a:gd name="connsiteY22" fmla="*/ 1200329 h 1200329"/>
              <a:gd name="connsiteX23" fmla="*/ 2613887 w 8168398"/>
              <a:gd name="connsiteY23" fmla="*/ 1200329 h 1200329"/>
              <a:gd name="connsiteX24" fmla="*/ 2014872 w 8168398"/>
              <a:gd name="connsiteY24" fmla="*/ 1200329 h 1200329"/>
              <a:gd name="connsiteX25" fmla="*/ 1579224 w 8168398"/>
              <a:gd name="connsiteY25" fmla="*/ 1200329 h 1200329"/>
              <a:gd name="connsiteX26" fmla="*/ 735156 w 8168398"/>
              <a:gd name="connsiteY26" fmla="*/ 1200329 h 1200329"/>
              <a:gd name="connsiteX27" fmla="*/ 0 w 8168398"/>
              <a:gd name="connsiteY27" fmla="*/ 1200329 h 1200329"/>
              <a:gd name="connsiteX28" fmla="*/ 0 w 8168398"/>
              <a:gd name="connsiteY28" fmla="*/ 612168 h 1200329"/>
              <a:gd name="connsiteX29" fmla="*/ 0 w 8168398"/>
              <a:gd name="connsiteY29"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168398" h="1200329" fill="none" extrusionOk="0">
                <a:moveTo>
                  <a:pt x="0" y="0"/>
                </a:moveTo>
                <a:cubicBezTo>
                  <a:pt x="238822" y="-15659"/>
                  <a:pt x="259287" y="13028"/>
                  <a:pt x="517332" y="0"/>
                </a:cubicBezTo>
                <a:cubicBezTo>
                  <a:pt x="775377" y="-13028"/>
                  <a:pt x="919290" y="22118"/>
                  <a:pt x="1279716" y="0"/>
                </a:cubicBezTo>
                <a:cubicBezTo>
                  <a:pt x="1640142" y="-22118"/>
                  <a:pt x="1801192" y="11722"/>
                  <a:pt x="2042099" y="0"/>
                </a:cubicBezTo>
                <a:cubicBezTo>
                  <a:pt x="2283006" y="-11722"/>
                  <a:pt x="2574136" y="37584"/>
                  <a:pt x="2886167" y="0"/>
                </a:cubicBezTo>
                <a:cubicBezTo>
                  <a:pt x="3198198" y="-37584"/>
                  <a:pt x="3309869" y="-25081"/>
                  <a:pt x="3566867" y="0"/>
                </a:cubicBezTo>
                <a:cubicBezTo>
                  <a:pt x="3823865" y="25081"/>
                  <a:pt x="3992429" y="-2311"/>
                  <a:pt x="4247567" y="0"/>
                </a:cubicBezTo>
                <a:cubicBezTo>
                  <a:pt x="4502705" y="2311"/>
                  <a:pt x="4659191" y="-16474"/>
                  <a:pt x="4764899" y="0"/>
                </a:cubicBezTo>
                <a:cubicBezTo>
                  <a:pt x="4870607" y="16474"/>
                  <a:pt x="5241055" y="-7238"/>
                  <a:pt x="5445599" y="0"/>
                </a:cubicBezTo>
                <a:cubicBezTo>
                  <a:pt x="5650143" y="7238"/>
                  <a:pt x="5720103" y="1051"/>
                  <a:pt x="5881247" y="0"/>
                </a:cubicBezTo>
                <a:cubicBezTo>
                  <a:pt x="6042391" y="-1051"/>
                  <a:pt x="6171147" y="11930"/>
                  <a:pt x="6398578" y="0"/>
                </a:cubicBezTo>
                <a:cubicBezTo>
                  <a:pt x="6626009" y="-11930"/>
                  <a:pt x="6703521" y="14699"/>
                  <a:pt x="6915910" y="0"/>
                </a:cubicBezTo>
                <a:cubicBezTo>
                  <a:pt x="7128299" y="-14699"/>
                  <a:pt x="7655204" y="21966"/>
                  <a:pt x="8168398" y="0"/>
                </a:cubicBezTo>
                <a:cubicBezTo>
                  <a:pt x="8145313" y="255515"/>
                  <a:pt x="8183064" y="428613"/>
                  <a:pt x="8168398" y="576158"/>
                </a:cubicBezTo>
                <a:cubicBezTo>
                  <a:pt x="8153732" y="723703"/>
                  <a:pt x="8173395" y="1016083"/>
                  <a:pt x="8168398" y="1200329"/>
                </a:cubicBezTo>
                <a:cubicBezTo>
                  <a:pt x="7920493" y="1200802"/>
                  <a:pt x="7898396" y="1192724"/>
                  <a:pt x="7651066" y="1200329"/>
                </a:cubicBezTo>
                <a:cubicBezTo>
                  <a:pt x="7403736" y="1207934"/>
                  <a:pt x="7258940" y="1218255"/>
                  <a:pt x="6970366" y="1200329"/>
                </a:cubicBezTo>
                <a:cubicBezTo>
                  <a:pt x="6681792" y="1182403"/>
                  <a:pt x="6638618" y="1203448"/>
                  <a:pt x="6453034" y="1200329"/>
                </a:cubicBezTo>
                <a:cubicBezTo>
                  <a:pt x="6267450" y="1197210"/>
                  <a:pt x="6060491" y="1203199"/>
                  <a:pt x="5935703" y="1200329"/>
                </a:cubicBezTo>
                <a:cubicBezTo>
                  <a:pt x="5810915" y="1197459"/>
                  <a:pt x="5557702" y="1193145"/>
                  <a:pt x="5255003" y="1200329"/>
                </a:cubicBezTo>
                <a:cubicBezTo>
                  <a:pt x="4952304" y="1207513"/>
                  <a:pt x="4746217" y="1225513"/>
                  <a:pt x="4492619" y="1200329"/>
                </a:cubicBezTo>
                <a:cubicBezTo>
                  <a:pt x="4239021" y="1175145"/>
                  <a:pt x="4151809" y="1225263"/>
                  <a:pt x="3893603" y="1200329"/>
                </a:cubicBezTo>
                <a:cubicBezTo>
                  <a:pt x="3635397" y="1175395"/>
                  <a:pt x="3457488" y="1201587"/>
                  <a:pt x="3294587" y="1200329"/>
                </a:cubicBezTo>
                <a:cubicBezTo>
                  <a:pt x="3131686" y="1199071"/>
                  <a:pt x="2795497" y="1199787"/>
                  <a:pt x="2613887" y="1200329"/>
                </a:cubicBezTo>
                <a:cubicBezTo>
                  <a:pt x="2432277" y="1200871"/>
                  <a:pt x="2164005" y="1192131"/>
                  <a:pt x="2014872" y="1200329"/>
                </a:cubicBezTo>
                <a:cubicBezTo>
                  <a:pt x="1865739" y="1208527"/>
                  <a:pt x="1744184" y="1213902"/>
                  <a:pt x="1579224" y="1200329"/>
                </a:cubicBezTo>
                <a:cubicBezTo>
                  <a:pt x="1414264" y="1186756"/>
                  <a:pt x="958359" y="1183437"/>
                  <a:pt x="735156" y="1200329"/>
                </a:cubicBezTo>
                <a:cubicBezTo>
                  <a:pt x="511953" y="1217221"/>
                  <a:pt x="312647" y="1230444"/>
                  <a:pt x="0" y="1200329"/>
                </a:cubicBezTo>
                <a:cubicBezTo>
                  <a:pt x="7471" y="918729"/>
                  <a:pt x="15972" y="822219"/>
                  <a:pt x="0" y="612168"/>
                </a:cubicBezTo>
                <a:cubicBezTo>
                  <a:pt x="-15972" y="402117"/>
                  <a:pt x="-12713" y="198232"/>
                  <a:pt x="0" y="0"/>
                </a:cubicBezTo>
                <a:close/>
              </a:path>
              <a:path w="8168398" h="1200329" stroke="0" extrusionOk="0">
                <a:moveTo>
                  <a:pt x="0" y="0"/>
                </a:moveTo>
                <a:cubicBezTo>
                  <a:pt x="178589" y="19967"/>
                  <a:pt x="337734" y="-14594"/>
                  <a:pt x="435648" y="0"/>
                </a:cubicBezTo>
                <a:cubicBezTo>
                  <a:pt x="533562" y="14594"/>
                  <a:pt x="805995" y="9081"/>
                  <a:pt x="952980" y="0"/>
                </a:cubicBezTo>
                <a:cubicBezTo>
                  <a:pt x="1099965" y="-9081"/>
                  <a:pt x="1261990" y="-11979"/>
                  <a:pt x="1388628" y="0"/>
                </a:cubicBezTo>
                <a:cubicBezTo>
                  <a:pt x="1515266" y="11979"/>
                  <a:pt x="1880458" y="13702"/>
                  <a:pt x="2069327" y="0"/>
                </a:cubicBezTo>
                <a:cubicBezTo>
                  <a:pt x="2258196" y="-13702"/>
                  <a:pt x="2573177" y="34851"/>
                  <a:pt x="2831711" y="0"/>
                </a:cubicBezTo>
                <a:cubicBezTo>
                  <a:pt x="3090245" y="-34851"/>
                  <a:pt x="3271325" y="18345"/>
                  <a:pt x="3430727" y="0"/>
                </a:cubicBezTo>
                <a:cubicBezTo>
                  <a:pt x="3590129" y="-18345"/>
                  <a:pt x="4083875" y="-6420"/>
                  <a:pt x="4274795" y="0"/>
                </a:cubicBezTo>
                <a:cubicBezTo>
                  <a:pt x="4465715" y="6420"/>
                  <a:pt x="4791903" y="-9534"/>
                  <a:pt x="4955495" y="0"/>
                </a:cubicBezTo>
                <a:cubicBezTo>
                  <a:pt x="5119087" y="9534"/>
                  <a:pt x="5208606" y="-227"/>
                  <a:pt x="5391143" y="0"/>
                </a:cubicBezTo>
                <a:cubicBezTo>
                  <a:pt x="5573680" y="227"/>
                  <a:pt x="5924508" y="13410"/>
                  <a:pt x="6153526" y="0"/>
                </a:cubicBezTo>
                <a:cubicBezTo>
                  <a:pt x="6382544" y="-13410"/>
                  <a:pt x="6503703" y="29559"/>
                  <a:pt x="6834226" y="0"/>
                </a:cubicBezTo>
                <a:cubicBezTo>
                  <a:pt x="7164749" y="-29559"/>
                  <a:pt x="7581557" y="33207"/>
                  <a:pt x="8168398" y="0"/>
                </a:cubicBezTo>
                <a:cubicBezTo>
                  <a:pt x="8189015" y="131609"/>
                  <a:pt x="8182430" y="307325"/>
                  <a:pt x="8168398" y="588161"/>
                </a:cubicBezTo>
                <a:cubicBezTo>
                  <a:pt x="8154366" y="868997"/>
                  <a:pt x="8184806" y="917174"/>
                  <a:pt x="8168398" y="1200329"/>
                </a:cubicBezTo>
                <a:cubicBezTo>
                  <a:pt x="7795056" y="1239437"/>
                  <a:pt x="7605745" y="1181388"/>
                  <a:pt x="7324330" y="1200329"/>
                </a:cubicBezTo>
                <a:cubicBezTo>
                  <a:pt x="7042915" y="1219270"/>
                  <a:pt x="6738048" y="1192587"/>
                  <a:pt x="6480262" y="1200329"/>
                </a:cubicBezTo>
                <a:cubicBezTo>
                  <a:pt x="6222476" y="1208071"/>
                  <a:pt x="6044206" y="1206331"/>
                  <a:pt x="5717879" y="1200329"/>
                </a:cubicBezTo>
                <a:cubicBezTo>
                  <a:pt x="5391552" y="1194327"/>
                  <a:pt x="5370507" y="1199778"/>
                  <a:pt x="5118863" y="1200329"/>
                </a:cubicBezTo>
                <a:cubicBezTo>
                  <a:pt x="4867219" y="1200880"/>
                  <a:pt x="4735012" y="1178656"/>
                  <a:pt x="4601531" y="1200329"/>
                </a:cubicBezTo>
                <a:cubicBezTo>
                  <a:pt x="4468050" y="1222002"/>
                  <a:pt x="4181680" y="1174259"/>
                  <a:pt x="3920831" y="1200329"/>
                </a:cubicBezTo>
                <a:cubicBezTo>
                  <a:pt x="3659982" y="1226399"/>
                  <a:pt x="3571614" y="1185077"/>
                  <a:pt x="3403499" y="1200329"/>
                </a:cubicBezTo>
                <a:cubicBezTo>
                  <a:pt x="3235384" y="1215581"/>
                  <a:pt x="3087416" y="1187951"/>
                  <a:pt x="2967851" y="1200329"/>
                </a:cubicBezTo>
                <a:cubicBezTo>
                  <a:pt x="2848286" y="1212707"/>
                  <a:pt x="2517980" y="1210614"/>
                  <a:pt x="2368835" y="1200329"/>
                </a:cubicBezTo>
                <a:cubicBezTo>
                  <a:pt x="2219690" y="1190044"/>
                  <a:pt x="2048365" y="1216716"/>
                  <a:pt x="1851504" y="1200329"/>
                </a:cubicBezTo>
                <a:cubicBezTo>
                  <a:pt x="1654643" y="1183942"/>
                  <a:pt x="1490214" y="1226822"/>
                  <a:pt x="1170804" y="1200329"/>
                </a:cubicBezTo>
                <a:cubicBezTo>
                  <a:pt x="851394" y="1173836"/>
                  <a:pt x="815942" y="1199330"/>
                  <a:pt x="653472" y="1200329"/>
                </a:cubicBezTo>
                <a:cubicBezTo>
                  <a:pt x="491002" y="1201328"/>
                  <a:pt x="195939" y="1216368"/>
                  <a:pt x="0" y="1200329"/>
                </a:cubicBezTo>
                <a:cubicBezTo>
                  <a:pt x="3800" y="974232"/>
                  <a:pt x="1529" y="894806"/>
                  <a:pt x="0" y="636174"/>
                </a:cubicBezTo>
                <a:cubicBezTo>
                  <a:pt x="-1529" y="377542"/>
                  <a:pt x="-4158" y="221450"/>
                  <a:pt x="0" y="0"/>
                </a:cubicBezTo>
                <a:close/>
              </a:path>
            </a:pathLst>
          </a:custGeom>
          <a:solidFill>
            <a:schemeClr val="accent1">
              <a:lumMod val="20000"/>
              <a:lumOff val="80000"/>
            </a:schemeClr>
          </a:solidFill>
          <a:ln>
            <a:solidFill>
              <a:schemeClr val="tx1"/>
            </a:solidFill>
            <a:extLst>
              <a:ext uri="{C807C97D-BFC1-408E-A445-0C87EB9F89A2}">
                <ask:lineSketchStyleProps xmlns:ask="http://schemas.microsoft.com/office/drawing/2018/sketchyshapes" sd="1079527079">
                  <a:prstGeom prst="rect">
                    <a:avLst/>
                  </a:prstGeom>
                  <ask:type>
                    <ask:lineSketchFreehand/>
                  </ask:type>
                </ask:lineSketchStyleProps>
              </a:ext>
            </a:extLst>
          </a:ln>
        </p:spPr>
        <p:txBody>
          <a:bodyPr wrap="square">
            <a:spAutoFit/>
          </a:bodyPr>
          <a:lstStyle/>
          <a:p>
            <a:r>
              <a:rPr lang="en-GB" sz="2400" dirty="0"/>
              <a:t>Cognitive dissonance is the mental stress or discomfort experienced by an individual who holds two or more contradictory beliefs, ideas or values at the same time.</a:t>
            </a:r>
          </a:p>
        </p:txBody>
      </p:sp>
      <p:sp>
        <p:nvSpPr>
          <p:cNvPr id="16" name="Rectangle 15"/>
          <p:cNvSpPr/>
          <p:nvPr/>
        </p:nvSpPr>
        <p:spPr>
          <a:xfrm>
            <a:off x="661703" y="2680272"/>
            <a:ext cx="8168398" cy="1200329"/>
          </a:xfrm>
          <a:custGeom>
            <a:avLst/>
            <a:gdLst>
              <a:gd name="connsiteX0" fmla="*/ 0 w 8168398"/>
              <a:gd name="connsiteY0" fmla="*/ 0 h 1200329"/>
              <a:gd name="connsiteX1" fmla="*/ 517332 w 8168398"/>
              <a:gd name="connsiteY1" fmla="*/ 0 h 1200329"/>
              <a:gd name="connsiteX2" fmla="*/ 952980 w 8168398"/>
              <a:gd name="connsiteY2" fmla="*/ 0 h 1200329"/>
              <a:gd name="connsiteX3" fmla="*/ 1715364 w 8168398"/>
              <a:gd name="connsiteY3" fmla="*/ 0 h 1200329"/>
              <a:gd name="connsiteX4" fmla="*/ 2396063 w 8168398"/>
              <a:gd name="connsiteY4" fmla="*/ 0 h 1200329"/>
              <a:gd name="connsiteX5" fmla="*/ 2913395 w 8168398"/>
              <a:gd name="connsiteY5" fmla="*/ 0 h 1200329"/>
              <a:gd name="connsiteX6" fmla="*/ 3757463 w 8168398"/>
              <a:gd name="connsiteY6" fmla="*/ 0 h 1200329"/>
              <a:gd name="connsiteX7" fmla="*/ 4519847 w 8168398"/>
              <a:gd name="connsiteY7" fmla="*/ 0 h 1200329"/>
              <a:gd name="connsiteX8" fmla="*/ 4955495 w 8168398"/>
              <a:gd name="connsiteY8" fmla="*/ 0 h 1200329"/>
              <a:gd name="connsiteX9" fmla="*/ 5799563 w 8168398"/>
              <a:gd name="connsiteY9" fmla="*/ 0 h 1200329"/>
              <a:gd name="connsiteX10" fmla="*/ 6480262 w 8168398"/>
              <a:gd name="connsiteY10" fmla="*/ 0 h 1200329"/>
              <a:gd name="connsiteX11" fmla="*/ 6915910 w 8168398"/>
              <a:gd name="connsiteY11" fmla="*/ 0 h 1200329"/>
              <a:gd name="connsiteX12" fmla="*/ 7433242 w 8168398"/>
              <a:gd name="connsiteY12" fmla="*/ 0 h 1200329"/>
              <a:gd name="connsiteX13" fmla="*/ 8168398 w 8168398"/>
              <a:gd name="connsiteY13" fmla="*/ 0 h 1200329"/>
              <a:gd name="connsiteX14" fmla="*/ 8168398 w 8168398"/>
              <a:gd name="connsiteY14" fmla="*/ 600165 h 1200329"/>
              <a:gd name="connsiteX15" fmla="*/ 8168398 w 8168398"/>
              <a:gd name="connsiteY15" fmla="*/ 1200329 h 1200329"/>
              <a:gd name="connsiteX16" fmla="*/ 7324330 w 8168398"/>
              <a:gd name="connsiteY16" fmla="*/ 1200329 h 1200329"/>
              <a:gd name="connsiteX17" fmla="*/ 6643630 w 8168398"/>
              <a:gd name="connsiteY17" fmla="*/ 1200329 h 1200329"/>
              <a:gd name="connsiteX18" fmla="*/ 5881247 w 8168398"/>
              <a:gd name="connsiteY18" fmla="*/ 1200329 h 1200329"/>
              <a:gd name="connsiteX19" fmla="*/ 5200547 w 8168398"/>
              <a:gd name="connsiteY19" fmla="*/ 1200329 h 1200329"/>
              <a:gd name="connsiteX20" fmla="*/ 4601531 w 8168398"/>
              <a:gd name="connsiteY20" fmla="*/ 1200329 h 1200329"/>
              <a:gd name="connsiteX21" fmla="*/ 3920831 w 8168398"/>
              <a:gd name="connsiteY21" fmla="*/ 1200329 h 1200329"/>
              <a:gd name="connsiteX22" fmla="*/ 3158447 w 8168398"/>
              <a:gd name="connsiteY22" fmla="*/ 1200329 h 1200329"/>
              <a:gd name="connsiteX23" fmla="*/ 2477747 w 8168398"/>
              <a:gd name="connsiteY23" fmla="*/ 1200329 h 1200329"/>
              <a:gd name="connsiteX24" fmla="*/ 1878732 w 8168398"/>
              <a:gd name="connsiteY24" fmla="*/ 1200329 h 1200329"/>
              <a:gd name="connsiteX25" fmla="*/ 1198032 w 8168398"/>
              <a:gd name="connsiteY25" fmla="*/ 1200329 h 1200329"/>
              <a:gd name="connsiteX26" fmla="*/ 599016 w 8168398"/>
              <a:gd name="connsiteY26" fmla="*/ 1200329 h 1200329"/>
              <a:gd name="connsiteX27" fmla="*/ 0 w 8168398"/>
              <a:gd name="connsiteY27" fmla="*/ 1200329 h 1200329"/>
              <a:gd name="connsiteX28" fmla="*/ 0 w 8168398"/>
              <a:gd name="connsiteY28" fmla="*/ 624171 h 1200329"/>
              <a:gd name="connsiteX29" fmla="*/ 0 w 8168398"/>
              <a:gd name="connsiteY29" fmla="*/ 0 h 1200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168398" h="1200329" fill="none" extrusionOk="0">
                <a:moveTo>
                  <a:pt x="0" y="0"/>
                </a:moveTo>
                <a:cubicBezTo>
                  <a:pt x="239193" y="6853"/>
                  <a:pt x="384227" y="3476"/>
                  <a:pt x="517332" y="0"/>
                </a:cubicBezTo>
                <a:cubicBezTo>
                  <a:pt x="650437" y="-3476"/>
                  <a:pt x="756657" y="6501"/>
                  <a:pt x="952980" y="0"/>
                </a:cubicBezTo>
                <a:cubicBezTo>
                  <a:pt x="1149303" y="-6501"/>
                  <a:pt x="1410612" y="13935"/>
                  <a:pt x="1715364" y="0"/>
                </a:cubicBezTo>
                <a:cubicBezTo>
                  <a:pt x="2020116" y="-13935"/>
                  <a:pt x="2075304" y="26567"/>
                  <a:pt x="2396063" y="0"/>
                </a:cubicBezTo>
                <a:cubicBezTo>
                  <a:pt x="2716822" y="-26567"/>
                  <a:pt x="2736618" y="23408"/>
                  <a:pt x="2913395" y="0"/>
                </a:cubicBezTo>
                <a:cubicBezTo>
                  <a:pt x="3090172" y="-23408"/>
                  <a:pt x="3510131" y="6510"/>
                  <a:pt x="3757463" y="0"/>
                </a:cubicBezTo>
                <a:cubicBezTo>
                  <a:pt x="4004795" y="-6510"/>
                  <a:pt x="4163242" y="-1827"/>
                  <a:pt x="4519847" y="0"/>
                </a:cubicBezTo>
                <a:cubicBezTo>
                  <a:pt x="4876452" y="1827"/>
                  <a:pt x="4802234" y="571"/>
                  <a:pt x="4955495" y="0"/>
                </a:cubicBezTo>
                <a:cubicBezTo>
                  <a:pt x="5108756" y="-571"/>
                  <a:pt x="5542394" y="-42046"/>
                  <a:pt x="5799563" y="0"/>
                </a:cubicBezTo>
                <a:cubicBezTo>
                  <a:pt x="6056732" y="42046"/>
                  <a:pt x="6285595" y="12471"/>
                  <a:pt x="6480262" y="0"/>
                </a:cubicBezTo>
                <a:cubicBezTo>
                  <a:pt x="6674929" y="-12471"/>
                  <a:pt x="6714284" y="2362"/>
                  <a:pt x="6915910" y="0"/>
                </a:cubicBezTo>
                <a:cubicBezTo>
                  <a:pt x="7117536" y="-2362"/>
                  <a:pt x="7241020" y="-3559"/>
                  <a:pt x="7433242" y="0"/>
                </a:cubicBezTo>
                <a:cubicBezTo>
                  <a:pt x="7625464" y="3559"/>
                  <a:pt x="7964304" y="14115"/>
                  <a:pt x="8168398" y="0"/>
                </a:cubicBezTo>
                <a:cubicBezTo>
                  <a:pt x="8185699" y="167011"/>
                  <a:pt x="8193314" y="308747"/>
                  <a:pt x="8168398" y="600165"/>
                </a:cubicBezTo>
                <a:cubicBezTo>
                  <a:pt x="8143482" y="891584"/>
                  <a:pt x="8193815" y="955692"/>
                  <a:pt x="8168398" y="1200329"/>
                </a:cubicBezTo>
                <a:cubicBezTo>
                  <a:pt x="7946936" y="1225972"/>
                  <a:pt x="7632045" y="1233015"/>
                  <a:pt x="7324330" y="1200329"/>
                </a:cubicBezTo>
                <a:cubicBezTo>
                  <a:pt x="7016615" y="1167643"/>
                  <a:pt x="6893347" y="1196910"/>
                  <a:pt x="6643630" y="1200329"/>
                </a:cubicBezTo>
                <a:cubicBezTo>
                  <a:pt x="6393913" y="1203748"/>
                  <a:pt x="6194019" y="1187019"/>
                  <a:pt x="5881247" y="1200329"/>
                </a:cubicBezTo>
                <a:cubicBezTo>
                  <a:pt x="5568475" y="1213639"/>
                  <a:pt x="5533840" y="1190107"/>
                  <a:pt x="5200547" y="1200329"/>
                </a:cubicBezTo>
                <a:cubicBezTo>
                  <a:pt x="4867254" y="1210551"/>
                  <a:pt x="4880688" y="1178315"/>
                  <a:pt x="4601531" y="1200329"/>
                </a:cubicBezTo>
                <a:cubicBezTo>
                  <a:pt x="4322374" y="1222343"/>
                  <a:pt x="4162068" y="1204776"/>
                  <a:pt x="3920831" y="1200329"/>
                </a:cubicBezTo>
                <a:cubicBezTo>
                  <a:pt x="3679594" y="1195882"/>
                  <a:pt x="3398397" y="1229854"/>
                  <a:pt x="3158447" y="1200329"/>
                </a:cubicBezTo>
                <a:cubicBezTo>
                  <a:pt x="2918497" y="1170804"/>
                  <a:pt x="2816165" y="1180366"/>
                  <a:pt x="2477747" y="1200329"/>
                </a:cubicBezTo>
                <a:cubicBezTo>
                  <a:pt x="2139329" y="1220292"/>
                  <a:pt x="2102195" y="1176456"/>
                  <a:pt x="1878732" y="1200329"/>
                </a:cubicBezTo>
                <a:cubicBezTo>
                  <a:pt x="1655269" y="1224202"/>
                  <a:pt x="1409918" y="1193391"/>
                  <a:pt x="1198032" y="1200329"/>
                </a:cubicBezTo>
                <a:cubicBezTo>
                  <a:pt x="986146" y="1207267"/>
                  <a:pt x="890821" y="1190192"/>
                  <a:pt x="599016" y="1200329"/>
                </a:cubicBezTo>
                <a:cubicBezTo>
                  <a:pt x="307211" y="1210466"/>
                  <a:pt x="230459" y="1227783"/>
                  <a:pt x="0" y="1200329"/>
                </a:cubicBezTo>
                <a:cubicBezTo>
                  <a:pt x="750" y="937530"/>
                  <a:pt x="23656" y="757824"/>
                  <a:pt x="0" y="624171"/>
                </a:cubicBezTo>
                <a:cubicBezTo>
                  <a:pt x="-23656" y="490518"/>
                  <a:pt x="-21483" y="229674"/>
                  <a:pt x="0" y="0"/>
                </a:cubicBezTo>
                <a:close/>
              </a:path>
              <a:path w="8168398" h="1200329" stroke="0" extrusionOk="0">
                <a:moveTo>
                  <a:pt x="0" y="0"/>
                </a:moveTo>
                <a:cubicBezTo>
                  <a:pt x="275910" y="-22663"/>
                  <a:pt x="459552" y="3291"/>
                  <a:pt x="762384" y="0"/>
                </a:cubicBezTo>
                <a:cubicBezTo>
                  <a:pt x="1065216" y="-3291"/>
                  <a:pt x="1278787" y="-18202"/>
                  <a:pt x="1443084" y="0"/>
                </a:cubicBezTo>
                <a:cubicBezTo>
                  <a:pt x="1607381" y="18202"/>
                  <a:pt x="2033979" y="33248"/>
                  <a:pt x="2205467" y="0"/>
                </a:cubicBezTo>
                <a:cubicBezTo>
                  <a:pt x="2376955" y="-33248"/>
                  <a:pt x="2629806" y="-16320"/>
                  <a:pt x="2886167" y="0"/>
                </a:cubicBezTo>
                <a:cubicBezTo>
                  <a:pt x="3142528" y="16320"/>
                  <a:pt x="3308884" y="5202"/>
                  <a:pt x="3566867" y="0"/>
                </a:cubicBezTo>
                <a:cubicBezTo>
                  <a:pt x="3824850" y="-5202"/>
                  <a:pt x="3912981" y="9589"/>
                  <a:pt x="4165883" y="0"/>
                </a:cubicBezTo>
                <a:cubicBezTo>
                  <a:pt x="4418785" y="-9589"/>
                  <a:pt x="4438745" y="-21986"/>
                  <a:pt x="4683215" y="0"/>
                </a:cubicBezTo>
                <a:cubicBezTo>
                  <a:pt x="4927685" y="21986"/>
                  <a:pt x="5012434" y="-13753"/>
                  <a:pt x="5200547" y="0"/>
                </a:cubicBezTo>
                <a:cubicBezTo>
                  <a:pt x="5388660" y="13753"/>
                  <a:pt x="5546110" y="-21252"/>
                  <a:pt x="5881247" y="0"/>
                </a:cubicBezTo>
                <a:cubicBezTo>
                  <a:pt x="6216384" y="21252"/>
                  <a:pt x="6241527" y="8526"/>
                  <a:pt x="6480262" y="0"/>
                </a:cubicBezTo>
                <a:cubicBezTo>
                  <a:pt x="6718997" y="-8526"/>
                  <a:pt x="6921134" y="-25052"/>
                  <a:pt x="7079278" y="0"/>
                </a:cubicBezTo>
                <a:cubicBezTo>
                  <a:pt x="7237422" y="25052"/>
                  <a:pt x="7863563" y="-2415"/>
                  <a:pt x="8168398" y="0"/>
                </a:cubicBezTo>
                <a:cubicBezTo>
                  <a:pt x="8165804" y="221403"/>
                  <a:pt x="8157982" y="382094"/>
                  <a:pt x="8168398" y="612168"/>
                </a:cubicBezTo>
                <a:cubicBezTo>
                  <a:pt x="8178814" y="842242"/>
                  <a:pt x="8158095" y="935898"/>
                  <a:pt x="8168398" y="1200329"/>
                </a:cubicBezTo>
                <a:cubicBezTo>
                  <a:pt x="8031657" y="1209458"/>
                  <a:pt x="7932349" y="1204696"/>
                  <a:pt x="7732750" y="1200329"/>
                </a:cubicBezTo>
                <a:cubicBezTo>
                  <a:pt x="7533151" y="1195962"/>
                  <a:pt x="7250720" y="1236272"/>
                  <a:pt x="6970366" y="1200329"/>
                </a:cubicBezTo>
                <a:cubicBezTo>
                  <a:pt x="6690012" y="1164386"/>
                  <a:pt x="6652670" y="1219413"/>
                  <a:pt x="6534718" y="1200329"/>
                </a:cubicBezTo>
                <a:cubicBezTo>
                  <a:pt x="6416766" y="1181245"/>
                  <a:pt x="6202868" y="1183323"/>
                  <a:pt x="6017387" y="1200329"/>
                </a:cubicBezTo>
                <a:cubicBezTo>
                  <a:pt x="5831906" y="1217335"/>
                  <a:pt x="5625822" y="1202405"/>
                  <a:pt x="5500055" y="1200329"/>
                </a:cubicBezTo>
                <a:cubicBezTo>
                  <a:pt x="5374288" y="1198253"/>
                  <a:pt x="5096000" y="1190595"/>
                  <a:pt x="4982723" y="1200329"/>
                </a:cubicBezTo>
                <a:cubicBezTo>
                  <a:pt x="4869446" y="1210063"/>
                  <a:pt x="4739962" y="1196815"/>
                  <a:pt x="4547075" y="1200329"/>
                </a:cubicBezTo>
                <a:cubicBezTo>
                  <a:pt x="4354188" y="1203843"/>
                  <a:pt x="4053988" y="1171344"/>
                  <a:pt x="3866375" y="1200329"/>
                </a:cubicBezTo>
                <a:cubicBezTo>
                  <a:pt x="3678762" y="1229314"/>
                  <a:pt x="3630242" y="1203818"/>
                  <a:pt x="3430727" y="1200329"/>
                </a:cubicBezTo>
                <a:cubicBezTo>
                  <a:pt x="3231212" y="1196840"/>
                  <a:pt x="2930882" y="1169623"/>
                  <a:pt x="2668343" y="1200329"/>
                </a:cubicBezTo>
                <a:cubicBezTo>
                  <a:pt x="2405804" y="1231035"/>
                  <a:pt x="2270099" y="1182646"/>
                  <a:pt x="2151011" y="1200329"/>
                </a:cubicBezTo>
                <a:cubicBezTo>
                  <a:pt x="2031923" y="1218012"/>
                  <a:pt x="1553643" y="1205643"/>
                  <a:pt x="1306944" y="1200329"/>
                </a:cubicBezTo>
                <a:cubicBezTo>
                  <a:pt x="1060245" y="1195015"/>
                  <a:pt x="844056" y="1223506"/>
                  <a:pt x="707928" y="1200329"/>
                </a:cubicBezTo>
                <a:cubicBezTo>
                  <a:pt x="571800" y="1177152"/>
                  <a:pt x="174392" y="1226668"/>
                  <a:pt x="0" y="1200329"/>
                </a:cubicBezTo>
                <a:cubicBezTo>
                  <a:pt x="-23651" y="1083683"/>
                  <a:pt x="2361" y="798191"/>
                  <a:pt x="0" y="624171"/>
                </a:cubicBezTo>
                <a:cubicBezTo>
                  <a:pt x="-2361" y="450151"/>
                  <a:pt x="30405" y="243372"/>
                  <a:pt x="0" y="0"/>
                </a:cubicBezTo>
                <a:close/>
              </a:path>
            </a:pathLst>
          </a:custGeom>
          <a:solidFill>
            <a:schemeClr val="accent5">
              <a:lumMod val="40000"/>
              <a:lumOff val="60000"/>
            </a:schemeClr>
          </a:solidFill>
          <a:ln>
            <a:solidFill>
              <a:schemeClr val="tx1"/>
            </a:solidFill>
            <a:extLst>
              <a:ext uri="{C807C97D-BFC1-408E-A445-0C87EB9F89A2}">
                <ask:lineSketchStyleProps xmlns:ask="http://schemas.microsoft.com/office/drawing/2018/sketchyshapes" sd="3244317891">
                  <a:prstGeom prst="rect">
                    <a:avLst/>
                  </a:prstGeom>
                  <ask:type>
                    <ask:lineSketchFreehand/>
                  </ask:type>
                </ask:lineSketchStyleProps>
              </a:ext>
            </a:extLst>
          </a:ln>
        </p:spPr>
        <p:txBody>
          <a:bodyPr wrap="square">
            <a:spAutoFit/>
          </a:bodyPr>
          <a:lstStyle/>
          <a:p>
            <a:r>
              <a:rPr lang="en-GB" sz="2400" dirty="0"/>
              <a:t>Festinger’s (957) cognitive dissonance theory suggests that we have an inner drive to hold all our beliefs, ideas &amp; values in harmony &amp; avoid disharmony (dissonance).</a:t>
            </a:r>
          </a:p>
        </p:txBody>
      </p:sp>
      <p:grpSp>
        <p:nvGrpSpPr>
          <p:cNvPr id="9" name="Group 8">
            <a:extLst>
              <a:ext uri="{FF2B5EF4-FFF2-40B4-BE49-F238E27FC236}">
                <a16:creationId xmlns:a16="http://schemas.microsoft.com/office/drawing/2014/main" id="{2D406926-6290-449D-82E2-4CA4A2E6D9D9}"/>
              </a:ext>
            </a:extLst>
          </p:cNvPr>
          <p:cNvGrpSpPr/>
          <p:nvPr/>
        </p:nvGrpSpPr>
        <p:grpSpPr>
          <a:xfrm>
            <a:off x="0" y="5734233"/>
            <a:ext cx="12192000" cy="1240188"/>
            <a:chOff x="0" y="5734233"/>
            <a:chExt cx="12192000" cy="1240188"/>
          </a:xfrm>
        </p:grpSpPr>
        <p:pic>
          <p:nvPicPr>
            <p:cNvPr id="10" name="Picture 9">
              <a:extLst>
                <a:ext uri="{FF2B5EF4-FFF2-40B4-BE49-F238E27FC236}">
                  <a16:creationId xmlns:a16="http://schemas.microsoft.com/office/drawing/2014/main" id="{27E4C6D8-6F35-4FF1-B844-F4C950DF65B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1" name="Rectangle 10">
              <a:extLst>
                <a:ext uri="{FF2B5EF4-FFF2-40B4-BE49-F238E27FC236}">
                  <a16:creationId xmlns:a16="http://schemas.microsoft.com/office/drawing/2014/main" id="{E304228B-A2E2-46CD-9ADF-1B5AF310D97D}"/>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a:extLst>
                <a:ext uri="{FF2B5EF4-FFF2-40B4-BE49-F238E27FC236}">
                  <a16:creationId xmlns:a16="http://schemas.microsoft.com/office/drawing/2014/main" id="{998EB5A1-CAD4-47A2-9C60-36B70613609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7" name="Rectangle 16">
              <a:extLst>
                <a:ext uri="{FF2B5EF4-FFF2-40B4-BE49-F238E27FC236}">
                  <a16:creationId xmlns:a16="http://schemas.microsoft.com/office/drawing/2014/main" id="{62394D39-8E0E-4597-B422-EE30BAE606F7}"/>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descr="Text, letter&#10;&#10;Description automatically generated">
              <a:extLst>
                <a:ext uri="{FF2B5EF4-FFF2-40B4-BE49-F238E27FC236}">
                  <a16:creationId xmlns:a16="http://schemas.microsoft.com/office/drawing/2014/main" id="{34D239B3-D081-4047-B060-8DF23A65D88F}"/>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9" name="Picture 18" descr="A picture containing text, metalware, gear&#10;&#10;Description automatically generated">
              <a:extLst>
                <a:ext uri="{FF2B5EF4-FFF2-40B4-BE49-F238E27FC236}">
                  <a16:creationId xmlns:a16="http://schemas.microsoft.com/office/drawing/2014/main" id="{1C3E190D-F140-42F0-BC71-E756B0F8A59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9556066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a:xfrm>
            <a:off x="1313590" y="1724996"/>
            <a:ext cx="10058400" cy="3603324"/>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endParaRPr kumimoji="0" lang="en-US" sz="2000" b="0"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endParaRPr>
          </a:p>
        </p:txBody>
      </p:sp>
      <p:sp>
        <p:nvSpPr>
          <p:cNvPr id="6" name="TextBox 5"/>
          <p:cNvSpPr txBox="1"/>
          <p:nvPr/>
        </p:nvSpPr>
        <p:spPr>
          <a:xfrm>
            <a:off x="1313590" y="1624084"/>
            <a:ext cx="9454494" cy="586853"/>
          </a:xfrm>
          <a:prstGeom prst="rect">
            <a:avLst/>
          </a:prstGeom>
          <a:noFill/>
        </p:spPr>
        <p:txBody>
          <a:bodyPr wrap="square" rtlCol="0">
            <a:spAutoFit/>
          </a:bodyPr>
          <a:lstStyle/>
          <a:p>
            <a:endParaRPr lang="en-GB" dirty="0"/>
          </a:p>
        </p:txBody>
      </p:sp>
      <p:sp>
        <p:nvSpPr>
          <p:cNvPr id="10" name="TextBox 9"/>
          <p:cNvSpPr txBox="1"/>
          <p:nvPr/>
        </p:nvSpPr>
        <p:spPr>
          <a:xfrm>
            <a:off x="1091149" y="4466856"/>
            <a:ext cx="9899375" cy="1508105"/>
          </a:xfrm>
          <a:custGeom>
            <a:avLst/>
            <a:gdLst>
              <a:gd name="connsiteX0" fmla="*/ 0 w 9899375"/>
              <a:gd name="connsiteY0" fmla="*/ 0 h 1508105"/>
              <a:gd name="connsiteX1" fmla="*/ 758952 w 9899375"/>
              <a:gd name="connsiteY1" fmla="*/ 0 h 1508105"/>
              <a:gd name="connsiteX2" fmla="*/ 1121929 w 9899375"/>
              <a:gd name="connsiteY2" fmla="*/ 0 h 1508105"/>
              <a:gd name="connsiteX3" fmla="*/ 1781888 w 9899375"/>
              <a:gd name="connsiteY3" fmla="*/ 0 h 1508105"/>
              <a:gd name="connsiteX4" fmla="*/ 2342852 w 9899375"/>
              <a:gd name="connsiteY4" fmla="*/ 0 h 1508105"/>
              <a:gd name="connsiteX5" fmla="*/ 3200798 w 9899375"/>
              <a:gd name="connsiteY5" fmla="*/ 0 h 1508105"/>
              <a:gd name="connsiteX6" fmla="*/ 3860756 w 9899375"/>
              <a:gd name="connsiteY6" fmla="*/ 0 h 1508105"/>
              <a:gd name="connsiteX7" fmla="*/ 4520715 w 9899375"/>
              <a:gd name="connsiteY7" fmla="*/ 0 h 1508105"/>
              <a:gd name="connsiteX8" fmla="*/ 5378660 w 9899375"/>
              <a:gd name="connsiteY8" fmla="*/ 0 h 1508105"/>
              <a:gd name="connsiteX9" fmla="*/ 6038619 w 9899375"/>
              <a:gd name="connsiteY9" fmla="*/ 0 h 1508105"/>
              <a:gd name="connsiteX10" fmla="*/ 6797571 w 9899375"/>
              <a:gd name="connsiteY10" fmla="*/ 0 h 1508105"/>
              <a:gd name="connsiteX11" fmla="*/ 7556523 w 9899375"/>
              <a:gd name="connsiteY11" fmla="*/ 0 h 1508105"/>
              <a:gd name="connsiteX12" fmla="*/ 8117487 w 9899375"/>
              <a:gd name="connsiteY12" fmla="*/ 0 h 1508105"/>
              <a:gd name="connsiteX13" fmla="*/ 8975433 w 9899375"/>
              <a:gd name="connsiteY13" fmla="*/ 0 h 1508105"/>
              <a:gd name="connsiteX14" fmla="*/ 9899375 w 9899375"/>
              <a:gd name="connsiteY14" fmla="*/ 0 h 1508105"/>
              <a:gd name="connsiteX15" fmla="*/ 9899375 w 9899375"/>
              <a:gd name="connsiteY15" fmla="*/ 517783 h 1508105"/>
              <a:gd name="connsiteX16" fmla="*/ 9899375 w 9899375"/>
              <a:gd name="connsiteY16" fmla="*/ 1035565 h 1508105"/>
              <a:gd name="connsiteX17" fmla="*/ 9899375 w 9899375"/>
              <a:gd name="connsiteY17" fmla="*/ 1508105 h 1508105"/>
              <a:gd name="connsiteX18" fmla="*/ 9536398 w 9899375"/>
              <a:gd name="connsiteY18" fmla="*/ 1508105 h 1508105"/>
              <a:gd name="connsiteX19" fmla="*/ 8678452 w 9899375"/>
              <a:gd name="connsiteY19" fmla="*/ 1508105 h 1508105"/>
              <a:gd name="connsiteX20" fmla="*/ 8018494 w 9899375"/>
              <a:gd name="connsiteY20" fmla="*/ 1508105 h 1508105"/>
              <a:gd name="connsiteX21" fmla="*/ 7655517 w 9899375"/>
              <a:gd name="connsiteY21" fmla="*/ 1508105 h 1508105"/>
              <a:gd name="connsiteX22" fmla="*/ 6995558 w 9899375"/>
              <a:gd name="connsiteY22" fmla="*/ 1508105 h 1508105"/>
              <a:gd name="connsiteX23" fmla="*/ 6434594 w 9899375"/>
              <a:gd name="connsiteY23" fmla="*/ 1508105 h 1508105"/>
              <a:gd name="connsiteX24" fmla="*/ 5576648 w 9899375"/>
              <a:gd name="connsiteY24" fmla="*/ 1508105 h 1508105"/>
              <a:gd name="connsiteX25" fmla="*/ 5015683 w 9899375"/>
              <a:gd name="connsiteY25" fmla="*/ 1508105 h 1508105"/>
              <a:gd name="connsiteX26" fmla="*/ 4454719 w 9899375"/>
              <a:gd name="connsiteY26" fmla="*/ 1508105 h 1508105"/>
              <a:gd name="connsiteX27" fmla="*/ 3695767 w 9899375"/>
              <a:gd name="connsiteY27" fmla="*/ 1508105 h 1508105"/>
              <a:gd name="connsiteX28" fmla="*/ 2837821 w 9899375"/>
              <a:gd name="connsiteY28" fmla="*/ 1508105 h 1508105"/>
              <a:gd name="connsiteX29" fmla="*/ 2375850 w 9899375"/>
              <a:gd name="connsiteY29" fmla="*/ 1508105 h 1508105"/>
              <a:gd name="connsiteX30" fmla="*/ 1814885 w 9899375"/>
              <a:gd name="connsiteY30" fmla="*/ 1508105 h 1508105"/>
              <a:gd name="connsiteX31" fmla="*/ 1352915 w 9899375"/>
              <a:gd name="connsiteY31" fmla="*/ 1508105 h 1508105"/>
              <a:gd name="connsiteX32" fmla="*/ 791950 w 9899375"/>
              <a:gd name="connsiteY32" fmla="*/ 1508105 h 1508105"/>
              <a:gd name="connsiteX33" fmla="*/ 0 w 9899375"/>
              <a:gd name="connsiteY33" fmla="*/ 1508105 h 1508105"/>
              <a:gd name="connsiteX34" fmla="*/ 0 w 9899375"/>
              <a:gd name="connsiteY34" fmla="*/ 990322 h 1508105"/>
              <a:gd name="connsiteX35" fmla="*/ 0 w 9899375"/>
              <a:gd name="connsiteY35" fmla="*/ 472540 h 1508105"/>
              <a:gd name="connsiteX36" fmla="*/ 0 w 9899375"/>
              <a:gd name="connsiteY36" fmla="*/ 0 h 1508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899375" h="1508105" fill="none" extrusionOk="0">
                <a:moveTo>
                  <a:pt x="0" y="0"/>
                </a:moveTo>
                <a:cubicBezTo>
                  <a:pt x="343250" y="-34060"/>
                  <a:pt x="591944" y="-912"/>
                  <a:pt x="758952" y="0"/>
                </a:cubicBezTo>
                <a:cubicBezTo>
                  <a:pt x="925960" y="912"/>
                  <a:pt x="1042481" y="-11694"/>
                  <a:pt x="1121929" y="0"/>
                </a:cubicBezTo>
                <a:cubicBezTo>
                  <a:pt x="1201377" y="11694"/>
                  <a:pt x="1500440" y="12208"/>
                  <a:pt x="1781888" y="0"/>
                </a:cubicBezTo>
                <a:cubicBezTo>
                  <a:pt x="2063336" y="-12208"/>
                  <a:pt x="2103285" y="-24881"/>
                  <a:pt x="2342852" y="0"/>
                </a:cubicBezTo>
                <a:cubicBezTo>
                  <a:pt x="2582419" y="24881"/>
                  <a:pt x="2911227" y="-22836"/>
                  <a:pt x="3200798" y="0"/>
                </a:cubicBezTo>
                <a:cubicBezTo>
                  <a:pt x="3490369" y="22836"/>
                  <a:pt x="3550057" y="7393"/>
                  <a:pt x="3860756" y="0"/>
                </a:cubicBezTo>
                <a:cubicBezTo>
                  <a:pt x="4171455" y="-7393"/>
                  <a:pt x="4248520" y="-15482"/>
                  <a:pt x="4520715" y="0"/>
                </a:cubicBezTo>
                <a:cubicBezTo>
                  <a:pt x="4792910" y="15482"/>
                  <a:pt x="5071246" y="-14785"/>
                  <a:pt x="5378660" y="0"/>
                </a:cubicBezTo>
                <a:cubicBezTo>
                  <a:pt x="5686075" y="14785"/>
                  <a:pt x="5879749" y="-3889"/>
                  <a:pt x="6038619" y="0"/>
                </a:cubicBezTo>
                <a:cubicBezTo>
                  <a:pt x="6197489" y="3889"/>
                  <a:pt x="6575765" y="19012"/>
                  <a:pt x="6797571" y="0"/>
                </a:cubicBezTo>
                <a:cubicBezTo>
                  <a:pt x="7019377" y="-19012"/>
                  <a:pt x="7242825" y="718"/>
                  <a:pt x="7556523" y="0"/>
                </a:cubicBezTo>
                <a:cubicBezTo>
                  <a:pt x="7870221" y="-718"/>
                  <a:pt x="7975874" y="-17208"/>
                  <a:pt x="8117487" y="0"/>
                </a:cubicBezTo>
                <a:cubicBezTo>
                  <a:pt x="8259100" y="17208"/>
                  <a:pt x="8641367" y="-30858"/>
                  <a:pt x="8975433" y="0"/>
                </a:cubicBezTo>
                <a:cubicBezTo>
                  <a:pt x="9309499" y="30858"/>
                  <a:pt x="9500753" y="37996"/>
                  <a:pt x="9899375" y="0"/>
                </a:cubicBezTo>
                <a:cubicBezTo>
                  <a:pt x="9906134" y="249290"/>
                  <a:pt x="9897949" y="351055"/>
                  <a:pt x="9899375" y="517783"/>
                </a:cubicBezTo>
                <a:cubicBezTo>
                  <a:pt x="9900801" y="684511"/>
                  <a:pt x="9890833" y="788946"/>
                  <a:pt x="9899375" y="1035565"/>
                </a:cubicBezTo>
                <a:cubicBezTo>
                  <a:pt x="9907917" y="1282184"/>
                  <a:pt x="9919228" y="1342505"/>
                  <a:pt x="9899375" y="1508105"/>
                </a:cubicBezTo>
                <a:cubicBezTo>
                  <a:pt x="9749920" y="1525356"/>
                  <a:pt x="9646659" y="1521610"/>
                  <a:pt x="9536398" y="1508105"/>
                </a:cubicBezTo>
                <a:cubicBezTo>
                  <a:pt x="9426137" y="1494600"/>
                  <a:pt x="9029354" y="1489429"/>
                  <a:pt x="8678452" y="1508105"/>
                </a:cubicBezTo>
                <a:cubicBezTo>
                  <a:pt x="8327550" y="1526781"/>
                  <a:pt x="8218990" y="1529045"/>
                  <a:pt x="8018494" y="1508105"/>
                </a:cubicBezTo>
                <a:cubicBezTo>
                  <a:pt x="7817998" y="1487165"/>
                  <a:pt x="7774043" y="1507794"/>
                  <a:pt x="7655517" y="1508105"/>
                </a:cubicBezTo>
                <a:cubicBezTo>
                  <a:pt x="7536991" y="1508416"/>
                  <a:pt x="7238932" y="1519594"/>
                  <a:pt x="6995558" y="1508105"/>
                </a:cubicBezTo>
                <a:cubicBezTo>
                  <a:pt x="6752184" y="1496616"/>
                  <a:pt x="6635893" y="1512193"/>
                  <a:pt x="6434594" y="1508105"/>
                </a:cubicBezTo>
                <a:cubicBezTo>
                  <a:pt x="6233295" y="1504017"/>
                  <a:pt x="5888314" y="1486812"/>
                  <a:pt x="5576648" y="1508105"/>
                </a:cubicBezTo>
                <a:cubicBezTo>
                  <a:pt x="5264982" y="1529398"/>
                  <a:pt x="5228521" y="1502455"/>
                  <a:pt x="5015683" y="1508105"/>
                </a:cubicBezTo>
                <a:cubicBezTo>
                  <a:pt x="4802845" y="1513755"/>
                  <a:pt x="4669496" y="1532983"/>
                  <a:pt x="4454719" y="1508105"/>
                </a:cubicBezTo>
                <a:cubicBezTo>
                  <a:pt x="4239942" y="1483227"/>
                  <a:pt x="4011664" y="1501028"/>
                  <a:pt x="3695767" y="1508105"/>
                </a:cubicBezTo>
                <a:cubicBezTo>
                  <a:pt x="3379870" y="1515182"/>
                  <a:pt x="3192989" y="1466269"/>
                  <a:pt x="2837821" y="1508105"/>
                </a:cubicBezTo>
                <a:cubicBezTo>
                  <a:pt x="2482653" y="1549941"/>
                  <a:pt x="2500187" y="1529815"/>
                  <a:pt x="2375850" y="1508105"/>
                </a:cubicBezTo>
                <a:cubicBezTo>
                  <a:pt x="2251513" y="1486395"/>
                  <a:pt x="1992426" y="1496277"/>
                  <a:pt x="1814885" y="1508105"/>
                </a:cubicBezTo>
                <a:cubicBezTo>
                  <a:pt x="1637345" y="1519933"/>
                  <a:pt x="1459864" y="1490988"/>
                  <a:pt x="1352915" y="1508105"/>
                </a:cubicBezTo>
                <a:cubicBezTo>
                  <a:pt x="1245966" y="1525223"/>
                  <a:pt x="1068146" y="1483628"/>
                  <a:pt x="791950" y="1508105"/>
                </a:cubicBezTo>
                <a:cubicBezTo>
                  <a:pt x="515755" y="1532582"/>
                  <a:pt x="259928" y="1502019"/>
                  <a:pt x="0" y="1508105"/>
                </a:cubicBezTo>
                <a:cubicBezTo>
                  <a:pt x="-22301" y="1338239"/>
                  <a:pt x="-16331" y="1240268"/>
                  <a:pt x="0" y="990322"/>
                </a:cubicBezTo>
                <a:cubicBezTo>
                  <a:pt x="16331" y="740376"/>
                  <a:pt x="18998" y="666249"/>
                  <a:pt x="0" y="472540"/>
                </a:cubicBezTo>
                <a:cubicBezTo>
                  <a:pt x="-18998" y="278831"/>
                  <a:pt x="-16554" y="98260"/>
                  <a:pt x="0" y="0"/>
                </a:cubicBezTo>
                <a:close/>
              </a:path>
              <a:path w="9899375" h="1508105" stroke="0" extrusionOk="0">
                <a:moveTo>
                  <a:pt x="0" y="0"/>
                </a:moveTo>
                <a:cubicBezTo>
                  <a:pt x="252248" y="-26016"/>
                  <a:pt x="344528" y="-15906"/>
                  <a:pt x="560965" y="0"/>
                </a:cubicBezTo>
                <a:cubicBezTo>
                  <a:pt x="777403" y="15906"/>
                  <a:pt x="1213644" y="-33133"/>
                  <a:pt x="1418910" y="0"/>
                </a:cubicBezTo>
                <a:cubicBezTo>
                  <a:pt x="1624177" y="33133"/>
                  <a:pt x="1718813" y="13002"/>
                  <a:pt x="1880881" y="0"/>
                </a:cubicBezTo>
                <a:cubicBezTo>
                  <a:pt x="2042949" y="-13002"/>
                  <a:pt x="2197787" y="11831"/>
                  <a:pt x="2342852" y="0"/>
                </a:cubicBezTo>
                <a:cubicBezTo>
                  <a:pt x="2487917" y="-11831"/>
                  <a:pt x="2630784" y="6877"/>
                  <a:pt x="2804823" y="0"/>
                </a:cubicBezTo>
                <a:cubicBezTo>
                  <a:pt x="2978862" y="-6877"/>
                  <a:pt x="3242215" y="-12482"/>
                  <a:pt x="3662769" y="0"/>
                </a:cubicBezTo>
                <a:cubicBezTo>
                  <a:pt x="4083323" y="12482"/>
                  <a:pt x="4067283" y="-13643"/>
                  <a:pt x="4421721" y="0"/>
                </a:cubicBezTo>
                <a:cubicBezTo>
                  <a:pt x="4776159" y="13643"/>
                  <a:pt x="4680418" y="6138"/>
                  <a:pt x="4784698" y="0"/>
                </a:cubicBezTo>
                <a:cubicBezTo>
                  <a:pt x="4888978" y="-6138"/>
                  <a:pt x="5124481" y="-5405"/>
                  <a:pt x="5246669" y="0"/>
                </a:cubicBezTo>
                <a:cubicBezTo>
                  <a:pt x="5368857" y="5405"/>
                  <a:pt x="5790306" y="-12573"/>
                  <a:pt x="6104615" y="0"/>
                </a:cubicBezTo>
                <a:cubicBezTo>
                  <a:pt x="6418924" y="12573"/>
                  <a:pt x="6467814" y="-29818"/>
                  <a:pt x="6764573" y="0"/>
                </a:cubicBezTo>
                <a:cubicBezTo>
                  <a:pt x="7061332" y="29818"/>
                  <a:pt x="7046974" y="15058"/>
                  <a:pt x="7325538" y="0"/>
                </a:cubicBezTo>
                <a:cubicBezTo>
                  <a:pt x="7604102" y="-15058"/>
                  <a:pt x="7621420" y="-22627"/>
                  <a:pt x="7886502" y="0"/>
                </a:cubicBezTo>
                <a:cubicBezTo>
                  <a:pt x="8151584" y="22627"/>
                  <a:pt x="8317003" y="-6905"/>
                  <a:pt x="8447467" y="0"/>
                </a:cubicBezTo>
                <a:cubicBezTo>
                  <a:pt x="8577932" y="6905"/>
                  <a:pt x="8994111" y="-12127"/>
                  <a:pt x="9305413" y="0"/>
                </a:cubicBezTo>
                <a:cubicBezTo>
                  <a:pt x="9616715" y="12127"/>
                  <a:pt x="9660172" y="9860"/>
                  <a:pt x="9899375" y="0"/>
                </a:cubicBezTo>
                <a:cubicBezTo>
                  <a:pt x="9921139" y="187402"/>
                  <a:pt x="9897155" y="414080"/>
                  <a:pt x="9899375" y="517783"/>
                </a:cubicBezTo>
                <a:cubicBezTo>
                  <a:pt x="9901595" y="621486"/>
                  <a:pt x="9924575" y="929151"/>
                  <a:pt x="9899375" y="1035565"/>
                </a:cubicBezTo>
                <a:cubicBezTo>
                  <a:pt x="9874175" y="1141979"/>
                  <a:pt x="9883843" y="1398257"/>
                  <a:pt x="9899375" y="1508105"/>
                </a:cubicBezTo>
                <a:cubicBezTo>
                  <a:pt x="9650482" y="1536825"/>
                  <a:pt x="9417221" y="1542775"/>
                  <a:pt x="9041429" y="1508105"/>
                </a:cubicBezTo>
                <a:cubicBezTo>
                  <a:pt x="8665637" y="1473435"/>
                  <a:pt x="8638149" y="1538189"/>
                  <a:pt x="8282477" y="1508105"/>
                </a:cubicBezTo>
                <a:cubicBezTo>
                  <a:pt x="7926805" y="1478021"/>
                  <a:pt x="7863979" y="1491634"/>
                  <a:pt x="7622519" y="1508105"/>
                </a:cubicBezTo>
                <a:cubicBezTo>
                  <a:pt x="7381059" y="1524576"/>
                  <a:pt x="7206888" y="1508408"/>
                  <a:pt x="6962560" y="1508105"/>
                </a:cubicBezTo>
                <a:cubicBezTo>
                  <a:pt x="6718232" y="1507802"/>
                  <a:pt x="6438424" y="1466037"/>
                  <a:pt x="6104615" y="1508105"/>
                </a:cubicBezTo>
                <a:cubicBezTo>
                  <a:pt x="5770807" y="1550173"/>
                  <a:pt x="5647474" y="1477782"/>
                  <a:pt x="5444656" y="1508105"/>
                </a:cubicBezTo>
                <a:cubicBezTo>
                  <a:pt x="5241838" y="1538428"/>
                  <a:pt x="5204649" y="1523830"/>
                  <a:pt x="4982685" y="1508105"/>
                </a:cubicBezTo>
                <a:cubicBezTo>
                  <a:pt x="4760721" y="1492380"/>
                  <a:pt x="4546413" y="1508981"/>
                  <a:pt x="4322727" y="1508105"/>
                </a:cubicBezTo>
                <a:cubicBezTo>
                  <a:pt x="4099041" y="1507229"/>
                  <a:pt x="4021585" y="1497133"/>
                  <a:pt x="3860756" y="1508105"/>
                </a:cubicBezTo>
                <a:cubicBezTo>
                  <a:pt x="3699927" y="1519077"/>
                  <a:pt x="3361402" y="1491940"/>
                  <a:pt x="3200798" y="1508105"/>
                </a:cubicBezTo>
                <a:cubicBezTo>
                  <a:pt x="3040194" y="1524270"/>
                  <a:pt x="2759175" y="1486727"/>
                  <a:pt x="2639833" y="1508105"/>
                </a:cubicBezTo>
                <a:cubicBezTo>
                  <a:pt x="2520491" y="1529483"/>
                  <a:pt x="2253186" y="1506862"/>
                  <a:pt x="2078869" y="1508105"/>
                </a:cubicBezTo>
                <a:cubicBezTo>
                  <a:pt x="1904552" y="1509348"/>
                  <a:pt x="1721296" y="1503938"/>
                  <a:pt x="1616898" y="1508105"/>
                </a:cubicBezTo>
                <a:cubicBezTo>
                  <a:pt x="1512500" y="1512272"/>
                  <a:pt x="1116115" y="1482448"/>
                  <a:pt x="758952" y="1508105"/>
                </a:cubicBezTo>
                <a:cubicBezTo>
                  <a:pt x="401789" y="1533762"/>
                  <a:pt x="378192" y="1534615"/>
                  <a:pt x="0" y="1508105"/>
                </a:cubicBezTo>
                <a:cubicBezTo>
                  <a:pt x="-4767" y="1344251"/>
                  <a:pt x="-6358" y="1214261"/>
                  <a:pt x="0" y="1035565"/>
                </a:cubicBezTo>
                <a:cubicBezTo>
                  <a:pt x="6358" y="856869"/>
                  <a:pt x="-7338" y="767608"/>
                  <a:pt x="0" y="578107"/>
                </a:cubicBezTo>
                <a:cubicBezTo>
                  <a:pt x="7338" y="388606"/>
                  <a:pt x="6684" y="203642"/>
                  <a:pt x="0" y="0"/>
                </a:cubicBezTo>
                <a:close/>
              </a:path>
            </a:pathLst>
          </a:custGeom>
          <a:solidFill>
            <a:schemeClr val="accent1">
              <a:lumMod val="40000"/>
              <a:lumOff val="60000"/>
            </a:schemeClr>
          </a:solidFill>
          <a:ln>
            <a:solidFill>
              <a:schemeClr val="tx1"/>
            </a:solidFill>
            <a:extLst>
              <a:ext uri="{C807C97D-BFC1-408E-A445-0C87EB9F89A2}">
                <ask:lineSketchStyleProps xmlns:ask="http://schemas.microsoft.com/office/drawing/2018/sketchyshapes" sd="153879891">
                  <a:prstGeom prst="rect">
                    <a:avLst/>
                  </a:prstGeom>
                  <ask:type>
                    <ask:lineSketchFreehand/>
                  </ask:type>
                </ask:lineSketchStyleProps>
              </a:ext>
            </a:extLst>
          </a:ln>
        </p:spPr>
        <p:txBody>
          <a:bodyPr wrap="square" rtlCol="0">
            <a:spAutoFit/>
          </a:bodyPr>
          <a:lstStyle/>
          <a:p>
            <a:pPr algn="ctr">
              <a:defRPr/>
            </a:pPr>
            <a:r>
              <a:rPr lang="en-GB" sz="2300" dirty="0">
                <a:ea typeface="Tahoma" panose="020B0604030504040204" pitchFamily="34" charset="0"/>
                <a:cs typeface="Tahoma" panose="020B0604030504040204" pitchFamily="34" charset="0"/>
              </a:rPr>
              <a:t>However, by encouraging openness &amp; debate in a decision-making process, &amp; making a real effort to hear arguments &amp; process information that conflicts with our beliefs, we can improve our chance of success. </a:t>
            </a:r>
          </a:p>
          <a:p>
            <a:pPr algn="ctr">
              <a:defRPr/>
            </a:pPr>
            <a:r>
              <a:rPr lang="en-GB" sz="2300" dirty="0">
                <a:ea typeface="Tahoma" panose="020B0604030504040204" pitchFamily="34" charset="0"/>
                <a:cs typeface="Tahoma" panose="020B0604030504040204" pitchFamily="34" charset="0"/>
              </a:rPr>
              <a:t>Particularly prevalent in law enforcement - Automated Mindset</a:t>
            </a:r>
          </a:p>
        </p:txBody>
      </p:sp>
      <p:graphicFrame>
        <p:nvGraphicFramePr>
          <p:cNvPr id="3" name="Diagram 2"/>
          <p:cNvGraphicFramePr/>
          <p:nvPr>
            <p:extLst>
              <p:ext uri="{D42A27DB-BD31-4B8C-83A1-F6EECF244321}">
                <p14:modId xmlns:p14="http://schemas.microsoft.com/office/powerpoint/2010/main" val="3513738153"/>
              </p:ext>
            </p:extLst>
          </p:nvPr>
        </p:nvGraphicFramePr>
        <p:xfrm>
          <a:off x="1682234" y="916363"/>
          <a:ext cx="8128000" cy="31352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p:cNvSpPr txBox="1"/>
          <p:nvPr/>
        </p:nvSpPr>
        <p:spPr>
          <a:xfrm>
            <a:off x="1313590" y="154278"/>
            <a:ext cx="8893300" cy="584775"/>
          </a:xfrm>
          <a:prstGeom prst="rect">
            <a:avLst/>
          </a:prstGeom>
          <a:solidFill>
            <a:srgbClr val="002060"/>
          </a:solidFill>
        </p:spPr>
        <p:txBody>
          <a:bodyPr wrap="square" rtlCol="0">
            <a:spAutoFit/>
          </a:bodyPr>
          <a:lstStyle/>
          <a:p>
            <a:pPr algn="ctr"/>
            <a:r>
              <a:rPr lang="en-GB" sz="3200" b="1" dirty="0">
                <a:solidFill>
                  <a:schemeClr val="bg1"/>
                </a:solidFill>
              </a:rPr>
              <a:t>How do we deal with Cognitive Dissonance?</a:t>
            </a:r>
          </a:p>
        </p:txBody>
      </p:sp>
      <p:grpSp>
        <p:nvGrpSpPr>
          <p:cNvPr id="7" name="Group 6">
            <a:extLst>
              <a:ext uri="{FF2B5EF4-FFF2-40B4-BE49-F238E27FC236}">
                <a16:creationId xmlns:a16="http://schemas.microsoft.com/office/drawing/2014/main" id="{33213037-E321-4A52-8064-EBA974E1D6D8}"/>
              </a:ext>
            </a:extLst>
          </p:cNvPr>
          <p:cNvGrpSpPr/>
          <p:nvPr/>
        </p:nvGrpSpPr>
        <p:grpSpPr>
          <a:xfrm>
            <a:off x="0" y="5734233"/>
            <a:ext cx="12192000" cy="1240188"/>
            <a:chOff x="0" y="5734233"/>
            <a:chExt cx="12192000" cy="1240188"/>
          </a:xfrm>
        </p:grpSpPr>
        <p:pic>
          <p:nvPicPr>
            <p:cNvPr id="8" name="Picture 7">
              <a:extLst>
                <a:ext uri="{FF2B5EF4-FFF2-40B4-BE49-F238E27FC236}">
                  <a16:creationId xmlns:a16="http://schemas.microsoft.com/office/drawing/2014/main" id="{E6AEC0D1-E185-490C-8F9A-F9112D0E9F0A}"/>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9" name="Rectangle 8">
              <a:extLst>
                <a:ext uri="{FF2B5EF4-FFF2-40B4-BE49-F238E27FC236}">
                  <a16:creationId xmlns:a16="http://schemas.microsoft.com/office/drawing/2014/main" id="{116F3D7D-3579-4B45-88A5-E8FA086C5B94}"/>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a:extLst>
                <a:ext uri="{FF2B5EF4-FFF2-40B4-BE49-F238E27FC236}">
                  <a16:creationId xmlns:a16="http://schemas.microsoft.com/office/drawing/2014/main" id="{DE2805F8-363E-42F3-AC6D-D4672CAAD30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3" name="Rectangle 12">
              <a:extLst>
                <a:ext uri="{FF2B5EF4-FFF2-40B4-BE49-F238E27FC236}">
                  <a16:creationId xmlns:a16="http://schemas.microsoft.com/office/drawing/2014/main" id="{F5F1632C-8C4C-4F30-97DA-351CCB164008}"/>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Text, letter&#10;&#10;Description automatically generated">
              <a:extLst>
                <a:ext uri="{FF2B5EF4-FFF2-40B4-BE49-F238E27FC236}">
                  <a16:creationId xmlns:a16="http://schemas.microsoft.com/office/drawing/2014/main" id="{506C2757-2A80-4D0C-B0BF-F6EC08DC1C86}"/>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5" name="Picture 14" descr="A picture containing text, metalware, gear&#10;&#10;Description automatically generated">
              <a:extLst>
                <a:ext uri="{FF2B5EF4-FFF2-40B4-BE49-F238E27FC236}">
                  <a16:creationId xmlns:a16="http://schemas.microsoft.com/office/drawing/2014/main" id="{A18666FE-0127-4B30-A40C-DF0F9D967457}"/>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084074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25141" y="1292511"/>
            <a:ext cx="5722755" cy="4154984"/>
          </a:xfrm>
          <a:custGeom>
            <a:avLst/>
            <a:gdLst>
              <a:gd name="connsiteX0" fmla="*/ 0 w 5722755"/>
              <a:gd name="connsiteY0" fmla="*/ 0 h 4154984"/>
              <a:gd name="connsiteX1" fmla="*/ 578634 w 5722755"/>
              <a:gd name="connsiteY1" fmla="*/ 0 h 4154984"/>
              <a:gd name="connsiteX2" fmla="*/ 1328951 w 5722755"/>
              <a:gd name="connsiteY2" fmla="*/ 0 h 4154984"/>
              <a:gd name="connsiteX3" fmla="*/ 2079268 w 5722755"/>
              <a:gd name="connsiteY3" fmla="*/ 0 h 4154984"/>
              <a:gd name="connsiteX4" fmla="*/ 2715129 w 5722755"/>
              <a:gd name="connsiteY4" fmla="*/ 0 h 4154984"/>
              <a:gd name="connsiteX5" fmla="*/ 3179308 w 5722755"/>
              <a:gd name="connsiteY5" fmla="*/ 0 h 4154984"/>
              <a:gd name="connsiteX6" fmla="*/ 3929625 w 5722755"/>
              <a:gd name="connsiteY6" fmla="*/ 0 h 4154984"/>
              <a:gd name="connsiteX7" fmla="*/ 4565487 w 5722755"/>
              <a:gd name="connsiteY7" fmla="*/ 0 h 4154984"/>
              <a:gd name="connsiteX8" fmla="*/ 5144121 w 5722755"/>
              <a:gd name="connsiteY8" fmla="*/ 0 h 4154984"/>
              <a:gd name="connsiteX9" fmla="*/ 5722755 w 5722755"/>
              <a:gd name="connsiteY9" fmla="*/ 0 h 4154984"/>
              <a:gd name="connsiteX10" fmla="*/ 5722755 w 5722755"/>
              <a:gd name="connsiteY10" fmla="*/ 650947 h 4154984"/>
              <a:gd name="connsiteX11" fmla="*/ 5722755 w 5722755"/>
              <a:gd name="connsiteY11" fmla="*/ 1301895 h 4154984"/>
              <a:gd name="connsiteX12" fmla="*/ 5722755 w 5722755"/>
              <a:gd name="connsiteY12" fmla="*/ 2035942 h 4154984"/>
              <a:gd name="connsiteX13" fmla="*/ 5722755 w 5722755"/>
              <a:gd name="connsiteY13" fmla="*/ 2686890 h 4154984"/>
              <a:gd name="connsiteX14" fmla="*/ 5722755 w 5722755"/>
              <a:gd name="connsiteY14" fmla="*/ 3462487 h 4154984"/>
              <a:gd name="connsiteX15" fmla="*/ 5722755 w 5722755"/>
              <a:gd name="connsiteY15" fmla="*/ 4154984 h 4154984"/>
              <a:gd name="connsiteX16" fmla="*/ 5201348 w 5722755"/>
              <a:gd name="connsiteY16" fmla="*/ 4154984 h 4154984"/>
              <a:gd name="connsiteX17" fmla="*/ 4679942 w 5722755"/>
              <a:gd name="connsiteY17" fmla="*/ 4154984 h 4154984"/>
              <a:gd name="connsiteX18" fmla="*/ 4158535 w 5722755"/>
              <a:gd name="connsiteY18" fmla="*/ 4154984 h 4154984"/>
              <a:gd name="connsiteX19" fmla="*/ 3637129 w 5722755"/>
              <a:gd name="connsiteY19" fmla="*/ 4154984 h 4154984"/>
              <a:gd name="connsiteX20" fmla="*/ 3058495 w 5722755"/>
              <a:gd name="connsiteY20" fmla="*/ 4154984 h 4154984"/>
              <a:gd name="connsiteX21" fmla="*/ 2479861 w 5722755"/>
              <a:gd name="connsiteY21" fmla="*/ 4154984 h 4154984"/>
              <a:gd name="connsiteX22" fmla="*/ 1958454 w 5722755"/>
              <a:gd name="connsiteY22" fmla="*/ 4154984 h 4154984"/>
              <a:gd name="connsiteX23" fmla="*/ 1208137 w 5722755"/>
              <a:gd name="connsiteY23" fmla="*/ 4154984 h 4154984"/>
              <a:gd name="connsiteX24" fmla="*/ 572276 w 5722755"/>
              <a:gd name="connsiteY24" fmla="*/ 4154984 h 4154984"/>
              <a:gd name="connsiteX25" fmla="*/ 0 w 5722755"/>
              <a:gd name="connsiteY25" fmla="*/ 4154984 h 4154984"/>
              <a:gd name="connsiteX26" fmla="*/ 0 w 5722755"/>
              <a:gd name="connsiteY26" fmla="*/ 3504037 h 4154984"/>
              <a:gd name="connsiteX27" fmla="*/ 0 w 5722755"/>
              <a:gd name="connsiteY27" fmla="*/ 2769989 h 4154984"/>
              <a:gd name="connsiteX28" fmla="*/ 0 w 5722755"/>
              <a:gd name="connsiteY28" fmla="*/ 2077492 h 4154984"/>
              <a:gd name="connsiteX29" fmla="*/ 0 w 5722755"/>
              <a:gd name="connsiteY29" fmla="*/ 1343445 h 4154984"/>
              <a:gd name="connsiteX30" fmla="*/ 0 w 5722755"/>
              <a:gd name="connsiteY30" fmla="*/ 692497 h 4154984"/>
              <a:gd name="connsiteX31" fmla="*/ 0 w 5722755"/>
              <a:gd name="connsiteY31" fmla="*/ 0 h 4154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5722755" h="4154984" fill="none" extrusionOk="0">
                <a:moveTo>
                  <a:pt x="0" y="0"/>
                </a:moveTo>
                <a:cubicBezTo>
                  <a:pt x="201153" y="-21288"/>
                  <a:pt x="341317" y="-8740"/>
                  <a:pt x="578634" y="0"/>
                </a:cubicBezTo>
                <a:cubicBezTo>
                  <a:pt x="815951" y="8740"/>
                  <a:pt x="1062500" y="-16344"/>
                  <a:pt x="1328951" y="0"/>
                </a:cubicBezTo>
                <a:cubicBezTo>
                  <a:pt x="1595402" y="16344"/>
                  <a:pt x="1858702" y="-32796"/>
                  <a:pt x="2079268" y="0"/>
                </a:cubicBezTo>
                <a:cubicBezTo>
                  <a:pt x="2299834" y="32796"/>
                  <a:pt x="2401116" y="-5184"/>
                  <a:pt x="2715129" y="0"/>
                </a:cubicBezTo>
                <a:cubicBezTo>
                  <a:pt x="3029142" y="5184"/>
                  <a:pt x="2974789" y="8968"/>
                  <a:pt x="3179308" y="0"/>
                </a:cubicBezTo>
                <a:cubicBezTo>
                  <a:pt x="3383827" y="-8968"/>
                  <a:pt x="3577414" y="37023"/>
                  <a:pt x="3929625" y="0"/>
                </a:cubicBezTo>
                <a:cubicBezTo>
                  <a:pt x="4281836" y="-37023"/>
                  <a:pt x="4288926" y="-6225"/>
                  <a:pt x="4565487" y="0"/>
                </a:cubicBezTo>
                <a:cubicBezTo>
                  <a:pt x="4842048" y="6225"/>
                  <a:pt x="4855326" y="15337"/>
                  <a:pt x="5144121" y="0"/>
                </a:cubicBezTo>
                <a:cubicBezTo>
                  <a:pt x="5432916" y="-15337"/>
                  <a:pt x="5439068" y="21846"/>
                  <a:pt x="5722755" y="0"/>
                </a:cubicBezTo>
                <a:cubicBezTo>
                  <a:pt x="5715015" y="269584"/>
                  <a:pt x="5709481" y="395927"/>
                  <a:pt x="5722755" y="650947"/>
                </a:cubicBezTo>
                <a:cubicBezTo>
                  <a:pt x="5736029" y="905967"/>
                  <a:pt x="5722558" y="1043481"/>
                  <a:pt x="5722755" y="1301895"/>
                </a:cubicBezTo>
                <a:cubicBezTo>
                  <a:pt x="5722952" y="1560309"/>
                  <a:pt x="5753681" y="1838998"/>
                  <a:pt x="5722755" y="2035942"/>
                </a:cubicBezTo>
                <a:cubicBezTo>
                  <a:pt x="5691829" y="2232886"/>
                  <a:pt x="5743599" y="2547050"/>
                  <a:pt x="5722755" y="2686890"/>
                </a:cubicBezTo>
                <a:cubicBezTo>
                  <a:pt x="5701911" y="2826730"/>
                  <a:pt x="5745474" y="3253975"/>
                  <a:pt x="5722755" y="3462487"/>
                </a:cubicBezTo>
                <a:cubicBezTo>
                  <a:pt x="5700036" y="3670999"/>
                  <a:pt x="5734136" y="3971663"/>
                  <a:pt x="5722755" y="4154984"/>
                </a:cubicBezTo>
                <a:cubicBezTo>
                  <a:pt x="5504140" y="4177765"/>
                  <a:pt x="5385016" y="4149911"/>
                  <a:pt x="5201348" y="4154984"/>
                </a:cubicBezTo>
                <a:cubicBezTo>
                  <a:pt x="5017680" y="4160057"/>
                  <a:pt x="4842195" y="4162741"/>
                  <a:pt x="4679942" y="4154984"/>
                </a:cubicBezTo>
                <a:cubicBezTo>
                  <a:pt x="4517689" y="4147227"/>
                  <a:pt x="4299689" y="4134081"/>
                  <a:pt x="4158535" y="4154984"/>
                </a:cubicBezTo>
                <a:cubicBezTo>
                  <a:pt x="4017381" y="4175887"/>
                  <a:pt x="3873031" y="4159721"/>
                  <a:pt x="3637129" y="4154984"/>
                </a:cubicBezTo>
                <a:cubicBezTo>
                  <a:pt x="3401227" y="4150247"/>
                  <a:pt x="3323181" y="4156103"/>
                  <a:pt x="3058495" y="4154984"/>
                </a:cubicBezTo>
                <a:cubicBezTo>
                  <a:pt x="2793809" y="4153865"/>
                  <a:pt x="2654859" y="4159312"/>
                  <a:pt x="2479861" y="4154984"/>
                </a:cubicBezTo>
                <a:cubicBezTo>
                  <a:pt x="2304863" y="4150656"/>
                  <a:pt x="2077691" y="4172401"/>
                  <a:pt x="1958454" y="4154984"/>
                </a:cubicBezTo>
                <a:cubicBezTo>
                  <a:pt x="1839217" y="4137567"/>
                  <a:pt x="1492259" y="4152906"/>
                  <a:pt x="1208137" y="4154984"/>
                </a:cubicBezTo>
                <a:cubicBezTo>
                  <a:pt x="924015" y="4157062"/>
                  <a:pt x="724428" y="4179383"/>
                  <a:pt x="572276" y="4154984"/>
                </a:cubicBezTo>
                <a:cubicBezTo>
                  <a:pt x="420124" y="4130585"/>
                  <a:pt x="247888" y="4167933"/>
                  <a:pt x="0" y="4154984"/>
                </a:cubicBezTo>
                <a:cubicBezTo>
                  <a:pt x="20369" y="3898899"/>
                  <a:pt x="-16893" y="3795787"/>
                  <a:pt x="0" y="3504037"/>
                </a:cubicBezTo>
                <a:cubicBezTo>
                  <a:pt x="16893" y="3212287"/>
                  <a:pt x="-11909" y="3092730"/>
                  <a:pt x="0" y="2769989"/>
                </a:cubicBezTo>
                <a:cubicBezTo>
                  <a:pt x="11909" y="2447248"/>
                  <a:pt x="-26157" y="2352377"/>
                  <a:pt x="0" y="2077492"/>
                </a:cubicBezTo>
                <a:cubicBezTo>
                  <a:pt x="26157" y="1802607"/>
                  <a:pt x="18993" y="1681138"/>
                  <a:pt x="0" y="1343445"/>
                </a:cubicBezTo>
                <a:cubicBezTo>
                  <a:pt x="-18993" y="1005752"/>
                  <a:pt x="-11894" y="872372"/>
                  <a:pt x="0" y="692497"/>
                </a:cubicBezTo>
                <a:cubicBezTo>
                  <a:pt x="11894" y="512622"/>
                  <a:pt x="15267" y="345391"/>
                  <a:pt x="0" y="0"/>
                </a:cubicBezTo>
                <a:close/>
              </a:path>
              <a:path w="5722755" h="4154984" stroke="0" extrusionOk="0">
                <a:moveTo>
                  <a:pt x="0" y="0"/>
                </a:moveTo>
                <a:cubicBezTo>
                  <a:pt x="357133" y="20940"/>
                  <a:pt x="482582" y="22957"/>
                  <a:pt x="750317" y="0"/>
                </a:cubicBezTo>
                <a:cubicBezTo>
                  <a:pt x="1018052" y="-22957"/>
                  <a:pt x="1143242" y="-25891"/>
                  <a:pt x="1443406" y="0"/>
                </a:cubicBezTo>
                <a:cubicBezTo>
                  <a:pt x="1743570" y="25891"/>
                  <a:pt x="1766969" y="29453"/>
                  <a:pt x="2079268" y="0"/>
                </a:cubicBezTo>
                <a:cubicBezTo>
                  <a:pt x="2391567" y="-29453"/>
                  <a:pt x="2469156" y="5119"/>
                  <a:pt x="2772357" y="0"/>
                </a:cubicBezTo>
                <a:cubicBezTo>
                  <a:pt x="3075558" y="-5119"/>
                  <a:pt x="3180195" y="22532"/>
                  <a:pt x="3408219" y="0"/>
                </a:cubicBezTo>
                <a:cubicBezTo>
                  <a:pt x="3636243" y="-22532"/>
                  <a:pt x="3796134" y="-14972"/>
                  <a:pt x="3929625" y="0"/>
                </a:cubicBezTo>
                <a:cubicBezTo>
                  <a:pt x="4063116" y="14972"/>
                  <a:pt x="4274223" y="-3064"/>
                  <a:pt x="4565487" y="0"/>
                </a:cubicBezTo>
                <a:cubicBezTo>
                  <a:pt x="4856751" y="3064"/>
                  <a:pt x="5223187" y="54819"/>
                  <a:pt x="5722755" y="0"/>
                </a:cubicBezTo>
                <a:cubicBezTo>
                  <a:pt x="5739473" y="249440"/>
                  <a:pt x="5727793" y="540456"/>
                  <a:pt x="5722755" y="692497"/>
                </a:cubicBezTo>
                <a:cubicBezTo>
                  <a:pt x="5717717" y="844538"/>
                  <a:pt x="5706727" y="1100407"/>
                  <a:pt x="5722755" y="1343445"/>
                </a:cubicBezTo>
                <a:cubicBezTo>
                  <a:pt x="5738783" y="1586483"/>
                  <a:pt x="5735127" y="1726852"/>
                  <a:pt x="5722755" y="1994392"/>
                </a:cubicBezTo>
                <a:cubicBezTo>
                  <a:pt x="5710383" y="2261932"/>
                  <a:pt x="5701099" y="2449417"/>
                  <a:pt x="5722755" y="2686890"/>
                </a:cubicBezTo>
                <a:cubicBezTo>
                  <a:pt x="5744411" y="2924363"/>
                  <a:pt x="5707298" y="3063404"/>
                  <a:pt x="5722755" y="3254737"/>
                </a:cubicBezTo>
                <a:cubicBezTo>
                  <a:pt x="5738212" y="3446070"/>
                  <a:pt x="5680901" y="3856268"/>
                  <a:pt x="5722755" y="4154984"/>
                </a:cubicBezTo>
                <a:cubicBezTo>
                  <a:pt x="5510763" y="4150435"/>
                  <a:pt x="5348581" y="4167672"/>
                  <a:pt x="5201348" y="4154984"/>
                </a:cubicBezTo>
                <a:cubicBezTo>
                  <a:pt x="5054115" y="4142296"/>
                  <a:pt x="4789213" y="4177231"/>
                  <a:pt x="4679942" y="4154984"/>
                </a:cubicBezTo>
                <a:cubicBezTo>
                  <a:pt x="4570671" y="4132737"/>
                  <a:pt x="4420024" y="4159538"/>
                  <a:pt x="4215763" y="4154984"/>
                </a:cubicBezTo>
                <a:cubicBezTo>
                  <a:pt x="4011502" y="4150430"/>
                  <a:pt x="3868005" y="4152716"/>
                  <a:pt x="3694356" y="4154984"/>
                </a:cubicBezTo>
                <a:cubicBezTo>
                  <a:pt x="3520707" y="4157252"/>
                  <a:pt x="3325387" y="4146705"/>
                  <a:pt x="3001267" y="4154984"/>
                </a:cubicBezTo>
                <a:cubicBezTo>
                  <a:pt x="2677147" y="4163263"/>
                  <a:pt x="2706854" y="4132202"/>
                  <a:pt x="2479861" y="4154984"/>
                </a:cubicBezTo>
                <a:cubicBezTo>
                  <a:pt x="2252868" y="4177766"/>
                  <a:pt x="2168240" y="4138409"/>
                  <a:pt x="1958454" y="4154984"/>
                </a:cubicBezTo>
                <a:cubicBezTo>
                  <a:pt x="1748668" y="4171559"/>
                  <a:pt x="1650811" y="4142492"/>
                  <a:pt x="1494275" y="4154984"/>
                </a:cubicBezTo>
                <a:cubicBezTo>
                  <a:pt x="1337739" y="4167476"/>
                  <a:pt x="1084057" y="4175283"/>
                  <a:pt x="858413" y="4154984"/>
                </a:cubicBezTo>
                <a:cubicBezTo>
                  <a:pt x="632769" y="4134685"/>
                  <a:pt x="261738" y="4129350"/>
                  <a:pt x="0" y="4154984"/>
                </a:cubicBezTo>
                <a:cubicBezTo>
                  <a:pt x="-11073" y="3873987"/>
                  <a:pt x="32085" y="3791120"/>
                  <a:pt x="0" y="3504037"/>
                </a:cubicBezTo>
                <a:cubicBezTo>
                  <a:pt x="-32085" y="3216954"/>
                  <a:pt x="34575" y="3123720"/>
                  <a:pt x="0" y="2811539"/>
                </a:cubicBezTo>
                <a:cubicBezTo>
                  <a:pt x="-34575" y="2499358"/>
                  <a:pt x="-18511" y="2479975"/>
                  <a:pt x="0" y="2160592"/>
                </a:cubicBezTo>
                <a:cubicBezTo>
                  <a:pt x="18511" y="1841209"/>
                  <a:pt x="17203" y="1631002"/>
                  <a:pt x="0" y="1384995"/>
                </a:cubicBezTo>
                <a:cubicBezTo>
                  <a:pt x="-17203" y="1138988"/>
                  <a:pt x="-30504" y="910926"/>
                  <a:pt x="0" y="609398"/>
                </a:cubicBezTo>
                <a:cubicBezTo>
                  <a:pt x="30504" y="307870"/>
                  <a:pt x="9766" y="241768"/>
                  <a:pt x="0" y="0"/>
                </a:cubicBezTo>
                <a:close/>
              </a:path>
            </a:pathLst>
          </a:custGeom>
          <a:solidFill>
            <a:schemeClr val="tx2">
              <a:lumMod val="20000"/>
              <a:lumOff val="80000"/>
            </a:schemeClr>
          </a:solidFill>
          <a:ln>
            <a:solidFill>
              <a:schemeClr val="tx1"/>
            </a:solidFill>
            <a:extLst>
              <a:ext uri="{C807C97D-BFC1-408E-A445-0C87EB9F89A2}">
                <ask:lineSketchStyleProps xmlns:ask="http://schemas.microsoft.com/office/drawing/2018/sketchyshapes" sd="1805210409">
                  <a:prstGeom prst="rect">
                    <a:avLst/>
                  </a:prstGeom>
                  <ask:type>
                    <ask:lineSketchFreehand/>
                  </ask:type>
                </ask:lineSketchStyleProps>
              </a:ext>
            </a:extLst>
          </a:ln>
        </p:spPr>
        <p:txBody>
          <a:bodyPr wrap="square" rtlCol="0">
            <a:spAutoFit/>
          </a:bodyPr>
          <a:lstStyle/>
          <a:p>
            <a:pPr marL="342900" indent="-342900">
              <a:buFont typeface="Arial" panose="020B0604020202020204" pitchFamily="34" charset="0"/>
              <a:buChar char="•"/>
            </a:pPr>
            <a:r>
              <a:rPr lang="en-US" sz="2400" dirty="0">
                <a:ea typeface="Tahoma" panose="020B0604030504040204" pitchFamily="34" charset="0"/>
                <a:cs typeface="Tahoma" panose="020B0604030504040204" pitchFamily="34" charset="0"/>
              </a:rPr>
              <a:t>Fair procedures are interpreted as indicators of respect &amp; value &amp; lead to cooperation &amp; voluntary compliance with police &amp; with the law.</a:t>
            </a:r>
          </a:p>
          <a:p>
            <a:pPr marL="342900" indent="-342900">
              <a:buFont typeface="Arial" panose="020B0604020202020204" pitchFamily="34" charset="0"/>
              <a:buChar char="•"/>
            </a:pPr>
            <a:r>
              <a:rPr lang="en-US" sz="2400" dirty="0">
                <a:ea typeface="Tahoma" panose="020B0604030504040204" pitchFamily="34" charset="0"/>
                <a:cs typeface="Tahoma" panose="020B0604030504040204" pitchFamily="34" charset="0"/>
              </a:rPr>
              <a:t>Unfair procedures are perceived to show disrespect, exploitation of authority, &amp; lead to noncooperation, distrust, &amp; non-compliance.</a:t>
            </a:r>
          </a:p>
          <a:p>
            <a:endParaRPr lang="en-US" sz="2400" dirty="0">
              <a:ea typeface="Tahoma" panose="020B0604030504040204" pitchFamily="34" charset="0"/>
              <a:cs typeface="Tahoma" panose="020B0604030504040204" pitchFamily="34" charset="0"/>
            </a:endParaRPr>
          </a:p>
          <a:p>
            <a:pPr algn="r"/>
            <a:r>
              <a:rPr lang="en-US" sz="2400" i="1" dirty="0"/>
              <a:t>(Tyler, 1990; Braithwaite and </a:t>
            </a:r>
            <a:r>
              <a:rPr lang="en-US" sz="2400" i="1" dirty="0" err="1"/>
              <a:t>Makkai</a:t>
            </a:r>
            <a:r>
              <a:rPr lang="en-US" sz="2400" i="1" dirty="0"/>
              <a:t>, 1994) </a:t>
            </a:r>
          </a:p>
          <a:p>
            <a:pPr algn="r"/>
            <a:r>
              <a:rPr lang="en-US" sz="2400" dirty="0">
                <a:solidFill>
                  <a:prstClr val="black"/>
                </a:solidFill>
                <a:ea typeface="Tahoma" panose="020B0604030504040204" pitchFamily="34" charset="0"/>
                <a:cs typeface="Tahoma" panose="020B0604030504040204" pitchFamily="34" charset="0"/>
              </a:rPr>
              <a:t> </a:t>
            </a:r>
            <a:endParaRPr lang="en-GB" sz="2400" dirty="0">
              <a:ea typeface="Tahoma" panose="020B0604030504040204" pitchFamily="34" charset="0"/>
              <a:cs typeface="Tahoma" panose="020B0604030504040204" pitchFamily="34" charset="0"/>
            </a:endParaRPr>
          </a:p>
        </p:txBody>
      </p:sp>
      <p:graphicFrame>
        <p:nvGraphicFramePr>
          <p:cNvPr id="3" name="Diagram 2"/>
          <p:cNvGraphicFramePr/>
          <p:nvPr>
            <p:extLst>
              <p:ext uri="{D42A27DB-BD31-4B8C-83A1-F6EECF244321}">
                <p14:modId xmlns:p14="http://schemas.microsoft.com/office/powerpoint/2010/main" val="2729401644"/>
              </p:ext>
            </p:extLst>
          </p:nvPr>
        </p:nvGraphicFramePr>
        <p:xfrm>
          <a:off x="6447896" y="1127511"/>
          <a:ext cx="5546035" cy="44849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extBox 11"/>
          <p:cNvSpPr txBox="1"/>
          <p:nvPr/>
        </p:nvSpPr>
        <p:spPr>
          <a:xfrm>
            <a:off x="725141" y="154278"/>
            <a:ext cx="10744616" cy="584775"/>
          </a:xfrm>
          <a:prstGeom prst="rect">
            <a:avLst/>
          </a:prstGeom>
          <a:solidFill>
            <a:srgbClr val="002060"/>
          </a:solidFill>
        </p:spPr>
        <p:txBody>
          <a:bodyPr wrap="square" rtlCol="0">
            <a:spAutoFit/>
          </a:bodyPr>
          <a:lstStyle/>
          <a:p>
            <a:pPr algn="ctr"/>
            <a:r>
              <a:rPr lang="en-GB" sz="3200" b="1" dirty="0">
                <a:solidFill>
                  <a:schemeClr val="bg1"/>
                </a:solidFill>
              </a:rPr>
              <a:t>Communication &amp; the ‘Procedural Fairness Effect’</a:t>
            </a:r>
          </a:p>
        </p:txBody>
      </p:sp>
      <p:grpSp>
        <p:nvGrpSpPr>
          <p:cNvPr id="5" name="Group 4">
            <a:extLst>
              <a:ext uri="{FF2B5EF4-FFF2-40B4-BE49-F238E27FC236}">
                <a16:creationId xmlns:a16="http://schemas.microsoft.com/office/drawing/2014/main" id="{38F7FB41-E322-411B-8B7B-EA1D174057EA}"/>
              </a:ext>
            </a:extLst>
          </p:cNvPr>
          <p:cNvGrpSpPr/>
          <p:nvPr/>
        </p:nvGrpSpPr>
        <p:grpSpPr>
          <a:xfrm>
            <a:off x="0" y="5734233"/>
            <a:ext cx="12192000" cy="1240188"/>
            <a:chOff x="0" y="5734233"/>
            <a:chExt cx="12192000" cy="1240188"/>
          </a:xfrm>
        </p:grpSpPr>
        <p:pic>
          <p:nvPicPr>
            <p:cNvPr id="7" name="Picture 6">
              <a:extLst>
                <a:ext uri="{FF2B5EF4-FFF2-40B4-BE49-F238E27FC236}">
                  <a16:creationId xmlns:a16="http://schemas.microsoft.com/office/drawing/2014/main" id="{02045E5C-9B4F-4432-A403-DFCB1D7ED427}"/>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5D5EAFAE-73BA-4CA9-B875-A9B210A8DF6C}"/>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231BF09E-DD62-40D5-8762-8A5B8FAEE21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491F8E29-D104-41AF-A18A-94904801538D}"/>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6325C019-057D-458B-8534-3A102C8EFDB6}"/>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3" name="Picture 12" descr="A picture containing text, metalware, gear&#10;&#10;Description automatically generated">
              <a:extLst>
                <a:ext uri="{FF2B5EF4-FFF2-40B4-BE49-F238E27FC236}">
                  <a16:creationId xmlns:a16="http://schemas.microsoft.com/office/drawing/2014/main" id="{88AC5364-0679-48AF-B7B3-EFC8B3B2789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3756701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wipe(down)">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504950" y="968200"/>
            <a:ext cx="9201150" cy="4175300"/>
          </a:xfrm>
          <a:custGeom>
            <a:avLst/>
            <a:gdLst>
              <a:gd name="connsiteX0" fmla="*/ 0 w 9201150"/>
              <a:gd name="connsiteY0" fmla="*/ 0 h 4175300"/>
              <a:gd name="connsiteX1" fmla="*/ 841248 w 9201150"/>
              <a:gd name="connsiteY1" fmla="*/ 0 h 4175300"/>
              <a:gd name="connsiteX2" fmla="*/ 1406462 w 9201150"/>
              <a:gd name="connsiteY2" fmla="*/ 0 h 4175300"/>
              <a:gd name="connsiteX3" fmla="*/ 1787652 w 9201150"/>
              <a:gd name="connsiteY3" fmla="*/ 0 h 4175300"/>
              <a:gd name="connsiteX4" fmla="*/ 2168843 w 9201150"/>
              <a:gd name="connsiteY4" fmla="*/ 0 h 4175300"/>
              <a:gd name="connsiteX5" fmla="*/ 2642045 w 9201150"/>
              <a:gd name="connsiteY5" fmla="*/ 0 h 4175300"/>
              <a:gd name="connsiteX6" fmla="*/ 3207258 w 9201150"/>
              <a:gd name="connsiteY6" fmla="*/ 0 h 4175300"/>
              <a:gd name="connsiteX7" fmla="*/ 3864483 w 9201150"/>
              <a:gd name="connsiteY7" fmla="*/ 0 h 4175300"/>
              <a:gd name="connsiteX8" fmla="*/ 4705731 w 9201150"/>
              <a:gd name="connsiteY8" fmla="*/ 0 h 4175300"/>
              <a:gd name="connsiteX9" fmla="*/ 5086922 w 9201150"/>
              <a:gd name="connsiteY9" fmla="*/ 0 h 4175300"/>
              <a:gd name="connsiteX10" fmla="*/ 5652135 w 9201150"/>
              <a:gd name="connsiteY10" fmla="*/ 0 h 4175300"/>
              <a:gd name="connsiteX11" fmla="*/ 6401372 w 9201150"/>
              <a:gd name="connsiteY11" fmla="*/ 0 h 4175300"/>
              <a:gd name="connsiteX12" fmla="*/ 7150608 w 9201150"/>
              <a:gd name="connsiteY12" fmla="*/ 0 h 4175300"/>
              <a:gd name="connsiteX13" fmla="*/ 7991856 w 9201150"/>
              <a:gd name="connsiteY13" fmla="*/ 0 h 4175300"/>
              <a:gd name="connsiteX14" fmla="*/ 9201150 w 9201150"/>
              <a:gd name="connsiteY14" fmla="*/ 0 h 4175300"/>
              <a:gd name="connsiteX15" fmla="*/ 9201150 w 9201150"/>
              <a:gd name="connsiteY15" fmla="*/ 695883 h 4175300"/>
              <a:gd name="connsiteX16" fmla="*/ 9201150 w 9201150"/>
              <a:gd name="connsiteY16" fmla="*/ 1475273 h 4175300"/>
              <a:gd name="connsiteX17" fmla="*/ 9201150 w 9201150"/>
              <a:gd name="connsiteY17" fmla="*/ 2087650 h 4175300"/>
              <a:gd name="connsiteX18" fmla="*/ 9201150 w 9201150"/>
              <a:gd name="connsiteY18" fmla="*/ 2825286 h 4175300"/>
              <a:gd name="connsiteX19" fmla="*/ 9201150 w 9201150"/>
              <a:gd name="connsiteY19" fmla="*/ 3521170 h 4175300"/>
              <a:gd name="connsiteX20" fmla="*/ 9201150 w 9201150"/>
              <a:gd name="connsiteY20" fmla="*/ 4175300 h 4175300"/>
              <a:gd name="connsiteX21" fmla="*/ 8727948 w 9201150"/>
              <a:gd name="connsiteY21" fmla="*/ 4175300 h 4175300"/>
              <a:gd name="connsiteX22" fmla="*/ 7886700 w 9201150"/>
              <a:gd name="connsiteY22" fmla="*/ 4175300 h 4175300"/>
              <a:gd name="connsiteX23" fmla="*/ 7229475 w 9201150"/>
              <a:gd name="connsiteY23" fmla="*/ 4175300 h 4175300"/>
              <a:gd name="connsiteX24" fmla="*/ 6756273 w 9201150"/>
              <a:gd name="connsiteY24" fmla="*/ 4175300 h 4175300"/>
              <a:gd name="connsiteX25" fmla="*/ 5915025 w 9201150"/>
              <a:gd name="connsiteY25" fmla="*/ 4175300 h 4175300"/>
              <a:gd name="connsiteX26" fmla="*/ 5073777 w 9201150"/>
              <a:gd name="connsiteY26" fmla="*/ 4175300 h 4175300"/>
              <a:gd name="connsiteX27" fmla="*/ 4600575 w 9201150"/>
              <a:gd name="connsiteY27" fmla="*/ 4175300 h 4175300"/>
              <a:gd name="connsiteX28" fmla="*/ 4219385 w 9201150"/>
              <a:gd name="connsiteY28" fmla="*/ 4175300 h 4175300"/>
              <a:gd name="connsiteX29" fmla="*/ 3470148 w 9201150"/>
              <a:gd name="connsiteY29" fmla="*/ 4175300 h 4175300"/>
              <a:gd name="connsiteX30" fmla="*/ 2996946 w 9201150"/>
              <a:gd name="connsiteY30" fmla="*/ 4175300 h 4175300"/>
              <a:gd name="connsiteX31" fmla="*/ 2247710 w 9201150"/>
              <a:gd name="connsiteY31" fmla="*/ 4175300 h 4175300"/>
              <a:gd name="connsiteX32" fmla="*/ 1774508 w 9201150"/>
              <a:gd name="connsiteY32" fmla="*/ 4175300 h 4175300"/>
              <a:gd name="connsiteX33" fmla="*/ 1025271 w 9201150"/>
              <a:gd name="connsiteY33" fmla="*/ 4175300 h 4175300"/>
              <a:gd name="connsiteX34" fmla="*/ 0 w 9201150"/>
              <a:gd name="connsiteY34" fmla="*/ 4175300 h 4175300"/>
              <a:gd name="connsiteX35" fmla="*/ 0 w 9201150"/>
              <a:gd name="connsiteY35" fmla="*/ 3437664 h 4175300"/>
              <a:gd name="connsiteX36" fmla="*/ 0 w 9201150"/>
              <a:gd name="connsiteY36" fmla="*/ 2867039 h 4175300"/>
              <a:gd name="connsiteX37" fmla="*/ 0 w 9201150"/>
              <a:gd name="connsiteY37" fmla="*/ 2087650 h 4175300"/>
              <a:gd name="connsiteX38" fmla="*/ 0 w 9201150"/>
              <a:gd name="connsiteY38" fmla="*/ 1308261 h 4175300"/>
              <a:gd name="connsiteX39" fmla="*/ 0 w 9201150"/>
              <a:gd name="connsiteY39" fmla="*/ 612377 h 4175300"/>
              <a:gd name="connsiteX40" fmla="*/ 0 w 9201150"/>
              <a:gd name="connsiteY40" fmla="*/ 0 h 417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9201150" h="4175300" fill="none" extrusionOk="0">
                <a:moveTo>
                  <a:pt x="0" y="0"/>
                </a:moveTo>
                <a:cubicBezTo>
                  <a:pt x="277898" y="-1099"/>
                  <a:pt x="569657" y="19548"/>
                  <a:pt x="841248" y="0"/>
                </a:cubicBezTo>
                <a:cubicBezTo>
                  <a:pt x="1112839" y="-19548"/>
                  <a:pt x="1208988" y="-3372"/>
                  <a:pt x="1406462" y="0"/>
                </a:cubicBezTo>
                <a:cubicBezTo>
                  <a:pt x="1603936" y="3372"/>
                  <a:pt x="1638141" y="-14476"/>
                  <a:pt x="1787652" y="0"/>
                </a:cubicBezTo>
                <a:cubicBezTo>
                  <a:pt x="1937163" y="14476"/>
                  <a:pt x="1993211" y="-7734"/>
                  <a:pt x="2168843" y="0"/>
                </a:cubicBezTo>
                <a:cubicBezTo>
                  <a:pt x="2344475" y="7734"/>
                  <a:pt x="2435088" y="2023"/>
                  <a:pt x="2642045" y="0"/>
                </a:cubicBezTo>
                <a:cubicBezTo>
                  <a:pt x="2849002" y="-2023"/>
                  <a:pt x="2999428" y="2742"/>
                  <a:pt x="3207258" y="0"/>
                </a:cubicBezTo>
                <a:cubicBezTo>
                  <a:pt x="3415088" y="-2742"/>
                  <a:pt x="3707588" y="13480"/>
                  <a:pt x="3864483" y="0"/>
                </a:cubicBezTo>
                <a:cubicBezTo>
                  <a:pt x="4021378" y="-13480"/>
                  <a:pt x="4349064" y="34206"/>
                  <a:pt x="4705731" y="0"/>
                </a:cubicBezTo>
                <a:cubicBezTo>
                  <a:pt x="5062398" y="-34206"/>
                  <a:pt x="4897040" y="476"/>
                  <a:pt x="5086922" y="0"/>
                </a:cubicBezTo>
                <a:cubicBezTo>
                  <a:pt x="5276804" y="-476"/>
                  <a:pt x="5419053" y="-19472"/>
                  <a:pt x="5652135" y="0"/>
                </a:cubicBezTo>
                <a:cubicBezTo>
                  <a:pt x="5885217" y="19472"/>
                  <a:pt x="6036304" y="-8924"/>
                  <a:pt x="6401372" y="0"/>
                </a:cubicBezTo>
                <a:cubicBezTo>
                  <a:pt x="6766440" y="8924"/>
                  <a:pt x="6890750" y="28200"/>
                  <a:pt x="7150608" y="0"/>
                </a:cubicBezTo>
                <a:cubicBezTo>
                  <a:pt x="7410466" y="-28200"/>
                  <a:pt x="7575182" y="920"/>
                  <a:pt x="7991856" y="0"/>
                </a:cubicBezTo>
                <a:cubicBezTo>
                  <a:pt x="8408530" y="-920"/>
                  <a:pt x="8745198" y="26945"/>
                  <a:pt x="9201150" y="0"/>
                </a:cubicBezTo>
                <a:cubicBezTo>
                  <a:pt x="9177525" y="247301"/>
                  <a:pt x="9180480" y="402985"/>
                  <a:pt x="9201150" y="695883"/>
                </a:cubicBezTo>
                <a:cubicBezTo>
                  <a:pt x="9221820" y="988781"/>
                  <a:pt x="9179431" y="1135568"/>
                  <a:pt x="9201150" y="1475273"/>
                </a:cubicBezTo>
                <a:cubicBezTo>
                  <a:pt x="9222870" y="1814978"/>
                  <a:pt x="9217072" y="1808507"/>
                  <a:pt x="9201150" y="2087650"/>
                </a:cubicBezTo>
                <a:cubicBezTo>
                  <a:pt x="9185228" y="2366793"/>
                  <a:pt x="9224570" y="2560842"/>
                  <a:pt x="9201150" y="2825286"/>
                </a:cubicBezTo>
                <a:cubicBezTo>
                  <a:pt x="9177730" y="3089730"/>
                  <a:pt x="9223533" y="3219011"/>
                  <a:pt x="9201150" y="3521170"/>
                </a:cubicBezTo>
                <a:cubicBezTo>
                  <a:pt x="9178767" y="3823329"/>
                  <a:pt x="9218525" y="3861365"/>
                  <a:pt x="9201150" y="4175300"/>
                </a:cubicBezTo>
                <a:cubicBezTo>
                  <a:pt x="9073300" y="4177725"/>
                  <a:pt x="8883903" y="4175210"/>
                  <a:pt x="8727948" y="4175300"/>
                </a:cubicBezTo>
                <a:cubicBezTo>
                  <a:pt x="8571993" y="4175390"/>
                  <a:pt x="8241275" y="4154765"/>
                  <a:pt x="7886700" y="4175300"/>
                </a:cubicBezTo>
                <a:cubicBezTo>
                  <a:pt x="7532125" y="4195835"/>
                  <a:pt x="7511159" y="4185013"/>
                  <a:pt x="7229475" y="4175300"/>
                </a:cubicBezTo>
                <a:cubicBezTo>
                  <a:pt x="6947792" y="4165587"/>
                  <a:pt x="6940705" y="4172838"/>
                  <a:pt x="6756273" y="4175300"/>
                </a:cubicBezTo>
                <a:cubicBezTo>
                  <a:pt x="6571841" y="4177762"/>
                  <a:pt x="6202532" y="4134425"/>
                  <a:pt x="5915025" y="4175300"/>
                </a:cubicBezTo>
                <a:cubicBezTo>
                  <a:pt x="5627518" y="4216175"/>
                  <a:pt x="5330944" y="4143417"/>
                  <a:pt x="5073777" y="4175300"/>
                </a:cubicBezTo>
                <a:cubicBezTo>
                  <a:pt x="4816610" y="4207183"/>
                  <a:pt x="4833662" y="4154309"/>
                  <a:pt x="4600575" y="4175300"/>
                </a:cubicBezTo>
                <a:cubicBezTo>
                  <a:pt x="4367488" y="4196291"/>
                  <a:pt x="4373540" y="4192167"/>
                  <a:pt x="4219385" y="4175300"/>
                </a:cubicBezTo>
                <a:cubicBezTo>
                  <a:pt x="4065230" y="4158434"/>
                  <a:pt x="3740451" y="4145546"/>
                  <a:pt x="3470148" y="4175300"/>
                </a:cubicBezTo>
                <a:cubicBezTo>
                  <a:pt x="3199845" y="4205054"/>
                  <a:pt x="3233348" y="4184632"/>
                  <a:pt x="2996946" y="4175300"/>
                </a:cubicBezTo>
                <a:cubicBezTo>
                  <a:pt x="2760544" y="4165968"/>
                  <a:pt x="2548027" y="4140246"/>
                  <a:pt x="2247710" y="4175300"/>
                </a:cubicBezTo>
                <a:cubicBezTo>
                  <a:pt x="1947393" y="4210354"/>
                  <a:pt x="1945854" y="4186398"/>
                  <a:pt x="1774508" y="4175300"/>
                </a:cubicBezTo>
                <a:cubicBezTo>
                  <a:pt x="1603162" y="4164202"/>
                  <a:pt x="1248331" y="4190652"/>
                  <a:pt x="1025271" y="4175300"/>
                </a:cubicBezTo>
                <a:cubicBezTo>
                  <a:pt x="802211" y="4159948"/>
                  <a:pt x="270363" y="4130316"/>
                  <a:pt x="0" y="4175300"/>
                </a:cubicBezTo>
                <a:cubicBezTo>
                  <a:pt x="27988" y="3906888"/>
                  <a:pt x="-2484" y="3774490"/>
                  <a:pt x="0" y="3437664"/>
                </a:cubicBezTo>
                <a:cubicBezTo>
                  <a:pt x="2484" y="3100838"/>
                  <a:pt x="-9840" y="3102207"/>
                  <a:pt x="0" y="2867039"/>
                </a:cubicBezTo>
                <a:cubicBezTo>
                  <a:pt x="9840" y="2631872"/>
                  <a:pt x="-21205" y="2409551"/>
                  <a:pt x="0" y="2087650"/>
                </a:cubicBezTo>
                <a:cubicBezTo>
                  <a:pt x="21205" y="1765749"/>
                  <a:pt x="18535" y="1501277"/>
                  <a:pt x="0" y="1308261"/>
                </a:cubicBezTo>
                <a:cubicBezTo>
                  <a:pt x="-18535" y="1115245"/>
                  <a:pt x="7959" y="942718"/>
                  <a:pt x="0" y="612377"/>
                </a:cubicBezTo>
                <a:cubicBezTo>
                  <a:pt x="-7959" y="282036"/>
                  <a:pt x="29066" y="260320"/>
                  <a:pt x="0" y="0"/>
                </a:cubicBezTo>
                <a:close/>
              </a:path>
              <a:path w="9201150" h="4175300" stroke="0" extrusionOk="0">
                <a:moveTo>
                  <a:pt x="0" y="0"/>
                </a:moveTo>
                <a:cubicBezTo>
                  <a:pt x="126484" y="-20470"/>
                  <a:pt x="366475" y="1679"/>
                  <a:pt x="565214" y="0"/>
                </a:cubicBezTo>
                <a:cubicBezTo>
                  <a:pt x="763953" y="-1679"/>
                  <a:pt x="825490" y="17917"/>
                  <a:pt x="1038415" y="0"/>
                </a:cubicBezTo>
                <a:cubicBezTo>
                  <a:pt x="1251340" y="-17917"/>
                  <a:pt x="1390107" y="7526"/>
                  <a:pt x="1695641" y="0"/>
                </a:cubicBezTo>
                <a:cubicBezTo>
                  <a:pt x="2001175" y="-7526"/>
                  <a:pt x="2306893" y="-35773"/>
                  <a:pt x="2536889" y="0"/>
                </a:cubicBezTo>
                <a:cubicBezTo>
                  <a:pt x="2766885" y="35773"/>
                  <a:pt x="2883758" y="-23074"/>
                  <a:pt x="3102102" y="0"/>
                </a:cubicBezTo>
                <a:cubicBezTo>
                  <a:pt x="3320446" y="23074"/>
                  <a:pt x="3444711" y="12695"/>
                  <a:pt x="3575304" y="0"/>
                </a:cubicBezTo>
                <a:cubicBezTo>
                  <a:pt x="3705897" y="-12695"/>
                  <a:pt x="4008746" y="27425"/>
                  <a:pt x="4140518" y="0"/>
                </a:cubicBezTo>
                <a:cubicBezTo>
                  <a:pt x="4272290" y="-27425"/>
                  <a:pt x="4477930" y="-15724"/>
                  <a:pt x="4797743" y="0"/>
                </a:cubicBezTo>
                <a:cubicBezTo>
                  <a:pt x="5117557" y="15724"/>
                  <a:pt x="5136654" y="-24662"/>
                  <a:pt x="5362956" y="0"/>
                </a:cubicBezTo>
                <a:cubicBezTo>
                  <a:pt x="5589258" y="24662"/>
                  <a:pt x="5926859" y="35927"/>
                  <a:pt x="6204204" y="0"/>
                </a:cubicBezTo>
                <a:cubicBezTo>
                  <a:pt x="6481549" y="-35927"/>
                  <a:pt x="6708842" y="-1785"/>
                  <a:pt x="6953441" y="0"/>
                </a:cubicBezTo>
                <a:cubicBezTo>
                  <a:pt x="7198040" y="1785"/>
                  <a:pt x="7513622" y="7364"/>
                  <a:pt x="7794688" y="0"/>
                </a:cubicBezTo>
                <a:cubicBezTo>
                  <a:pt x="8075754" y="-7364"/>
                  <a:pt x="8153542" y="-4219"/>
                  <a:pt x="8359902" y="0"/>
                </a:cubicBezTo>
                <a:cubicBezTo>
                  <a:pt x="8566262" y="4219"/>
                  <a:pt x="8804885" y="-20157"/>
                  <a:pt x="9201150" y="0"/>
                </a:cubicBezTo>
                <a:cubicBezTo>
                  <a:pt x="9189034" y="230442"/>
                  <a:pt x="9192844" y="525778"/>
                  <a:pt x="9201150" y="695883"/>
                </a:cubicBezTo>
                <a:cubicBezTo>
                  <a:pt x="9209456" y="865988"/>
                  <a:pt x="9208132" y="1105145"/>
                  <a:pt x="9201150" y="1350014"/>
                </a:cubicBezTo>
                <a:cubicBezTo>
                  <a:pt x="9194168" y="1594883"/>
                  <a:pt x="9213359" y="1908400"/>
                  <a:pt x="9201150" y="2129403"/>
                </a:cubicBezTo>
                <a:cubicBezTo>
                  <a:pt x="9188941" y="2350406"/>
                  <a:pt x="9205388" y="2498369"/>
                  <a:pt x="9201150" y="2783533"/>
                </a:cubicBezTo>
                <a:cubicBezTo>
                  <a:pt x="9196913" y="3068697"/>
                  <a:pt x="9215719" y="3204010"/>
                  <a:pt x="9201150" y="3479417"/>
                </a:cubicBezTo>
                <a:cubicBezTo>
                  <a:pt x="9186581" y="3754824"/>
                  <a:pt x="9214654" y="3836667"/>
                  <a:pt x="9201150" y="4175300"/>
                </a:cubicBezTo>
                <a:cubicBezTo>
                  <a:pt x="9039378" y="4190399"/>
                  <a:pt x="8749816" y="4193986"/>
                  <a:pt x="8635937" y="4175300"/>
                </a:cubicBezTo>
                <a:cubicBezTo>
                  <a:pt x="8522058" y="4156614"/>
                  <a:pt x="8435768" y="4188065"/>
                  <a:pt x="8254746" y="4175300"/>
                </a:cubicBezTo>
                <a:cubicBezTo>
                  <a:pt x="8073724" y="4162535"/>
                  <a:pt x="7975687" y="4182615"/>
                  <a:pt x="7873556" y="4175300"/>
                </a:cubicBezTo>
                <a:cubicBezTo>
                  <a:pt x="7771425" y="4167986"/>
                  <a:pt x="7309035" y="4136214"/>
                  <a:pt x="7032307" y="4175300"/>
                </a:cubicBezTo>
                <a:cubicBezTo>
                  <a:pt x="6755579" y="4214386"/>
                  <a:pt x="6560895" y="4191994"/>
                  <a:pt x="6283071" y="4175300"/>
                </a:cubicBezTo>
                <a:cubicBezTo>
                  <a:pt x="6005247" y="4158606"/>
                  <a:pt x="5924037" y="4161599"/>
                  <a:pt x="5809869" y="4175300"/>
                </a:cubicBezTo>
                <a:cubicBezTo>
                  <a:pt x="5695701" y="4189001"/>
                  <a:pt x="5366600" y="4180391"/>
                  <a:pt x="5152644" y="4175300"/>
                </a:cubicBezTo>
                <a:cubicBezTo>
                  <a:pt x="4938688" y="4170209"/>
                  <a:pt x="4500328" y="4190630"/>
                  <a:pt x="4311396" y="4175300"/>
                </a:cubicBezTo>
                <a:cubicBezTo>
                  <a:pt x="4122464" y="4159970"/>
                  <a:pt x="4065464" y="4165258"/>
                  <a:pt x="3930206" y="4175300"/>
                </a:cubicBezTo>
                <a:cubicBezTo>
                  <a:pt x="3794948" y="4185343"/>
                  <a:pt x="3537336" y="4201865"/>
                  <a:pt x="3180969" y="4175300"/>
                </a:cubicBezTo>
                <a:cubicBezTo>
                  <a:pt x="2824602" y="4148735"/>
                  <a:pt x="2746927" y="4194692"/>
                  <a:pt x="2615756" y="4175300"/>
                </a:cubicBezTo>
                <a:cubicBezTo>
                  <a:pt x="2484585" y="4155908"/>
                  <a:pt x="2137786" y="4197014"/>
                  <a:pt x="1866519" y="4175300"/>
                </a:cubicBezTo>
                <a:cubicBezTo>
                  <a:pt x="1595252" y="4153586"/>
                  <a:pt x="1470110" y="4194076"/>
                  <a:pt x="1117283" y="4175300"/>
                </a:cubicBezTo>
                <a:cubicBezTo>
                  <a:pt x="764456" y="4156524"/>
                  <a:pt x="745614" y="4173813"/>
                  <a:pt x="644081" y="4175300"/>
                </a:cubicBezTo>
                <a:cubicBezTo>
                  <a:pt x="542548" y="4176787"/>
                  <a:pt x="165368" y="4188082"/>
                  <a:pt x="0" y="4175300"/>
                </a:cubicBezTo>
                <a:cubicBezTo>
                  <a:pt x="-1856" y="4040007"/>
                  <a:pt x="-24340" y="3768625"/>
                  <a:pt x="0" y="3604676"/>
                </a:cubicBezTo>
                <a:cubicBezTo>
                  <a:pt x="24340" y="3440727"/>
                  <a:pt x="7643" y="3216356"/>
                  <a:pt x="0" y="2992298"/>
                </a:cubicBezTo>
                <a:cubicBezTo>
                  <a:pt x="-7643" y="2768240"/>
                  <a:pt x="4209" y="2572745"/>
                  <a:pt x="0" y="2379921"/>
                </a:cubicBezTo>
                <a:cubicBezTo>
                  <a:pt x="-4209" y="2187097"/>
                  <a:pt x="21194" y="1873479"/>
                  <a:pt x="0" y="1642285"/>
                </a:cubicBezTo>
                <a:cubicBezTo>
                  <a:pt x="-21194" y="1411091"/>
                  <a:pt x="7349" y="1160861"/>
                  <a:pt x="0" y="904648"/>
                </a:cubicBezTo>
                <a:cubicBezTo>
                  <a:pt x="-7349" y="648435"/>
                  <a:pt x="11791" y="295223"/>
                  <a:pt x="0" y="0"/>
                </a:cubicBezTo>
                <a:close/>
              </a:path>
            </a:pathLst>
          </a:custGeom>
          <a:solidFill>
            <a:schemeClr val="accent3">
              <a:lumMod val="40000"/>
              <a:lumOff val="60000"/>
            </a:schemeClr>
          </a:solidFill>
          <a:ln>
            <a:solidFill>
              <a:schemeClr val="tx1"/>
            </a:solidFill>
            <a:extLst>
              <a:ext uri="{C807C97D-BFC1-408E-A445-0C87EB9F89A2}">
                <ask:lineSketchStyleProps xmlns:ask="http://schemas.microsoft.com/office/drawing/2018/sketchyshapes" sd="1918095625">
                  <a:prstGeom prst="rect">
                    <a:avLst/>
                  </a:prstGeom>
                  <ask:type>
                    <ask:lineSketchFreehand/>
                  </ask:type>
                </ask:lineSketchStyleProps>
              </a:ext>
            </a:extLst>
          </a:ln>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algn="l" defTabSz="914400" rtl="0" eaLnBrk="1" fontAlgn="auto" latinLnBrk="0" hangingPunct="1">
              <a:lnSpc>
                <a:spcPct val="90000"/>
              </a:lnSpc>
              <a:spcBef>
                <a:spcPts val="1200"/>
              </a:spcBef>
              <a:spcAft>
                <a:spcPts val="200"/>
              </a:spcAft>
              <a:buClr>
                <a:srgbClr val="E48312"/>
              </a:buClr>
              <a:buSzPct val="100000"/>
              <a:buNone/>
              <a:tabLst/>
              <a:defRPr/>
            </a:pP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1. </a:t>
            </a:r>
            <a:r>
              <a:rPr kumimoji="0" lang="en-US" sz="2400" b="1"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Relationship: </a:t>
            </a:r>
            <a:r>
              <a:rPr lang="en-US" sz="2400" dirty="0">
                <a:solidFill>
                  <a:schemeClr val="tx1"/>
                </a:solidFill>
                <a:ea typeface="Tahoma" panose="020B0604030504040204" pitchFamily="34" charset="0"/>
                <a:cs typeface="Tahoma" panose="020B0604030504040204" pitchFamily="34" charset="0"/>
              </a:rPr>
              <a:t>A</a:t>
            </a: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m I prepared to deal with the relationship? </a:t>
            </a:r>
          </a:p>
          <a:p>
            <a:pPr marL="0" marR="0" lvl="0" indent="0" algn="l" defTabSz="914400" rtl="0" eaLnBrk="1" fontAlgn="auto" latinLnBrk="0" hangingPunct="1">
              <a:lnSpc>
                <a:spcPct val="90000"/>
              </a:lnSpc>
              <a:spcBef>
                <a:spcPts val="1200"/>
              </a:spcBef>
              <a:spcAft>
                <a:spcPts val="200"/>
              </a:spcAft>
              <a:buClr>
                <a:srgbClr val="E48312"/>
              </a:buClr>
              <a:buSzPct val="100000"/>
              <a:buNone/>
              <a:tabLst/>
              <a:defRPr/>
            </a:pPr>
            <a:r>
              <a:rPr lang="en-US" sz="2400" dirty="0">
                <a:solidFill>
                  <a:schemeClr val="tx1"/>
                </a:solidFill>
                <a:ea typeface="Tahoma" panose="020B0604030504040204" pitchFamily="34" charset="0"/>
                <a:cs typeface="Tahoma" panose="020B0604030504040204" pitchFamily="34" charset="0"/>
              </a:rPr>
              <a:t>2. </a:t>
            </a:r>
            <a:r>
              <a:rPr kumimoji="0" lang="en-US" sz="2400" b="1"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Communication: </a:t>
            </a:r>
            <a:r>
              <a:rPr lang="en-US" sz="2400" dirty="0">
                <a:solidFill>
                  <a:schemeClr val="tx1"/>
                </a:solidFill>
                <a:ea typeface="Tahoma" panose="020B0604030504040204" pitchFamily="34" charset="0"/>
                <a:cs typeface="Tahoma" panose="020B0604030504040204" pitchFamily="34" charset="0"/>
              </a:rPr>
              <a:t>A</a:t>
            </a: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m I ready to listen and talk effectively? </a:t>
            </a:r>
          </a:p>
          <a:p>
            <a:pPr marL="0" marR="0" lvl="0" indent="0" algn="l" defTabSz="914400" rtl="0" eaLnBrk="1" fontAlgn="auto" latinLnBrk="0" hangingPunct="1">
              <a:lnSpc>
                <a:spcPct val="90000"/>
              </a:lnSpc>
              <a:spcBef>
                <a:spcPts val="1200"/>
              </a:spcBef>
              <a:spcAft>
                <a:spcPts val="200"/>
              </a:spcAft>
              <a:buClr>
                <a:srgbClr val="E48312"/>
              </a:buClr>
              <a:buSzPct val="100000"/>
              <a:buNone/>
              <a:tabLst/>
              <a:defRPr/>
            </a:pPr>
            <a:r>
              <a:rPr lang="en-US" sz="2400" dirty="0">
                <a:solidFill>
                  <a:schemeClr val="tx1"/>
                </a:solidFill>
                <a:ea typeface="Tahoma" panose="020B0604030504040204" pitchFamily="34" charset="0"/>
                <a:cs typeface="Tahoma" panose="020B0604030504040204" pitchFamily="34" charset="0"/>
              </a:rPr>
              <a:t>3. </a:t>
            </a:r>
            <a:r>
              <a:rPr kumimoji="0" lang="en-US" sz="2400" b="1"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Interests: </a:t>
            </a:r>
            <a:r>
              <a:rPr lang="en-US" sz="2400" dirty="0">
                <a:solidFill>
                  <a:schemeClr val="tx1"/>
                </a:solidFill>
                <a:ea typeface="Tahoma" panose="020B0604030504040204" pitchFamily="34" charset="0"/>
                <a:cs typeface="Tahoma" panose="020B0604030504040204" pitchFamily="34" charset="0"/>
              </a:rPr>
              <a:t>W</a:t>
            </a: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hat do people really want? </a:t>
            </a:r>
          </a:p>
          <a:p>
            <a:pPr marL="0" marR="0" lvl="0" indent="0" algn="l" defTabSz="914400" rtl="0" eaLnBrk="1" fontAlgn="auto" latinLnBrk="0" hangingPunct="1">
              <a:lnSpc>
                <a:spcPct val="90000"/>
              </a:lnSpc>
              <a:spcBef>
                <a:spcPts val="1200"/>
              </a:spcBef>
              <a:spcAft>
                <a:spcPts val="200"/>
              </a:spcAft>
              <a:buClr>
                <a:srgbClr val="E48312"/>
              </a:buClr>
              <a:buSzPct val="100000"/>
              <a:buNone/>
              <a:tabLst/>
              <a:defRPr/>
            </a:pP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4. </a:t>
            </a:r>
            <a:r>
              <a:rPr kumimoji="0" lang="en-US" sz="2400" b="1"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Options: </a:t>
            </a:r>
            <a:r>
              <a:rPr lang="en-US" sz="2400" dirty="0">
                <a:solidFill>
                  <a:schemeClr val="tx1"/>
                </a:solidFill>
                <a:ea typeface="Tahoma" panose="020B0604030504040204" pitchFamily="34" charset="0"/>
                <a:cs typeface="Tahoma" panose="020B0604030504040204" pitchFamily="34" charset="0"/>
              </a:rPr>
              <a:t>W</a:t>
            </a: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hat are the possible agreements or bits of an agreement? </a:t>
            </a:r>
          </a:p>
          <a:p>
            <a:pPr marL="0" marR="0" lvl="0" indent="0" algn="l" defTabSz="914400" rtl="0" eaLnBrk="1" fontAlgn="auto" latinLnBrk="0" hangingPunct="1">
              <a:lnSpc>
                <a:spcPct val="90000"/>
              </a:lnSpc>
              <a:spcBef>
                <a:spcPts val="1200"/>
              </a:spcBef>
              <a:spcAft>
                <a:spcPts val="200"/>
              </a:spcAft>
              <a:buClr>
                <a:srgbClr val="E48312"/>
              </a:buClr>
              <a:buSzPct val="100000"/>
              <a:buNone/>
              <a:tabLst/>
              <a:defRPr/>
            </a:pP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5. </a:t>
            </a:r>
            <a:r>
              <a:rPr kumimoji="0" lang="en-US" sz="2400" b="1"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Alternatives: </a:t>
            </a:r>
            <a:r>
              <a:rPr lang="en-US" sz="2400" dirty="0">
                <a:solidFill>
                  <a:schemeClr val="tx1"/>
                </a:solidFill>
                <a:ea typeface="Tahoma" panose="020B0604030504040204" pitchFamily="34" charset="0"/>
                <a:cs typeface="Tahoma" panose="020B0604030504040204" pitchFamily="34" charset="0"/>
              </a:rPr>
              <a:t>W</a:t>
            </a: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hat will I do if we do not agree? </a:t>
            </a:r>
          </a:p>
          <a:p>
            <a:pPr marL="0" marR="0" lvl="0" indent="0" algn="l" defTabSz="914400" rtl="0" eaLnBrk="1" fontAlgn="auto" latinLnBrk="0" hangingPunct="1">
              <a:lnSpc>
                <a:spcPct val="90000"/>
              </a:lnSpc>
              <a:spcBef>
                <a:spcPts val="1200"/>
              </a:spcBef>
              <a:spcAft>
                <a:spcPts val="200"/>
              </a:spcAft>
              <a:buClr>
                <a:srgbClr val="E48312"/>
              </a:buClr>
              <a:buSzPct val="100000"/>
              <a:buNone/>
              <a:tabLst/>
              <a:defRPr/>
            </a:pP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6. </a:t>
            </a:r>
            <a:r>
              <a:rPr kumimoji="0" lang="en-US" sz="2400" b="1"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Legitimacy: </a:t>
            </a:r>
            <a:r>
              <a:rPr lang="en-US" sz="2400" dirty="0">
                <a:solidFill>
                  <a:schemeClr val="tx1"/>
                </a:solidFill>
                <a:ea typeface="Tahoma" panose="020B0604030504040204" pitchFamily="34" charset="0"/>
                <a:cs typeface="Tahoma" panose="020B0604030504040204" pitchFamily="34" charset="0"/>
              </a:rPr>
              <a:t>W</a:t>
            </a: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hat criteria will I use to persuade us both that we are not being ripped off? </a:t>
            </a:r>
          </a:p>
          <a:p>
            <a:pPr marL="0" marR="0" lvl="0" indent="0" algn="l" defTabSz="914400" rtl="0" eaLnBrk="1" fontAlgn="auto" latinLnBrk="0" hangingPunct="1">
              <a:lnSpc>
                <a:spcPct val="90000"/>
              </a:lnSpc>
              <a:spcBef>
                <a:spcPts val="1200"/>
              </a:spcBef>
              <a:spcAft>
                <a:spcPts val="200"/>
              </a:spcAft>
              <a:buClr>
                <a:srgbClr val="E48312"/>
              </a:buClr>
              <a:buSzPct val="100000"/>
              <a:buNone/>
              <a:tabLst/>
              <a:defRPr/>
            </a:pP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7. </a:t>
            </a:r>
            <a:r>
              <a:rPr kumimoji="0" lang="en-US" sz="2400" b="1"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Commitment</a:t>
            </a:r>
            <a:r>
              <a:rPr kumimoji="0" lang="en-US" sz="2400" b="0" i="0" u="none" strike="noStrike" kern="1200" cap="none" spc="0" normalizeH="0" baseline="0" noProof="0" dirty="0">
                <a:ln>
                  <a:noFill/>
                </a:ln>
                <a:solidFill>
                  <a:schemeClr val="tx1"/>
                </a:solidFill>
                <a:effectLst/>
                <a:uLnTx/>
                <a:uFillTx/>
                <a:ea typeface="Tahoma" panose="020B0604030504040204" pitchFamily="34" charset="0"/>
                <a:cs typeface="Tahoma" panose="020B0604030504040204" pitchFamily="34" charset="0"/>
              </a:rPr>
              <a:t>: What commitments should I seek or make? </a:t>
            </a:r>
          </a:p>
          <a:p>
            <a:pPr marL="0" marR="0" lvl="0" indent="0" algn="l" defTabSz="914400" rtl="0" eaLnBrk="1" fontAlgn="auto" latinLnBrk="0" hangingPunct="1">
              <a:lnSpc>
                <a:spcPct val="90000"/>
              </a:lnSpc>
              <a:spcBef>
                <a:spcPts val="1200"/>
              </a:spcBef>
              <a:spcAft>
                <a:spcPts val="200"/>
              </a:spcAft>
              <a:buClr>
                <a:srgbClr val="E48312"/>
              </a:buClr>
              <a:buSzPct val="100000"/>
              <a:buNone/>
              <a:tabLst/>
              <a:defRPr/>
            </a:pPr>
            <a:endParaRPr kumimoji="0" lang="en-US" sz="2400" b="0" i="0" u="none" strike="noStrike" kern="1200" cap="none" spc="0" normalizeH="0" baseline="0" noProof="0" dirty="0">
              <a:ln>
                <a:noFill/>
              </a:ln>
              <a:solidFill>
                <a:srgbClr val="002060"/>
              </a:solidFill>
              <a:effectLst/>
              <a:uLnTx/>
              <a:uFillTx/>
              <a:ea typeface="Tahoma" panose="020B0604030504040204" pitchFamily="34" charset="0"/>
              <a:cs typeface="Tahoma" panose="020B0604030504040204" pitchFamily="34" charset="0"/>
            </a:endParaRPr>
          </a:p>
        </p:txBody>
      </p:sp>
      <p:sp>
        <p:nvSpPr>
          <p:cNvPr id="4" name="TextBox 3"/>
          <p:cNvSpPr txBox="1"/>
          <p:nvPr/>
        </p:nvSpPr>
        <p:spPr>
          <a:xfrm>
            <a:off x="496957" y="267914"/>
            <a:ext cx="11373310" cy="553998"/>
          </a:xfrm>
          <a:prstGeom prst="rect">
            <a:avLst/>
          </a:prstGeom>
          <a:solidFill>
            <a:srgbClr val="002060"/>
          </a:solidFill>
        </p:spPr>
        <p:txBody>
          <a:bodyPr wrap="square" rtlCol="0">
            <a:spAutoFit/>
          </a:bodyPr>
          <a:lstStyle/>
          <a:p>
            <a:pPr algn="ctr"/>
            <a:r>
              <a:rPr lang="en-GB" sz="3000" b="1" dirty="0">
                <a:solidFill>
                  <a:schemeClr val="bg1"/>
                </a:solidFill>
              </a:rPr>
              <a:t>7 Elements of Effective Negotiations to address differences &amp; conflict</a:t>
            </a:r>
          </a:p>
        </p:txBody>
      </p:sp>
      <p:sp>
        <p:nvSpPr>
          <p:cNvPr id="5" name="Rectangle 4"/>
          <p:cNvSpPr/>
          <p:nvPr/>
        </p:nvSpPr>
        <p:spPr>
          <a:xfrm>
            <a:off x="3369708" y="5491615"/>
            <a:ext cx="5452583" cy="452432"/>
          </a:xfrm>
          <a:custGeom>
            <a:avLst/>
            <a:gdLst>
              <a:gd name="connsiteX0" fmla="*/ 0 w 5452583"/>
              <a:gd name="connsiteY0" fmla="*/ 0 h 452432"/>
              <a:gd name="connsiteX1" fmla="*/ 627047 w 5452583"/>
              <a:gd name="connsiteY1" fmla="*/ 0 h 452432"/>
              <a:gd name="connsiteX2" fmla="*/ 1145042 w 5452583"/>
              <a:gd name="connsiteY2" fmla="*/ 0 h 452432"/>
              <a:gd name="connsiteX3" fmla="*/ 1881141 w 5452583"/>
              <a:gd name="connsiteY3" fmla="*/ 0 h 452432"/>
              <a:gd name="connsiteX4" fmla="*/ 2508188 w 5452583"/>
              <a:gd name="connsiteY4" fmla="*/ 0 h 452432"/>
              <a:gd name="connsiteX5" fmla="*/ 3080709 w 5452583"/>
              <a:gd name="connsiteY5" fmla="*/ 0 h 452432"/>
              <a:gd name="connsiteX6" fmla="*/ 3816808 w 5452583"/>
              <a:gd name="connsiteY6" fmla="*/ 0 h 452432"/>
              <a:gd name="connsiteX7" fmla="*/ 4552907 w 5452583"/>
              <a:gd name="connsiteY7" fmla="*/ 0 h 452432"/>
              <a:gd name="connsiteX8" fmla="*/ 5452583 w 5452583"/>
              <a:gd name="connsiteY8" fmla="*/ 0 h 452432"/>
              <a:gd name="connsiteX9" fmla="*/ 5452583 w 5452583"/>
              <a:gd name="connsiteY9" fmla="*/ 452432 h 452432"/>
              <a:gd name="connsiteX10" fmla="*/ 4771010 w 5452583"/>
              <a:gd name="connsiteY10" fmla="*/ 452432 h 452432"/>
              <a:gd name="connsiteX11" fmla="*/ 4143963 w 5452583"/>
              <a:gd name="connsiteY11" fmla="*/ 452432 h 452432"/>
              <a:gd name="connsiteX12" fmla="*/ 3516916 w 5452583"/>
              <a:gd name="connsiteY12" fmla="*/ 452432 h 452432"/>
              <a:gd name="connsiteX13" fmla="*/ 2998921 w 5452583"/>
              <a:gd name="connsiteY13" fmla="*/ 452432 h 452432"/>
              <a:gd name="connsiteX14" fmla="*/ 2371874 w 5452583"/>
              <a:gd name="connsiteY14" fmla="*/ 452432 h 452432"/>
              <a:gd name="connsiteX15" fmla="*/ 1853878 w 5452583"/>
              <a:gd name="connsiteY15" fmla="*/ 452432 h 452432"/>
              <a:gd name="connsiteX16" fmla="*/ 1226831 w 5452583"/>
              <a:gd name="connsiteY16" fmla="*/ 452432 h 452432"/>
              <a:gd name="connsiteX17" fmla="*/ 708836 w 5452583"/>
              <a:gd name="connsiteY17" fmla="*/ 452432 h 452432"/>
              <a:gd name="connsiteX18" fmla="*/ 0 w 5452583"/>
              <a:gd name="connsiteY18" fmla="*/ 452432 h 452432"/>
              <a:gd name="connsiteX19" fmla="*/ 0 w 5452583"/>
              <a:gd name="connsiteY19" fmla="*/ 0 h 452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452583" h="452432" fill="none" extrusionOk="0">
                <a:moveTo>
                  <a:pt x="0" y="0"/>
                </a:moveTo>
                <a:cubicBezTo>
                  <a:pt x="141211" y="-28887"/>
                  <a:pt x="472189" y="-1710"/>
                  <a:pt x="627047" y="0"/>
                </a:cubicBezTo>
                <a:cubicBezTo>
                  <a:pt x="781905" y="1710"/>
                  <a:pt x="1002491" y="9137"/>
                  <a:pt x="1145042" y="0"/>
                </a:cubicBezTo>
                <a:cubicBezTo>
                  <a:pt x="1287594" y="-9137"/>
                  <a:pt x="1539136" y="-11352"/>
                  <a:pt x="1881141" y="0"/>
                </a:cubicBezTo>
                <a:cubicBezTo>
                  <a:pt x="2223146" y="11352"/>
                  <a:pt x="2332317" y="29092"/>
                  <a:pt x="2508188" y="0"/>
                </a:cubicBezTo>
                <a:cubicBezTo>
                  <a:pt x="2684059" y="-29092"/>
                  <a:pt x="2850635" y="-20920"/>
                  <a:pt x="3080709" y="0"/>
                </a:cubicBezTo>
                <a:cubicBezTo>
                  <a:pt x="3310783" y="20920"/>
                  <a:pt x="3579114" y="15675"/>
                  <a:pt x="3816808" y="0"/>
                </a:cubicBezTo>
                <a:cubicBezTo>
                  <a:pt x="4054502" y="-15675"/>
                  <a:pt x="4238894" y="-6433"/>
                  <a:pt x="4552907" y="0"/>
                </a:cubicBezTo>
                <a:cubicBezTo>
                  <a:pt x="4866920" y="6433"/>
                  <a:pt x="5040826" y="14472"/>
                  <a:pt x="5452583" y="0"/>
                </a:cubicBezTo>
                <a:cubicBezTo>
                  <a:pt x="5431593" y="156814"/>
                  <a:pt x="5459243" y="299432"/>
                  <a:pt x="5452583" y="452432"/>
                </a:cubicBezTo>
                <a:cubicBezTo>
                  <a:pt x="5238746" y="448043"/>
                  <a:pt x="5095565" y="429813"/>
                  <a:pt x="4771010" y="452432"/>
                </a:cubicBezTo>
                <a:cubicBezTo>
                  <a:pt x="4446455" y="475051"/>
                  <a:pt x="4435345" y="469561"/>
                  <a:pt x="4143963" y="452432"/>
                </a:cubicBezTo>
                <a:cubicBezTo>
                  <a:pt x="3852581" y="435303"/>
                  <a:pt x="3780384" y="438325"/>
                  <a:pt x="3516916" y="452432"/>
                </a:cubicBezTo>
                <a:cubicBezTo>
                  <a:pt x="3253448" y="466539"/>
                  <a:pt x="3169443" y="446370"/>
                  <a:pt x="2998921" y="452432"/>
                </a:cubicBezTo>
                <a:cubicBezTo>
                  <a:pt x="2828399" y="458494"/>
                  <a:pt x="2653941" y="446169"/>
                  <a:pt x="2371874" y="452432"/>
                </a:cubicBezTo>
                <a:cubicBezTo>
                  <a:pt x="2089807" y="458695"/>
                  <a:pt x="2100792" y="472387"/>
                  <a:pt x="1853878" y="452432"/>
                </a:cubicBezTo>
                <a:cubicBezTo>
                  <a:pt x="1606964" y="432477"/>
                  <a:pt x="1483251" y="466865"/>
                  <a:pt x="1226831" y="452432"/>
                </a:cubicBezTo>
                <a:cubicBezTo>
                  <a:pt x="970411" y="437999"/>
                  <a:pt x="934581" y="446982"/>
                  <a:pt x="708836" y="452432"/>
                </a:cubicBezTo>
                <a:cubicBezTo>
                  <a:pt x="483091" y="457882"/>
                  <a:pt x="223301" y="475340"/>
                  <a:pt x="0" y="452432"/>
                </a:cubicBezTo>
                <a:cubicBezTo>
                  <a:pt x="-21464" y="333126"/>
                  <a:pt x="20116" y="102029"/>
                  <a:pt x="0" y="0"/>
                </a:cubicBezTo>
                <a:close/>
              </a:path>
              <a:path w="5452583" h="452432" stroke="0" extrusionOk="0">
                <a:moveTo>
                  <a:pt x="0" y="0"/>
                </a:moveTo>
                <a:cubicBezTo>
                  <a:pt x="170238" y="-19474"/>
                  <a:pt x="262867" y="-3957"/>
                  <a:pt x="517995" y="0"/>
                </a:cubicBezTo>
                <a:cubicBezTo>
                  <a:pt x="773123" y="3957"/>
                  <a:pt x="836965" y="-27715"/>
                  <a:pt x="1145042" y="0"/>
                </a:cubicBezTo>
                <a:cubicBezTo>
                  <a:pt x="1453119" y="27715"/>
                  <a:pt x="1546905" y="13055"/>
                  <a:pt x="1717564" y="0"/>
                </a:cubicBezTo>
                <a:cubicBezTo>
                  <a:pt x="1888223" y="-13055"/>
                  <a:pt x="2088118" y="33902"/>
                  <a:pt x="2399137" y="0"/>
                </a:cubicBezTo>
                <a:cubicBezTo>
                  <a:pt x="2710156" y="-33902"/>
                  <a:pt x="2763468" y="11471"/>
                  <a:pt x="3026184" y="0"/>
                </a:cubicBezTo>
                <a:cubicBezTo>
                  <a:pt x="3288900" y="-11471"/>
                  <a:pt x="3428736" y="-13898"/>
                  <a:pt x="3598705" y="0"/>
                </a:cubicBezTo>
                <a:cubicBezTo>
                  <a:pt x="3768674" y="13898"/>
                  <a:pt x="3958418" y="15847"/>
                  <a:pt x="4280278" y="0"/>
                </a:cubicBezTo>
                <a:cubicBezTo>
                  <a:pt x="4602138" y="-15847"/>
                  <a:pt x="4668898" y="5908"/>
                  <a:pt x="4852799" y="0"/>
                </a:cubicBezTo>
                <a:cubicBezTo>
                  <a:pt x="5036700" y="-5908"/>
                  <a:pt x="5161580" y="19628"/>
                  <a:pt x="5452583" y="0"/>
                </a:cubicBezTo>
                <a:cubicBezTo>
                  <a:pt x="5454351" y="122474"/>
                  <a:pt x="5457648" y="286705"/>
                  <a:pt x="5452583" y="452432"/>
                </a:cubicBezTo>
                <a:cubicBezTo>
                  <a:pt x="5241101" y="434895"/>
                  <a:pt x="4926466" y="462074"/>
                  <a:pt x="4771010" y="452432"/>
                </a:cubicBezTo>
                <a:cubicBezTo>
                  <a:pt x="4615554" y="442790"/>
                  <a:pt x="4378041" y="477823"/>
                  <a:pt x="4253015" y="452432"/>
                </a:cubicBezTo>
                <a:cubicBezTo>
                  <a:pt x="4127989" y="427041"/>
                  <a:pt x="3859023" y="447846"/>
                  <a:pt x="3735019" y="452432"/>
                </a:cubicBezTo>
                <a:cubicBezTo>
                  <a:pt x="3611015" y="457018"/>
                  <a:pt x="3234392" y="463203"/>
                  <a:pt x="3053446" y="452432"/>
                </a:cubicBezTo>
                <a:cubicBezTo>
                  <a:pt x="2872500" y="441661"/>
                  <a:pt x="2644339" y="442095"/>
                  <a:pt x="2371874" y="452432"/>
                </a:cubicBezTo>
                <a:cubicBezTo>
                  <a:pt x="2099409" y="462769"/>
                  <a:pt x="1920874" y="437610"/>
                  <a:pt x="1799352" y="452432"/>
                </a:cubicBezTo>
                <a:cubicBezTo>
                  <a:pt x="1677830" y="467254"/>
                  <a:pt x="1302586" y="481245"/>
                  <a:pt x="1117780" y="452432"/>
                </a:cubicBezTo>
                <a:cubicBezTo>
                  <a:pt x="932974" y="423619"/>
                  <a:pt x="474058" y="507621"/>
                  <a:pt x="0" y="452432"/>
                </a:cubicBezTo>
                <a:cubicBezTo>
                  <a:pt x="22322" y="233486"/>
                  <a:pt x="22065" y="113828"/>
                  <a:pt x="0" y="0"/>
                </a:cubicBezTo>
                <a:close/>
              </a:path>
            </a:pathLst>
          </a:custGeom>
          <a:solidFill>
            <a:schemeClr val="accent1">
              <a:lumMod val="40000"/>
              <a:lumOff val="60000"/>
            </a:schemeClr>
          </a:solidFill>
          <a:ln>
            <a:solidFill>
              <a:schemeClr val="tx1"/>
            </a:solidFill>
            <a:extLst>
              <a:ext uri="{C807C97D-BFC1-408E-A445-0C87EB9F89A2}">
                <ask:lineSketchStyleProps xmlns:ask="http://schemas.microsoft.com/office/drawing/2018/sketchyshapes" sd="1748769179">
                  <a:prstGeom prst="rect">
                    <a:avLst/>
                  </a:prstGeom>
                  <ask:type>
                    <ask:lineSketchFreehand/>
                  </ask:type>
                </ask:lineSketchStyleProps>
              </a:ext>
            </a:extLst>
          </a:ln>
        </p:spPr>
        <p:txBody>
          <a:bodyPr wrap="none">
            <a:spAutoFit/>
          </a:bodyPr>
          <a:lstStyle/>
          <a:p>
            <a:pPr lvl="0">
              <a:lnSpc>
                <a:spcPct val="90000"/>
              </a:lnSpc>
              <a:spcBef>
                <a:spcPts val="1200"/>
              </a:spcBef>
              <a:spcAft>
                <a:spcPts val="200"/>
              </a:spcAft>
              <a:buClr>
                <a:srgbClr val="E48312"/>
              </a:buClr>
              <a:buSzPct val="100000"/>
              <a:defRPr/>
            </a:pPr>
            <a:r>
              <a:rPr lang="en-US" sz="2600" b="1" dirty="0">
                <a:ea typeface="Tahoma" panose="020B0604030504040204" pitchFamily="34" charset="0"/>
                <a:cs typeface="Tahoma" panose="020B0604030504040204" pitchFamily="34" charset="0"/>
              </a:rPr>
              <a:t>Conclusion: What is a good outcome? </a:t>
            </a:r>
          </a:p>
        </p:txBody>
      </p:sp>
      <p:grpSp>
        <p:nvGrpSpPr>
          <p:cNvPr id="6" name="Group 5">
            <a:extLst>
              <a:ext uri="{FF2B5EF4-FFF2-40B4-BE49-F238E27FC236}">
                <a16:creationId xmlns:a16="http://schemas.microsoft.com/office/drawing/2014/main" id="{02CBE75A-910D-4B21-92AE-2E505934C400}"/>
              </a:ext>
            </a:extLst>
          </p:cNvPr>
          <p:cNvGrpSpPr/>
          <p:nvPr/>
        </p:nvGrpSpPr>
        <p:grpSpPr>
          <a:xfrm>
            <a:off x="0" y="5734233"/>
            <a:ext cx="12192000" cy="1240188"/>
            <a:chOff x="0" y="5734233"/>
            <a:chExt cx="12192000" cy="1240188"/>
          </a:xfrm>
        </p:grpSpPr>
        <p:pic>
          <p:nvPicPr>
            <p:cNvPr id="7" name="Picture 6">
              <a:extLst>
                <a:ext uri="{FF2B5EF4-FFF2-40B4-BE49-F238E27FC236}">
                  <a16:creationId xmlns:a16="http://schemas.microsoft.com/office/drawing/2014/main" id="{E3F05D56-BD9C-4DE4-8E5A-0D67A8C6842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8" name="Rectangle 7">
              <a:extLst>
                <a:ext uri="{FF2B5EF4-FFF2-40B4-BE49-F238E27FC236}">
                  <a16:creationId xmlns:a16="http://schemas.microsoft.com/office/drawing/2014/main" id="{4E6D2D03-4AB9-4C95-BE7D-CA91BD9B6941}"/>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a:extLst>
                <a:ext uri="{FF2B5EF4-FFF2-40B4-BE49-F238E27FC236}">
                  <a16:creationId xmlns:a16="http://schemas.microsoft.com/office/drawing/2014/main" id="{C2229B39-5B08-4A8B-889F-61716AD467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0" name="Rectangle 9">
              <a:extLst>
                <a:ext uri="{FF2B5EF4-FFF2-40B4-BE49-F238E27FC236}">
                  <a16:creationId xmlns:a16="http://schemas.microsoft.com/office/drawing/2014/main" id="{0B742D43-AB21-43B7-8B37-006AAA8F591C}"/>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descr="Text, letter&#10;&#10;Description automatically generated">
              <a:extLst>
                <a:ext uri="{FF2B5EF4-FFF2-40B4-BE49-F238E27FC236}">
                  <a16:creationId xmlns:a16="http://schemas.microsoft.com/office/drawing/2014/main" id="{5E1F1755-C28E-471D-9466-48E055C2A48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2" name="Picture 11" descr="A picture containing text, metalware, gear&#10;&#10;Description automatically generated">
              <a:extLst>
                <a:ext uri="{FF2B5EF4-FFF2-40B4-BE49-F238E27FC236}">
                  <a16:creationId xmlns:a16="http://schemas.microsoft.com/office/drawing/2014/main" id="{DBF94D97-7D8B-433C-904B-9A6086A04F1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3663803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rot="16200000">
            <a:off x="372509" y="2786403"/>
            <a:ext cx="1140612" cy="707886"/>
          </a:xfrm>
          <a:prstGeom prst="rect">
            <a:avLst/>
          </a:prstGeom>
          <a:noFill/>
        </p:spPr>
        <p:txBody>
          <a:bodyPr wrap="square" rtlCol="0">
            <a:spAutoFit/>
          </a:bodyPr>
          <a:lstStyle/>
          <a:p>
            <a:r>
              <a:rPr lang="en-GB" sz="4000" b="1" dirty="0">
                <a:latin typeface="Tahoma" panose="020B0604030504040204" pitchFamily="34" charset="0"/>
                <a:ea typeface="Tahoma" panose="020B0604030504040204" pitchFamily="34" charset="0"/>
                <a:cs typeface="Tahoma" panose="020B0604030504040204" pitchFamily="34" charset="0"/>
              </a:rPr>
              <a:t>DO</a:t>
            </a:r>
          </a:p>
        </p:txBody>
      </p:sp>
      <p:sp>
        <p:nvSpPr>
          <p:cNvPr id="6" name="TextBox 5"/>
          <p:cNvSpPr txBox="1"/>
          <p:nvPr/>
        </p:nvSpPr>
        <p:spPr>
          <a:xfrm rot="5400000">
            <a:off x="9715186" y="3047224"/>
            <a:ext cx="1912410" cy="707886"/>
          </a:xfrm>
          <a:prstGeom prst="rect">
            <a:avLst/>
          </a:prstGeom>
          <a:noFill/>
        </p:spPr>
        <p:txBody>
          <a:bodyPr wrap="square" rtlCol="0">
            <a:spAutoFit/>
          </a:bodyPr>
          <a:lstStyle/>
          <a:p>
            <a:r>
              <a:rPr lang="en-GB" sz="4000" b="1" dirty="0">
                <a:latin typeface="Tahoma" panose="020B0604030504040204" pitchFamily="34" charset="0"/>
                <a:ea typeface="Tahoma" panose="020B0604030504040204" pitchFamily="34" charset="0"/>
                <a:cs typeface="Tahoma" panose="020B0604030504040204" pitchFamily="34" charset="0"/>
              </a:rPr>
              <a:t>DON’T</a:t>
            </a:r>
          </a:p>
        </p:txBody>
      </p:sp>
      <p:sp>
        <p:nvSpPr>
          <p:cNvPr id="8" name="TextBox 7"/>
          <p:cNvSpPr txBox="1"/>
          <p:nvPr/>
        </p:nvSpPr>
        <p:spPr>
          <a:xfrm>
            <a:off x="437322" y="267914"/>
            <a:ext cx="11290851" cy="584775"/>
          </a:xfrm>
          <a:prstGeom prst="rect">
            <a:avLst/>
          </a:prstGeom>
          <a:solidFill>
            <a:srgbClr val="002060"/>
          </a:solidFill>
        </p:spPr>
        <p:txBody>
          <a:bodyPr wrap="square" rtlCol="0">
            <a:spAutoFit/>
          </a:bodyPr>
          <a:lstStyle/>
          <a:p>
            <a:pPr algn="ctr"/>
            <a:r>
              <a:rPr lang="en-GB" sz="3200" b="1" dirty="0">
                <a:solidFill>
                  <a:schemeClr val="bg1"/>
                </a:solidFill>
              </a:rPr>
              <a:t>Having Difficult Conversations: Dos &amp; Don’ts</a:t>
            </a:r>
          </a:p>
        </p:txBody>
      </p:sp>
      <p:graphicFrame>
        <p:nvGraphicFramePr>
          <p:cNvPr id="10" name="Table 9"/>
          <p:cNvGraphicFramePr>
            <a:graphicFrameLocks noGrp="1"/>
          </p:cNvGraphicFramePr>
          <p:nvPr>
            <p:extLst>
              <p:ext uri="{D42A27DB-BD31-4B8C-83A1-F6EECF244321}">
                <p14:modId xmlns:p14="http://schemas.microsoft.com/office/powerpoint/2010/main" val="3252594671"/>
              </p:ext>
            </p:extLst>
          </p:nvPr>
        </p:nvGraphicFramePr>
        <p:xfrm>
          <a:off x="1743103" y="1152936"/>
          <a:ext cx="8128000" cy="4496463"/>
        </p:xfrm>
        <a:graphic>
          <a:graphicData uri="http://schemas.openxmlformats.org/drawingml/2006/table">
            <a:tbl>
              <a:tblPr firstRow="1" bandRow="1">
                <a:tableStyleId>{327F97BB-C833-4FB7-BDE5-3F7075034690}</a:tableStyleId>
              </a:tblPr>
              <a:tblGrid>
                <a:gridCol w="4064000">
                  <a:extLst>
                    <a:ext uri="{9D8B030D-6E8A-4147-A177-3AD203B41FA5}">
                      <a16:colId xmlns:a16="http://schemas.microsoft.com/office/drawing/2014/main" val="1891263674"/>
                    </a:ext>
                  </a:extLst>
                </a:gridCol>
                <a:gridCol w="4064000">
                  <a:extLst>
                    <a:ext uri="{9D8B030D-6E8A-4147-A177-3AD203B41FA5}">
                      <a16:colId xmlns:a16="http://schemas.microsoft.com/office/drawing/2014/main" val="2338897593"/>
                    </a:ext>
                  </a:extLst>
                </a:gridCol>
              </a:tblGrid>
              <a:tr h="675861">
                <a:tc>
                  <a:txBody>
                    <a:bodyPr/>
                    <a:lstStyle/>
                    <a:p>
                      <a:r>
                        <a:rPr lang="en-GB" sz="2400" b="0" u="none" strike="noStrike" kern="1200" baseline="0" dirty="0">
                          <a:solidFill>
                            <a:schemeClr val="tx1"/>
                          </a:solidFill>
                        </a:rPr>
                        <a:t>Choose a suitable time and place.</a:t>
                      </a:r>
                      <a:endParaRPr lang="en-GB" sz="2400" b="0" dirty="0">
                        <a:solidFill>
                          <a:schemeClr val="tx1"/>
                        </a:solidFill>
                      </a:endParaRPr>
                    </a:p>
                  </a:txBody>
                  <a:tcPr>
                    <a:solidFill>
                      <a:schemeClr val="accent1">
                        <a:lumMod val="20000"/>
                        <a:lumOff val="80000"/>
                      </a:schemeClr>
                    </a:solidFill>
                  </a:tcPr>
                </a:tc>
                <a:tc>
                  <a:txBody>
                    <a:bodyPr/>
                    <a:lstStyle/>
                    <a:p>
                      <a:r>
                        <a:rPr lang="en-GB" sz="2400" b="0" u="none" strike="noStrike" kern="1200" baseline="0" dirty="0">
                          <a:solidFill>
                            <a:schemeClr val="tx1"/>
                          </a:solidFill>
                        </a:rPr>
                        <a:t>Procrastinate.</a:t>
                      </a:r>
                      <a:endParaRPr lang="en-GB" sz="2400" b="0" dirty="0">
                        <a:solidFill>
                          <a:schemeClr val="tx1"/>
                        </a:solidFill>
                      </a:endParaRPr>
                    </a:p>
                  </a:txBody>
                  <a:tcPr>
                    <a:solidFill>
                      <a:schemeClr val="accent1">
                        <a:lumMod val="20000"/>
                        <a:lumOff val="80000"/>
                      </a:schemeClr>
                    </a:solidFill>
                  </a:tcPr>
                </a:tc>
                <a:extLst>
                  <a:ext uri="{0D108BD9-81ED-4DB2-BD59-A6C34878D82A}">
                    <a16:rowId xmlns:a16="http://schemas.microsoft.com/office/drawing/2014/main" val="1795173234"/>
                  </a:ext>
                </a:extLst>
              </a:tr>
              <a:tr h="675861">
                <a:tc>
                  <a:txBody>
                    <a:bodyPr/>
                    <a:lstStyle/>
                    <a:p>
                      <a:r>
                        <a:rPr lang="en-GB" sz="2400" b="0" u="none" strike="noStrike" kern="1200" baseline="0" dirty="0">
                          <a:solidFill>
                            <a:schemeClr val="tx1"/>
                          </a:solidFill>
                        </a:rPr>
                        <a:t>State your intent up front.</a:t>
                      </a:r>
                      <a:endParaRPr lang="en-GB" sz="2400" b="0" dirty="0">
                        <a:solidFill>
                          <a:schemeClr val="tx1"/>
                        </a:solidFill>
                      </a:endParaRPr>
                    </a:p>
                  </a:txBody>
                  <a:tcPr>
                    <a:solidFill>
                      <a:schemeClr val="accent3">
                        <a:lumMod val="40000"/>
                        <a:lumOff val="60000"/>
                      </a:schemeClr>
                    </a:solidFill>
                  </a:tcPr>
                </a:tc>
                <a:tc>
                  <a:txBody>
                    <a:bodyPr/>
                    <a:lstStyle/>
                    <a:p>
                      <a:r>
                        <a:rPr lang="en-GB" sz="2400" b="0" u="none" strike="noStrike" kern="1200" baseline="0" dirty="0">
                          <a:solidFill>
                            <a:schemeClr val="tx1"/>
                          </a:solidFill>
                        </a:rPr>
                        <a:t>Start sentences with 'you'.</a:t>
                      </a:r>
                      <a:endParaRPr lang="en-GB" sz="2400" b="0" dirty="0">
                        <a:solidFill>
                          <a:schemeClr val="tx1"/>
                        </a:solidFill>
                      </a:endParaRPr>
                    </a:p>
                  </a:txBody>
                  <a:tcPr>
                    <a:solidFill>
                      <a:schemeClr val="accent3">
                        <a:lumMod val="40000"/>
                        <a:lumOff val="60000"/>
                      </a:schemeClr>
                    </a:solidFill>
                  </a:tcPr>
                </a:tc>
                <a:extLst>
                  <a:ext uri="{0D108BD9-81ED-4DB2-BD59-A6C34878D82A}">
                    <a16:rowId xmlns:a16="http://schemas.microsoft.com/office/drawing/2014/main" val="1562210303"/>
                  </a:ext>
                </a:extLst>
              </a:tr>
              <a:tr h="675861">
                <a:tc>
                  <a:txBody>
                    <a:bodyPr/>
                    <a:lstStyle/>
                    <a:p>
                      <a:r>
                        <a:rPr lang="en-GB" sz="2400" b="0" u="none" strike="noStrike" kern="1200" baseline="0" dirty="0">
                          <a:solidFill>
                            <a:schemeClr val="tx1"/>
                          </a:solidFill>
                        </a:rPr>
                        <a:t>Gather evidence and stick to the facts.</a:t>
                      </a:r>
                      <a:endParaRPr lang="en-GB" sz="2400" b="0" dirty="0">
                        <a:solidFill>
                          <a:schemeClr val="tx1"/>
                        </a:solidFill>
                      </a:endParaRPr>
                    </a:p>
                  </a:txBody>
                  <a:tcPr>
                    <a:solidFill>
                      <a:schemeClr val="accent5">
                        <a:lumMod val="40000"/>
                        <a:lumOff val="60000"/>
                      </a:schemeClr>
                    </a:solidFill>
                  </a:tcPr>
                </a:tc>
                <a:tc>
                  <a:txBody>
                    <a:bodyPr/>
                    <a:lstStyle/>
                    <a:p>
                      <a:r>
                        <a:rPr lang="en-GB" sz="2400" b="0" u="none" strike="noStrike" kern="1200" baseline="0" dirty="0">
                          <a:solidFill>
                            <a:schemeClr val="tx1"/>
                          </a:solidFill>
                        </a:rPr>
                        <a:t>Make assumptions or jump to conclusions.</a:t>
                      </a:r>
                      <a:endParaRPr lang="en-GB" sz="2400" b="0" dirty="0">
                        <a:solidFill>
                          <a:schemeClr val="tx1"/>
                        </a:solidFill>
                      </a:endParaRPr>
                    </a:p>
                  </a:txBody>
                  <a:tcPr>
                    <a:solidFill>
                      <a:schemeClr val="accent5">
                        <a:lumMod val="40000"/>
                        <a:lumOff val="60000"/>
                      </a:schemeClr>
                    </a:solidFill>
                  </a:tcPr>
                </a:tc>
                <a:extLst>
                  <a:ext uri="{0D108BD9-81ED-4DB2-BD59-A6C34878D82A}">
                    <a16:rowId xmlns:a16="http://schemas.microsoft.com/office/drawing/2014/main" val="3462130000"/>
                  </a:ext>
                </a:extLst>
              </a:tr>
              <a:tr h="675861">
                <a:tc>
                  <a:txBody>
                    <a:bodyPr/>
                    <a:lstStyle/>
                    <a:p>
                      <a:r>
                        <a:rPr lang="en-GB" sz="2400" b="0" u="none" strike="noStrike" kern="1200" baseline="0" dirty="0">
                          <a:solidFill>
                            <a:schemeClr val="tx1"/>
                          </a:solidFill>
                        </a:rPr>
                        <a:t>Keep the lines of communication open.</a:t>
                      </a:r>
                      <a:endParaRPr lang="en-GB" sz="2400" b="0" dirty="0">
                        <a:solidFill>
                          <a:schemeClr val="tx1"/>
                        </a:solidFill>
                      </a:endParaRPr>
                    </a:p>
                  </a:txBody>
                  <a:tcPr>
                    <a:solidFill>
                      <a:schemeClr val="accent1">
                        <a:lumMod val="20000"/>
                        <a:lumOff val="80000"/>
                      </a:schemeClr>
                    </a:solidFill>
                  </a:tcPr>
                </a:tc>
                <a:tc>
                  <a:txBody>
                    <a:bodyPr/>
                    <a:lstStyle/>
                    <a:p>
                      <a:r>
                        <a:rPr lang="en-GB" sz="2400" b="0" u="none" strike="noStrike" kern="1200" baseline="0" dirty="0">
                          <a:solidFill>
                            <a:schemeClr val="tx1"/>
                          </a:solidFill>
                        </a:rPr>
                        <a:t>Let your emotions get in the way.</a:t>
                      </a:r>
                      <a:endParaRPr lang="en-GB" sz="2400" b="0" dirty="0">
                        <a:solidFill>
                          <a:schemeClr val="tx1"/>
                        </a:solidFill>
                      </a:endParaRPr>
                    </a:p>
                  </a:txBody>
                  <a:tcPr>
                    <a:solidFill>
                      <a:schemeClr val="accent1">
                        <a:lumMod val="20000"/>
                        <a:lumOff val="80000"/>
                      </a:schemeClr>
                    </a:solidFill>
                  </a:tcPr>
                </a:tc>
                <a:extLst>
                  <a:ext uri="{0D108BD9-81ED-4DB2-BD59-A6C34878D82A}">
                    <a16:rowId xmlns:a16="http://schemas.microsoft.com/office/drawing/2014/main" val="2670251735"/>
                  </a:ext>
                </a:extLst>
              </a:tr>
              <a:tr h="675861">
                <a:tc>
                  <a:txBody>
                    <a:bodyPr/>
                    <a:lstStyle/>
                    <a:p>
                      <a:r>
                        <a:rPr lang="en-GB" sz="2400" b="0" u="none" strike="noStrike" kern="1200" baseline="0" dirty="0">
                          <a:solidFill>
                            <a:schemeClr val="tx1"/>
                          </a:solidFill>
                        </a:rPr>
                        <a:t>Practise active listening.</a:t>
                      </a:r>
                      <a:endParaRPr lang="en-GB" sz="2400" b="0" dirty="0">
                        <a:solidFill>
                          <a:schemeClr val="tx1"/>
                        </a:solidFill>
                      </a:endParaRPr>
                    </a:p>
                  </a:txBody>
                  <a:tcPr>
                    <a:solidFill>
                      <a:schemeClr val="accent3">
                        <a:lumMod val="40000"/>
                        <a:lumOff val="60000"/>
                      </a:schemeClr>
                    </a:solidFill>
                  </a:tcPr>
                </a:tc>
                <a:tc>
                  <a:txBody>
                    <a:bodyPr/>
                    <a:lstStyle/>
                    <a:p>
                      <a:r>
                        <a:rPr lang="en-GB" sz="2400" b="0" u="none" strike="noStrike" kern="1200" baseline="0" dirty="0">
                          <a:solidFill>
                            <a:schemeClr val="tx1"/>
                          </a:solidFill>
                        </a:rPr>
                        <a:t>Be afraid.</a:t>
                      </a:r>
                      <a:endParaRPr lang="en-GB" sz="2400" b="0" dirty="0">
                        <a:solidFill>
                          <a:schemeClr val="tx1"/>
                        </a:solidFill>
                      </a:endParaRPr>
                    </a:p>
                  </a:txBody>
                  <a:tcPr>
                    <a:solidFill>
                      <a:schemeClr val="accent3">
                        <a:lumMod val="40000"/>
                        <a:lumOff val="60000"/>
                      </a:schemeClr>
                    </a:solidFill>
                  </a:tcPr>
                </a:tc>
                <a:extLst>
                  <a:ext uri="{0D108BD9-81ED-4DB2-BD59-A6C34878D82A}">
                    <a16:rowId xmlns:a16="http://schemas.microsoft.com/office/drawing/2014/main" val="400313474"/>
                  </a:ext>
                </a:extLst>
              </a:tr>
              <a:tr h="675861">
                <a:tc>
                  <a:txBody>
                    <a:bodyPr/>
                    <a:lstStyle/>
                    <a:p>
                      <a:r>
                        <a:rPr lang="en-GB" sz="2400" b="0" u="none" strike="noStrike" kern="1200" baseline="0" dirty="0">
                          <a:solidFill>
                            <a:schemeClr val="tx1"/>
                          </a:solidFill>
                        </a:rPr>
                        <a:t>Be clear about next steps.</a:t>
                      </a:r>
                      <a:endParaRPr lang="en-GB" sz="2400" b="0" dirty="0">
                        <a:solidFill>
                          <a:schemeClr val="tx1"/>
                        </a:solidFill>
                      </a:endParaRPr>
                    </a:p>
                  </a:txBody>
                  <a:tcPr>
                    <a:solidFill>
                      <a:schemeClr val="accent5">
                        <a:lumMod val="40000"/>
                        <a:lumOff val="60000"/>
                      </a:schemeClr>
                    </a:solidFill>
                  </a:tcPr>
                </a:tc>
                <a:tc>
                  <a:txBody>
                    <a:bodyPr/>
                    <a:lstStyle/>
                    <a:p>
                      <a:endParaRPr lang="en-GB" b="1" dirty="0"/>
                    </a:p>
                  </a:txBody>
                  <a:tcPr>
                    <a:solidFill>
                      <a:schemeClr val="accent5">
                        <a:lumMod val="40000"/>
                        <a:lumOff val="60000"/>
                      </a:schemeClr>
                    </a:solidFill>
                  </a:tcPr>
                </a:tc>
                <a:extLst>
                  <a:ext uri="{0D108BD9-81ED-4DB2-BD59-A6C34878D82A}">
                    <a16:rowId xmlns:a16="http://schemas.microsoft.com/office/drawing/2014/main" val="859426323"/>
                  </a:ext>
                </a:extLst>
              </a:tr>
            </a:tbl>
          </a:graphicData>
        </a:graphic>
      </p:graphicFrame>
      <p:grpSp>
        <p:nvGrpSpPr>
          <p:cNvPr id="7" name="Group 6">
            <a:extLst>
              <a:ext uri="{FF2B5EF4-FFF2-40B4-BE49-F238E27FC236}">
                <a16:creationId xmlns:a16="http://schemas.microsoft.com/office/drawing/2014/main" id="{654A45B9-77F8-4EB1-89CE-4141247ADAEB}"/>
              </a:ext>
            </a:extLst>
          </p:cNvPr>
          <p:cNvGrpSpPr/>
          <p:nvPr/>
        </p:nvGrpSpPr>
        <p:grpSpPr>
          <a:xfrm>
            <a:off x="0" y="5734233"/>
            <a:ext cx="12192000" cy="1240188"/>
            <a:chOff x="0" y="5734233"/>
            <a:chExt cx="12192000" cy="1240188"/>
          </a:xfrm>
        </p:grpSpPr>
        <p:pic>
          <p:nvPicPr>
            <p:cNvPr id="9" name="Picture 8">
              <a:extLst>
                <a:ext uri="{FF2B5EF4-FFF2-40B4-BE49-F238E27FC236}">
                  <a16:creationId xmlns:a16="http://schemas.microsoft.com/office/drawing/2014/main" id="{25623D23-35E7-40E6-8732-DF340942F36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1" name="Rectangle 10">
              <a:extLst>
                <a:ext uri="{FF2B5EF4-FFF2-40B4-BE49-F238E27FC236}">
                  <a16:creationId xmlns:a16="http://schemas.microsoft.com/office/drawing/2014/main" id="{C77FEC23-D76D-44C7-8E0B-1101B6E153CB}"/>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a:extLst>
                <a:ext uri="{FF2B5EF4-FFF2-40B4-BE49-F238E27FC236}">
                  <a16:creationId xmlns:a16="http://schemas.microsoft.com/office/drawing/2014/main" id="{260A133A-2245-48ED-A103-29E964E563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3" name="Rectangle 12">
              <a:extLst>
                <a:ext uri="{FF2B5EF4-FFF2-40B4-BE49-F238E27FC236}">
                  <a16:creationId xmlns:a16="http://schemas.microsoft.com/office/drawing/2014/main" id="{31AAF2F9-4F7A-4E39-BE11-1DB0ACF40E84}"/>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Text, letter&#10;&#10;Description automatically generated">
              <a:extLst>
                <a:ext uri="{FF2B5EF4-FFF2-40B4-BE49-F238E27FC236}">
                  <a16:creationId xmlns:a16="http://schemas.microsoft.com/office/drawing/2014/main" id="{ED9C824C-CDFF-4992-96FD-7969CBC0ECB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5" name="Picture 14" descr="A picture containing text, metalware, gear&#10;&#10;Description automatically generated">
              <a:extLst>
                <a:ext uri="{FF2B5EF4-FFF2-40B4-BE49-F238E27FC236}">
                  <a16:creationId xmlns:a16="http://schemas.microsoft.com/office/drawing/2014/main" id="{8F222E3D-EEEB-463B-950D-E8D38AB126F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4074773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37322" y="267914"/>
            <a:ext cx="11290851" cy="584775"/>
          </a:xfrm>
          <a:prstGeom prst="rect">
            <a:avLst/>
          </a:prstGeom>
          <a:solidFill>
            <a:srgbClr val="004388"/>
          </a:solidFill>
        </p:spPr>
        <p:txBody>
          <a:bodyPr wrap="square" rtlCol="0">
            <a:spAutoFit/>
          </a:bodyPr>
          <a:lstStyle/>
          <a:p>
            <a:pPr algn="ctr"/>
            <a:r>
              <a:rPr lang="en-GB" sz="3200" b="1" dirty="0">
                <a:solidFill>
                  <a:schemeClr val="bg1"/>
                </a:solidFill>
              </a:rPr>
              <a:t>Challenging Inappropriate Behaviour/Comments</a:t>
            </a:r>
          </a:p>
        </p:txBody>
      </p:sp>
      <p:grpSp>
        <p:nvGrpSpPr>
          <p:cNvPr id="7" name="Group 6">
            <a:extLst>
              <a:ext uri="{FF2B5EF4-FFF2-40B4-BE49-F238E27FC236}">
                <a16:creationId xmlns:a16="http://schemas.microsoft.com/office/drawing/2014/main" id="{654A45B9-77F8-4EB1-89CE-4141247ADAEB}"/>
              </a:ext>
            </a:extLst>
          </p:cNvPr>
          <p:cNvGrpSpPr/>
          <p:nvPr/>
        </p:nvGrpSpPr>
        <p:grpSpPr>
          <a:xfrm>
            <a:off x="0" y="5734233"/>
            <a:ext cx="12192000" cy="1240188"/>
            <a:chOff x="0" y="5734233"/>
            <a:chExt cx="12192000" cy="1240188"/>
          </a:xfrm>
        </p:grpSpPr>
        <p:pic>
          <p:nvPicPr>
            <p:cNvPr id="9" name="Picture 8">
              <a:extLst>
                <a:ext uri="{FF2B5EF4-FFF2-40B4-BE49-F238E27FC236}">
                  <a16:creationId xmlns:a16="http://schemas.microsoft.com/office/drawing/2014/main" id="{25623D23-35E7-40E6-8732-DF340942F36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11" name="Rectangle 10">
              <a:extLst>
                <a:ext uri="{FF2B5EF4-FFF2-40B4-BE49-F238E27FC236}">
                  <a16:creationId xmlns:a16="http://schemas.microsoft.com/office/drawing/2014/main" id="{C77FEC23-D76D-44C7-8E0B-1101B6E153CB}"/>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a:extLst>
                <a:ext uri="{FF2B5EF4-FFF2-40B4-BE49-F238E27FC236}">
                  <a16:creationId xmlns:a16="http://schemas.microsoft.com/office/drawing/2014/main" id="{260A133A-2245-48ED-A103-29E964E563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13" name="Rectangle 12">
              <a:extLst>
                <a:ext uri="{FF2B5EF4-FFF2-40B4-BE49-F238E27FC236}">
                  <a16:creationId xmlns:a16="http://schemas.microsoft.com/office/drawing/2014/main" id="{31AAF2F9-4F7A-4E39-BE11-1DB0ACF40E84}"/>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Text, letter&#10;&#10;Description automatically generated">
              <a:extLst>
                <a:ext uri="{FF2B5EF4-FFF2-40B4-BE49-F238E27FC236}">
                  <a16:creationId xmlns:a16="http://schemas.microsoft.com/office/drawing/2014/main" id="{ED9C824C-CDFF-4992-96FD-7969CBC0ECB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5" name="Picture 14" descr="A picture containing text, metalware, gear&#10;&#10;Description automatically generated">
              <a:extLst>
                <a:ext uri="{FF2B5EF4-FFF2-40B4-BE49-F238E27FC236}">
                  <a16:creationId xmlns:a16="http://schemas.microsoft.com/office/drawing/2014/main" id="{8F222E3D-EEEB-463B-950D-E8D38AB126F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
        <p:nvSpPr>
          <p:cNvPr id="2" name="Speech Bubble: Oval 1">
            <a:extLst>
              <a:ext uri="{FF2B5EF4-FFF2-40B4-BE49-F238E27FC236}">
                <a16:creationId xmlns:a16="http://schemas.microsoft.com/office/drawing/2014/main" id="{D9D34602-C762-4557-F56A-32F86710AFCA}"/>
              </a:ext>
            </a:extLst>
          </p:cNvPr>
          <p:cNvSpPr/>
          <p:nvPr/>
        </p:nvSpPr>
        <p:spPr>
          <a:xfrm>
            <a:off x="314492" y="1082917"/>
            <a:ext cx="3561472" cy="2497541"/>
          </a:xfrm>
          <a:prstGeom prst="wedgeEllipseCallou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When you see or hear things that make you feel uncomfortable what can you do?</a:t>
            </a:r>
          </a:p>
        </p:txBody>
      </p:sp>
      <p:graphicFrame>
        <p:nvGraphicFramePr>
          <p:cNvPr id="3" name="Diagram 2">
            <a:extLst>
              <a:ext uri="{FF2B5EF4-FFF2-40B4-BE49-F238E27FC236}">
                <a16:creationId xmlns:a16="http://schemas.microsoft.com/office/drawing/2014/main" id="{1228A0C2-4EC8-2929-15FF-F3CA933ECED1}"/>
              </a:ext>
            </a:extLst>
          </p:cNvPr>
          <p:cNvGraphicFramePr/>
          <p:nvPr>
            <p:extLst>
              <p:ext uri="{D42A27DB-BD31-4B8C-83A1-F6EECF244321}">
                <p14:modId xmlns:p14="http://schemas.microsoft.com/office/powerpoint/2010/main" val="1512144865"/>
              </p:ext>
            </p:extLst>
          </p:nvPr>
        </p:nvGraphicFramePr>
        <p:xfrm>
          <a:off x="4373785" y="1264004"/>
          <a:ext cx="7332000" cy="483524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89647413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78F1AF9-02DE-4C85-B5B8-DE0AA97C206E}"/>
                                            </p:graphicEl>
                                          </p:spTgt>
                                        </p:tgtEl>
                                        <p:attrNameLst>
                                          <p:attrName>style.visibility</p:attrName>
                                        </p:attrNameLst>
                                      </p:cBhvr>
                                      <p:to>
                                        <p:strVal val="visible"/>
                                      </p:to>
                                    </p:set>
                                    <p:animEffect transition="in" filter="fade">
                                      <p:cBhvr>
                                        <p:cTn id="12" dur="500"/>
                                        <p:tgtEl>
                                          <p:spTgt spid="3">
                                            <p:graphicEl>
                                              <a:dgm id="{F78F1AF9-02DE-4C85-B5B8-DE0AA97C206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graphicEl>
                                              <a:dgm id="{589B9895-D8AC-463F-94D8-5AE3C7A8F4AF}"/>
                                            </p:graphicEl>
                                          </p:spTgt>
                                        </p:tgtEl>
                                        <p:attrNameLst>
                                          <p:attrName>style.visibility</p:attrName>
                                        </p:attrNameLst>
                                      </p:cBhvr>
                                      <p:to>
                                        <p:strVal val="visible"/>
                                      </p:to>
                                    </p:set>
                                    <p:animEffect transition="in" filter="fade">
                                      <p:cBhvr>
                                        <p:cTn id="17" dur="500"/>
                                        <p:tgtEl>
                                          <p:spTgt spid="3">
                                            <p:graphicEl>
                                              <a:dgm id="{589B9895-D8AC-463F-94D8-5AE3C7A8F4A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531A7DA4-9E3D-4642-98D9-7E1B215E8CBA}"/>
                                            </p:graphicEl>
                                          </p:spTgt>
                                        </p:tgtEl>
                                        <p:attrNameLst>
                                          <p:attrName>style.visibility</p:attrName>
                                        </p:attrNameLst>
                                      </p:cBhvr>
                                      <p:to>
                                        <p:strVal val="visible"/>
                                      </p:to>
                                    </p:set>
                                    <p:animEffect transition="in" filter="fade">
                                      <p:cBhvr>
                                        <p:cTn id="22" dur="500"/>
                                        <p:tgtEl>
                                          <p:spTgt spid="3">
                                            <p:graphicEl>
                                              <a:dgm id="{531A7DA4-9E3D-4642-98D9-7E1B215E8CB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graphicEl>
                                              <a:dgm id="{9AD9DA31-66E9-4617-9894-70786A056B36}"/>
                                            </p:graphicEl>
                                          </p:spTgt>
                                        </p:tgtEl>
                                        <p:attrNameLst>
                                          <p:attrName>style.visibility</p:attrName>
                                        </p:attrNameLst>
                                      </p:cBhvr>
                                      <p:to>
                                        <p:strVal val="visible"/>
                                      </p:to>
                                    </p:set>
                                    <p:animEffect transition="in" filter="fade">
                                      <p:cBhvr>
                                        <p:cTn id="27" dur="500"/>
                                        <p:tgtEl>
                                          <p:spTgt spid="3">
                                            <p:graphicEl>
                                              <a:dgm id="{9AD9DA31-66E9-4617-9894-70786A056B36}"/>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graphicEl>
                                              <a:dgm id="{B1D7903D-1DA0-4160-A144-4ECE2AEBD8B6}"/>
                                            </p:graphicEl>
                                          </p:spTgt>
                                        </p:tgtEl>
                                        <p:attrNameLst>
                                          <p:attrName>style.visibility</p:attrName>
                                        </p:attrNameLst>
                                      </p:cBhvr>
                                      <p:to>
                                        <p:strVal val="visible"/>
                                      </p:to>
                                    </p:set>
                                    <p:animEffect transition="in" filter="fade">
                                      <p:cBhvr>
                                        <p:cTn id="32" dur="500"/>
                                        <p:tgtEl>
                                          <p:spTgt spid="3">
                                            <p:graphicEl>
                                              <a:dgm id="{B1D7903D-1DA0-4160-A144-4ECE2AEBD8B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graphicEl>
                                              <a:dgm id="{D4825662-EF86-4BA3-958A-2AF346982D30}"/>
                                            </p:graphicEl>
                                          </p:spTgt>
                                        </p:tgtEl>
                                        <p:attrNameLst>
                                          <p:attrName>style.visibility</p:attrName>
                                        </p:attrNameLst>
                                      </p:cBhvr>
                                      <p:to>
                                        <p:strVal val="visible"/>
                                      </p:to>
                                    </p:set>
                                    <p:animEffect transition="in" filter="fade">
                                      <p:cBhvr>
                                        <p:cTn id="37" dur="500"/>
                                        <p:tgtEl>
                                          <p:spTgt spid="3">
                                            <p:graphicEl>
                                              <a:dgm id="{D4825662-EF86-4BA3-958A-2AF346982D3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3759200" y="1170981"/>
            <a:ext cx="5262070" cy="3838022"/>
          </a:xfrm>
          <a:prstGeom prst="rect">
            <a:avLst/>
          </a:prstGeom>
        </p:spPr>
      </p:pic>
      <p:grpSp>
        <p:nvGrpSpPr>
          <p:cNvPr id="3" name="Group 2">
            <a:extLst>
              <a:ext uri="{FF2B5EF4-FFF2-40B4-BE49-F238E27FC236}">
                <a16:creationId xmlns:a16="http://schemas.microsoft.com/office/drawing/2014/main" id="{C7D86C88-A914-4743-ACF8-EF21F0D5F4FC}"/>
              </a:ext>
            </a:extLst>
          </p:cNvPr>
          <p:cNvGrpSpPr/>
          <p:nvPr/>
        </p:nvGrpSpPr>
        <p:grpSpPr>
          <a:xfrm>
            <a:off x="0" y="5734233"/>
            <a:ext cx="12192000" cy="1240188"/>
            <a:chOff x="0" y="5734233"/>
            <a:chExt cx="12192000" cy="1240188"/>
          </a:xfrm>
        </p:grpSpPr>
        <p:pic>
          <p:nvPicPr>
            <p:cNvPr id="4" name="Picture 3">
              <a:extLst>
                <a:ext uri="{FF2B5EF4-FFF2-40B4-BE49-F238E27FC236}">
                  <a16:creationId xmlns:a16="http://schemas.microsoft.com/office/drawing/2014/main" id="{89337544-1673-48CD-8C62-EA8533F65ED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6045466"/>
              <a:ext cx="12192000" cy="827536"/>
            </a:xfrm>
            <a:prstGeom prst="rect">
              <a:avLst/>
            </a:prstGeom>
          </p:spPr>
        </p:pic>
        <p:sp>
          <p:nvSpPr>
            <p:cNvPr id="5" name="Rectangle 4">
              <a:extLst>
                <a:ext uri="{FF2B5EF4-FFF2-40B4-BE49-F238E27FC236}">
                  <a16:creationId xmlns:a16="http://schemas.microsoft.com/office/drawing/2014/main" id="{BFC52574-9A27-445C-B455-9C10D4FA0EBB}"/>
                </a:ext>
              </a:extLst>
            </p:cNvPr>
            <p:cNvSpPr/>
            <p:nvPr/>
          </p:nvSpPr>
          <p:spPr>
            <a:xfrm>
              <a:off x="25878" y="6099245"/>
              <a:ext cx="2278207" cy="728890"/>
            </a:xfrm>
            <a:prstGeom prst="rect">
              <a:avLst/>
            </a:prstGeom>
            <a:solidFill>
              <a:srgbClr val="0043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id="{F5BBE509-2DB6-481B-BE59-B1DCB4484A0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7275" y="5880520"/>
              <a:ext cx="829163" cy="947615"/>
            </a:xfrm>
            <a:prstGeom prst="rect">
              <a:avLst/>
            </a:prstGeom>
          </p:spPr>
        </p:pic>
        <p:sp>
          <p:nvSpPr>
            <p:cNvPr id="8" name="Rectangle 7">
              <a:extLst>
                <a:ext uri="{FF2B5EF4-FFF2-40B4-BE49-F238E27FC236}">
                  <a16:creationId xmlns:a16="http://schemas.microsoft.com/office/drawing/2014/main" id="{16D3DFA1-36F0-4FCA-AD0C-863E10FA80F9}"/>
                </a:ext>
              </a:extLst>
            </p:cNvPr>
            <p:cNvSpPr/>
            <p:nvPr/>
          </p:nvSpPr>
          <p:spPr>
            <a:xfrm>
              <a:off x="9029700" y="6099245"/>
              <a:ext cx="2970647" cy="728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ext, letter&#10;&#10;Description automatically generated">
              <a:extLst>
                <a:ext uri="{FF2B5EF4-FFF2-40B4-BE49-F238E27FC236}">
                  <a16:creationId xmlns:a16="http://schemas.microsoft.com/office/drawing/2014/main" id="{E62319C4-549F-4CA2-9225-502EA29CC0E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3972" t="33869" r="24538" b="34228"/>
            <a:stretch/>
          </p:blipFill>
          <p:spPr>
            <a:xfrm>
              <a:off x="9966911" y="6099245"/>
              <a:ext cx="2071341" cy="719519"/>
            </a:xfrm>
            <a:prstGeom prst="rect">
              <a:avLst/>
            </a:prstGeom>
          </p:spPr>
        </p:pic>
        <p:pic>
          <p:nvPicPr>
            <p:cNvPr id="10" name="Picture 9" descr="A picture containing text, metalware, gear&#10;&#10;Description automatically generated">
              <a:extLst>
                <a:ext uri="{FF2B5EF4-FFF2-40B4-BE49-F238E27FC236}">
                  <a16:creationId xmlns:a16="http://schemas.microsoft.com/office/drawing/2014/main" id="{A583DDD6-4839-4AAF-9080-AA1C4BDEF01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1485" y="5734233"/>
              <a:ext cx="1034370" cy="1240188"/>
            </a:xfrm>
            <a:prstGeom prst="rect">
              <a:avLst/>
            </a:prstGeom>
          </p:spPr>
        </p:pic>
      </p:grpSp>
    </p:spTree>
    <p:extLst>
      <p:ext uri="{BB962C8B-B14F-4D97-AF65-F5344CB8AC3E}">
        <p14:creationId xmlns:p14="http://schemas.microsoft.com/office/powerpoint/2010/main" val="2215501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2486</TotalTime>
  <Words>7683</Words>
  <Application>Microsoft Office PowerPoint</Application>
  <PresentationFormat>Widescreen</PresentationFormat>
  <Paragraphs>585</Paragraphs>
  <Slides>19</Slides>
  <Notes>19</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19</vt:i4>
      </vt:variant>
    </vt:vector>
  </HeadingPairs>
  <TitlesOfParts>
    <vt:vector size="31" baseType="lpstr">
      <vt:lpstr>Abadi</vt:lpstr>
      <vt:lpstr>Arial</vt:lpstr>
      <vt:lpstr>Arial Nova</vt:lpstr>
      <vt:lpstr>Arial Nova Cond</vt:lpstr>
      <vt:lpstr>Calibri</vt:lpstr>
      <vt:lpstr>Calibri Light</vt:lpstr>
      <vt:lpstr>Microsoft Sans Serif</vt:lpstr>
      <vt:lpstr>Tahoma</vt:lpstr>
      <vt:lpstr>Times New Roman</vt:lpstr>
      <vt:lpstr>Wingdings</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Communication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Gwent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Smith Rachel</dc:creator>
  <cp:lastModifiedBy>Neil,Sharon swp3514</cp:lastModifiedBy>
  <cp:revision>181</cp:revision>
  <dcterms:created xsi:type="dcterms:W3CDTF">2018-11-07T11:27:33Z</dcterms:created>
  <dcterms:modified xsi:type="dcterms:W3CDTF">2023-07-05T12:11:03Z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otective Marking Classification">
    <vt:lpwstr>OFFICIAL - NO MARKING</vt:lpwstr>
  </property>
  <property fmtid="{D5CDD505-2E9C-101B-9397-08002B2CF9AE}" pid="3" name="Additional Descriptor">
    <vt:lpwstr/>
  </property>
  <property fmtid="{D5CDD505-2E9C-101B-9397-08002B2CF9AE}" pid="4" name="Impact Level">
    <vt:i4>0</vt:i4>
  </property>
  <property fmtid="{D5CDD505-2E9C-101B-9397-08002B2CF9AE}" pid="5" name="TitusGUID">
    <vt:lpwstr>d3067d6f-0e79-42ef-a263-79edf06ce590</vt:lpwstr>
  </property>
  <property fmtid="{D5CDD505-2E9C-101B-9397-08002B2CF9AE}" pid="6" name="MSIP_Label_66cf8fe5-b7b7-4df7-b38d-1c61ac2f6639_Enabled">
    <vt:lpwstr>true</vt:lpwstr>
  </property>
  <property fmtid="{D5CDD505-2E9C-101B-9397-08002B2CF9AE}" pid="7" name="MSIP_Label_66cf8fe5-b7b7-4df7-b38d-1c61ac2f6639_SetDate">
    <vt:lpwstr>2022-06-22T07:54:49Z</vt:lpwstr>
  </property>
  <property fmtid="{D5CDD505-2E9C-101B-9397-08002B2CF9AE}" pid="8" name="MSIP_Label_66cf8fe5-b7b7-4df7-b38d-1c61ac2f6639_Method">
    <vt:lpwstr>Standard</vt:lpwstr>
  </property>
  <property fmtid="{D5CDD505-2E9C-101B-9397-08002B2CF9AE}" pid="9" name="MSIP_Label_66cf8fe5-b7b7-4df7-b38d-1c61ac2f6639_Name">
    <vt:lpwstr>66cf8fe5-b7b7-4df7-b38d-1c61ac2f6639</vt:lpwstr>
  </property>
  <property fmtid="{D5CDD505-2E9C-101B-9397-08002B2CF9AE}" pid="10" name="MSIP_Label_66cf8fe5-b7b7-4df7-b38d-1c61ac2f6639_SiteId">
    <vt:lpwstr>270c2f4d-fd0c-4f08-92a9-e5bdd8a87e09</vt:lpwstr>
  </property>
  <property fmtid="{D5CDD505-2E9C-101B-9397-08002B2CF9AE}" pid="11" name="MSIP_Label_66cf8fe5-b7b7-4df7-b38d-1c61ac2f6639_ActionId">
    <vt:lpwstr>3a6d3873-538d-4d25-9540-6b0b6728fdb5</vt:lpwstr>
  </property>
  <property fmtid="{D5CDD505-2E9C-101B-9397-08002B2CF9AE}" pid="12" name="MSIP_Label_66cf8fe5-b7b7-4df7-b38d-1c61ac2f6639_ContentBits">
    <vt:lpwstr>0</vt:lpwstr>
  </property>
  <property fmtid="{D5CDD505-2E9C-101B-9397-08002B2CF9AE}" pid="13" name="Classification">
    <vt:lpwstr>OFFICIAL</vt:lpwstr>
  </property>
  <property fmtid="{D5CDD505-2E9C-101B-9397-08002B2CF9AE}" pid="14" name="Visibility">
    <vt:lpwstr>NOT VISIBLE</vt:lpwstr>
  </property>
</Properties>
</file>