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1" r:id="rId4"/>
    <p:sldId id="260" r:id="rId5"/>
    <p:sldId id="259"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x Collier" initials="AC" lastIdx="4" clrIdx="0">
    <p:extLst>
      <p:ext uri="{19B8F6BF-5375-455C-9EA6-DF929625EA0E}">
        <p15:presenceInfo xmlns:p15="http://schemas.microsoft.com/office/powerpoint/2012/main" userId="S-1-5-21-1334214494-1923373937-1103500926-1017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9" d="100"/>
          <a:sy n="69" d="100"/>
        </p:scale>
        <p:origin x="5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1-14T09:13:11.654" idx="1">
    <p:pos x="257" y="35"/>
    <p:text>Elaboration of data by International Telecommunication Union (ITU), World Bank, and United Nations Population Division</p:text>
    <p:extLst mod="1">
      <p:ext uri="{C676402C-5697-4E1C-873F-D02D1690AC5C}">
        <p15:threadingInfo xmlns:p15="http://schemas.microsoft.com/office/powerpoint/2012/main" timeZoneBias="0"/>
      </p:ext>
    </p:extLst>
  </p:cm>
  <p:cm authorId="1" dt="2019-01-14T09:16:24.228" idx="3">
    <p:pos x="146" y="146"/>
    <p:text>statista 2019</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1/17/2019</a:t>
            </a:fld>
            <a:endParaRPr lang="en-US" dirty="0"/>
          </a:p>
        </p:txBody>
      </p:sp>
      <p:sp>
        <p:nvSpPr>
          <p:cNvPr id="5" name="Footer Placeholder 4"/>
          <p:cNvSpPr>
            <a:spLocks noGrp="1"/>
          </p:cNvSpPr>
          <p:nvPr>
            <p:ph type="ftr" sz="quarter" idx="11"/>
          </p:nvPr>
        </p:nvSpPr>
        <p:spPr>
          <a:xfrm>
            <a:off x="1127124" y="329307"/>
            <a:ext cx="5943668" cy="309201"/>
          </a:xfrm>
        </p:spPr>
        <p:txBody>
          <a:bodyPr/>
          <a:lstStyle/>
          <a:p>
            <a:endParaRPr lang="en-US" dirty="0"/>
          </a:p>
        </p:txBody>
      </p:sp>
      <p:sp>
        <p:nvSpPr>
          <p:cNvPr id="6" name="Slide Number Placeholder 5"/>
          <p:cNvSpPr>
            <a:spLocks noGrp="1"/>
          </p:cNvSpPr>
          <p:nvPr>
            <p:ph type="sldNum" sz="quarter" idx="12"/>
          </p:nvPr>
        </p:nvSpPr>
        <p:spPr>
          <a:xfrm>
            <a:off x="9924392" y="134930"/>
            <a:ext cx="811019" cy="503578"/>
          </a:xfrm>
        </p:spPr>
        <p:txBody>
          <a:bodyPr/>
          <a:lstStyle/>
          <a:p>
            <a:fld id="{6D22F896-40B5-4ADD-8801-0D06FADFA095}" type="slidenum">
              <a:rPr lang="en-US" dirty="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sz="1200"/>
            </a:lvl1pPr>
          </a:lstStyle>
          <a:p>
            <a:fld id="{48A87A34-81AB-432B-8DAE-1953F412C126}" type="datetimeFigureOut">
              <a:rPr lang="en-US" dirty="0"/>
              <a:pPr/>
              <a:t>1/17/2019</a:t>
            </a:fld>
            <a:endParaRPr lang="en-US" dirty="0"/>
          </a:p>
        </p:txBody>
      </p:sp>
      <p:sp>
        <p:nvSpPr>
          <p:cNvPr id="5" name="Footer Placeholder 4"/>
          <p:cNvSpPr>
            <a:spLocks noGrp="1"/>
          </p:cNvSpPr>
          <p:nvPr>
            <p:ph type="ftr" sz="quarter" idx="11"/>
          </p:nvPr>
        </p:nvSpPr>
        <p:spPr/>
        <p:txBody>
          <a:bodyPr/>
          <a:lstStyle>
            <a:lvl1pPr>
              <a:defRPr sz="1200"/>
            </a:lvl1p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48A87A34-81AB-432B-8DAE-1953F412C126}" type="datetimeFigureOut">
              <a:rPr lang="en-US" dirty="0"/>
              <a:pPr/>
              <a:t>1/17/2019</a:t>
            </a:fld>
            <a:endParaRPr lang="en-US" dirty="0"/>
          </a:p>
        </p:txBody>
      </p:sp>
      <p:sp>
        <p:nvSpPr>
          <p:cNvPr id="6" name="Footer Placeholder 5"/>
          <p:cNvSpPr>
            <a:spLocks noGrp="1"/>
          </p:cNvSpPr>
          <p:nvPr>
            <p:ph type="ftr" sz="quarter" idx="11"/>
          </p:nvPr>
        </p:nvSpPr>
        <p:spPr>
          <a:xfrm>
            <a:off x="1125300" y="318640"/>
            <a:ext cx="4877818" cy="320931"/>
          </a:xfrm>
        </p:spPr>
        <p:txBody>
          <a:bodyPr/>
          <a:lstStyle/>
          <a:p>
            <a:endParaRPr lang="en-US" dirty="0"/>
          </a:p>
        </p:txBody>
      </p:sp>
      <p:sp>
        <p:nvSpPr>
          <p:cNvPr id="7" name="Slide Number Placeholder 6"/>
          <p:cNvSpPr>
            <a:spLocks noGrp="1"/>
          </p:cNvSpPr>
          <p:nvPr>
            <p:ph type="sldNum" sz="quarter" idx="12"/>
          </p:nvPr>
        </p:nvSpPr>
        <p:spPr>
          <a:xfrm>
            <a:off x="6176794" y="137408"/>
            <a:ext cx="811019" cy="503578"/>
          </a:xfrm>
        </p:spPr>
        <p:txBody>
          <a:bodyPr/>
          <a:lstStyle/>
          <a:p>
            <a:fld id="{6D22F896-40B5-4ADD-8801-0D06FADFA095}" type="slidenum">
              <a:rPr lang="en-US" dirty="0"/>
              <a:t>‹#›</a:t>
            </a:fld>
            <a:endParaRPr lang="en-US" dirty="0"/>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1/17/2019</a:t>
            </a:fld>
            <a:endParaRPr lang="en-US" dirty="0"/>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My Research Journey</a:t>
            </a:r>
            <a:endParaRPr lang="en-GB" dirty="0"/>
          </a:p>
        </p:txBody>
      </p:sp>
      <p:sp>
        <p:nvSpPr>
          <p:cNvPr id="3" name="Subtitle 2"/>
          <p:cNvSpPr>
            <a:spLocks noGrp="1"/>
          </p:cNvSpPr>
          <p:nvPr>
            <p:ph type="subTitle" idx="1"/>
          </p:nvPr>
        </p:nvSpPr>
        <p:spPr>
          <a:xfrm>
            <a:off x="1128404" y="3564467"/>
            <a:ext cx="8637072" cy="1746442"/>
          </a:xfrm>
        </p:spPr>
        <p:txBody>
          <a:bodyPr>
            <a:normAutofit/>
          </a:bodyPr>
          <a:lstStyle/>
          <a:p>
            <a:r>
              <a:rPr lang="en-GB" dirty="0" smtClean="0"/>
              <a:t>Alex Collier</a:t>
            </a:r>
          </a:p>
          <a:p>
            <a:r>
              <a:rPr lang="en-GB" dirty="0" smtClean="0"/>
              <a:t>11/01/2019</a:t>
            </a:r>
          </a:p>
          <a:p>
            <a:r>
              <a:rPr lang="en-GB" dirty="0" smtClean="0"/>
              <a:t>M4X02063</a:t>
            </a:r>
            <a:endParaRPr lang="en-GB" dirty="0"/>
          </a:p>
        </p:txBody>
      </p:sp>
    </p:spTree>
    <p:extLst>
      <p:ext uri="{BB962C8B-B14F-4D97-AF65-F5344CB8AC3E}">
        <p14:creationId xmlns:p14="http://schemas.microsoft.com/office/powerpoint/2010/main" val="4084060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of the internet on the daily lives of individuals</a:t>
            </a:r>
            <a:endParaRPr lang="en-GB" dirty="0"/>
          </a:p>
        </p:txBody>
      </p:sp>
      <p:sp>
        <p:nvSpPr>
          <p:cNvPr id="3" name="Content Placeholder 2"/>
          <p:cNvSpPr>
            <a:spLocks noGrp="1"/>
          </p:cNvSpPr>
          <p:nvPr>
            <p:ph idx="1"/>
          </p:nvPr>
        </p:nvSpPr>
        <p:spPr/>
        <p:txBody>
          <a:bodyPr/>
          <a:lstStyle/>
          <a:p>
            <a:pPr marL="0" indent="0">
              <a:buNone/>
            </a:pPr>
            <a:r>
              <a:rPr lang="en-GB" dirty="0" smtClean="0"/>
              <a:t>Introduction: </a:t>
            </a:r>
          </a:p>
          <a:p>
            <a:pPr marL="0" indent="0">
              <a:buNone/>
            </a:pPr>
            <a:r>
              <a:rPr lang="en-GB" dirty="0"/>
              <a:t>noun. the </a:t>
            </a:r>
            <a:r>
              <a:rPr lang="en-GB" b="1" dirty="0"/>
              <a:t>Internet</a:t>
            </a:r>
            <a:r>
              <a:rPr lang="en-GB" dirty="0"/>
              <a:t>. A global computer network providing a variety of information and communication facilities, consisting of interconnected networks using standardized communication </a:t>
            </a:r>
            <a:r>
              <a:rPr lang="en-GB" dirty="0" smtClean="0"/>
              <a:t>protocols (Oxford Dictionary, 2018)</a:t>
            </a:r>
          </a:p>
          <a:p>
            <a:pPr marL="0" indent="0">
              <a:buNone/>
            </a:pPr>
            <a:endParaRPr lang="en-GB" dirty="0"/>
          </a:p>
        </p:txBody>
      </p:sp>
    </p:spTree>
    <p:extLst>
      <p:ext uri="{BB962C8B-B14F-4D97-AF65-F5344CB8AC3E}">
        <p14:creationId xmlns:p14="http://schemas.microsoft.com/office/powerpoint/2010/main" val="28366324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the internet on the daily lives of individuals</a:t>
            </a:r>
          </a:p>
        </p:txBody>
      </p:sp>
      <p:sp>
        <p:nvSpPr>
          <p:cNvPr id="3" name="Content Placeholder 2"/>
          <p:cNvSpPr>
            <a:spLocks noGrp="1"/>
          </p:cNvSpPr>
          <p:nvPr>
            <p:ph idx="1"/>
          </p:nvPr>
        </p:nvSpPr>
        <p:spPr/>
        <p:txBody>
          <a:bodyPr/>
          <a:lstStyle/>
          <a:p>
            <a:r>
              <a:rPr lang="en-GB" dirty="0"/>
              <a:t>We habitually turn to the internet to assist us with the informational demands of our current modernized lifestyle. The internet essentially provides us with an outlet for research, an opportunity to delve deeper into topics for further information, and to essentially infinitely expand the information available to us. </a:t>
            </a:r>
          </a:p>
        </p:txBody>
      </p:sp>
    </p:spTree>
    <p:extLst>
      <p:ext uri="{BB962C8B-B14F-4D97-AF65-F5344CB8AC3E}">
        <p14:creationId xmlns:p14="http://schemas.microsoft.com/office/powerpoint/2010/main" val="3688496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the internet on the daily lives of </a:t>
            </a:r>
            <a:r>
              <a:rPr lang="en-GB" dirty="0" smtClean="0"/>
              <a:t>individuals – Research journey</a:t>
            </a:r>
            <a:endParaRPr lang="en-GB" dirty="0"/>
          </a:p>
        </p:txBody>
      </p:sp>
      <p:sp>
        <p:nvSpPr>
          <p:cNvPr id="3" name="Content Placeholder 2"/>
          <p:cNvSpPr>
            <a:spLocks noGrp="1"/>
          </p:cNvSpPr>
          <p:nvPr>
            <p:ph idx="1"/>
          </p:nvPr>
        </p:nvSpPr>
        <p:spPr/>
        <p:txBody>
          <a:bodyPr/>
          <a:lstStyle/>
          <a:p>
            <a:r>
              <a:rPr lang="en-GB" dirty="0" smtClean="0"/>
              <a:t>It was found that the internet was used a lot during the research journey</a:t>
            </a:r>
          </a:p>
          <a:p>
            <a:r>
              <a:rPr lang="en-GB" dirty="0" smtClean="0"/>
              <a:t>Without the internet, academic papers and statistics would have been difficult to find</a:t>
            </a:r>
          </a:p>
          <a:p>
            <a:r>
              <a:rPr lang="en-GB" dirty="0" smtClean="0"/>
              <a:t>Living a long distance from the university campus is not an issue thanks to the internet</a:t>
            </a:r>
          </a:p>
          <a:p>
            <a:r>
              <a:rPr lang="en-GB" dirty="0" smtClean="0"/>
              <a:t>Course material and library resource can be found quickly and efficiently.</a:t>
            </a:r>
            <a:endParaRPr lang="en-GB" dirty="0"/>
          </a:p>
        </p:txBody>
      </p:sp>
    </p:spTree>
    <p:extLst>
      <p:ext uri="{BB962C8B-B14F-4D97-AF65-F5344CB8AC3E}">
        <p14:creationId xmlns:p14="http://schemas.microsoft.com/office/powerpoint/2010/main" val="1194606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the internet on the daily lives of </a:t>
            </a:r>
            <a:r>
              <a:rPr lang="en-GB" dirty="0" smtClean="0"/>
              <a:t>individuals – Interesting data</a:t>
            </a:r>
            <a:endParaRPr lang="en-GB" dirty="0"/>
          </a:p>
        </p:txBody>
      </p:sp>
      <p:graphicFrame>
        <p:nvGraphicFramePr>
          <p:cNvPr id="7" name="Content Placeholder 6"/>
          <p:cNvGraphicFramePr>
            <a:graphicFrameLocks noGrp="1"/>
          </p:cNvGraphicFramePr>
          <p:nvPr>
            <p:ph sz="half" idx="2"/>
            <p:extLst>
              <p:ext uri="{D42A27DB-BD31-4B8C-83A1-F6EECF244321}">
                <p14:modId xmlns:p14="http://schemas.microsoft.com/office/powerpoint/2010/main" val="1702636780"/>
              </p:ext>
            </p:extLst>
          </p:nvPr>
        </p:nvGraphicFramePr>
        <p:xfrm>
          <a:off x="6186117" y="2171703"/>
          <a:ext cx="4550570" cy="3950804"/>
        </p:xfrm>
        <a:graphic>
          <a:graphicData uri="http://schemas.openxmlformats.org/drawingml/2006/table">
            <a:tbl>
              <a:tblPr firstRow="1" firstCol="1" bandRow="1">
                <a:tableStyleId>{5C22544A-7EE6-4342-B048-85BDC9FD1C3A}</a:tableStyleId>
              </a:tblPr>
              <a:tblGrid>
                <a:gridCol w="401994">
                  <a:extLst>
                    <a:ext uri="{9D8B030D-6E8A-4147-A177-3AD203B41FA5}">
                      <a16:colId xmlns:a16="http://schemas.microsoft.com/office/drawing/2014/main" val="163996376"/>
                    </a:ext>
                  </a:extLst>
                </a:gridCol>
                <a:gridCol w="562792">
                  <a:extLst>
                    <a:ext uri="{9D8B030D-6E8A-4147-A177-3AD203B41FA5}">
                      <a16:colId xmlns:a16="http://schemas.microsoft.com/office/drawing/2014/main" val="3224630148"/>
                    </a:ext>
                  </a:extLst>
                </a:gridCol>
                <a:gridCol w="715549">
                  <a:extLst>
                    <a:ext uri="{9D8B030D-6E8A-4147-A177-3AD203B41FA5}">
                      <a16:colId xmlns:a16="http://schemas.microsoft.com/office/drawing/2014/main" val="2330175370"/>
                    </a:ext>
                  </a:extLst>
                </a:gridCol>
                <a:gridCol w="731628">
                  <a:extLst>
                    <a:ext uri="{9D8B030D-6E8A-4147-A177-3AD203B41FA5}">
                      <a16:colId xmlns:a16="http://schemas.microsoft.com/office/drawing/2014/main" val="4023774607"/>
                    </a:ext>
                  </a:extLst>
                </a:gridCol>
                <a:gridCol w="538672">
                  <a:extLst>
                    <a:ext uri="{9D8B030D-6E8A-4147-A177-3AD203B41FA5}">
                      <a16:colId xmlns:a16="http://schemas.microsoft.com/office/drawing/2014/main" val="701702540"/>
                    </a:ext>
                  </a:extLst>
                </a:gridCol>
                <a:gridCol w="474353">
                  <a:extLst>
                    <a:ext uri="{9D8B030D-6E8A-4147-A177-3AD203B41FA5}">
                      <a16:colId xmlns:a16="http://schemas.microsoft.com/office/drawing/2014/main" val="1940320124"/>
                    </a:ext>
                  </a:extLst>
                </a:gridCol>
                <a:gridCol w="635150">
                  <a:extLst>
                    <a:ext uri="{9D8B030D-6E8A-4147-A177-3AD203B41FA5}">
                      <a16:colId xmlns:a16="http://schemas.microsoft.com/office/drawing/2014/main" val="3065161872"/>
                    </a:ext>
                  </a:extLst>
                </a:gridCol>
                <a:gridCol w="490432">
                  <a:extLst>
                    <a:ext uri="{9D8B030D-6E8A-4147-A177-3AD203B41FA5}">
                      <a16:colId xmlns:a16="http://schemas.microsoft.com/office/drawing/2014/main" val="3858565811"/>
                    </a:ext>
                  </a:extLst>
                </a:gridCol>
              </a:tblGrid>
              <a:tr h="331589">
                <a:tc>
                  <a:txBody>
                    <a:bodyPr/>
                    <a:lstStyle/>
                    <a:p>
                      <a:pPr algn="ctr">
                        <a:lnSpc>
                          <a:spcPct val="107000"/>
                        </a:lnSpc>
                        <a:spcAft>
                          <a:spcPts val="0"/>
                        </a:spcAft>
                      </a:pPr>
                      <a:r>
                        <a:rPr lang="en-GB" sz="500">
                          <a:effectLst/>
                        </a:rPr>
                        <a:t>Year</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nchor="ctr"/>
                </a:tc>
                <a:tc>
                  <a:txBody>
                    <a:bodyPr/>
                    <a:lstStyle/>
                    <a:p>
                      <a:pPr algn="ctr">
                        <a:lnSpc>
                          <a:spcPct val="107000"/>
                        </a:lnSpc>
                        <a:spcAft>
                          <a:spcPts val="0"/>
                        </a:spcAft>
                      </a:pPr>
                      <a:r>
                        <a:rPr lang="en-GB" sz="500">
                          <a:effectLst/>
                        </a:rPr>
                        <a:t>Internet users</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nchor="ctr"/>
                </a:tc>
                <a:tc>
                  <a:txBody>
                    <a:bodyPr/>
                    <a:lstStyle/>
                    <a:p>
                      <a:pPr algn="ctr">
                        <a:lnSpc>
                          <a:spcPct val="107000"/>
                        </a:lnSpc>
                        <a:spcAft>
                          <a:spcPts val="0"/>
                        </a:spcAft>
                      </a:pPr>
                      <a:r>
                        <a:rPr lang="en-GB" sz="500">
                          <a:effectLst/>
                        </a:rPr>
                        <a:t>Penetration (% of population)</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nchor="ctr"/>
                </a:tc>
                <a:tc>
                  <a:txBody>
                    <a:bodyPr/>
                    <a:lstStyle/>
                    <a:p>
                      <a:pPr>
                        <a:lnSpc>
                          <a:spcPct val="107000"/>
                        </a:lnSpc>
                        <a:spcAft>
                          <a:spcPts val="0"/>
                        </a:spcAft>
                      </a:pPr>
                      <a:r>
                        <a:rPr lang="en-GB" sz="500">
                          <a:effectLst/>
                        </a:rPr>
                        <a:t>World Population</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nchor="ctr"/>
                </a:tc>
                <a:tc>
                  <a:txBody>
                    <a:bodyPr/>
                    <a:lstStyle/>
                    <a:p>
                      <a:pPr algn="ctr">
                        <a:lnSpc>
                          <a:spcPct val="107000"/>
                        </a:lnSpc>
                        <a:spcAft>
                          <a:spcPts val="0"/>
                        </a:spcAft>
                      </a:pPr>
                      <a:r>
                        <a:rPr lang="en-GB" sz="500">
                          <a:effectLst/>
                        </a:rPr>
                        <a:t>Non- users</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nchor="ctr"/>
                </a:tc>
                <a:tc>
                  <a:txBody>
                    <a:bodyPr/>
                    <a:lstStyle/>
                    <a:p>
                      <a:pPr algn="ctr">
                        <a:lnSpc>
                          <a:spcPct val="107000"/>
                        </a:lnSpc>
                        <a:spcAft>
                          <a:spcPts val="0"/>
                        </a:spcAft>
                      </a:pPr>
                      <a:r>
                        <a:rPr lang="en-GB" sz="500">
                          <a:effectLst/>
                        </a:rPr>
                        <a:t>1Y user change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nchor="ctr"/>
                </a:tc>
                <a:tc>
                  <a:txBody>
                    <a:bodyPr/>
                    <a:lstStyle/>
                    <a:p>
                      <a:pPr algn="ctr">
                        <a:lnSpc>
                          <a:spcPct val="107000"/>
                        </a:lnSpc>
                        <a:spcAft>
                          <a:spcPts val="0"/>
                        </a:spcAft>
                      </a:pPr>
                      <a:r>
                        <a:rPr lang="en-GB" sz="500">
                          <a:effectLst/>
                        </a:rPr>
                        <a:t>1Y user change</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nchor="ctr"/>
                </a:tc>
                <a:tc>
                  <a:txBody>
                    <a:bodyPr/>
                    <a:lstStyle/>
                    <a:p>
                      <a:pPr algn="ctr">
                        <a:lnSpc>
                          <a:spcPct val="107000"/>
                        </a:lnSpc>
                        <a:spcAft>
                          <a:spcPts val="0"/>
                        </a:spcAft>
                      </a:pPr>
                      <a:r>
                        <a:rPr lang="en-GB" sz="500">
                          <a:effectLst/>
                        </a:rPr>
                        <a:t>World population change</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nchor="ctr"/>
                </a:tc>
                <a:extLst>
                  <a:ext uri="{0D108BD9-81ED-4DB2-BD59-A6C34878D82A}">
                    <a16:rowId xmlns:a16="http://schemas.microsoft.com/office/drawing/2014/main" val="1116679703"/>
                  </a:ext>
                </a:extLst>
              </a:tr>
              <a:tr h="212895">
                <a:tc>
                  <a:txBody>
                    <a:bodyPr/>
                    <a:lstStyle/>
                    <a:p>
                      <a:pPr algn="r">
                        <a:lnSpc>
                          <a:spcPct val="107000"/>
                        </a:lnSpc>
                        <a:spcAft>
                          <a:spcPts val="0"/>
                        </a:spcAft>
                      </a:pPr>
                      <a:r>
                        <a:rPr lang="en-GB" sz="500">
                          <a:effectLst/>
                        </a:rPr>
                        <a:t>2016</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3,424,971,237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46.10%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7,432,663,275</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4,007,692,038</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7.50%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238,975,082</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1.13%</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1392600051"/>
                  </a:ext>
                </a:extLst>
              </a:tr>
              <a:tr h="212895">
                <a:tc>
                  <a:txBody>
                    <a:bodyPr/>
                    <a:lstStyle/>
                    <a:p>
                      <a:pPr algn="r">
                        <a:lnSpc>
                          <a:spcPct val="107000"/>
                        </a:lnSpc>
                        <a:spcAft>
                          <a:spcPts val="0"/>
                        </a:spcAft>
                      </a:pPr>
                      <a:r>
                        <a:rPr lang="en-GB" sz="500">
                          <a:effectLst/>
                        </a:rPr>
                        <a:t>2015</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3,185,996,155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43.40%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7,349,472,099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4,163,475,944</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7.80%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229,610,586</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1.15%</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1225499797"/>
                  </a:ext>
                </a:extLst>
              </a:tr>
              <a:tr h="212895">
                <a:tc>
                  <a:txBody>
                    <a:bodyPr/>
                    <a:lstStyle/>
                    <a:p>
                      <a:pPr algn="r">
                        <a:lnSpc>
                          <a:spcPct val="107000"/>
                        </a:lnSpc>
                        <a:spcAft>
                          <a:spcPts val="0"/>
                        </a:spcAft>
                      </a:pPr>
                      <a:r>
                        <a:rPr lang="en-GB" sz="500">
                          <a:effectLst/>
                        </a:rPr>
                        <a:t>2014</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2,956,385,569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40.70%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7,265,785,946</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4,309,400,377</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8.40%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227,957,462</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1.17%</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2031033983"/>
                  </a:ext>
                </a:extLst>
              </a:tr>
              <a:tr h="212895">
                <a:tc>
                  <a:txBody>
                    <a:bodyPr/>
                    <a:lstStyle/>
                    <a:p>
                      <a:pPr algn="r">
                        <a:lnSpc>
                          <a:spcPct val="107000"/>
                        </a:lnSpc>
                        <a:spcAft>
                          <a:spcPts val="0"/>
                        </a:spcAft>
                      </a:pPr>
                      <a:r>
                        <a:rPr lang="en-GB" sz="500">
                          <a:effectLst/>
                        </a:rPr>
                        <a:t>2013</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2,728,428,107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38%</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7,181,715,139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4,453,287,032</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9.40%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233,691,859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1.19%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499539618"/>
                  </a:ext>
                </a:extLst>
              </a:tr>
              <a:tr h="212895">
                <a:tc>
                  <a:txBody>
                    <a:bodyPr/>
                    <a:lstStyle/>
                    <a:p>
                      <a:pPr algn="r">
                        <a:lnSpc>
                          <a:spcPct val="107000"/>
                        </a:lnSpc>
                        <a:spcAft>
                          <a:spcPts val="0"/>
                        </a:spcAft>
                      </a:pPr>
                      <a:r>
                        <a:rPr lang="en-GB" sz="500">
                          <a:effectLst/>
                        </a:rPr>
                        <a:t>2012</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2,494,736,248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35.10%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7,097,500,453</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4,602,764,205</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11.80%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262,778,889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4233241306"/>
                  </a:ext>
                </a:extLst>
              </a:tr>
              <a:tr h="212895">
                <a:tc>
                  <a:txBody>
                    <a:bodyPr/>
                    <a:lstStyle/>
                    <a:p>
                      <a:pPr algn="r">
                        <a:lnSpc>
                          <a:spcPct val="107000"/>
                        </a:lnSpc>
                        <a:spcAft>
                          <a:spcPts val="0"/>
                        </a:spcAft>
                      </a:pPr>
                      <a:r>
                        <a:rPr lang="en-GB" sz="500">
                          <a:effectLst/>
                        </a:rPr>
                        <a:t>2011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2,231,957,359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31.80%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7,013,427,052</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4,781,469,693</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10.30%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208,754,385</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2807255098"/>
                  </a:ext>
                </a:extLst>
              </a:tr>
              <a:tr h="212895">
                <a:tc>
                  <a:txBody>
                    <a:bodyPr/>
                    <a:lstStyle/>
                    <a:p>
                      <a:pPr algn="r">
                        <a:lnSpc>
                          <a:spcPct val="107000"/>
                        </a:lnSpc>
                        <a:spcAft>
                          <a:spcPts val="0"/>
                        </a:spcAft>
                      </a:pPr>
                      <a:r>
                        <a:rPr lang="en-GB" sz="500">
                          <a:effectLst/>
                        </a:rPr>
                        <a:t>2010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2,023,202,974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29.20%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6,929,725,043</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4,906,522,069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14.50%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256,799,160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1.22%</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3541787797"/>
                  </a:ext>
                </a:extLst>
              </a:tr>
              <a:tr h="212895">
                <a:tc>
                  <a:txBody>
                    <a:bodyPr/>
                    <a:lstStyle/>
                    <a:p>
                      <a:pPr algn="r">
                        <a:lnSpc>
                          <a:spcPct val="107000"/>
                        </a:lnSpc>
                        <a:spcAft>
                          <a:spcPts val="0"/>
                        </a:spcAft>
                      </a:pPr>
                      <a:r>
                        <a:rPr lang="en-GB" sz="500">
                          <a:effectLst/>
                        </a:rPr>
                        <a:t>2009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1,766,403,814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25.80%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6,846,479,521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5,080,075,707</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12.10%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191,336,294</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1.22%</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88235685"/>
                  </a:ext>
                </a:extLst>
              </a:tr>
              <a:tr h="212895">
                <a:tc>
                  <a:txBody>
                    <a:bodyPr/>
                    <a:lstStyle/>
                    <a:p>
                      <a:pPr algn="r">
                        <a:lnSpc>
                          <a:spcPct val="107000"/>
                        </a:lnSpc>
                        <a:spcAft>
                          <a:spcPts val="0"/>
                        </a:spcAft>
                      </a:pPr>
                      <a:r>
                        <a:rPr lang="en-GB" sz="500">
                          <a:effectLst/>
                        </a:rPr>
                        <a:t>2008</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1,575,067,520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23.30%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6,763,732,879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5,188,665,359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14.70%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201,840,532</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1.23%</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2732863743"/>
                  </a:ext>
                </a:extLst>
              </a:tr>
              <a:tr h="212895">
                <a:tc>
                  <a:txBody>
                    <a:bodyPr/>
                    <a:lstStyle/>
                    <a:p>
                      <a:pPr algn="r">
                        <a:lnSpc>
                          <a:spcPct val="107000"/>
                        </a:lnSpc>
                        <a:spcAft>
                          <a:spcPts val="0"/>
                        </a:spcAft>
                      </a:pPr>
                      <a:r>
                        <a:rPr lang="en-GB" sz="500">
                          <a:effectLst/>
                        </a:rPr>
                        <a:t>2007</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1,373,226,988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20.60%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6,681,607,320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5,308,380,332</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18.10%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210,310,170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1.23%</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3234306361"/>
                  </a:ext>
                </a:extLst>
              </a:tr>
              <a:tr h="212895">
                <a:tc>
                  <a:txBody>
                    <a:bodyPr/>
                    <a:lstStyle/>
                    <a:p>
                      <a:pPr algn="r">
                        <a:lnSpc>
                          <a:spcPct val="107000"/>
                        </a:lnSpc>
                        <a:spcAft>
                          <a:spcPts val="0"/>
                        </a:spcAft>
                      </a:pPr>
                      <a:r>
                        <a:rPr lang="en-GB" sz="500">
                          <a:effectLst/>
                        </a:rPr>
                        <a:t>2006</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1,162,916,818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17.60%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6,600,220,247</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5,437,303,429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12.90%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132,815,529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1.24%</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2778060609"/>
                  </a:ext>
                </a:extLst>
              </a:tr>
              <a:tr h="212895">
                <a:tc>
                  <a:txBody>
                    <a:bodyPr/>
                    <a:lstStyle/>
                    <a:p>
                      <a:pPr algn="r">
                        <a:lnSpc>
                          <a:spcPct val="107000"/>
                        </a:lnSpc>
                        <a:spcAft>
                          <a:spcPts val="0"/>
                        </a:spcAft>
                      </a:pPr>
                      <a:r>
                        <a:rPr lang="en-GB" sz="500">
                          <a:effectLst/>
                        </a:rPr>
                        <a:t>2005</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1,030,101,289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15.80%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6,519,635,850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5,489,534,561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12.80%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116,773,518</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1.24%</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3362485912"/>
                  </a:ext>
                </a:extLst>
              </a:tr>
              <a:tr h="212895">
                <a:tc>
                  <a:txBody>
                    <a:bodyPr/>
                    <a:lstStyle/>
                    <a:p>
                      <a:pPr algn="r">
                        <a:lnSpc>
                          <a:spcPct val="107000"/>
                        </a:lnSpc>
                        <a:spcAft>
                          <a:spcPts val="0"/>
                        </a:spcAft>
                      </a:pPr>
                      <a:r>
                        <a:rPr lang="en-GB" sz="500">
                          <a:effectLst/>
                        </a:rPr>
                        <a:t>2004</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913,327,771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14.20%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6,439,842,408</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5,526,514,637</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16.90%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131,891,788</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1.24%</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2966161657"/>
                  </a:ext>
                </a:extLst>
              </a:tr>
              <a:tr h="212895">
                <a:tc>
                  <a:txBody>
                    <a:bodyPr/>
                    <a:lstStyle/>
                    <a:p>
                      <a:pPr algn="r">
                        <a:lnSpc>
                          <a:spcPct val="107000"/>
                        </a:lnSpc>
                        <a:spcAft>
                          <a:spcPts val="0"/>
                        </a:spcAft>
                      </a:pPr>
                      <a:r>
                        <a:rPr lang="en-GB" sz="500">
                          <a:effectLst/>
                        </a:rPr>
                        <a:t>2003</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781,435,983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12.30%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6,360,764,684</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5,579,328,701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17.50%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116,370,969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1.25%</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4274855467"/>
                  </a:ext>
                </a:extLst>
              </a:tr>
              <a:tr h="212895">
                <a:tc>
                  <a:txBody>
                    <a:bodyPr/>
                    <a:lstStyle/>
                    <a:p>
                      <a:pPr algn="r">
                        <a:lnSpc>
                          <a:spcPct val="107000"/>
                        </a:lnSpc>
                        <a:spcAft>
                          <a:spcPts val="0"/>
                        </a:spcAft>
                      </a:pPr>
                      <a:r>
                        <a:rPr lang="en-GB" sz="500">
                          <a:effectLst/>
                        </a:rPr>
                        <a:t>2002</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665,065,014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10.60%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6,282,301,767</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5,617,236,753</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32.40%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162,772,769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1.26%</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3479876777"/>
                  </a:ext>
                </a:extLst>
              </a:tr>
              <a:tr h="212895">
                <a:tc>
                  <a:txBody>
                    <a:bodyPr/>
                    <a:lstStyle/>
                    <a:p>
                      <a:pPr algn="r">
                        <a:lnSpc>
                          <a:spcPct val="107000"/>
                        </a:lnSpc>
                        <a:spcAft>
                          <a:spcPts val="0"/>
                        </a:spcAft>
                      </a:pPr>
                      <a:r>
                        <a:rPr lang="en-GB" sz="500">
                          <a:effectLst/>
                        </a:rPr>
                        <a:t>2001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502,292,245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8.10%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6,204,310,739</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5,702,018,494</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21.10%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87,497,288</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1.27%</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4021720953"/>
                  </a:ext>
                </a:extLst>
              </a:tr>
              <a:tr h="212895">
                <a:tc>
                  <a:txBody>
                    <a:bodyPr/>
                    <a:lstStyle/>
                    <a:p>
                      <a:pPr algn="r">
                        <a:lnSpc>
                          <a:spcPct val="107000"/>
                        </a:lnSpc>
                        <a:spcAft>
                          <a:spcPts val="0"/>
                        </a:spcAft>
                      </a:pPr>
                      <a:r>
                        <a:rPr lang="en-GB" sz="500">
                          <a:effectLst/>
                        </a:rPr>
                        <a:t>2000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414,794,957 </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6.80%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6,126,622,121</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5,711,827,164</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47.30%</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a:effectLst/>
                        </a:rPr>
                        <a:t>133,257,305</a:t>
                      </a:r>
                      <a:endParaRPr lang="en-GB" sz="50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tc>
                  <a:txBody>
                    <a:bodyPr/>
                    <a:lstStyle/>
                    <a:p>
                      <a:pPr algn="r">
                        <a:lnSpc>
                          <a:spcPct val="107000"/>
                        </a:lnSpc>
                        <a:spcAft>
                          <a:spcPts val="0"/>
                        </a:spcAft>
                      </a:pPr>
                      <a:r>
                        <a:rPr lang="en-GB" sz="500" dirty="0">
                          <a:effectLst/>
                        </a:rPr>
                        <a:t>1.28%</a:t>
                      </a:r>
                      <a:endParaRPr lang="en-GB" sz="500" dirty="0">
                        <a:effectLst/>
                        <a:latin typeface="Calibri" panose="020F0502020204030204" pitchFamily="34" charset="0"/>
                        <a:ea typeface="Calibri" panose="020F0502020204030204" pitchFamily="34" charset="0"/>
                        <a:cs typeface="Times New Roman" panose="02020603050405020304" pitchFamily="18" charset="0"/>
                      </a:endParaRPr>
                    </a:p>
                  </a:txBody>
                  <a:tcPr marL="33865" marR="33865" marT="0" marB="0"/>
                </a:tc>
                <a:extLst>
                  <a:ext uri="{0D108BD9-81ED-4DB2-BD59-A6C34878D82A}">
                    <a16:rowId xmlns:a16="http://schemas.microsoft.com/office/drawing/2014/main" val="2826920990"/>
                  </a:ext>
                </a:extLst>
              </a:tr>
            </a:tbl>
          </a:graphicData>
        </a:graphic>
      </p:graphicFrame>
      <p:pic>
        <p:nvPicPr>
          <p:cNvPr id="12" name="Content Placeholder 11"/>
          <p:cNvPicPr>
            <a:picLocks noGrp="1" noChangeAspect="1"/>
          </p:cNvPicPr>
          <p:nvPr>
            <p:ph sz="half" idx="1"/>
          </p:nvPr>
        </p:nvPicPr>
        <p:blipFill>
          <a:blip r:embed="rId2"/>
          <a:stretch>
            <a:fillRect/>
          </a:stretch>
        </p:blipFill>
        <p:spPr>
          <a:xfrm>
            <a:off x="739471" y="2171703"/>
            <a:ext cx="5446646" cy="3950803"/>
          </a:xfrm>
          <a:prstGeom prst="rect">
            <a:avLst/>
          </a:prstGeom>
        </p:spPr>
      </p:pic>
    </p:spTree>
    <p:extLst>
      <p:ext uri="{BB962C8B-B14F-4D97-AF65-F5344CB8AC3E}">
        <p14:creationId xmlns:p14="http://schemas.microsoft.com/office/powerpoint/2010/main" val="3576074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the internet on the daily lives of individuals – </a:t>
            </a:r>
            <a:r>
              <a:rPr lang="en-GB" dirty="0" smtClean="0"/>
              <a:t>Interesting reading</a:t>
            </a:r>
            <a:endParaRPr lang="en-GB" dirty="0"/>
          </a:p>
        </p:txBody>
      </p:sp>
      <p:sp>
        <p:nvSpPr>
          <p:cNvPr id="3" name="Content Placeholder 2"/>
          <p:cNvSpPr>
            <a:spLocks noGrp="1"/>
          </p:cNvSpPr>
          <p:nvPr>
            <p:ph idx="1"/>
          </p:nvPr>
        </p:nvSpPr>
        <p:spPr/>
        <p:txBody>
          <a:bodyPr/>
          <a:lstStyle/>
          <a:p>
            <a:r>
              <a:rPr lang="en-GB" dirty="0" smtClean="0"/>
              <a:t>Researching this topic was interesting</a:t>
            </a:r>
          </a:p>
          <a:p>
            <a:r>
              <a:rPr lang="en-GB" dirty="0" smtClean="0"/>
              <a:t>A paper was found named ‘The Internets Impact on Thinking’ by Brent </a:t>
            </a:r>
            <a:r>
              <a:rPr lang="en-GB" dirty="0" err="1" smtClean="0"/>
              <a:t>Wyers</a:t>
            </a:r>
            <a:r>
              <a:rPr lang="en-GB" dirty="0" smtClean="0"/>
              <a:t>.</a:t>
            </a:r>
          </a:p>
          <a:p>
            <a:r>
              <a:rPr lang="en-GB" dirty="0" smtClean="0"/>
              <a:t>It highlights the negative affects of the internet on cognitive ability and personality. Yet, despite this, outlines that the internet is beneficial to our intelligence.</a:t>
            </a:r>
            <a:endParaRPr lang="en-GB" dirty="0"/>
          </a:p>
        </p:txBody>
      </p:sp>
    </p:spTree>
    <p:extLst>
      <p:ext uri="{BB962C8B-B14F-4D97-AF65-F5344CB8AC3E}">
        <p14:creationId xmlns:p14="http://schemas.microsoft.com/office/powerpoint/2010/main" val="2956789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39603" y="1934204"/>
            <a:ext cx="8637073" cy="2618554"/>
          </a:xfrm>
        </p:spPr>
        <p:txBody>
          <a:bodyPr/>
          <a:lstStyle/>
          <a:p>
            <a:r>
              <a:rPr lang="en-GB" dirty="0" smtClean="0"/>
              <a:t>Improving my research journey</a:t>
            </a:r>
            <a:endParaRPr lang="en-GB" dirty="0"/>
          </a:p>
        </p:txBody>
      </p:sp>
    </p:spTree>
    <p:extLst>
      <p:ext uri="{BB962C8B-B14F-4D97-AF65-F5344CB8AC3E}">
        <p14:creationId xmlns:p14="http://schemas.microsoft.com/office/powerpoint/2010/main" val="3528105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Improving my research journey</a:t>
            </a:r>
            <a:endParaRPr lang="en-GB" dirty="0"/>
          </a:p>
        </p:txBody>
      </p:sp>
      <p:sp>
        <p:nvSpPr>
          <p:cNvPr id="3" name="Content Placeholder 2"/>
          <p:cNvSpPr>
            <a:spLocks noGrp="1"/>
          </p:cNvSpPr>
          <p:nvPr>
            <p:ph idx="1"/>
          </p:nvPr>
        </p:nvSpPr>
        <p:spPr/>
        <p:txBody>
          <a:bodyPr/>
          <a:lstStyle/>
          <a:p>
            <a:r>
              <a:rPr lang="en-GB" dirty="0" smtClean="0"/>
              <a:t>Due to poor time management, only one subject was researched. Given the chance again, research would be completed on each of the options for the presentation. The most interesting would then have been presented. </a:t>
            </a:r>
          </a:p>
          <a:p>
            <a:r>
              <a:rPr lang="en-GB" dirty="0" smtClean="0"/>
              <a:t>Different methods would also have been included, such as interviews with project managers at work.</a:t>
            </a:r>
            <a:endParaRPr lang="en-GB" dirty="0"/>
          </a:p>
        </p:txBody>
      </p:sp>
    </p:spTree>
    <p:extLst>
      <p:ext uri="{BB962C8B-B14F-4D97-AF65-F5344CB8AC3E}">
        <p14:creationId xmlns:p14="http://schemas.microsoft.com/office/powerpoint/2010/main" val="3070404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02657" y="1971150"/>
            <a:ext cx="8637073" cy="2618554"/>
          </a:xfrm>
        </p:spPr>
        <p:txBody>
          <a:bodyPr/>
          <a:lstStyle/>
          <a:p>
            <a:r>
              <a:rPr lang="en-GB" dirty="0" smtClean="0"/>
              <a:t>Please ask any questions now</a:t>
            </a:r>
            <a:endParaRPr lang="en-GB" dirty="0"/>
          </a:p>
        </p:txBody>
      </p:sp>
    </p:spTree>
    <p:extLst>
      <p:ext uri="{BB962C8B-B14F-4D97-AF65-F5344CB8AC3E}">
        <p14:creationId xmlns:p14="http://schemas.microsoft.com/office/powerpoint/2010/main" val="191210641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docProps/app.xml><?xml version="1.0" encoding="utf-8"?>
<Properties xmlns="http://schemas.openxmlformats.org/officeDocument/2006/extended-properties" xmlns:vt="http://schemas.openxmlformats.org/officeDocument/2006/docPropsVTypes">
  <Template>TM10001114[[fn=Gallery]]</Template>
  <TotalTime>694</TotalTime>
  <Words>507</Words>
  <Application>Microsoft Office PowerPoint</Application>
  <PresentationFormat>Widescreen</PresentationFormat>
  <Paragraphs>168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Times New Roman</vt:lpstr>
      <vt:lpstr>Gallery</vt:lpstr>
      <vt:lpstr>My Research Journey</vt:lpstr>
      <vt:lpstr>Impact of the internet on the daily lives of individuals</vt:lpstr>
      <vt:lpstr>Impact of the internet on the daily lives of individuals</vt:lpstr>
      <vt:lpstr>Impact of the internet on the daily lives of individuals – Research journey</vt:lpstr>
      <vt:lpstr>Impact of the internet on the daily lives of individuals – Interesting data</vt:lpstr>
      <vt:lpstr>Impact of the internet on the daily lives of individuals – Interesting reading</vt:lpstr>
      <vt:lpstr>Improving my research journey</vt:lpstr>
      <vt:lpstr>Improving my research journey</vt:lpstr>
      <vt:lpstr>Please ask any questions now</vt:lpstr>
    </vt:vector>
  </TitlesOfParts>
  <Company>Royal Mint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Research Journey</dc:title>
  <dc:creator>Alex Collier</dc:creator>
  <cp:lastModifiedBy>Alex Collier</cp:lastModifiedBy>
  <cp:revision>17</cp:revision>
  <dcterms:created xsi:type="dcterms:W3CDTF">2019-01-08T07:09:15Z</dcterms:created>
  <dcterms:modified xsi:type="dcterms:W3CDTF">2019-01-17T13:46:06Z</dcterms:modified>
</cp:coreProperties>
</file>