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92" r:id="rId3"/>
    <p:sldId id="295" r:id="rId4"/>
    <p:sldId id="293" r:id="rId5"/>
    <p:sldId id="296" r:id="rId6"/>
    <p:sldId id="297" r:id="rId7"/>
    <p:sldId id="298" r:id="rId8"/>
    <p:sldId id="299" r:id="rId9"/>
    <p:sldId id="305" r:id="rId10"/>
    <p:sldId id="306" r:id="rId11"/>
    <p:sldId id="312" r:id="rId12"/>
    <p:sldId id="307" r:id="rId13"/>
    <p:sldId id="300" r:id="rId14"/>
    <p:sldId id="301" r:id="rId15"/>
    <p:sldId id="311" r:id="rId16"/>
    <p:sldId id="309" r:id="rId17"/>
    <p:sldId id="302" r:id="rId18"/>
    <p:sldId id="308" r:id="rId19"/>
    <p:sldId id="294" r:id="rId20"/>
    <p:sldId id="283" r:id="rId21"/>
    <p:sldId id="286" r:id="rId22"/>
    <p:sldId id="284" r:id="rId23"/>
    <p:sldId id="287" r:id="rId24"/>
    <p:sldId id="285" r:id="rId25"/>
    <p:sldId id="303" r:id="rId26"/>
    <p:sldId id="310" r:id="rId27"/>
    <p:sldId id="304" r:id="rId28"/>
    <p:sldId id="291" r:id="rId29"/>
    <p:sldId id="2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284" autoAdjust="0"/>
  </p:normalViewPr>
  <p:slideViewPr>
    <p:cSldViewPr snapToGrid="0">
      <p:cViewPr varScale="1">
        <p:scale>
          <a:sx n="85" d="100"/>
          <a:sy n="85" d="100"/>
        </p:scale>
        <p:origin x="152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7FB7B5-A8AC-424F-BC49-F93B88AC5844}" type="datetimeFigureOut">
              <a:rPr lang="en-GB" smtClean="0"/>
              <a:t>28/10/2019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A2AFB9-B552-47DF-9BD9-01E01EFA4BF8}" type="slidenum">
              <a:rPr lang="en-GB" smtClean="0"/>
              <a:t>‹#›</a:t>
            </a:fld>
            <a:endParaRPr lang="en-GB"/>
          </a:p>
        </p:txBody>
      </p:sp>
    </p:spTree>
    <p:extLst>
      <p:ext uri="{BB962C8B-B14F-4D97-AF65-F5344CB8AC3E}">
        <p14:creationId xmlns:p14="http://schemas.microsoft.com/office/powerpoint/2010/main" val="2156673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o make things simple, the key component is an MQTT-broker that dispatches messages to one or more MQTT clients. The broker uses topics to filter the MQTT clients that will receive the message. There are several MQTT implementations for different prototyping boards (Arduino, Raspberry, and so on).</a:t>
            </a:r>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7</a:t>
            </a:fld>
            <a:endParaRPr lang="en-GB"/>
          </a:p>
        </p:txBody>
      </p:sp>
    </p:spTree>
    <p:extLst>
      <p:ext uri="{BB962C8B-B14F-4D97-AF65-F5344CB8AC3E}">
        <p14:creationId xmlns:p14="http://schemas.microsoft.com/office/powerpoint/2010/main" val="49605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14</a:t>
            </a:fld>
            <a:endParaRPr lang="en-GB"/>
          </a:p>
        </p:txBody>
      </p:sp>
    </p:spTree>
    <p:extLst>
      <p:ext uri="{BB962C8B-B14F-4D97-AF65-F5344CB8AC3E}">
        <p14:creationId xmlns:p14="http://schemas.microsoft.com/office/powerpoint/2010/main" val="2522257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Occasionally these pings will go missing for various reasons, but if you fail to see, for example, three in a row then there’s definitely a problem — with connectivity if nothing else — and </a:t>
            </a:r>
            <a:r>
              <a:rPr lang="en-GB" b="1" dirty="0" smtClean="0"/>
              <a:t>you need to be the first to know</a:t>
            </a:r>
            <a:r>
              <a:rPr lang="en-GB" dirty="0" smtClean="0"/>
              <a: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16</a:t>
            </a:fld>
            <a:endParaRPr lang="en-GB"/>
          </a:p>
        </p:txBody>
      </p:sp>
    </p:spTree>
    <p:extLst>
      <p:ext uri="{BB962C8B-B14F-4D97-AF65-F5344CB8AC3E}">
        <p14:creationId xmlns:p14="http://schemas.microsoft.com/office/powerpoint/2010/main" val="305255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smtClean="0"/>
              <a:t>Is just one person watching each account (in which case you’re vulnerable to them e.g. moving jobs) or is there a broader set of people engaged (in which case not only is more value being delivered, but also this account is probably “stickier”).</a:t>
            </a:r>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18</a:t>
            </a:fld>
            <a:endParaRPr lang="en-GB"/>
          </a:p>
        </p:txBody>
      </p:sp>
    </p:spTree>
    <p:extLst>
      <p:ext uri="{BB962C8B-B14F-4D97-AF65-F5344CB8AC3E}">
        <p14:creationId xmlns:p14="http://schemas.microsoft.com/office/powerpoint/2010/main" val="110331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Aws: </a:t>
            </a:r>
            <a:r>
              <a:rPr lang="en-GB" sz="1200" b="0" i="0" kern="1200" dirty="0" smtClean="0">
                <a:solidFill>
                  <a:schemeClr val="tx1"/>
                </a:solidFill>
                <a:effectLst/>
                <a:latin typeface="+mn-lt"/>
                <a:ea typeface="+mn-ea"/>
                <a:cs typeface="+mn-cs"/>
              </a:rPr>
              <a:t>Pricing is based on messages sent and received by AWS IoT. Each IoT interaction can be thought of as a message between a device and a server. Amazon charges per million messages sent or received. There are no minimum fees, and you won’t get charged for messages to the </a:t>
            </a:r>
            <a:r>
              <a:rPr lang="en-GB" sz="1200" b="0" i="0" kern="1200" dirty="0" smtClean="0">
                <a:solidFill>
                  <a:schemeClr val="tx1"/>
                </a:solidFill>
                <a:effectLst/>
                <a:latin typeface="+mn-lt"/>
                <a:ea typeface="+mn-ea"/>
                <a:cs typeface="+mn-cs"/>
              </a:rPr>
              <a:t>some </a:t>
            </a:r>
            <a:r>
              <a:rPr lang="en-GB" sz="1200" b="0" i="0" kern="1200" dirty="0" smtClean="0">
                <a:solidFill>
                  <a:schemeClr val="tx1"/>
                </a:solidFill>
                <a:effectLst/>
                <a:latin typeface="+mn-lt"/>
                <a:ea typeface="+mn-ea"/>
                <a:cs typeface="+mn-cs"/>
              </a:rPr>
              <a:t>AWS services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Microsoft</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pricing is done in 4 tiers based on how much data your devices will generate. Below 8,000 messages per unit per day is free. </a:t>
            </a:r>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25</a:t>
            </a:fld>
            <a:endParaRPr lang="en-GB"/>
          </a:p>
        </p:txBody>
      </p:sp>
    </p:spTree>
    <p:extLst>
      <p:ext uri="{BB962C8B-B14F-4D97-AF65-F5344CB8AC3E}">
        <p14:creationId xmlns:p14="http://schemas.microsoft.com/office/powerpoint/2010/main" val="611825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IBM: </a:t>
            </a:r>
            <a:r>
              <a:rPr lang="en-GB" sz="1200" b="0" i="0" kern="1200" dirty="0" smtClean="0">
                <a:solidFill>
                  <a:schemeClr val="tx1"/>
                </a:solidFill>
                <a:effectLst/>
                <a:latin typeface="+mn-lt"/>
                <a:ea typeface="+mn-ea"/>
                <a:cs typeface="+mn-cs"/>
              </a:rPr>
              <a:t>Pricing works on three main metrics:</a:t>
            </a:r>
          </a:p>
          <a:p>
            <a:r>
              <a:rPr lang="en-GB" sz="1200" b="0" i="0" kern="1200" dirty="0" smtClean="0">
                <a:solidFill>
                  <a:schemeClr val="tx1"/>
                </a:solidFill>
                <a:effectLst/>
                <a:latin typeface="+mn-lt"/>
                <a:ea typeface="+mn-ea"/>
                <a:cs typeface="+mn-cs"/>
              </a:rPr>
              <a:t>Data Exchanged</a:t>
            </a:r>
          </a:p>
          <a:p>
            <a:r>
              <a:rPr lang="en-GB" sz="1200" b="0" i="0" kern="1200" dirty="0" smtClean="0">
                <a:solidFill>
                  <a:schemeClr val="tx1"/>
                </a:solidFill>
                <a:effectLst/>
                <a:latin typeface="+mn-lt"/>
                <a:ea typeface="+mn-ea"/>
                <a:cs typeface="+mn-cs"/>
              </a:rPr>
              <a:t>Data </a:t>
            </a:r>
            <a:r>
              <a:rPr lang="en-GB" sz="1200" b="0" i="0" kern="1200" dirty="0" err="1" smtClean="0">
                <a:solidFill>
                  <a:schemeClr val="tx1"/>
                </a:solidFill>
                <a:effectLst/>
                <a:latin typeface="+mn-lt"/>
                <a:ea typeface="+mn-ea"/>
                <a:cs typeface="+mn-cs"/>
              </a:rPr>
              <a:t>Analyzed</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Edge Data </a:t>
            </a:r>
            <a:r>
              <a:rPr lang="en-GB" sz="1200" b="0" i="0" kern="1200" dirty="0" err="1" smtClean="0">
                <a:solidFill>
                  <a:schemeClr val="tx1"/>
                </a:solidFill>
                <a:effectLst/>
                <a:latin typeface="+mn-lt"/>
                <a:ea typeface="+mn-ea"/>
                <a:cs typeface="+mn-cs"/>
              </a:rPr>
              <a:t>Analyzed</a:t>
            </a:r>
            <a:r>
              <a:rPr lang="en-GB" sz="1200" b="0" i="0" kern="1200" dirty="0" smtClean="0">
                <a:solidFill>
                  <a:schemeClr val="tx1"/>
                </a:solidFill>
                <a:effectLst/>
                <a:latin typeface="+mn-lt"/>
                <a:ea typeface="+mn-ea"/>
                <a:cs typeface="+mn-cs"/>
              </a:rPr>
              <a:t>: You’ll get 100 MB of each for free every month, so you can try it out.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Google :</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Pricing on Google Cloud is done on a per-minute basis. </a:t>
            </a:r>
          </a:p>
          <a:p>
            <a:endParaRPr lang="en-GB" dirty="0"/>
          </a:p>
        </p:txBody>
      </p:sp>
      <p:sp>
        <p:nvSpPr>
          <p:cNvPr id="4" name="Slide Number Placeholder 3"/>
          <p:cNvSpPr>
            <a:spLocks noGrp="1"/>
          </p:cNvSpPr>
          <p:nvPr>
            <p:ph type="sldNum" sz="quarter" idx="10"/>
          </p:nvPr>
        </p:nvSpPr>
        <p:spPr/>
        <p:txBody>
          <a:bodyPr/>
          <a:lstStyle/>
          <a:p>
            <a:fld id="{ABA2AFB9-B552-47DF-9BD9-01E01EFA4BF8}" type="slidenum">
              <a:rPr lang="en-GB" smtClean="0"/>
              <a:t>26</a:t>
            </a:fld>
            <a:endParaRPr lang="en-GB"/>
          </a:p>
        </p:txBody>
      </p:sp>
    </p:spTree>
    <p:extLst>
      <p:ext uri="{BB962C8B-B14F-4D97-AF65-F5344CB8AC3E}">
        <p14:creationId xmlns:p14="http://schemas.microsoft.com/office/powerpoint/2010/main" val="22566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5363-D113-49C2-9078-100A3BF44C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9E5995-82B8-4385-A748-0A56F19975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72C98B-F6E4-49E3-892D-412B47769F88}"/>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BAFD2554-6E0A-437A-A00C-3342CE2EA1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D95F15-5461-4C72-8748-779D2398AB09}"/>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1093166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0D30-9089-40DF-9FFA-3BCDE3BF73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A108EC-A0E9-47D7-BFF0-920FF151A0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878EC0-2FF5-42A7-9A09-B1455099D029}"/>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EF4657C1-7392-4F8B-B891-C92664BBCB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8A5AF-A6A6-4824-AEF0-019201AFA0D1}"/>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800100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F747C-82E4-48DB-AC69-0BB8A845ED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D5A52A-63C5-4DFA-B4B4-8DD6139750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7FB3C0-2867-4C19-BA9A-FC67A378750F}"/>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DF3D7A6E-262A-4C10-B847-47F64A5E6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60BC0E-EFF3-4578-9078-D6B59CC96B3C}"/>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918660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99A6-020D-49FE-919A-D1B1323FF2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5E917-FD6D-4C9D-A740-C37CD59743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681877-4740-464A-B959-24EA181F0D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72424-5AD0-4CB5-BF5A-E840DDE8C23F}"/>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6" name="Footer Placeholder 5">
            <a:extLst>
              <a:ext uri="{FF2B5EF4-FFF2-40B4-BE49-F238E27FC236}">
                <a16:creationId xmlns:a16="http://schemas.microsoft.com/office/drawing/2014/main" id="{7F41F6AC-9267-44DB-A564-1894F7D9E5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E093E-A4CC-422F-B568-7B041DCAAF00}"/>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40341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CDB3D-6610-48D3-8A45-49691314FB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09AEC1-51D2-4572-A9BD-80463A672E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D2DE48-57E8-43EA-AABA-992F0BEE0F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E5C0A2-5C31-44F5-B46D-D23C550946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83DB6-F242-465C-BC22-D8EEF4E764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44F3CD-90FC-4E6D-B721-B2316F1FEB0F}"/>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8" name="Footer Placeholder 7">
            <a:extLst>
              <a:ext uri="{FF2B5EF4-FFF2-40B4-BE49-F238E27FC236}">
                <a16:creationId xmlns:a16="http://schemas.microsoft.com/office/drawing/2014/main" id="{484E2BFA-A342-471C-872F-0968A0D14B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3BC06F-0D7D-4C4B-99ED-607C4C00C72E}"/>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717105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42F27-FDAC-43B9-8D55-4508EBCDC3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00DC85-D6EC-44E9-B8F8-A4FA1C224B81}"/>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4" name="Footer Placeholder 3">
            <a:extLst>
              <a:ext uri="{FF2B5EF4-FFF2-40B4-BE49-F238E27FC236}">
                <a16:creationId xmlns:a16="http://schemas.microsoft.com/office/drawing/2014/main" id="{85007529-92FC-487D-A06E-9BCBAFBA20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C9C3E9-E9B9-4575-A37A-D07F0603929F}"/>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2097524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F5E9AF-F52F-4AC3-986C-7D3A578DF4F2}"/>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3" name="Footer Placeholder 2">
            <a:extLst>
              <a:ext uri="{FF2B5EF4-FFF2-40B4-BE49-F238E27FC236}">
                <a16:creationId xmlns:a16="http://schemas.microsoft.com/office/drawing/2014/main" id="{BCC58AF2-9F83-458E-B7D5-943CBB91FE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9465D7-2DB7-4EB7-ADB4-2343923DFE07}"/>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88260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FB27-FE82-4A99-99D4-0DD72317B3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FDD6E3-0F6E-487C-A61A-2F9D581F0D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709328-5478-43AF-9FB4-9B27E4853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2CC4F8-D9E2-4FF2-8010-2C8DDD9BE273}"/>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6" name="Footer Placeholder 5">
            <a:extLst>
              <a:ext uri="{FF2B5EF4-FFF2-40B4-BE49-F238E27FC236}">
                <a16:creationId xmlns:a16="http://schemas.microsoft.com/office/drawing/2014/main" id="{9359CA96-9FEE-4CF5-835D-2A7A5C3E4F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9153E-F8C5-4FC6-BB46-D04889298F02}"/>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45694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E44F-7276-49CA-B237-93463CEB1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D781B-8A99-4FAD-900D-FA0D867A4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5ABDEC-FF90-4147-AE8D-3F7E27BE4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052E6E-4CB6-4FE3-AF56-ECD32A6356BB}"/>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6" name="Footer Placeholder 5">
            <a:extLst>
              <a:ext uri="{FF2B5EF4-FFF2-40B4-BE49-F238E27FC236}">
                <a16:creationId xmlns:a16="http://schemas.microsoft.com/office/drawing/2014/main" id="{B57834B6-4AA6-4FA8-A782-3BE59F465D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B8E63-3920-485D-B0D2-C1395CEDC1E6}"/>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146202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1B03B-AB7C-45F8-B2A0-E6C359D986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F6443C-2850-4E6B-9EB3-DC0872EC81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D1CAD-2620-4745-9418-7E926692A540}"/>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724DC839-BF12-4EA0-95F8-7C9AFB366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EBEA2-7752-400E-84F7-BBEDBFDF8513}"/>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018276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65B7C3-CD05-4A3C-89F4-AAA908BBA6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F090C2-6D07-4A48-846F-EE9319E749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DDDE7A-8B3C-447F-9262-4AE2606B8C65}"/>
              </a:ext>
            </a:extLst>
          </p:cNvPr>
          <p:cNvSpPr>
            <a:spLocks noGrp="1"/>
          </p:cNvSpPr>
          <p:nvPr>
            <p:ph type="dt" sz="half" idx="10"/>
          </p:nvPr>
        </p:nvSpPr>
        <p:spPr/>
        <p:txBody>
          <a:body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DF441715-7F9A-42D7-9117-B35B7003D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B664B-21A9-42B6-B13C-9074AD2CD878}"/>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132810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094398-D205-4C61-BDD3-2F9C389BF7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7BCE68-81D7-4B97-9203-B5ED629399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648014-790A-4FA6-B1C5-8535370DB6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F45FD-667D-459F-9400-7E99C41C79FE}" type="datetimeFigureOut">
              <a:rPr lang="en-GB" smtClean="0"/>
              <a:t>28/10/2019</a:t>
            </a:fld>
            <a:endParaRPr lang="en-GB"/>
          </a:p>
        </p:txBody>
      </p:sp>
      <p:sp>
        <p:nvSpPr>
          <p:cNvPr id="5" name="Footer Placeholder 4">
            <a:extLst>
              <a:ext uri="{FF2B5EF4-FFF2-40B4-BE49-F238E27FC236}">
                <a16:creationId xmlns:a16="http://schemas.microsoft.com/office/drawing/2014/main" id="{29214930-FAF8-482E-960F-1925DFB045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4ED77B-6591-42F5-B4AC-F28962AA8F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1194D7-E93B-420C-80B8-26FA6A958724}" type="slidenum">
              <a:rPr lang="en-GB" smtClean="0"/>
              <a:t>‹#›</a:t>
            </a:fld>
            <a:endParaRPr lang="en-GB"/>
          </a:p>
        </p:txBody>
      </p:sp>
    </p:spTree>
    <p:extLst>
      <p:ext uri="{BB962C8B-B14F-4D97-AF65-F5344CB8AC3E}">
        <p14:creationId xmlns:p14="http://schemas.microsoft.com/office/powerpoint/2010/main" val="694616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5VN56jQMWM" TargetMode="External"/><Relationship Id="rId2" Type="http://schemas.openxmlformats.org/officeDocument/2006/relationships/hyperlink" Target="https://www.youtube.com/watch?v=vvimBPJ3XGQ"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20C4D0-DB38-4885-95CD-2FCC0711DE24}"/>
              </a:ext>
            </a:extLst>
          </p:cNvPr>
          <p:cNvSpPr>
            <a:spLocks noGrp="1"/>
          </p:cNvSpPr>
          <p:nvPr>
            <p:ph type="ctrTitle"/>
          </p:nvPr>
        </p:nvSpPr>
        <p:spPr>
          <a:xfrm>
            <a:off x="3045368" y="2043663"/>
            <a:ext cx="6105194" cy="2031055"/>
          </a:xfrm>
        </p:spPr>
        <p:txBody>
          <a:bodyPr>
            <a:normAutofit/>
          </a:bodyPr>
          <a:lstStyle/>
          <a:p>
            <a:r>
              <a:rPr lang="en-GB">
                <a:solidFill>
                  <a:srgbClr val="FFFFFF"/>
                </a:solidFill>
              </a:rPr>
              <a:t>The web of thing</a:t>
            </a:r>
          </a:p>
        </p:txBody>
      </p:sp>
      <p:sp>
        <p:nvSpPr>
          <p:cNvPr id="3" name="Subtitle 2">
            <a:extLst>
              <a:ext uri="{FF2B5EF4-FFF2-40B4-BE49-F238E27FC236}">
                <a16:creationId xmlns:a16="http://schemas.microsoft.com/office/drawing/2014/main" id="{76A96A62-7F8F-4BE9-B1CA-E754C64F24CF}"/>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801608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Use Cases</a:t>
            </a:r>
            <a:br>
              <a:rPr lang="en-GB" b="1" dirty="0"/>
            </a:br>
            <a:endParaRPr lang="en-GB" dirty="0"/>
          </a:p>
        </p:txBody>
      </p:sp>
      <p:sp>
        <p:nvSpPr>
          <p:cNvPr id="5" name="Content Placeholder 4"/>
          <p:cNvSpPr>
            <a:spLocks noGrp="1"/>
          </p:cNvSpPr>
          <p:nvPr>
            <p:ph idx="1"/>
          </p:nvPr>
        </p:nvSpPr>
        <p:spPr/>
        <p:txBody>
          <a:bodyPr/>
          <a:lstStyle/>
          <a:p>
            <a:r>
              <a:rPr lang="en-GB" dirty="0" smtClean="0"/>
              <a:t>There </a:t>
            </a:r>
            <a:r>
              <a:rPr lang="en-GB" dirty="0"/>
              <a:t>are countless projects we can build to experiment with IoT tech. </a:t>
            </a:r>
            <a:endParaRPr lang="en-GB" dirty="0" smtClean="0"/>
          </a:p>
          <a:p>
            <a:r>
              <a:rPr lang="en-GB" dirty="0" smtClean="0"/>
              <a:t>we </a:t>
            </a:r>
            <a:r>
              <a:rPr lang="en-GB" dirty="0"/>
              <a:t>can group these projects into these categories</a:t>
            </a:r>
            <a:r>
              <a:rPr lang="en-GB" dirty="0" smtClean="0"/>
              <a:t>:</a:t>
            </a:r>
          </a:p>
          <a:p>
            <a:pPr lvl="1"/>
            <a:r>
              <a:rPr lang="en-GB" b="1" dirty="0"/>
              <a:t>Sensor-Based </a:t>
            </a:r>
            <a:r>
              <a:rPr lang="en-GB" b="1" dirty="0" smtClean="0"/>
              <a:t>Projects</a:t>
            </a:r>
          </a:p>
          <a:p>
            <a:pPr lvl="1"/>
            <a:r>
              <a:rPr lang="en-GB" b="1" dirty="0"/>
              <a:t>Cloud-Based Projects</a:t>
            </a:r>
          </a:p>
          <a:p>
            <a:pPr lvl="1"/>
            <a:r>
              <a:rPr lang="en-GB" b="1" dirty="0"/>
              <a:t>Projects With External Peripherals</a:t>
            </a:r>
          </a:p>
          <a:p>
            <a:endParaRPr lang="en-GB" b="1" dirty="0"/>
          </a:p>
          <a:p>
            <a:endParaRPr lang="en-GB" dirty="0"/>
          </a:p>
        </p:txBody>
      </p:sp>
    </p:spTree>
    <p:extLst>
      <p:ext uri="{BB962C8B-B14F-4D97-AF65-F5344CB8AC3E}">
        <p14:creationId xmlns:p14="http://schemas.microsoft.com/office/powerpoint/2010/main" val="87794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Sensor-Based </a:t>
            </a:r>
            <a:r>
              <a:rPr lang="en-GB" b="1" dirty="0" smtClean="0"/>
              <a:t>Projects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a:t>
            </a:r>
            <a:r>
              <a:rPr lang="en-GB" dirty="0"/>
              <a:t>is the easiest IoT project you can build. These kinds of projects use sensors, such as:</a:t>
            </a:r>
          </a:p>
          <a:p>
            <a:pPr lvl="1"/>
            <a:r>
              <a:rPr lang="en-GB" dirty="0"/>
              <a:t>Temperature sensors</a:t>
            </a:r>
          </a:p>
          <a:p>
            <a:pPr lvl="1"/>
            <a:r>
              <a:rPr lang="en-GB" dirty="0"/>
              <a:t>Pressure sensors</a:t>
            </a:r>
          </a:p>
          <a:p>
            <a:pPr lvl="1"/>
            <a:r>
              <a:rPr lang="en-GB" dirty="0"/>
              <a:t>Humidity sensors</a:t>
            </a:r>
          </a:p>
          <a:p>
            <a:pPr lvl="1"/>
            <a:r>
              <a:rPr lang="en-GB" dirty="0"/>
              <a:t>Light sensors</a:t>
            </a:r>
          </a:p>
          <a:p>
            <a:pPr lvl="1"/>
            <a:r>
              <a:rPr lang="en-GB" dirty="0"/>
              <a:t>Gyroscopes</a:t>
            </a:r>
          </a:p>
          <a:p>
            <a:pPr lvl="1"/>
            <a:r>
              <a:rPr lang="en-GB" dirty="0"/>
              <a:t>Gas sensors</a:t>
            </a:r>
          </a:p>
          <a:p>
            <a:r>
              <a:rPr lang="en-GB" dirty="0"/>
              <a:t>For these projects, we want to read the sensor data values and use them locally without the need for an internet connection. </a:t>
            </a:r>
            <a:endParaRPr lang="en-GB" dirty="0" smtClean="0"/>
          </a:p>
          <a:p>
            <a:r>
              <a:rPr lang="en-GB" dirty="0" smtClean="0"/>
              <a:t>A </a:t>
            </a:r>
            <a:r>
              <a:rPr lang="en-GB" dirty="0"/>
              <a:t>typical example could be a weather station or a system that monitors gas leakages.</a:t>
            </a:r>
          </a:p>
        </p:txBody>
      </p:sp>
    </p:spTree>
    <p:extLst>
      <p:ext uri="{BB962C8B-B14F-4D97-AF65-F5344CB8AC3E}">
        <p14:creationId xmlns:p14="http://schemas.microsoft.com/office/powerpoint/2010/main" val="16742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Cloud-Based </a:t>
            </a:r>
            <a:r>
              <a:rPr lang="en-GB" b="1" dirty="0" smtClean="0"/>
              <a:t>Projects</a:t>
            </a:r>
            <a:endParaRPr lang="en-GB" dirty="0"/>
          </a:p>
        </p:txBody>
      </p:sp>
      <p:sp>
        <p:nvSpPr>
          <p:cNvPr id="5" name="Content Placeholder 4"/>
          <p:cNvSpPr>
            <a:spLocks noGrp="1"/>
          </p:cNvSpPr>
          <p:nvPr>
            <p:ph idx="1"/>
          </p:nvPr>
        </p:nvSpPr>
        <p:spPr>
          <a:xfrm>
            <a:off x="838200" y="1500256"/>
            <a:ext cx="10515600" cy="5068838"/>
          </a:xfrm>
        </p:spPr>
        <p:txBody>
          <a:bodyPr>
            <a:normAutofit/>
          </a:bodyPr>
          <a:lstStyle/>
          <a:p>
            <a:r>
              <a:rPr lang="en-GB" sz="2400" dirty="0" smtClean="0"/>
              <a:t>This </a:t>
            </a:r>
            <a:r>
              <a:rPr lang="en-GB" sz="2400" dirty="0"/>
              <a:t>is a more complex project in which we use an IoT cloud platform to store and </a:t>
            </a:r>
            <a:r>
              <a:rPr lang="en-GB" sz="2400" dirty="0" smtClean="0"/>
              <a:t>analyse </a:t>
            </a:r>
            <a:r>
              <a:rPr lang="en-GB" sz="2400" dirty="0"/>
              <a:t>data. </a:t>
            </a:r>
            <a:endParaRPr lang="en-GB" sz="2400" dirty="0" smtClean="0"/>
          </a:p>
          <a:p>
            <a:r>
              <a:rPr lang="en-GB" sz="2400" dirty="0" smtClean="0"/>
              <a:t>An </a:t>
            </a:r>
            <a:r>
              <a:rPr lang="en-GB" sz="2400" dirty="0"/>
              <a:t>IoT cloud platform is a cloud platform that provides several services to simplify IoT project development. </a:t>
            </a:r>
            <a:endParaRPr lang="en-GB" sz="2400" dirty="0" smtClean="0"/>
          </a:p>
          <a:p>
            <a:r>
              <a:rPr lang="en-GB" sz="2400" dirty="0" smtClean="0"/>
              <a:t>These </a:t>
            </a:r>
            <a:r>
              <a:rPr lang="en-GB" sz="2400" dirty="0"/>
              <a:t>services can include:</a:t>
            </a:r>
          </a:p>
          <a:p>
            <a:pPr lvl="1"/>
            <a:r>
              <a:rPr lang="en-GB" sz="2000" dirty="0"/>
              <a:t>Data ingestion</a:t>
            </a:r>
          </a:p>
          <a:p>
            <a:pPr lvl="1"/>
            <a:r>
              <a:rPr lang="en-GB" sz="2000" dirty="0"/>
              <a:t>Data analysis</a:t>
            </a:r>
          </a:p>
          <a:p>
            <a:pPr lvl="1"/>
            <a:r>
              <a:rPr lang="en-GB" sz="2000" dirty="0"/>
              <a:t>Data visualization</a:t>
            </a:r>
          </a:p>
          <a:p>
            <a:pPr lvl="1"/>
            <a:r>
              <a:rPr lang="en-GB" sz="2000" dirty="0"/>
              <a:t>Connection and device management</a:t>
            </a:r>
          </a:p>
          <a:p>
            <a:pPr lvl="1"/>
            <a:r>
              <a:rPr lang="en-GB" sz="2000" dirty="0"/>
              <a:t>Provide security and authentication</a:t>
            </a:r>
          </a:p>
          <a:p>
            <a:r>
              <a:rPr lang="en-GB" sz="2400" dirty="0"/>
              <a:t>This type of project is an extension of the sensor-based project, except the data that is acquired are sent to the IoT cloud platform through the Internet. </a:t>
            </a:r>
            <a:endParaRPr lang="en-GB" sz="2400" dirty="0" smtClean="0"/>
          </a:p>
          <a:p>
            <a:r>
              <a:rPr lang="en-GB" sz="2400" dirty="0" smtClean="0"/>
              <a:t>It </a:t>
            </a:r>
            <a:r>
              <a:rPr lang="en-GB" sz="2400" dirty="0"/>
              <a:t>is also possible to use IoT cloud platforms to remotely control these devices.</a:t>
            </a:r>
          </a:p>
        </p:txBody>
      </p:sp>
    </p:spTree>
    <p:extLst>
      <p:ext uri="{BB962C8B-B14F-4D97-AF65-F5344CB8AC3E}">
        <p14:creationId xmlns:p14="http://schemas.microsoft.com/office/powerpoint/2010/main" val="49884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Projects With External </a:t>
            </a:r>
            <a:r>
              <a:rPr lang="en-GB" b="1" dirty="0" smtClean="0"/>
              <a:t>Peripherals</a:t>
            </a:r>
            <a:endParaRPr lang="en-GB" dirty="0"/>
          </a:p>
        </p:txBody>
      </p:sp>
      <p:sp>
        <p:nvSpPr>
          <p:cNvPr id="3" name="Content Placeholder 2"/>
          <p:cNvSpPr>
            <a:spLocks noGrp="1"/>
          </p:cNvSpPr>
          <p:nvPr>
            <p:ph idx="1"/>
          </p:nvPr>
        </p:nvSpPr>
        <p:spPr/>
        <p:txBody>
          <a:bodyPr>
            <a:normAutofit/>
          </a:bodyPr>
          <a:lstStyle/>
          <a:p>
            <a:r>
              <a:rPr lang="en-GB" sz="2400" dirty="0"/>
              <a:t>These IoT projects use external peripherals connected to prototyping boards</a:t>
            </a:r>
            <a:r>
              <a:rPr lang="en-GB" sz="2400" dirty="0" smtClean="0"/>
              <a:t>.</a:t>
            </a:r>
          </a:p>
          <a:p>
            <a:r>
              <a:rPr lang="en-GB" sz="2400" dirty="0" smtClean="0"/>
              <a:t> </a:t>
            </a:r>
            <a:r>
              <a:rPr lang="en-GB" sz="2400" dirty="0"/>
              <a:t>For example, a simple IoT project might use an LED strip connected to a prototyping board (such as Arduino or ESP8266). </a:t>
            </a:r>
            <a:endParaRPr lang="en-GB" sz="2400" dirty="0" smtClean="0"/>
          </a:p>
          <a:p>
            <a:pPr lvl="1"/>
            <a:r>
              <a:rPr lang="en-GB" sz="2000" dirty="0" smtClean="0"/>
              <a:t>We </a:t>
            </a:r>
            <a:r>
              <a:rPr lang="en-GB" sz="2000" dirty="0"/>
              <a:t>can also connect DC motors or servos to build a simple robot. </a:t>
            </a:r>
            <a:endParaRPr lang="en-GB" sz="2000" dirty="0" smtClean="0"/>
          </a:p>
          <a:p>
            <a:pPr lvl="1"/>
            <a:r>
              <a:rPr lang="en-GB" sz="2000" dirty="0" smtClean="0"/>
              <a:t>Another </a:t>
            </a:r>
            <a:r>
              <a:rPr lang="en-GB" sz="2000" dirty="0"/>
              <a:t>interesting use case is based on a relay that we can use to turn an appliance on or off.</a:t>
            </a:r>
          </a:p>
          <a:p>
            <a:r>
              <a:rPr lang="en-GB" sz="2400" dirty="0"/>
              <a:t>Another interesting use case is based on the integration between smartphones and an IoT ecosystem</a:t>
            </a:r>
            <a:r>
              <a:rPr lang="en-GB" sz="2400" dirty="0" smtClean="0"/>
              <a:t>.</a:t>
            </a:r>
          </a:p>
          <a:p>
            <a:pPr lvl="1"/>
            <a:r>
              <a:rPr lang="en-GB" sz="2000" dirty="0" smtClean="0"/>
              <a:t> </a:t>
            </a:r>
            <a:r>
              <a:rPr lang="en-GB" sz="2000" dirty="0"/>
              <a:t>Almost all of the categories described above can be integrated with a smartphone so that we can control a prototyping board remotely or visualize information gathered by sensors.</a:t>
            </a:r>
          </a:p>
        </p:txBody>
      </p:sp>
    </p:spTree>
    <p:extLst>
      <p:ext uri="{BB962C8B-B14F-4D97-AF65-F5344CB8AC3E}">
        <p14:creationId xmlns:p14="http://schemas.microsoft.com/office/powerpoint/2010/main" val="2933903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IoT Project Architecture </a:t>
            </a:r>
            <a:r>
              <a:rPr lang="en-GB" b="1" dirty="0" smtClean="0"/>
              <a:t>Overview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Generally speaking, at the edge of an IoT system, there are sensors connected to some prototyping boards</a:t>
            </a:r>
            <a:r>
              <a:rPr lang="en-GB" dirty="0" smtClean="0"/>
              <a:t>.</a:t>
            </a:r>
          </a:p>
          <a:p>
            <a:r>
              <a:rPr lang="en-GB" dirty="0"/>
              <a:t>the prototyping board controls the sensors and acquires data from them. </a:t>
            </a:r>
            <a:endParaRPr lang="en-GB" dirty="0" smtClean="0"/>
          </a:p>
          <a:p>
            <a:r>
              <a:rPr lang="en-GB" dirty="0" smtClean="0"/>
              <a:t>At </a:t>
            </a:r>
            <a:r>
              <a:rPr lang="en-GB" dirty="0"/>
              <a:t>this level, there are also actuators, which are devices that we can use to intervene in the physical world. </a:t>
            </a:r>
            <a:endParaRPr lang="en-GB" dirty="0" smtClean="0"/>
          </a:p>
          <a:p>
            <a:pPr lvl="1"/>
            <a:r>
              <a:rPr lang="en-GB" dirty="0" smtClean="0"/>
              <a:t>For </a:t>
            </a:r>
            <a:r>
              <a:rPr lang="en-GB" dirty="0"/>
              <a:t>example, they can switch lights on or off, open or close a door, and so on.</a:t>
            </a:r>
          </a:p>
        </p:txBody>
      </p:sp>
      <p:pic>
        <p:nvPicPr>
          <p:cNvPr id="7" name="Picture 4" descr="Image titl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802290"/>
            <a:ext cx="5181600" cy="2398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021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IoT </a:t>
            </a:r>
            <a:r>
              <a:rPr lang="en-GB" b="1" dirty="0" smtClean="0"/>
              <a:t>Protocols</a:t>
            </a:r>
            <a:endParaRPr lang="en-GB" dirty="0"/>
          </a:p>
        </p:txBody>
      </p:sp>
      <p:sp>
        <p:nvSpPr>
          <p:cNvPr id="6" name="Content Placeholder 5"/>
          <p:cNvSpPr>
            <a:spLocks noGrp="1"/>
          </p:cNvSpPr>
          <p:nvPr>
            <p:ph idx="1"/>
          </p:nvPr>
        </p:nvSpPr>
        <p:spPr/>
        <p:txBody>
          <a:bodyPr/>
          <a:lstStyle/>
          <a:p>
            <a:r>
              <a:rPr lang="en-GB" dirty="0"/>
              <a:t>it is important to specify and describe the IoT protocols that we should use when building a project</a:t>
            </a:r>
            <a:r>
              <a:rPr lang="en-GB" dirty="0" smtClean="0"/>
              <a:t>.</a:t>
            </a:r>
          </a:p>
          <a:p>
            <a:r>
              <a:rPr lang="en-GB" dirty="0" smtClean="0"/>
              <a:t>In </a:t>
            </a:r>
            <a:r>
              <a:rPr lang="en-GB" dirty="0"/>
              <a:t>this context there are some protocols we already know from other applications, such as HTTP/HTTPS, but there are other protocols specific for IoT and more oriented to an M2M data exchange. </a:t>
            </a:r>
            <a:endParaRPr lang="en-GB" dirty="0" smtClean="0"/>
          </a:p>
          <a:p>
            <a:pPr lvl="1"/>
            <a:r>
              <a:rPr lang="en-GB" dirty="0" smtClean="0"/>
              <a:t>One </a:t>
            </a:r>
            <a:r>
              <a:rPr lang="en-GB" dirty="0"/>
              <a:t>of the most widespread protocols is MQTT. </a:t>
            </a:r>
            <a:endParaRPr lang="en-GB" dirty="0" smtClean="0"/>
          </a:p>
          <a:p>
            <a:pPr lvl="1"/>
            <a:r>
              <a:rPr lang="en-GB" dirty="0" smtClean="0"/>
              <a:t>It </a:t>
            </a:r>
            <a:r>
              <a:rPr lang="en-GB" dirty="0"/>
              <a:t>is a widely adopted, message-based, lightweight protocol based on the publish/subscribe (pub/sub)paradigm. </a:t>
            </a:r>
          </a:p>
        </p:txBody>
      </p:sp>
    </p:spTree>
    <p:extLst>
      <p:ext uri="{BB962C8B-B14F-4D97-AF65-F5344CB8AC3E}">
        <p14:creationId xmlns:p14="http://schemas.microsoft.com/office/powerpoint/2010/main" val="4226523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IoT Prototyping </a:t>
            </a:r>
            <a:r>
              <a:rPr lang="en-GB" b="1" dirty="0" smtClean="0"/>
              <a:t>Boards</a:t>
            </a:r>
            <a:endParaRPr lang="en-GB" dirty="0"/>
          </a:p>
        </p:txBody>
      </p:sp>
      <p:sp>
        <p:nvSpPr>
          <p:cNvPr id="3" name="Content Placeholder 2"/>
          <p:cNvSpPr>
            <a:spLocks noGrp="1"/>
          </p:cNvSpPr>
          <p:nvPr>
            <p:ph idx="1"/>
          </p:nvPr>
        </p:nvSpPr>
        <p:spPr/>
        <p:txBody>
          <a:bodyPr>
            <a:normAutofit/>
          </a:bodyPr>
          <a:lstStyle/>
          <a:p>
            <a:r>
              <a:rPr lang="en-GB" dirty="0"/>
              <a:t>By now, we have described which kind of IoT projects we can build by ourselves as well as prototyping boards. </a:t>
            </a:r>
            <a:endParaRPr lang="en-GB" dirty="0" smtClean="0"/>
          </a:p>
          <a:p>
            <a:r>
              <a:rPr lang="en-GB" dirty="0" smtClean="0"/>
              <a:t>Nowadays</a:t>
            </a:r>
            <a:r>
              <a:rPr lang="en-GB" dirty="0"/>
              <a:t>, there are several boards, which have different features and computing power. </a:t>
            </a:r>
            <a:endParaRPr lang="en-GB" dirty="0" smtClean="0"/>
          </a:p>
          <a:p>
            <a:r>
              <a:rPr lang="en-GB" dirty="0" smtClean="0"/>
              <a:t>The </a:t>
            </a:r>
            <a:r>
              <a:rPr lang="en-GB" dirty="0"/>
              <a:t>classic development boards commonly used when developing DIY IoT projects are</a:t>
            </a:r>
            <a:r>
              <a:rPr lang="en-GB" dirty="0" smtClean="0"/>
              <a:t>:</a:t>
            </a:r>
          </a:p>
          <a:p>
            <a:pPr lvl="1"/>
            <a:r>
              <a:rPr lang="en-GB" dirty="0"/>
              <a:t>Arduino family boards</a:t>
            </a:r>
          </a:p>
          <a:p>
            <a:pPr lvl="1"/>
            <a:r>
              <a:rPr lang="en-GB" dirty="0"/>
              <a:t>Raspberry family boards</a:t>
            </a:r>
          </a:p>
          <a:p>
            <a:pPr lvl="1"/>
            <a:r>
              <a:rPr lang="en-GB" dirty="0"/>
              <a:t>ESP boards</a:t>
            </a:r>
          </a:p>
          <a:p>
            <a:pPr lvl="1"/>
            <a:r>
              <a:rPr lang="en-GB" dirty="0"/>
              <a:t>Particle boards</a:t>
            </a:r>
          </a:p>
          <a:p>
            <a:endParaRPr lang="en-GB" dirty="0"/>
          </a:p>
        </p:txBody>
      </p:sp>
    </p:spTree>
    <p:extLst>
      <p:ext uri="{BB962C8B-B14F-4D97-AF65-F5344CB8AC3E}">
        <p14:creationId xmlns:p14="http://schemas.microsoft.com/office/powerpoint/2010/main" val="380270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IoT Prototyping Boards</a:t>
            </a:r>
            <a:endParaRPr lang="en-GB" dirty="0"/>
          </a:p>
        </p:txBody>
      </p:sp>
      <p:sp>
        <p:nvSpPr>
          <p:cNvPr id="3" name="Content Placeholder 2"/>
          <p:cNvSpPr>
            <a:spLocks noGrp="1"/>
          </p:cNvSpPr>
          <p:nvPr>
            <p:ph idx="1"/>
          </p:nvPr>
        </p:nvSpPr>
        <p:spPr>
          <a:xfrm>
            <a:off x="838200" y="1825625"/>
            <a:ext cx="10515600" cy="4664932"/>
          </a:xfrm>
        </p:spPr>
        <p:txBody>
          <a:bodyPr>
            <a:normAutofit fontScale="92500" lnSpcReduction="10000"/>
          </a:bodyPr>
          <a:lstStyle/>
          <a:p>
            <a:r>
              <a:rPr lang="en-GB" dirty="0"/>
              <a:t>This is just a small list of the dozens of development boards available on the market that can </a:t>
            </a:r>
            <a:r>
              <a:rPr lang="en-GB" dirty="0" smtClean="0"/>
              <a:t>fulfil </a:t>
            </a:r>
            <a:r>
              <a:rPr lang="en-GB" dirty="0"/>
              <a:t>our needs. </a:t>
            </a:r>
            <a:endParaRPr lang="en-GB" dirty="0" smtClean="0"/>
          </a:p>
          <a:p>
            <a:r>
              <a:rPr lang="en-GB" dirty="0" smtClean="0"/>
              <a:t>It </a:t>
            </a:r>
            <a:r>
              <a:rPr lang="en-GB" dirty="0"/>
              <a:t>is important to select the right board according to the role it will play in our IoT project. </a:t>
            </a:r>
            <a:endParaRPr lang="en-GB" dirty="0" smtClean="0"/>
          </a:p>
          <a:p>
            <a:r>
              <a:rPr lang="en-GB" dirty="0" smtClean="0"/>
              <a:t>A </a:t>
            </a:r>
            <a:r>
              <a:rPr lang="en-GB" dirty="0"/>
              <a:t>rule of thumb </a:t>
            </a:r>
            <a:r>
              <a:rPr lang="en-GB" dirty="0" smtClean="0"/>
              <a:t>is: </a:t>
            </a:r>
          </a:p>
          <a:p>
            <a:pPr lvl="1"/>
            <a:r>
              <a:rPr lang="en-GB" dirty="0" smtClean="0"/>
              <a:t>If </a:t>
            </a:r>
            <a:r>
              <a:rPr lang="en-GB" dirty="0"/>
              <a:t>we only need to control sensors or actuators, we can use an Arduino Uno or compatible boards.</a:t>
            </a:r>
          </a:p>
          <a:p>
            <a:pPr lvl="1"/>
            <a:r>
              <a:rPr lang="en-GB" dirty="0"/>
              <a:t>If we require an internet connection, we can select an ESP family board (</a:t>
            </a:r>
            <a:r>
              <a:rPr lang="en-GB" dirty="0" err="1"/>
              <a:t>i.e</a:t>
            </a:r>
            <a:r>
              <a:rPr lang="en-GB" dirty="0"/>
              <a:t> ESP8266) that has built-in Wi-Fi support.</a:t>
            </a:r>
          </a:p>
          <a:p>
            <a:pPr lvl="1"/>
            <a:r>
              <a:rPr lang="en-GB" dirty="0"/>
              <a:t>If we need more computational power because we need to implement application logic, we can use a Raspberry Pi 2 or 3. </a:t>
            </a:r>
            <a:r>
              <a:rPr lang="en-GB" dirty="0" smtClean="0"/>
              <a:t>you </a:t>
            </a:r>
            <a:r>
              <a:rPr lang="en-GB" dirty="0"/>
              <a:t>could run some machine learning algorithms or frameworks on these boards </a:t>
            </a:r>
            <a:r>
              <a:rPr lang="en-GB" dirty="0" smtClean="0"/>
              <a:t>If </a:t>
            </a:r>
            <a:r>
              <a:rPr lang="en-GB" dirty="0"/>
              <a:t>you want to develop an IoT project within a complete ecosystem where you do not have to worry about selecting a specific IoT platform, you might consider Particle boards.</a:t>
            </a:r>
          </a:p>
          <a:p>
            <a:endParaRPr lang="en-GB" dirty="0"/>
          </a:p>
        </p:txBody>
      </p:sp>
    </p:spTree>
    <p:extLst>
      <p:ext uri="{BB962C8B-B14F-4D97-AF65-F5344CB8AC3E}">
        <p14:creationId xmlns:p14="http://schemas.microsoft.com/office/powerpoint/2010/main" val="760882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the sensors </a:t>
            </a:r>
            <a:endParaRPr lang="en-GB" dirty="0"/>
          </a:p>
        </p:txBody>
      </p:sp>
      <p:sp>
        <p:nvSpPr>
          <p:cNvPr id="3" name="Content Placeholder 2"/>
          <p:cNvSpPr>
            <a:spLocks noGrp="1"/>
          </p:cNvSpPr>
          <p:nvPr>
            <p:ph idx="1"/>
          </p:nvPr>
        </p:nvSpPr>
        <p:spPr>
          <a:xfrm>
            <a:off x="838200" y="1597025"/>
            <a:ext cx="10515600" cy="4351338"/>
          </a:xfrm>
        </p:spPr>
        <p:txBody>
          <a:bodyPr/>
          <a:lstStyle/>
          <a:p>
            <a:r>
              <a:rPr lang="en-GB" dirty="0"/>
              <a:t>Choosing the right sensor for your project means thinking about what you need now, but also considering the future of your application. </a:t>
            </a:r>
            <a:endParaRPr lang="en-GB" dirty="0" smtClean="0"/>
          </a:p>
          <a:p>
            <a:pPr lvl="1"/>
            <a:r>
              <a:rPr lang="en-GB" dirty="0" smtClean="0"/>
              <a:t>If </a:t>
            </a:r>
            <a:r>
              <a:rPr lang="en-GB" dirty="0"/>
              <a:t>you decide to scale up, you'll want to be </a:t>
            </a:r>
            <a:r>
              <a:rPr lang="en-GB" dirty="0" smtClean="0"/>
              <a:t>prepared</a:t>
            </a:r>
            <a:endParaRPr lang="en-GB" dirty="0" smtClean="0"/>
          </a:p>
          <a:p>
            <a:pPr lvl="1"/>
            <a:r>
              <a:rPr lang="en-GB" dirty="0" smtClean="0"/>
              <a:t>What it the Composition </a:t>
            </a:r>
            <a:r>
              <a:rPr lang="en-GB" dirty="0" smtClean="0"/>
              <a:t>of the target</a:t>
            </a:r>
          </a:p>
          <a:p>
            <a:pPr lvl="1"/>
            <a:r>
              <a:rPr lang="en-GB" dirty="0"/>
              <a:t>H</a:t>
            </a:r>
            <a:r>
              <a:rPr lang="en-GB" dirty="0" smtClean="0"/>
              <a:t>ow long is the distance </a:t>
            </a:r>
            <a:r>
              <a:rPr lang="en-GB" dirty="0" smtClean="0"/>
              <a:t>to the target</a:t>
            </a:r>
          </a:p>
          <a:p>
            <a:pPr lvl="1"/>
            <a:r>
              <a:rPr lang="en-GB" dirty="0" smtClean="0"/>
              <a:t>The type of the operational voltage of the sensor</a:t>
            </a:r>
          </a:p>
          <a:p>
            <a:pPr lvl="1"/>
            <a:r>
              <a:rPr lang="en-GB" dirty="0" smtClean="0"/>
              <a:t>The life time of the sensor</a:t>
            </a:r>
          </a:p>
          <a:p>
            <a:pPr lvl="1"/>
            <a:r>
              <a:rPr lang="en-GB" dirty="0" smtClean="0"/>
              <a:t>Sensor size and shape</a:t>
            </a:r>
          </a:p>
          <a:p>
            <a:pPr lvl="1"/>
            <a:r>
              <a:rPr lang="en-GB" dirty="0" smtClean="0"/>
              <a:t>Wiring </a:t>
            </a:r>
            <a:r>
              <a:rPr lang="en-GB" dirty="0" smtClean="0"/>
              <a:t>type</a:t>
            </a:r>
          </a:p>
          <a:p>
            <a:r>
              <a:rPr lang="en-GB" u="sng" dirty="0" smtClean="0"/>
              <a:t>Are you going to go Analog or do you have Digital alternatives </a:t>
            </a:r>
            <a:endParaRPr lang="en-GB" u="sng" dirty="0"/>
          </a:p>
        </p:txBody>
      </p:sp>
    </p:spTree>
    <p:extLst>
      <p:ext uri="{BB962C8B-B14F-4D97-AF65-F5344CB8AC3E}">
        <p14:creationId xmlns:p14="http://schemas.microsoft.com/office/powerpoint/2010/main" val="2887809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the sensors </a:t>
            </a:r>
          </a:p>
        </p:txBody>
      </p:sp>
      <p:pic>
        <p:nvPicPr>
          <p:cNvPr id="1026" name="Picture 2" descr="Image result for temperature sensor for Io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33253" y="1959232"/>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ireless sensor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2030" y="5067693"/>
            <a:ext cx="2735256" cy="16867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053813" y="2409127"/>
            <a:ext cx="1593647" cy="106296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temperature sensor for Io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6327" y="1690688"/>
            <a:ext cx="2444970" cy="183372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temperature sensor for Iot"/>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838200" y="4603751"/>
            <a:ext cx="1816557" cy="145616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temperature sensor for Iot"/>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4166327" y="3587387"/>
            <a:ext cx="2277045" cy="148030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temperature sensor for Io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4576" y="4603751"/>
            <a:ext cx="1995744" cy="187763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Related image"/>
          <p:cNvPicPr>
            <a:picLocks noChangeAspect="1" noChangeArrowheads="1"/>
          </p:cNvPicPr>
          <p:nvPr/>
        </p:nvPicPr>
        <p:blipFill>
          <a:blip r:embed="rId9" cstate="hqprint">
            <a:extLst>
              <a:ext uri="{28A0092B-C50C-407E-A947-70E740481C1C}">
                <a14:useLocalDpi xmlns:a14="http://schemas.microsoft.com/office/drawing/2010/main" val="0"/>
              </a:ext>
            </a:extLst>
          </a:blip>
          <a:srcRect/>
          <a:stretch>
            <a:fillRect/>
          </a:stretch>
        </p:blipFill>
        <p:spPr bwMode="auto">
          <a:xfrm>
            <a:off x="2409180" y="3321304"/>
            <a:ext cx="1433233" cy="1433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4401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choosing the right IoT sensor is so important</a:t>
            </a:r>
          </a:p>
        </p:txBody>
      </p:sp>
    </p:spTree>
    <p:extLst>
      <p:ext uri="{BB962C8B-B14F-4D97-AF65-F5344CB8AC3E}">
        <p14:creationId xmlns:p14="http://schemas.microsoft.com/office/powerpoint/2010/main" val="1862253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measures </a:t>
            </a:r>
            <a:endParaRPr lang="en-GB" dirty="0"/>
          </a:p>
        </p:txBody>
      </p:sp>
      <p:sp>
        <p:nvSpPr>
          <p:cNvPr id="3" name="Content Placeholder 2"/>
          <p:cNvSpPr>
            <a:spLocks noGrp="1"/>
          </p:cNvSpPr>
          <p:nvPr>
            <p:ph idx="1"/>
          </p:nvPr>
        </p:nvSpPr>
        <p:spPr/>
        <p:txBody>
          <a:bodyPr>
            <a:normAutofit/>
          </a:bodyPr>
          <a:lstStyle/>
          <a:p>
            <a:r>
              <a:rPr lang="en-GB" dirty="0"/>
              <a:t>There are infinite benefits to connecting products for users, and operational benefits for product vendors. </a:t>
            </a:r>
            <a:endParaRPr lang="en-GB" dirty="0" smtClean="0"/>
          </a:p>
          <a:p>
            <a:r>
              <a:rPr lang="en-GB" dirty="0" smtClean="0"/>
              <a:t>But </a:t>
            </a:r>
            <a:r>
              <a:rPr lang="en-GB" dirty="0"/>
              <a:t>taking a closer look at the reams of data produced by most connected products, we see it can be hard for vendors to </a:t>
            </a:r>
            <a:r>
              <a:rPr lang="en-GB" dirty="0" smtClean="0"/>
              <a:t>filter </a:t>
            </a:r>
            <a:r>
              <a:rPr lang="en-GB" dirty="0"/>
              <a:t>the key metrics that are </a:t>
            </a:r>
            <a:r>
              <a:rPr lang="en-GB" b="1" dirty="0"/>
              <a:t>vital to business success</a:t>
            </a:r>
            <a:r>
              <a:rPr lang="en-GB" dirty="0" smtClean="0"/>
              <a:t>.</a:t>
            </a:r>
          </a:p>
          <a:p>
            <a:r>
              <a:rPr lang="en-GB" dirty="0" smtClean="0"/>
              <a:t>There is three main keys you need to take in </a:t>
            </a:r>
            <a:r>
              <a:rPr lang="en-GB" dirty="0" err="1" smtClean="0"/>
              <a:t>concideration</a:t>
            </a:r>
            <a:r>
              <a:rPr lang="en-GB" dirty="0" smtClean="0"/>
              <a:t> when it comes to measure the performance of your </a:t>
            </a:r>
            <a:r>
              <a:rPr lang="en-GB" dirty="0" err="1" smtClean="0"/>
              <a:t>Iot</a:t>
            </a:r>
            <a:r>
              <a:rPr lang="en-GB" dirty="0" smtClean="0"/>
              <a:t> system. </a:t>
            </a:r>
          </a:p>
        </p:txBody>
      </p:sp>
    </p:spTree>
    <p:extLst>
      <p:ext uri="{BB962C8B-B14F-4D97-AF65-F5344CB8AC3E}">
        <p14:creationId xmlns:p14="http://schemas.microsoft.com/office/powerpoint/2010/main" val="3399790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 Performance</a:t>
            </a:r>
          </a:p>
        </p:txBody>
      </p:sp>
      <p:sp>
        <p:nvSpPr>
          <p:cNvPr id="3" name="Content Placeholder 2"/>
          <p:cNvSpPr>
            <a:spLocks noGrp="1"/>
          </p:cNvSpPr>
          <p:nvPr>
            <p:ph idx="1"/>
          </p:nvPr>
        </p:nvSpPr>
        <p:spPr/>
        <p:txBody>
          <a:bodyPr>
            <a:normAutofit/>
          </a:bodyPr>
          <a:lstStyle/>
          <a:p>
            <a:r>
              <a:rPr lang="en-GB" dirty="0" smtClean="0"/>
              <a:t>Any </a:t>
            </a:r>
            <a:r>
              <a:rPr lang="en-GB" dirty="0"/>
              <a:t>IoT solution is a means of delivering a service,  so it’s vital to measure how well you’re actually delivering that </a:t>
            </a:r>
            <a:r>
              <a:rPr lang="en-GB" dirty="0" smtClean="0"/>
              <a:t>service.</a:t>
            </a:r>
          </a:p>
          <a:p>
            <a:r>
              <a:rPr lang="en-GB" dirty="0" smtClean="0"/>
              <a:t>Your service is normally down to the data your system collects ( data is the most valuable </a:t>
            </a:r>
            <a:r>
              <a:rPr lang="en-GB" dirty="0" err="1" smtClean="0"/>
              <a:t>assest</a:t>
            </a:r>
            <a:r>
              <a:rPr lang="en-GB" dirty="0" smtClean="0"/>
              <a:t> in this time and age) </a:t>
            </a:r>
          </a:p>
          <a:p>
            <a:pPr lvl="1"/>
            <a:r>
              <a:rPr lang="en-GB" dirty="0"/>
              <a:t>Data volume: in the sense of the need to manage and process very large amounts of data is a well-publicized characteristic of the IoT, though it is not exclusively an IoT phenomenon</a:t>
            </a:r>
            <a:r>
              <a:rPr lang="en-GB" dirty="0" smtClean="0"/>
              <a:t>.</a:t>
            </a:r>
          </a:p>
          <a:p>
            <a:pPr lvl="1"/>
            <a:r>
              <a:rPr lang="en-GB" dirty="0"/>
              <a:t>Data diversity entails the widely varied sources and types of data in </a:t>
            </a:r>
            <a:r>
              <a:rPr lang="en-GB" dirty="0" smtClean="0"/>
              <a:t>use</a:t>
            </a:r>
          </a:p>
          <a:p>
            <a:pPr lvl="2"/>
            <a:r>
              <a:rPr lang="en-GB" dirty="0" smtClean="0"/>
              <a:t>As </a:t>
            </a:r>
            <a:r>
              <a:rPr lang="en-GB" dirty="0"/>
              <a:t>mentioned above, a key benefit of the IoT is the ability to “mash up” different data sources in new and innovative ways. </a:t>
            </a:r>
          </a:p>
        </p:txBody>
      </p:sp>
    </p:spTree>
    <p:extLst>
      <p:ext uri="{BB962C8B-B14F-4D97-AF65-F5344CB8AC3E}">
        <p14:creationId xmlns:p14="http://schemas.microsoft.com/office/powerpoint/2010/main" val="484862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 Performance</a:t>
            </a:r>
          </a:p>
        </p:txBody>
      </p:sp>
      <p:sp>
        <p:nvSpPr>
          <p:cNvPr id="3" name="Content Placeholder 2"/>
          <p:cNvSpPr>
            <a:spLocks noGrp="1"/>
          </p:cNvSpPr>
          <p:nvPr>
            <p:ph idx="1"/>
          </p:nvPr>
        </p:nvSpPr>
        <p:spPr/>
        <p:txBody>
          <a:bodyPr/>
          <a:lstStyle/>
          <a:p>
            <a:r>
              <a:rPr lang="en-GB" dirty="0"/>
              <a:t>Data analytics is the means by which raw data is turned into useful information and value</a:t>
            </a:r>
            <a:r>
              <a:rPr lang="en-GB" dirty="0" smtClean="0"/>
              <a:t>.</a:t>
            </a:r>
          </a:p>
          <a:p>
            <a:pPr lvl="1"/>
            <a:r>
              <a:rPr lang="en-GB" dirty="0" smtClean="0"/>
              <a:t> </a:t>
            </a:r>
            <a:r>
              <a:rPr lang="en-GB" dirty="0"/>
              <a:t>In the context of IoT, the concept of “predictive analytics” is currently experiencing tremendous attention and hype as developers and implementers seek to use automated data to optimally address deficiencies and problems before they occur, leading to increased efficiency and reduced costs. </a:t>
            </a:r>
          </a:p>
        </p:txBody>
      </p:sp>
    </p:spTree>
    <p:extLst>
      <p:ext uri="{BB962C8B-B14F-4D97-AF65-F5344CB8AC3E}">
        <p14:creationId xmlns:p14="http://schemas.microsoft.com/office/powerpoint/2010/main" val="374669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performanc</a:t>
            </a:r>
            <a:r>
              <a:rPr lang="en-GB" dirty="0"/>
              <a:t>e</a:t>
            </a:r>
          </a:p>
        </p:txBody>
      </p:sp>
      <p:sp>
        <p:nvSpPr>
          <p:cNvPr id="3" name="Content Placeholder 2"/>
          <p:cNvSpPr>
            <a:spLocks noGrp="1"/>
          </p:cNvSpPr>
          <p:nvPr>
            <p:ph idx="1"/>
          </p:nvPr>
        </p:nvSpPr>
        <p:spPr/>
        <p:txBody>
          <a:bodyPr/>
          <a:lstStyle/>
          <a:p>
            <a:r>
              <a:rPr lang="en-GB" dirty="0" smtClean="0"/>
              <a:t>It is to do with the quality of the system in staying connected and functional. </a:t>
            </a:r>
          </a:p>
          <a:p>
            <a:r>
              <a:rPr lang="en-GB" dirty="0" smtClean="0"/>
              <a:t>It is about measuring the quality of the communication and the delays in your system.</a:t>
            </a:r>
          </a:p>
          <a:p>
            <a:r>
              <a:rPr lang="en-GB" b="1" dirty="0"/>
              <a:t>How do you measure it?</a:t>
            </a:r>
          </a:p>
          <a:p>
            <a:r>
              <a:rPr lang="en-GB" dirty="0"/>
              <a:t>The most fundamental metric of any connected device is probably just … </a:t>
            </a:r>
            <a:r>
              <a:rPr lang="en-GB" b="1" dirty="0"/>
              <a:t>is it connected?!</a:t>
            </a:r>
            <a:r>
              <a:rPr lang="en-GB" dirty="0"/>
              <a:t> Devices usually send back some kind of heartbeat just to say that they’ve been installed and they’re still alive, for example once an hour. </a:t>
            </a:r>
          </a:p>
          <a:p>
            <a:endParaRPr lang="en-GB" dirty="0" smtClean="0"/>
          </a:p>
        </p:txBody>
      </p:sp>
    </p:spTree>
    <p:extLst>
      <p:ext uri="{BB962C8B-B14F-4D97-AF65-F5344CB8AC3E}">
        <p14:creationId xmlns:p14="http://schemas.microsoft.com/office/powerpoint/2010/main" val="37066048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a:t>
            </a:r>
            <a:r>
              <a:rPr lang="en-GB" dirty="0" smtClean="0"/>
              <a:t>users</a:t>
            </a:r>
            <a:endParaRPr lang="en-GB" dirty="0"/>
          </a:p>
        </p:txBody>
      </p:sp>
      <p:sp>
        <p:nvSpPr>
          <p:cNvPr id="3" name="Content Placeholder 2"/>
          <p:cNvSpPr>
            <a:spLocks noGrp="1"/>
          </p:cNvSpPr>
          <p:nvPr>
            <p:ph idx="1"/>
          </p:nvPr>
        </p:nvSpPr>
        <p:spPr>
          <a:xfrm>
            <a:off x="838200" y="1418121"/>
            <a:ext cx="10515600" cy="4351338"/>
          </a:xfrm>
        </p:spPr>
        <p:txBody>
          <a:bodyPr>
            <a:normAutofit/>
          </a:bodyPr>
          <a:lstStyle/>
          <a:p>
            <a:r>
              <a:rPr lang="en-GB" b="1" dirty="0"/>
              <a:t>What is it and why does it matter?</a:t>
            </a:r>
            <a:endParaRPr lang="en-GB" dirty="0"/>
          </a:p>
          <a:p>
            <a:r>
              <a:rPr lang="en-GB" dirty="0"/>
              <a:t>For many IoT systems, nirvana is that they be fully autonomous and not require any user interaction at all, getting on silently with making the world better. </a:t>
            </a:r>
            <a:endParaRPr lang="en-GB" dirty="0" smtClean="0"/>
          </a:p>
          <a:p>
            <a:r>
              <a:rPr lang="en-GB" dirty="0" smtClean="0"/>
              <a:t>However </a:t>
            </a:r>
            <a:r>
              <a:rPr lang="en-GB" dirty="0"/>
              <a:t>for the time being in the real world, however </a:t>
            </a:r>
            <a:r>
              <a:rPr lang="en-GB" dirty="0" smtClean="0"/>
              <a:t>autonomous </a:t>
            </a:r>
            <a:r>
              <a:rPr lang="en-GB" dirty="0"/>
              <a:t>any IoT system is, ultimately it’s humans that decide its value</a:t>
            </a:r>
            <a:r>
              <a:rPr lang="en-GB" dirty="0" smtClean="0"/>
              <a:t>.</a:t>
            </a:r>
          </a:p>
          <a:p>
            <a:pPr lvl="1"/>
            <a:r>
              <a:rPr lang="en-GB" dirty="0" smtClean="0"/>
              <a:t> </a:t>
            </a:r>
            <a:r>
              <a:rPr lang="en-GB" dirty="0"/>
              <a:t>If no one is watching, no one is valuing your IoT solution. </a:t>
            </a:r>
            <a:endParaRPr lang="en-GB" dirty="0" smtClean="0"/>
          </a:p>
          <a:p>
            <a:r>
              <a:rPr lang="en-GB" dirty="0" smtClean="0"/>
              <a:t>In </a:t>
            </a:r>
            <a:r>
              <a:rPr lang="en-GB" dirty="0"/>
              <a:t>any system, including web and mobile apps, </a:t>
            </a:r>
            <a:r>
              <a:rPr lang="en-GB" b="1" dirty="0"/>
              <a:t>user engagement is the key leading indicator of </a:t>
            </a:r>
            <a:r>
              <a:rPr lang="en-GB" b="1" dirty="0" smtClean="0"/>
              <a:t>“</a:t>
            </a:r>
            <a:r>
              <a:rPr lang="en-GB" b="1" dirty="0"/>
              <a:t>customer </a:t>
            </a:r>
            <a:r>
              <a:rPr lang="en-GB" b="1" dirty="0" smtClean="0"/>
              <a:t>churn</a:t>
            </a:r>
            <a:r>
              <a:rPr lang="en-GB" b="1" dirty="0"/>
              <a:t>”</a:t>
            </a:r>
            <a:r>
              <a:rPr lang="en-GB" dirty="0"/>
              <a:t> — customers deciding to abandon your product.</a:t>
            </a:r>
          </a:p>
          <a:p>
            <a:endParaRPr lang="en-GB" dirty="0"/>
          </a:p>
        </p:txBody>
      </p:sp>
    </p:spTree>
    <p:extLst>
      <p:ext uri="{BB962C8B-B14F-4D97-AF65-F5344CB8AC3E}">
        <p14:creationId xmlns:p14="http://schemas.microsoft.com/office/powerpoint/2010/main" val="163468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Active users</a:t>
            </a:r>
            <a:endParaRPr lang="en-GB" dirty="0"/>
          </a:p>
        </p:txBody>
      </p:sp>
      <p:sp>
        <p:nvSpPr>
          <p:cNvPr id="3" name="Content Placeholder 2"/>
          <p:cNvSpPr>
            <a:spLocks noGrp="1"/>
          </p:cNvSpPr>
          <p:nvPr>
            <p:ph idx="1"/>
          </p:nvPr>
        </p:nvSpPr>
        <p:spPr/>
        <p:txBody>
          <a:bodyPr>
            <a:normAutofit fontScale="92500"/>
          </a:bodyPr>
          <a:lstStyle/>
          <a:p>
            <a:r>
              <a:rPr lang="en-GB" b="1" dirty="0"/>
              <a:t>How do you measure it?</a:t>
            </a:r>
            <a:endParaRPr lang="en-GB" dirty="0"/>
          </a:p>
          <a:p>
            <a:r>
              <a:rPr lang="en-GB" dirty="0"/>
              <a:t>This metric is best measured over a time-period which is long enough to smooth out natural cycles of human activity (i.e. at least a day) yet short enough to provide fast enough feedback about incipient churn (i.e. probably no more than a month). So you’ll hear companies talk about their “DAU, WAU or MAU” — the daily, weekly and monthly metric.</a:t>
            </a:r>
          </a:p>
          <a:p>
            <a:r>
              <a:rPr lang="en-GB" dirty="0"/>
              <a:t>The two ways to measure user interaction are:</a:t>
            </a:r>
          </a:p>
          <a:p>
            <a:pPr lvl="1"/>
            <a:r>
              <a:rPr lang="en-GB" dirty="0"/>
              <a:t>Locally at the device, if it’s designed to have user interaction — simply using the device, however that is done.</a:t>
            </a:r>
          </a:p>
          <a:p>
            <a:pPr lvl="1"/>
            <a:r>
              <a:rPr lang="en-GB" dirty="0"/>
              <a:t>Remotely via e.g. phone app — are users logging in to check things? Have notifications been set up to send emails? </a:t>
            </a:r>
          </a:p>
        </p:txBody>
      </p:sp>
    </p:spTree>
    <p:extLst>
      <p:ext uri="{BB962C8B-B14F-4D97-AF65-F5344CB8AC3E}">
        <p14:creationId xmlns:p14="http://schemas.microsoft.com/office/powerpoint/2010/main" val="3216368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Examples </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495544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Biometrics system </a:t>
            </a:r>
            <a:endParaRPr lang="en-GB" dirty="0"/>
          </a:p>
        </p:txBody>
      </p:sp>
      <p:pic>
        <p:nvPicPr>
          <p:cNvPr id="5" name="Content Placeholder 4"/>
          <p:cNvPicPr>
            <a:picLocks noGrp="1" noChangeAspect="1"/>
          </p:cNvPicPr>
          <p:nvPr>
            <p:ph idx="1"/>
          </p:nvPr>
        </p:nvPicPr>
        <p:blipFill>
          <a:blip r:embed="rId2"/>
          <a:stretch>
            <a:fillRect/>
          </a:stretch>
        </p:blipFill>
        <p:spPr>
          <a:xfrm>
            <a:off x="2753166" y="1825625"/>
            <a:ext cx="6685668" cy="4351338"/>
          </a:xfrm>
          <a:prstGeom prst="rect">
            <a:avLst/>
          </a:prstGeom>
        </p:spPr>
      </p:pic>
    </p:spTree>
    <p:extLst>
      <p:ext uri="{BB962C8B-B14F-4D97-AF65-F5344CB8AC3E}">
        <p14:creationId xmlns:p14="http://schemas.microsoft.com/office/powerpoint/2010/main" val="683744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systems and camera surveillance </a:t>
            </a:r>
            <a:endParaRPr lang="en-GB" dirty="0"/>
          </a:p>
        </p:txBody>
      </p:sp>
      <p:pic>
        <p:nvPicPr>
          <p:cNvPr id="4" name="Content Placeholder 3"/>
          <p:cNvPicPr>
            <a:picLocks noGrp="1" noChangeAspect="1"/>
          </p:cNvPicPr>
          <p:nvPr>
            <p:ph idx="1"/>
          </p:nvPr>
        </p:nvPicPr>
        <p:blipFill>
          <a:blip r:embed="rId2"/>
          <a:stretch>
            <a:fillRect/>
          </a:stretch>
        </p:blipFill>
        <p:spPr>
          <a:xfrm>
            <a:off x="2559818" y="2010554"/>
            <a:ext cx="7072364" cy="3981479"/>
          </a:xfrm>
          <a:prstGeom prst="rect">
            <a:avLst/>
          </a:prstGeom>
        </p:spPr>
      </p:pic>
    </p:spTree>
    <p:extLst>
      <p:ext uri="{BB962C8B-B14F-4D97-AF65-F5344CB8AC3E}">
        <p14:creationId xmlns:p14="http://schemas.microsoft.com/office/powerpoint/2010/main" val="1808180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irrigation system </a:t>
            </a:r>
            <a:endParaRPr lang="en-GB" dirty="0"/>
          </a:p>
        </p:txBody>
      </p:sp>
      <p:pic>
        <p:nvPicPr>
          <p:cNvPr id="4" name="Content Placeholder 3"/>
          <p:cNvPicPr>
            <a:picLocks noGrp="1" noChangeAspect="1"/>
          </p:cNvPicPr>
          <p:nvPr>
            <p:ph idx="1"/>
          </p:nvPr>
        </p:nvPicPr>
        <p:blipFill>
          <a:blip r:embed="rId2"/>
          <a:stretch>
            <a:fillRect/>
          </a:stretch>
        </p:blipFill>
        <p:spPr>
          <a:xfrm>
            <a:off x="2483617" y="2027223"/>
            <a:ext cx="7224765" cy="3948141"/>
          </a:xfrm>
          <a:prstGeom prst="rect">
            <a:avLst/>
          </a:prstGeom>
        </p:spPr>
      </p:pic>
    </p:spTree>
    <p:extLst>
      <p:ext uri="{BB962C8B-B14F-4D97-AF65-F5344CB8AC3E}">
        <p14:creationId xmlns:p14="http://schemas.microsoft.com/office/powerpoint/2010/main" val="3778987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cities </a:t>
            </a:r>
            <a:endParaRPr lang="en-GB" dirty="0"/>
          </a:p>
        </p:txBody>
      </p:sp>
      <p:pic>
        <p:nvPicPr>
          <p:cNvPr id="4" name="Content Placeholder 3"/>
          <p:cNvPicPr>
            <a:picLocks noGrp="1" noChangeAspect="1"/>
          </p:cNvPicPr>
          <p:nvPr>
            <p:ph idx="1"/>
          </p:nvPr>
        </p:nvPicPr>
        <p:blipFill>
          <a:blip r:embed="rId2"/>
          <a:stretch>
            <a:fillRect/>
          </a:stretch>
        </p:blipFill>
        <p:spPr>
          <a:xfrm>
            <a:off x="1451133" y="1428507"/>
            <a:ext cx="8960685" cy="5045348"/>
          </a:xfrm>
          <a:prstGeom prst="rect">
            <a:avLst/>
          </a:prstGeom>
        </p:spPr>
      </p:pic>
    </p:spTree>
    <p:extLst>
      <p:ext uri="{BB962C8B-B14F-4D97-AF65-F5344CB8AC3E}">
        <p14:creationId xmlns:p14="http://schemas.microsoft.com/office/powerpoint/2010/main" val="854042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IoT platforms </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19956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IoT platforms </a:t>
            </a:r>
          </a:p>
        </p:txBody>
      </p:sp>
      <p:sp>
        <p:nvSpPr>
          <p:cNvPr id="5" name="Content Placeholder 4"/>
          <p:cNvSpPr>
            <a:spLocks noGrp="1"/>
          </p:cNvSpPr>
          <p:nvPr>
            <p:ph idx="1"/>
          </p:nvPr>
        </p:nvSpPr>
        <p:spPr/>
        <p:txBody>
          <a:bodyPr/>
          <a:lstStyle/>
          <a:p>
            <a:r>
              <a:rPr lang="en-GB" b="1" dirty="0"/>
              <a:t>Amazon Web Services IoT </a:t>
            </a:r>
            <a:r>
              <a:rPr lang="en-GB" b="1" dirty="0" smtClean="0"/>
              <a:t>Platform: </a:t>
            </a:r>
            <a:r>
              <a:rPr lang="en-GB" dirty="0"/>
              <a:t>It’s an extremely scalable platform, claiming to be able to support billions of devices, and trillions of interaction between them.</a:t>
            </a:r>
            <a:endParaRPr lang="en-GB" b="1" dirty="0" smtClean="0"/>
          </a:p>
          <a:p>
            <a:r>
              <a:rPr lang="en-GB" b="1" dirty="0"/>
              <a:t>Microsoft Azure IoT </a:t>
            </a:r>
            <a:r>
              <a:rPr lang="en-GB" b="1" dirty="0" smtClean="0"/>
              <a:t>Hub: </a:t>
            </a:r>
            <a:r>
              <a:rPr lang="en-GB" dirty="0"/>
              <a:t>Microsoft is taking its Internet of Things cloud services very seriously. </a:t>
            </a:r>
            <a:endParaRPr lang="en-GB" dirty="0" smtClean="0"/>
          </a:p>
          <a:p>
            <a:pPr lvl="1"/>
            <a:r>
              <a:rPr lang="en-GB" dirty="0" smtClean="0"/>
              <a:t>They </a:t>
            </a:r>
            <a:r>
              <a:rPr lang="en-GB" dirty="0"/>
              <a:t>have cloud storage, machine learning, and IoT services, and have even developed their own operating system for IoT devices. This means they intend to provide a complete IoT solution provider.</a:t>
            </a:r>
            <a:endParaRPr lang="en-GB" b="1" dirty="0"/>
          </a:p>
          <a:p>
            <a:endParaRPr lang="en-GB" b="1" dirty="0"/>
          </a:p>
          <a:p>
            <a:endParaRPr lang="en-GB" dirty="0" smtClean="0"/>
          </a:p>
          <a:p>
            <a:endParaRPr lang="en-GB" dirty="0"/>
          </a:p>
        </p:txBody>
      </p:sp>
    </p:spTree>
    <p:extLst>
      <p:ext uri="{BB962C8B-B14F-4D97-AF65-F5344CB8AC3E}">
        <p14:creationId xmlns:p14="http://schemas.microsoft.com/office/powerpoint/2010/main" val="2373741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IoT platforms </a:t>
            </a:r>
          </a:p>
        </p:txBody>
      </p:sp>
      <p:sp>
        <p:nvSpPr>
          <p:cNvPr id="3" name="Content Placeholder 2"/>
          <p:cNvSpPr>
            <a:spLocks noGrp="1"/>
          </p:cNvSpPr>
          <p:nvPr>
            <p:ph idx="1"/>
          </p:nvPr>
        </p:nvSpPr>
        <p:spPr/>
        <p:txBody>
          <a:bodyPr/>
          <a:lstStyle/>
          <a:p>
            <a:r>
              <a:rPr lang="en-GB" b="1" dirty="0"/>
              <a:t>IBM Watson IoT </a:t>
            </a:r>
            <a:r>
              <a:rPr lang="en-GB" b="1" dirty="0" smtClean="0"/>
              <a:t>Platform: </a:t>
            </a:r>
            <a:r>
              <a:rPr lang="en-GB" dirty="0"/>
              <a:t>IBM is another IT giant trying to set itself up as an Internet of Things platform authority</a:t>
            </a:r>
            <a:r>
              <a:rPr lang="en-GB" dirty="0" smtClean="0"/>
              <a:t>.</a:t>
            </a:r>
          </a:p>
          <a:p>
            <a:pPr lvl="1"/>
            <a:r>
              <a:rPr lang="en-GB" dirty="0" smtClean="0"/>
              <a:t> </a:t>
            </a:r>
            <a:r>
              <a:rPr lang="en-GB" dirty="0"/>
              <a:t>They try to make their cloud services as accessible as possible to beginners with easy apps and interfaces</a:t>
            </a:r>
            <a:r>
              <a:rPr lang="en-GB" dirty="0" smtClean="0"/>
              <a:t>.</a:t>
            </a:r>
          </a:p>
          <a:p>
            <a:pPr lvl="2"/>
            <a:r>
              <a:rPr lang="en-GB" dirty="0" smtClean="0"/>
              <a:t> </a:t>
            </a:r>
            <a:r>
              <a:rPr lang="en-GB" dirty="0"/>
              <a:t>You can try out their sample apps to get a feel for how it all works. </a:t>
            </a:r>
            <a:r>
              <a:rPr lang="en-GB" dirty="0" smtClean="0"/>
              <a:t>; </a:t>
            </a:r>
            <a:endParaRPr lang="en-GB" b="1" dirty="0"/>
          </a:p>
          <a:p>
            <a:r>
              <a:rPr lang="en-GB" b="1" dirty="0"/>
              <a:t>Google Cloud </a:t>
            </a:r>
            <a:r>
              <a:rPr lang="en-GB" b="1" dirty="0" smtClean="0"/>
              <a:t>Platform: </a:t>
            </a:r>
            <a:r>
              <a:rPr lang="en-GB" dirty="0"/>
              <a:t>Their focus is on making things easy and fast for your business, where instant information is expected. </a:t>
            </a:r>
            <a:endParaRPr lang="en-GB" dirty="0" smtClean="0"/>
          </a:p>
          <a:p>
            <a:pPr lvl="1"/>
            <a:r>
              <a:rPr lang="en-GB" dirty="0" smtClean="0"/>
              <a:t>And, they </a:t>
            </a:r>
            <a:r>
              <a:rPr lang="en-GB" dirty="0"/>
              <a:t>offer “Google grade” security</a:t>
            </a:r>
            <a:r>
              <a:rPr lang="en-GB" dirty="0" smtClean="0"/>
              <a:t>.</a:t>
            </a:r>
          </a:p>
          <a:p>
            <a:pPr lvl="1"/>
            <a:r>
              <a:rPr lang="en-GB" dirty="0" smtClean="0"/>
              <a:t> </a:t>
            </a:r>
            <a:r>
              <a:rPr lang="en-GB" dirty="0"/>
              <a:t>Using this platform also lets you take advantage of Google’s private global </a:t>
            </a:r>
            <a:r>
              <a:rPr lang="en-GB" dirty="0" smtClean="0"/>
              <a:t>fibre </a:t>
            </a:r>
            <a:r>
              <a:rPr lang="en-GB" dirty="0"/>
              <a:t>network.</a:t>
            </a:r>
            <a:endParaRPr lang="en-GB" b="1" dirty="0"/>
          </a:p>
          <a:p>
            <a:endParaRPr lang="en-GB" dirty="0"/>
          </a:p>
        </p:txBody>
      </p:sp>
    </p:spTree>
    <p:extLst>
      <p:ext uri="{BB962C8B-B14F-4D97-AF65-F5344CB8AC3E}">
        <p14:creationId xmlns:p14="http://schemas.microsoft.com/office/powerpoint/2010/main" val="7462302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IoT platforms </a:t>
            </a:r>
          </a:p>
        </p:txBody>
      </p:sp>
      <p:sp>
        <p:nvSpPr>
          <p:cNvPr id="5" name="Content Placeholder 4"/>
          <p:cNvSpPr>
            <a:spLocks noGrp="1"/>
          </p:cNvSpPr>
          <p:nvPr>
            <p:ph idx="1"/>
          </p:nvPr>
        </p:nvSpPr>
        <p:spPr/>
        <p:txBody>
          <a:bodyPr/>
          <a:lstStyle/>
          <a:p>
            <a:r>
              <a:rPr lang="en-GB" dirty="0" smtClean="0"/>
              <a:t>Things speaks: </a:t>
            </a:r>
            <a:r>
              <a:rPr lang="en-GB" dirty="0" err="1"/>
              <a:t>ThingSpeak</a:t>
            </a:r>
            <a:r>
              <a:rPr lang="en-GB" dirty="0"/>
              <a:t> is an IoT analytics platform service that allows you to aggregate, visualize, and </a:t>
            </a:r>
            <a:r>
              <a:rPr lang="en-GB" dirty="0" err="1"/>
              <a:t>analyze</a:t>
            </a:r>
            <a:r>
              <a:rPr lang="en-GB" dirty="0"/>
              <a:t> live data streams in the cloud. </a:t>
            </a:r>
            <a:endParaRPr lang="en-GB" dirty="0" smtClean="0"/>
          </a:p>
          <a:p>
            <a:pPr lvl="1"/>
            <a:r>
              <a:rPr lang="en-GB" dirty="0" smtClean="0"/>
              <a:t>You </a:t>
            </a:r>
            <a:r>
              <a:rPr lang="en-GB" dirty="0"/>
              <a:t>can send data to </a:t>
            </a:r>
            <a:r>
              <a:rPr lang="en-GB" dirty="0" err="1"/>
              <a:t>ThingSpeak</a:t>
            </a:r>
            <a:r>
              <a:rPr lang="en-GB" dirty="0"/>
              <a:t> from your devices, create instant visualization of live data, and send alerts.</a:t>
            </a:r>
            <a:endParaRPr lang="en-GB" dirty="0" smtClean="0"/>
          </a:p>
          <a:p>
            <a:r>
              <a:rPr lang="en-GB" dirty="0" err="1" smtClean="0"/>
              <a:t>Tensorflow</a:t>
            </a:r>
            <a:r>
              <a:rPr lang="en-GB" dirty="0" smtClean="0"/>
              <a:t>: </a:t>
            </a:r>
            <a:r>
              <a:rPr lang="en-GB" dirty="0"/>
              <a:t>The primary software tool that we will use </a:t>
            </a:r>
            <a:r>
              <a:rPr lang="en-GB" dirty="0" smtClean="0"/>
              <a:t>heavily when you work with machine learning with the IoT projects</a:t>
            </a:r>
            <a:r>
              <a:rPr lang="en-GB" dirty="0" smtClean="0"/>
              <a:t>. </a:t>
            </a:r>
          </a:p>
          <a:p>
            <a:pPr lvl="1"/>
            <a:r>
              <a:rPr lang="en-GB" dirty="0" err="1" smtClean="0"/>
              <a:t>TensorFlow</a:t>
            </a:r>
            <a:r>
              <a:rPr lang="en-GB" dirty="0" smtClean="0"/>
              <a:t> </a:t>
            </a:r>
            <a:r>
              <a:rPr lang="en-GB" dirty="0"/>
              <a:t>is an open source software library released in 2015 by Google to make it easier for developers to design, build, and train deep learning models.</a:t>
            </a:r>
          </a:p>
          <a:p>
            <a:endParaRPr lang="en-GB" dirty="0"/>
          </a:p>
        </p:txBody>
      </p:sp>
    </p:spTree>
    <p:extLst>
      <p:ext uri="{BB962C8B-B14F-4D97-AF65-F5344CB8AC3E}">
        <p14:creationId xmlns:p14="http://schemas.microsoft.com/office/powerpoint/2010/main" val="803362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idx="1"/>
          </p:nvPr>
        </p:nvSpPr>
        <p:spPr/>
        <p:txBody>
          <a:bodyPr/>
          <a:lstStyle/>
          <a:p>
            <a:r>
              <a:rPr lang="en-GB" dirty="0"/>
              <a:t>Meet Jarvis </a:t>
            </a: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www.youtube.com/watch?v=vvimBPJ3XGQ</a:t>
            </a:r>
            <a:endParaRPr lang="en-GB" dirty="0" smtClean="0"/>
          </a:p>
          <a:p>
            <a:endParaRPr lang="en-GB" dirty="0"/>
          </a:p>
          <a:p>
            <a:r>
              <a:rPr lang="en-GB" dirty="0" smtClean="0"/>
              <a:t>Google </a:t>
            </a:r>
            <a:r>
              <a:rPr lang="en-GB" dirty="0" err="1" smtClean="0"/>
              <a:t>Iot</a:t>
            </a:r>
            <a:r>
              <a:rPr lang="en-GB" dirty="0" smtClean="0"/>
              <a:t> will </a:t>
            </a:r>
            <a:r>
              <a:rPr lang="en-GB" dirty="0" err="1" smtClean="0"/>
              <a:t>makeyour</a:t>
            </a:r>
            <a:r>
              <a:rPr lang="en-GB" dirty="0" smtClean="0"/>
              <a:t> calls ( google duplex) </a:t>
            </a:r>
            <a:r>
              <a:rPr lang="en-GB" dirty="0">
                <a:hlinkClick r:id="rId3"/>
              </a:rPr>
              <a:t>https://www.youtube.com/watch?v=D5VN56jQMWM</a:t>
            </a:r>
            <a:endParaRPr lang="en-GB" dirty="0"/>
          </a:p>
        </p:txBody>
      </p:sp>
    </p:spTree>
    <p:extLst>
      <p:ext uri="{BB962C8B-B14F-4D97-AF65-F5344CB8AC3E}">
        <p14:creationId xmlns:p14="http://schemas.microsoft.com/office/powerpoint/2010/main" val="3156578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Any Questions </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383392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1717</Words>
  <Application>Microsoft Office PowerPoint</Application>
  <PresentationFormat>Widescreen</PresentationFormat>
  <Paragraphs>148</Paragraphs>
  <Slides>29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The web of thing</vt:lpstr>
      <vt:lpstr>Use Cases </vt:lpstr>
      <vt:lpstr>Sensor-Based Projects</vt:lpstr>
      <vt:lpstr>Cloud-Based Projects</vt:lpstr>
      <vt:lpstr>Projects With External Peripherals</vt:lpstr>
      <vt:lpstr>IoT Project Architecture Overview</vt:lpstr>
      <vt:lpstr>IoT Protocols</vt:lpstr>
      <vt:lpstr>IoT Prototyping Boards</vt:lpstr>
      <vt:lpstr>IoT Prototyping Boards</vt:lpstr>
      <vt:lpstr>Choosing the sensors </vt:lpstr>
      <vt:lpstr>Choosing the sensors </vt:lpstr>
      <vt:lpstr>why choosing the right IoT sensor is so important</vt:lpstr>
      <vt:lpstr>Performance measures </vt:lpstr>
      <vt:lpstr>Service Performance</vt:lpstr>
      <vt:lpstr>Service Performance</vt:lpstr>
      <vt:lpstr>System performance</vt:lpstr>
      <vt:lpstr>Active users</vt:lpstr>
      <vt:lpstr>Active users</vt:lpstr>
      <vt:lpstr>Examples </vt:lpstr>
      <vt:lpstr>Biometrics system </vt:lpstr>
      <vt:lpstr>Security systems and camera surveillance </vt:lpstr>
      <vt:lpstr>Smart irrigation system </vt:lpstr>
      <vt:lpstr>Smart cities </vt:lpstr>
      <vt:lpstr>IoT platforms </vt:lpstr>
      <vt:lpstr>IoT platforms </vt:lpstr>
      <vt:lpstr>IoT platforms </vt:lpstr>
      <vt:lpstr>IoT platforms </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web of thing</dc:title>
  <dc:creator>Mabrouka Abuhmida</dc:creator>
  <cp:lastModifiedBy>Mabrouka Abuhmida</cp:lastModifiedBy>
  <cp:revision>34</cp:revision>
  <dcterms:created xsi:type="dcterms:W3CDTF">2019-09-24T14:19:03Z</dcterms:created>
  <dcterms:modified xsi:type="dcterms:W3CDTF">2019-10-28T08:07:14Z</dcterms:modified>
</cp:coreProperties>
</file>