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91" r:id="rId2"/>
    <p:sldId id="293" r:id="rId3"/>
    <p:sldId id="256" r:id="rId4"/>
    <p:sldId id="257" r:id="rId5"/>
    <p:sldId id="284" r:id="rId6"/>
    <p:sldId id="289" r:id="rId7"/>
    <p:sldId id="290" r:id="rId8"/>
    <p:sldId id="259" r:id="rId9"/>
    <p:sldId id="258" r:id="rId10"/>
    <p:sldId id="269" r:id="rId11"/>
    <p:sldId id="270" r:id="rId12"/>
    <p:sldId id="271" r:id="rId13"/>
    <p:sldId id="272" r:id="rId14"/>
    <p:sldId id="274" r:id="rId15"/>
    <p:sldId id="261" r:id="rId16"/>
    <p:sldId id="273" r:id="rId17"/>
    <p:sldId id="286" r:id="rId18"/>
    <p:sldId id="276" r:id="rId19"/>
    <p:sldId id="287" r:id="rId20"/>
    <p:sldId id="263" r:id="rId21"/>
    <p:sldId id="280" r:id="rId22"/>
    <p:sldId id="264" r:id="rId23"/>
    <p:sldId id="279" r:id="rId24"/>
    <p:sldId id="288" r:id="rId25"/>
    <p:sldId id="265" r:id="rId26"/>
    <p:sldId id="281" r:id="rId27"/>
    <p:sldId id="282" r:id="rId28"/>
    <p:sldId id="266" r:id="rId29"/>
    <p:sldId id="283" r:id="rId30"/>
    <p:sldId id="285" r:id="rId31"/>
    <p:sldId id="267" r:id="rId32"/>
    <p:sldId id="26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C5735"/>
    <a:srgbClr val="B0A3E7"/>
    <a:srgbClr val="E1A0FF"/>
    <a:srgbClr val="FF9032"/>
    <a:srgbClr val="F4A52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4C6409-C684-4A41-87AD-1E56B8A6EE87}" v="253" dt="2020-08-23T22:12:46.3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937"/>
    <p:restoredTop sz="95946"/>
  </p:normalViewPr>
  <p:slideViewPr>
    <p:cSldViewPr snapToGrid="0" snapToObjects="1">
      <p:cViewPr>
        <p:scale>
          <a:sx n="90" d="100"/>
          <a:sy n="90" d="100"/>
        </p:scale>
        <p:origin x="1528" y="9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3.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2.png"/><Relationship Id="rId7" Type="http://schemas.openxmlformats.org/officeDocument/2006/relationships/image" Target="../media/image34.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2.png"/><Relationship Id="rId7" Type="http://schemas.openxmlformats.org/officeDocument/2006/relationships/image" Target="../media/image34.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E073E1-5AD0-4B89-B2B6-B37F93391EE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A2C406E-FDC4-4F12-A9A1-620D469B43C6}">
      <dgm:prSet/>
      <dgm:spPr/>
      <dgm:t>
        <a:bodyPr/>
        <a:lstStyle/>
        <a:p>
          <a:r>
            <a:rPr lang="en-GB"/>
            <a:t>1. Forming </a:t>
          </a:r>
          <a:endParaRPr lang="en-US"/>
        </a:p>
      </dgm:t>
    </dgm:pt>
    <dgm:pt modelId="{6E103524-1FBF-4ECE-9C54-D3A8A725701E}" type="parTrans" cxnId="{E4B0075D-BEDF-46FE-8F2D-0D46ADAF8311}">
      <dgm:prSet/>
      <dgm:spPr/>
      <dgm:t>
        <a:bodyPr/>
        <a:lstStyle/>
        <a:p>
          <a:endParaRPr lang="en-US"/>
        </a:p>
      </dgm:t>
    </dgm:pt>
    <dgm:pt modelId="{AD6BE72E-0483-4FCF-BDA4-E7A208D2EF64}" type="sibTrans" cxnId="{E4B0075D-BEDF-46FE-8F2D-0D46ADAF8311}">
      <dgm:prSet/>
      <dgm:spPr/>
      <dgm:t>
        <a:bodyPr/>
        <a:lstStyle/>
        <a:p>
          <a:endParaRPr lang="en-US"/>
        </a:p>
      </dgm:t>
    </dgm:pt>
    <dgm:pt modelId="{F2220908-C6AE-4EE2-894D-515C13C4E62E}">
      <dgm:prSet/>
      <dgm:spPr/>
      <dgm:t>
        <a:bodyPr/>
        <a:lstStyle/>
        <a:p>
          <a:r>
            <a:rPr lang="en-GB"/>
            <a:t>2. Storming</a:t>
          </a:r>
          <a:endParaRPr lang="en-US"/>
        </a:p>
      </dgm:t>
    </dgm:pt>
    <dgm:pt modelId="{5831EED3-CFD7-41A6-8756-0A52F4190414}" type="parTrans" cxnId="{1A4FDEFD-0C1B-47AC-994A-B50CB9B8FE7A}">
      <dgm:prSet/>
      <dgm:spPr/>
      <dgm:t>
        <a:bodyPr/>
        <a:lstStyle/>
        <a:p>
          <a:endParaRPr lang="en-US"/>
        </a:p>
      </dgm:t>
    </dgm:pt>
    <dgm:pt modelId="{35958CB1-12C0-476C-B075-A6E4E5C29B81}" type="sibTrans" cxnId="{1A4FDEFD-0C1B-47AC-994A-B50CB9B8FE7A}">
      <dgm:prSet/>
      <dgm:spPr/>
      <dgm:t>
        <a:bodyPr/>
        <a:lstStyle/>
        <a:p>
          <a:endParaRPr lang="en-US"/>
        </a:p>
      </dgm:t>
    </dgm:pt>
    <dgm:pt modelId="{75F761C9-07F2-4F55-997C-CFE2C7802A71}">
      <dgm:prSet/>
      <dgm:spPr/>
      <dgm:t>
        <a:bodyPr/>
        <a:lstStyle/>
        <a:p>
          <a:r>
            <a:rPr lang="en-GB"/>
            <a:t>3. Norming </a:t>
          </a:r>
          <a:endParaRPr lang="en-US"/>
        </a:p>
      </dgm:t>
    </dgm:pt>
    <dgm:pt modelId="{C33BF908-0659-49CB-A90D-7CE17A18A675}" type="parTrans" cxnId="{75B3AF3A-6578-473D-BEF1-A8FB80D04E4B}">
      <dgm:prSet/>
      <dgm:spPr/>
      <dgm:t>
        <a:bodyPr/>
        <a:lstStyle/>
        <a:p>
          <a:endParaRPr lang="en-US"/>
        </a:p>
      </dgm:t>
    </dgm:pt>
    <dgm:pt modelId="{8DA79EAE-D96D-4215-A9E4-2F394A3BB8B0}" type="sibTrans" cxnId="{75B3AF3A-6578-473D-BEF1-A8FB80D04E4B}">
      <dgm:prSet/>
      <dgm:spPr/>
      <dgm:t>
        <a:bodyPr/>
        <a:lstStyle/>
        <a:p>
          <a:endParaRPr lang="en-US"/>
        </a:p>
      </dgm:t>
    </dgm:pt>
    <dgm:pt modelId="{6106B988-CB03-4B8C-B24B-5530E3C1FBFF}">
      <dgm:prSet/>
      <dgm:spPr/>
      <dgm:t>
        <a:bodyPr/>
        <a:lstStyle/>
        <a:p>
          <a:r>
            <a:rPr lang="en-GB"/>
            <a:t>4. Performing</a:t>
          </a:r>
          <a:endParaRPr lang="en-US"/>
        </a:p>
      </dgm:t>
    </dgm:pt>
    <dgm:pt modelId="{3B42779F-BE08-47CE-9171-89097C14CF89}" type="parTrans" cxnId="{83965AFB-098D-4BDB-BEF3-DF9F60629BB7}">
      <dgm:prSet/>
      <dgm:spPr/>
      <dgm:t>
        <a:bodyPr/>
        <a:lstStyle/>
        <a:p>
          <a:endParaRPr lang="en-US"/>
        </a:p>
      </dgm:t>
    </dgm:pt>
    <dgm:pt modelId="{A8E6390F-0BBE-4124-B695-8A4F6D3BD70A}" type="sibTrans" cxnId="{83965AFB-098D-4BDB-BEF3-DF9F60629BB7}">
      <dgm:prSet/>
      <dgm:spPr/>
      <dgm:t>
        <a:bodyPr/>
        <a:lstStyle/>
        <a:p>
          <a:endParaRPr lang="en-US"/>
        </a:p>
      </dgm:t>
    </dgm:pt>
    <dgm:pt modelId="{AD9F151D-9E48-403F-AAC2-E38F9BDC6BA9}">
      <dgm:prSet/>
      <dgm:spPr/>
      <dgm:t>
        <a:bodyPr/>
        <a:lstStyle/>
        <a:p>
          <a:r>
            <a:rPr lang="en-GB"/>
            <a:t>5. Adjourning </a:t>
          </a:r>
          <a:endParaRPr lang="en-US"/>
        </a:p>
      </dgm:t>
    </dgm:pt>
    <dgm:pt modelId="{E2FE8BDE-2707-4B7B-B2D3-8C48508B4099}" type="parTrans" cxnId="{3402AB44-5FC6-42F8-B075-60027D8415C7}">
      <dgm:prSet/>
      <dgm:spPr/>
      <dgm:t>
        <a:bodyPr/>
        <a:lstStyle/>
        <a:p>
          <a:endParaRPr lang="en-US"/>
        </a:p>
      </dgm:t>
    </dgm:pt>
    <dgm:pt modelId="{CAF6DFB7-0C6D-4966-B556-043B17AF0C79}" type="sibTrans" cxnId="{3402AB44-5FC6-42F8-B075-60027D8415C7}">
      <dgm:prSet/>
      <dgm:spPr/>
      <dgm:t>
        <a:bodyPr/>
        <a:lstStyle/>
        <a:p>
          <a:endParaRPr lang="en-US"/>
        </a:p>
      </dgm:t>
    </dgm:pt>
    <dgm:pt modelId="{AFD3FB08-186D-4D4F-85A2-12ACE05FF628}" type="pres">
      <dgm:prSet presAssocID="{65E073E1-5AD0-4B89-B2B6-B37F93391EE8}" presName="root" presStyleCnt="0">
        <dgm:presLayoutVars>
          <dgm:dir/>
          <dgm:resizeHandles val="exact"/>
        </dgm:presLayoutVars>
      </dgm:prSet>
      <dgm:spPr/>
    </dgm:pt>
    <dgm:pt modelId="{18EDBFC5-F4E9-437A-AC21-75B19583B726}" type="pres">
      <dgm:prSet presAssocID="{9A2C406E-FDC4-4F12-A9A1-620D469B43C6}" presName="compNode" presStyleCnt="0"/>
      <dgm:spPr/>
    </dgm:pt>
    <dgm:pt modelId="{B1D58B42-1300-4FC2-8388-ABA625ED3E3E}" type="pres">
      <dgm:prSet presAssocID="{9A2C406E-FDC4-4F12-A9A1-620D469B43C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32A6332F-6DF5-4D39-939A-FAFFFEBFD071}" type="pres">
      <dgm:prSet presAssocID="{9A2C406E-FDC4-4F12-A9A1-620D469B43C6}" presName="spaceRect" presStyleCnt="0"/>
      <dgm:spPr/>
    </dgm:pt>
    <dgm:pt modelId="{558A1CB3-AAA7-43EC-9333-E1EE804819FD}" type="pres">
      <dgm:prSet presAssocID="{9A2C406E-FDC4-4F12-A9A1-620D469B43C6}" presName="textRect" presStyleLbl="revTx" presStyleIdx="0" presStyleCnt="5">
        <dgm:presLayoutVars>
          <dgm:chMax val="1"/>
          <dgm:chPref val="1"/>
        </dgm:presLayoutVars>
      </dgm:prSet>
      <dgm:spPr/>
    </dgm:pt>
    <dgm:pt modelId="{5565FF10-E142-4CFF-9693-DD74A3F32DD1}" type="pres">
      <dgm:prSet presAssocID="{AD6BE72E-0483-4FCF-BDA4-E7A208D2EF64}" presName="sibTrans" presStyleCnt="0"/>
      <dgm:spPr/>
    </dgm:pt>
    <dgm:pt modelId="{727AE59E-5FF3-4B8F-A08A-E8228AAC2725}" type="pres">
      <dgm:prSet presAssocID="{F2220908-C6AE-4EE2-894D-515C13C4E62E}" presName="compNode" presStyleCnt="0"/>
      <dgm:spPr/>
    </dgm:pt>
    <dgm:pt modelId="{27861165-674D-405C-B056-D53AE420F19C}" type="pres">
      <dgm:prSet presAssocID="{F2220908-C6AE-4EE2-894D-515C13C4E62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ain"/>
        </a:ext>
      </dgm:extLst>
    </dgm:pt>
    <dgm:pt modelId="{E28B694C-099E-4868-840A-893D319704E5}" type="pres">
      <dgm:prSet presAssocID="{F2220908-C6AE-4EE2-894D-515C13C4E62E}" presName="spaceRect" presStyleCnt="0"/>
      <dgm:spPr/>
    </dgm:pt>
    <dgm:pt modelId="{AA49BF25-3862-4AAF-9AC3-644580B6D036}" type="pres">
      <dgm:prSet presAssocID="{F2220908-C6AE-4EE2-894D-515C13C4E62E}" presName="textRect" presStyleLbl="revTx" presStyleIdx="1" presStyleCnt="5">
        <dgm:presLayoutVars>
          <dgm:chMax val="1"/>
          <dgm:chPref val="1"/>
        </dgm:presLayoutVars>
      </dgm:prSet>
      <dgm:spPr/>
    </dgm:pt>
    <dgm:pt modelId="{B6B7B902-497A-44A5-9DE3-73925B37CCDE}" type="pres">
      <dgm:prSet presAssocID="{35958CB1-12C0-476C-B075-A6E4E5C29B81}" presName="sibTrans" presStyleCnt="0"/>
      <dgm:spPr/>
    </dgm:pt>
    <dgm:pt modelId="{B04A3C02-E709-4F92-A577-D3906C103027}" type="pres">
      <dgm:prSet presAssocID="{75F761C9-07F2-4F55-997C-CFE2C7802A71}" presName="compNode" presStyleCnt="0"/>
      <dgm:spPr/>
    </dgm:pt>
    <dgm:pt modelId="{39CE2CA3-900E-4A16-94A6-3FFA905E3D9B}" type="pres">
      <dgm:prSet presAssocID="{75F761C9-07F2-4F55-997C-CFE2C7802A7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97AB3BC1-251C-4C56-BA28-620BA98C117F}" type="pres">
      <dgm:prSet presAssocID="{75F761C9-07F2-4F55-997C-CFE2C7802A71}" presName="spaceRect" presStyleCnt="0"/>
      <dgm:spPr/>
    </dgm:pt>
    <dgm:pt modelId="{30E4CA15-858D-49BF-958E-0BE58E17080E}" type="pres">
      <dgm:prSet presAssocID="{75F761C9-07F2-4F55-997C-CFE2C7802A71}" presName="textRect" presStyleLbl="revTx" presStyleIdx="2" presStyleCnt="5">
        <dgm:presLayoutVars>
          <dgm:chMax val="1"/>
          <dgm:chPref val="1"/>
        </dgm:presLayoutVars>
      </dgm:prSet>
      <dgm:spPr/>
    </dgm:pt>
    <dgm:pt modelId="{8C82224A-A55D-4A92-A9A3-23B4CB80D7FF}" type="pres">
      <dgm:prSet presAssocID="{8DA79EAE-D96D-4215-A9E4-2F394A3BB8B0}" presName="sibTrans" presStyleCnt="0"/>
      <dgm:spPr/>
    </dgm:pt>
    <dgm:pt modelId="{445345AF-E6EF-4909-8852-ECC0A6E414DF}" type="pres">
      <dgm:prSet presAssocID="{6106B988-CB03-4B8C-B24B-5530E3C1FBFF}" presName="compNode" presStyleCnt="0"/>
      <dgm:spPr/>
    </dgm:pt>
    <dgm:pt modelId="{72B01003-7FFC-4B77-8967-5832E6F3AE96}" type="pres">
      <dgm:prSet presAssocID="{6106B988-CB03-4B8C-B24B-5530E3C1FBF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ma"/>
        </a:ext>
      </dgm:extLst>
    </dgm:pt>
    <dgm:pt modelId="{E1DC0116-F48A-42AC-875E-E1E273447DFF}" type="pres">
      <dgm:prSet presAssocID="{6106B988-CB03-4B8C-B24B-5530E3C1FBFF}" presName="spaceRect" presStyleCnt="0"/>
      <dgm:spPr/>
    </dgm:pt>
    <dgm:pt modelId="{9A9CA897-6163-49BC-AB95-EEDA200805AC}" type="pres">
      <dgm:prSet presAssocID="{6106B988-CB03-4B8C-B24B-5530E3C1FBFF}" presName="textRect" presStyleLbl="revTx" presStyleIdx="3" presStyleCnt="5">
        <dgm:presLayoutVars>
          <dgm:chMax val="1"/>
          <dgm:chPref val="1"/>
        </dgm:presLayoutVars>
      </dgm:prSet>
      <dgm:spPr/>
    </dgm:pt>
    <dgm:pt modelId="{E3A31939-111B-4F3E-A7ED-4AB40D47441D}" type="pres">
      <dgm:prSet presAssocID="{A8E6390F-0BBE-4124-B695-8A4F6D3BD70A}" presName="sibTrans" presStyleCnt="0"/>
      <dgm:spPr/>
    </dgm:pt>
    <dgm:pt modelId="{1C1A7F69-95D9-494A-B4D3-CC3EAC4369B8}" type="pres">
      <dgm:prSet presAssocID="{AD9F151D-9E48-403F-AAC2-E38F9BDC6BA9}" presName="compNode" presStyleCnt="0"/>
      <dgm:spPr/>
    </dgm:pt>
    <dgm:pt modelId="{21C05455-C2CA-4B0C-A1B7-7AC26867787B}" type="pres">
      <dgm:prSet presAssocID="{AD9F151D-9E48-403F-AAC2-E38F9BDC6BA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F2EE031A-6AED-4DA4-8DD3-AC8947B9A5AF}" type="pres">
      <dgm:prSet presAssocID="{AD9F151D-9E48-403F-AAC2-E38F9BDC6BA9}" presName="spaceRect" presStyleCnt="0"/>
      <dgm:spPr/>
    </dgm:pt>
    <dgm:pt modelId="{9F373EF8-0A19-4A46-979F-7AA7C5F2CD58}" type="pres">
      <dgm:prSet presAssocID="{AD9F151D-9E48-403F-AAC2-E38F9BDC6BA9}" presName="textRect" presStyleLbl="revTx" presStyleIdx="4" presStyleCnt="5">
        <dgm:presLayoutVars>
          <dgm:chMax val="1"/>
          <dgm:chPref val="1"/>
        </dgm:presLayoutVars>
      </dgm:prSet>
      <dgm:spPr/>
    </dgm:pt>
  </dgm:ptLst>
  <dgm:cxnLst>
    <dgm:cxn modelId="{181DF407-AE29-4373-B080-D5AD25B6139B}" type="presOf" srcId="{9A2C406E-FDC4-4F12-A9A1-620D469B43C6}" destId="{558A1CB3-AAA7-43EC-9333-E1EE804819FD}" srcOrd="0" destOrd="0" presId="urn:microsoft.com/office/officeart/2018/2/layout/IconLabelList"/>
    <dgm:cxn modelId="{4B88F425-06F0-43FD-AA7C-BB936F909224}" type="presOf" srcId="{AD9F151D-9E48-403F-AAC2-E38F9BDC6BA9}" destId="{9F373EF8-0A19-4A46-979F-7AA7C5F2CD58}" srcOrd="0" destOrd="0" presId="urn:microsoft.com/office/officeart/2018/2/layout/IconLabelList"/>
    <dgm:cxn modelId="{05FA143A-F594-4D0C-A8D4-5910D059DF63}" type="presOf" srcId="{65E073E1-5AD0-4B89-B2B6-B37F93391EE8}" destId="{AFD3FB08-186D-4D4F-85A2-12ACE05FF628}" srcOrd="0" destOrd="0" presId="urn:microsoft.com/office/officeart/2018/2/layout/IconLabelList"/>
    <dgm:cxn modelId="{75B3AF3A-6578-473D-BEF1-A8FB80D04E4B}" srcId="{65E073E1-5AD0-4B89-B2B6-B37F93391EE8}" destId="{75F761C9-07F2-4F55-997C-CFE2C7802A71}" srcOrd="2" destOrd="0" parTransId="{C33BF908-0659-49CB-A90D-7CE17A18A675}" sibTransId="{8DA79EAE-D96D-4215-A9E4-2F394A3BB8B0}"/>
    <dgm:cxn modelId="{80D58143-2B84-4E3B-B1FD-AE05CBB0A4CB}" type="presOf" srcId="{75F761C9-07F2-4F55-997C-CFE2C7802A71}" destId="{30E4CA15-858D-49BF-958E-0BE58E17080E}" srcOrd="0" destOrd="0" presId="urn:microsoft.com/office/officeart/2018/2/layout/IconLabelList"/>
    <dgm:cxn modelId="{3402AB44-5FC6-42F8-B075-60027D8415C7}" srcId="{65E073E1-5AD0-4B89-B2B6-B37F93391EE8}" destId="{AD9F151D-9E48-403F-AAC2-E38F9BDC6BA9}" srcOrd="4" destOrd="0" parTransId="{E2FE8BDE-2707-4B7B-B2D3-8C48508B4099}" sibTransId="{CAF6DFB7-0C6D-4966-B556-043B17AF0C79}"/>
    <dgm:cxn modelId="{E4B0075D-BEDF-46FE-8F2D-0D46ADAF8311}" srcId="{65E073E1-5AD0-4B89-B2B6-B37F93391EE8}" destId="{9A2C406E-FDC4-4F12-A9A1-620D469B43C6}" srcOrd="0" destOrd="0" parTransId="{6E103524-1FBF-4ECE-9C54-D3A8A725701E}" sibTransId="{AD6BE72E-0483-4FCF-BDA4-E7A208D2EF64}"/>
    <dgm:cxn modelId="{C86E48B8-66AA-4CB4-B9C4-0A62BCC7C243}" type="presOf" srcId="{F2220908-C6AE-4EE2-894D-515C13C4E62E}" destId="{AA49BF25-3862-4AAF-9AC3-644580B6D036}" srcOrd="0" destOrd="0" presId="urn:microsoft.com/office/officeart/2018/2/layout/IconLabelList"/>
    <dgm:cxn modelId="{619883F0-9D23-4544-9D47-288D52E5DBAF}" type="presOf" srcId="{6106B988-CB03-4B8C-B24B-5530E3C1FBFF}" destId="{9A9CA897-6163-49BC-AB95-EEDA200805AC}" srcOrd="0" destOrd="0" presId="urn:microsoft.com/office/officeart/2018/2/layout/IconLabelList"/>
    <dgm:cxn modelId="{83965AFB-098D-4BDB-BEF3-DF9F60629BB7}" srcId="{65E073E1-5AD0-4B89-B2B6-B37F93391EE8}" destId="{6106B988-CB03-4B8C-B24B-5530E3C1FBFF}" srcOrd="3" destOrd="0" parTransId="{3B42779F-BE08-47CE-9171-89097C14CF89}" sibTransId="{A8E6390F-0BBE-4124-B695-8A4F6D3BD70A}"/>
    <dgm:cxn modelId="{1A4FDEFD-0C1B-47AC-994A-B50CB9B8FE7A}" srcId="{65E073E1-5AD0-4B89-B2B6-B37F93391EE8}" destId="{F2220908-C6AE-4EE2-894D-515C13C4E62E}" srcOrd="1" destOrd="0" parTransId="{5831EED3-CFD7-41A6-8756-0A52F4190414}" sibTransId="{35958CB1-12C0-476C-B075-A6E4E5C29B81}"/>
    <dgm:cxn modelId="{F1F5212F-78E7-4EAF-8456-3A072137092D}" type="presParOf" srcId="{AFD3FB08-186D-4D4F-85A2-12ACE05FF628}" destId="{18EDBFC5-F4E9-437A-AC21-75B19583B726}" srcOrd="0" destOrd="0" presId="urn:microsoft.com/office/officeart/2018/2/layout/IconLabelList"/>
    <dgm:cxn modelId="{7EACE9EB-599C-4BE5-ADB0-2483FDB2CA5C}" type="presParOf" srcId="{18EDBFC5-F4E9-437A-AC21-75B19583B726}" destId="{B1D58B42-1300-4FC2-8388-ABA625ED3E3E}" srcOrd="0" destOrd="0" presId="urn:microsoft.com/office/officeart/2018/2/layout/IconLabelList"/>
    <dgm:cxn modelId="{B3A02E96-3F76-4B80-8790-31538F71C230}" type="presParOf" srcId="{18EDBFC5-F4E9-437A-AC21-75B19583B726}" destId="{32A6332F-6DF5-4D39-939A-FAFFFEBFD071}" srcOrd="1" destOrd="0" presId="urn:microsoft.com/office/officeart/2018/2/layout/IconLabelList"/>
    <dgm:cxn modelId="{73CA666B-BA35-48DC-A975-253EE3BF91F8}" type="presParOf" srcId="{18EDBFC5-F4E9-437A-AC21-75B19583B726}" destId="{558A1CB3-AAA7-43EC-9333-E1EE804819FD}" srcOrd="2" destOrd="0" presId="urn:microsoft.com/office/officeart/2018/2/layout/IconLabelList"/>
    <dgm:cxn modelId="{FDB5F575-C215-44BE-AD73-1E1CFCC3E87A}" type="presParOf" srcId="{AFD3FB08-186D-4D4F-85A2-12ACE05FF628}" destId="{5565FF10-E142-4CFF-9693-DD74A3F32DD1}" srcOrd="1" destOrd="0" presId="urn:microsoft.com/office/officeart/2018/2/layout/IconLabelList"/>
    <dgm:cxn modelId="{E6F743D2-27B3-4CEF-8494-7F7A3454A3AE}" type="presParOf" srcId="{AFD3FB08-186D-4D4F-85A2-12ACE05FF628}" destId="{727AE59E-5FF3-4B8F-A08A-E8228AAC2725}" srcOrd="2" destOrd="0" presId="urn:microsoft.com/office/officeart/2018/2/layout/IconLabelList"/>
    <dgm:cxn modelId="{E70D498E-8DB6-45FC-986F-6CBFF7B9332A}" type="presParOf" srcId="{727AE59E-5FF3-4B8F-A08A-E8228AAC2725}" destId="{27861165-674D-405C-B056-D53AE420F19C}" srcOrd="0" destOrd="0" presId="urn:microsoft.com/office/officeart/2018/2/layout/IconLabelList"/>
    <dgm:cxn modelId="{5DF5EE19-A2D9-4441-9500-EFF22502BC69}" type="presParOf" srcId="{727AE59E-5FF3-4B8F-A08A-E8228AAC2725}" destId="{E28B694C-099E-4868-840A-893D319704E5}" srcOrd="1" destOrd="0" presId="urn:microsoft.com/office/officeart/2018/2/layout/IconLabelList"/>
    <dgm:cxn modelId="{4DF284FA-A0D1-45EB-BABC-7F4C607C8878}" type="presParOf" srcId="{727AE59E-5FF3-4B8F-A08A-E8228AAC2725}" destId="{AA49BF25-3862-4AAF-9AC3-644580B6D036}" srcOrd="2" destOrd="0" presId="urn:microsoft.com/office/officeart/2018/2/layout/IconLabelList"/>
    <dgm:cxn modelId="{6C07AFDF-AE83-4A2C-B6A6-E2690B0DA9B1}" type="presParOf" srcId="{AFD3FB08-186D-4D4F-85A2-12ACE05FF628}" destId="{B6B7B902-497A-44A5-9DE3-73925B37CCDE}" srcOrd="3" destOrd="0" presId="urn:microsoft.com/office/officeart/2018/2/layout/IconLabelList"/>
    <dgm:cxn modelId="{7D72FB93-A8AF-4100-B9F0-2CE108EDC027}" type="presParOf" srcId="{AFD3FB08-186D-4D4F-85A2-12ACE05FF628}" destId="{B04A3C02-E709-4F92-A577-D3906C103027}" srcOrd="4" destOrd="0" presId="urn:microsoft.com/office/officeart/2018/2/layout/IconLabelList"/>
    <dgm:cxn modelId="{6A09BEA5-F736-4EB8-9E67-063C3ED2D5F7}" type="presParOf" srcId="{B04A3C02-E709-4F92-A577-D3906C103027}" destId="{39CE2CA3-900E-4A16-94A6-3FFA905E3D9B}" srcOrd="0" destOrd="0" presId="urn:microsoft.com/office/officeart/2018/2/layout/IconLabelList"/>
    <dgm:cxn modelId="{EA5954DC-E53C-49C1-B4ED-B962C8D2578F}" type="presParOf" srcId="{B04A3C02-E709-4F92-A577-D3906C103027}" destId="{97AB3BC1-251C-4C56-BA28-620BA98C117F}" srcOrd="1" destOrd="0" presId="urn:microsoft.com/office/officeart/2018/2/layout/IconLabelList"/>
    <dgm:cxn modelId="{4A1F2512-AAAF-4DF0-8D24-B58B9275A43B}" type="presParOf" srcId="{B04A3C02-E709-4F92-A577-D3906C103027}" destId="{30E4CA15-858D-49BF-958E-0BE58E17080E}" srcOrd="2" destOrd="0" presId="urn:microsoft.com/office/officeart/2018/2/layout/IconLabelList"/>
    <dgm:cxn modelId="{A3C25171-853E-4EC4-BBF9-130FD7703203}" type="presParOf" srcId="{AFD3FB08-186D-4D4F-85A2-12ACE05FF628}" destId="{8C82224A-A55D-4A92-A9A3-23B4CB80D7FF}" srcOrd="5" destOrd="0" presId="urn:microsoft.com/office/officeart/2018/2/layout/IconLabelList"/>
    <dgm:cxn modelId="{B34111E9-3D10-42A7-9702-23ABF7D7C6CB}" type="presParOf" srcId="{AFD3FB08-186D-4D4F-85A2-12ACE05FF628}" destId="{445345AF-E6EF-4909-8852-ECC0A6E414DF}" srcOrd="6" destOrd="0" presId="urn:microsoft.com/office/officeart/2018/2/layout/IconLabelList"/>
    <dgm:cxn modelId="{3DF268F7-8DC4-4378-93C0-AFD39F53FE7F}" type="presParOf" srcId="{445345AF-E6EF-4909-8852-ECC0A6E414DF}" destId="{72B01003-7FFC-4B77-8967-5832E6F3AE96}" srcOrd="0" destOrd="0" presId="urn:microsoft.com/office/officeart/2018/2/layout/IconLabelList"/>
    <dgm:cxn modelId="{A9DF2B2C-4A72-4F85-8ECA-8E91CC8FE0D7}" type="presParOf" srcId="{445345AF-E6EF-4909-8852-ECC0A6E414DF}" destId="{E1DC0116-F48A-42AC-875E-E1E273447DFF}" srcOrd="1" destOrd="0" presId="urn:microsoft.com/office/officeart/2018/2/layout/IconLabelList"/>
    <dgm:cxn modelId="{CE330C01-7626-4D35-A1EF-913C271F3ECF}" type="presParOf" srcId="{445345AF-E6EF-4909-8852-ECC0A6E414DF}" destId="{9A9CA897-6163-49BC-AB95-EEDA200805AC}" srcOrd="2" destOrd="0" presId="urn:microsoft.com/office/officeart/2018/2/layout/IconLabelList"/>
    <dgm:cxn modelId="{C9DA0F0B-9E44-49F9-8BA5-99387A300C6E}" type="presParOf" srcId="{AFD3FB08-186D-4D4F-85A2-12ACE05FF628}" destId="{E3A31939-111B-4F3E-A7ED-4AB40D47441D}" srcOrd="7" destOrd="0" presId="urn:microsoft.com/office/officeart/2018/2/layout/IconLabelList"/>
    <dgm:cxn modelId="{CFA72752-6839-4D7C-B401-D24609D8FBCC}" type="presParOf" srcId="{AFD3FB08-186D-4D4F-85A2-12ACE05FF628}" destId="{1C1A7F69-95D9-494A-B4D3-CC3EAC4369B8}" srcOrd="8" destOrd="0" presId="urn:microsoft.com/office/officeart/2018/2/layout/IconLabelList"/>
    <dgm:cxn modelId="{A6A632A0-7A41-49E7-B981-D1469BDDB9D8}" type="presParOf" srcId="{1C1A7F69-95D9-494A-B4D3-CC3EAC4369B8}" destId="{21C05455-C2CA-4B0C-A1B7-7AC26867787B}" srcOrd="0" destOrd="0" presId="urn:microsoft.com/office/officeart/2018/2/layout/IconLabelList"/>
    <dgm:cxn modelId="{43689656-033E-4849-923B-8061D5A38D05}" type="presParOf" srcId="{1C1A7F69-95D9-494A-B4D3-CC3EAC4369B8}" destId="{F2EE031A-6AED-4DA4-8DD3-AC8947B9A5AF}" srcOrd="1" destOrd="0" presId="urn:microsoft.com/office/officeart/2018/2/layout/IconLabelList"/>
    <dgm:cxn modelId="{709DFBF4-DDFC-407A-9235-269DCB53119F}" type="presParOf" srcId="{1C1A7F69-95D9-494A-B4D3-CC3EAC4369B8}" destId="{9F373EF8-0A19-4A46-979F-7AA7C5F2CD5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B1D02C-A2A0-48B1-A84A-656D32DAFBEC}" type="doc">
      <dgm:prSet loTypeId="urn:microsoft.com/office/officeart/2018/2/layout/IconCircle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7217A6F2-8F12-4724-B6E4-377B22A725C4}">
      <dgm:prSet/>
      <dgm:spPr/>
      <dgm:t>
        <a:bodyPr/>
        <a:lstStyle/>
        <a:p>
          <a:pPr>
            <a:lnSpc>
              <a:spcPct val="100000"/>
            </a:lnSpc>
          </a:pPr>
          <a:r>
            <a:rPr lang="en-GB" dirty="0"/>
            <a:t>Leaders emerging.</a:t>
          </a:r>
          <a:endParaRPr lang="en-US" dirty="0"/>
        </a:p>
      </dgm:t>
    </dgm:pt>
    <dgm:pt modelId="{75729BCF-B390-49D5-8D78-BEEF877F70C6}" type="parTrans" cxnId="{CD58636B-13AC-4C87-B0CE-7FDC69863384}">
      <dgm:prSet/>
      <dgm:spPr/>
      <dgm:t>
        <a:bodyPr/>
        <a:lstStyle/>
        <a:p>
          <a:endParaRPr lang="en-US"/>
        </a:p>
      </dgm:t>
    </dgm:pt>
    <dgm:pt modelId="{C6D01E15-B7BB-4BB5-B4EF-7B989D25F0A0}" type="sibTrans" cxnId="{CD58636B-13AC-4C87-B0CE-7FDC69863384}">
      <dgm:prSet/>
      <dgm:spPr/>
      <dgm:t>
        <a:bodyPr/>
        <a:lstStyle/>
        <a:p>
          <a:pPr>
            <a:lnSpc>
              <a:spcPct val="100000"/>
            </a:lnSpc>
          </a:pPr>
          <a:endParaRPr lang="en-US"/>
        </a:p>
      </dgm:t>
    </dgm:pt>
    <dgm:pt modelId="{24811BD4-0131-42CA-9F36-1CCAFBB8245B}">
      <dgm:prSet/>
      <dgm:spPr/>
      <dgm:t>
        <a:bodyPr/>
        <a:lstStyle/>
        <a:p>
          <a:pPr>
            <a:lnSpc>
              <a:spcPct val="100000"/>
            </a:lnSpc>
          </a:pPr>
          <a:r>
            <a:rPr lang="en-GB" dirty="0"/>
            <a:t>Questions about leadership and authority emerge.</a:t>
          </a:r>
          <a:endParaRPr lang="en-US" dirty="0"/>
        </a:p>
      </dgm:t>
    </dgm:pt>
    <dgm:pt modelId="{CC4DFFF5-1004-4813-AF09-60754361C33A}" type="parTrans" cxnId="{2AA7B506-23D0-493F-9AB1-0C32F1FB7FF1}">
      <dgm:prSet/>
      <dgm:spPr/>
      <dgm:t>
        <a:bodyPr/>
        <a:lstStyle/>
        <a:p>
          <a:endParaRPr lang="en-US"/>
        </a:p>
      </dgm:t>
    </dgm:pt>
    <dgm:pt modelId="{0692A746-5891-40B7-B73A-7BEC8A1C2A90}" type="sibTrans" cxnId="{2AA7B506-23D0-493F-9AB1-0C32F1FB7FF1}">
      <dgm:prSet/>
      <dgm:spPr/>
      <dgm:t>
        <a:bodyPr/>
        <a:lstStyle/>
        <a:p>
          <a:pPr>
            <a:lnSpc>
              <a:spcPct val="100000"/>
            </a:lnSpc>
          </a:pPr>
          <a:endParaRPr lang="en-US"/>
        </a:p>
      </dgm:t>
    </dgm:pt>
    <dgm:pt modelId="{A95B3AE8-6B72-4363-BEB9-40F7103442B3}">
      <dgm:prSet/>
      <dgm:spPr/>
      <dgm:t>
        <a:bodyPr/>
        <a:lstStyle/>
        <a:p>
          <a:pPr>
            <a:lnSpc>
              <a:spcPct val="100000"/>
            </a:lnSpc>
          </a:pPr>
          <a:r>
            <a:rPr lang="en-GB" dirty="0"/>
            <a:t>Question about rules tasks and know how emerge.</a:t>
          </a:r>
          <a:endParaRPr lang="en-US" dirty="0"/>
        </a:p>
      </dgm:t>
    </dgm:pt>
    <dgm:pt modelId="{A869C912-B59D-4CE4-969F-3D6420A0EA07}" type="parTrans" cxnId="{9BB1B6DE-C477-4A96-A8E6-06F6F91BAAFA}">
      <dgm:prSet/>
      <dgm:spPr/>
      <dgm:t>
        <a:bodyPr/>
        <a:lstStyle/>
        <a:p>
          <a:endParaRPr lang="en-US"/>
        </a:p>
      </dgm:t>
    </dgm:pt>
    <dgm:pt modelId="{D68D75F5-184A-48F0-B502-1436B6E1F590}" type="sibTrans" cxnId="{9BB1B6DE-C477-4A96-A8E6-06F6F91BAAFA}">
      <dgm:prSet/>
      <dgm:spPr/>
      <dgm:t>
        <a:bodyPr/>
        <a:lstStyle/>
        <a:p>
          <a:pPr>
            <a:lnSpc>
              <a:spcPct val="100000"/>
            </a:lnSpc>
          </a:pPr>
          <a:endParaRPr lang="en-US"/>
        </a:p>
      </dgm:t>
    </dgm:pt>
    <dgm:pt modelId="{7DAE5104-F365-4D01-AAB8-91DC8FE06FC2}">
      <dgm:prSet/>
      <dgm:spPr/>
      <dgm:t>
        <a:bodyPr/>
        <a:lstStyle/>
        <a:p>
          <a:pPr>
            <a:lnSpc>
              <a:spcPct val="100000"/>
            </a:lnSpc>
          </a:pPr>
          <a:r>
            <a:rPr lang="en-GB" dirty="0"/>
            <a:t>Questions concerning review  and evaluation emerge.</a:t>
          </a:r>
          <a:endParaRPr lang="en-US" dirty="0"/>
        </a:p>
      </dgm:t>
    </dgm:pt>
    <dgm:pt modelId="{0F7A2ED4-44BC-4291-B19A-62D3263194F6}" type="sibTrans" cxnId="{19BC1040-672C-4E4B-A10E-929C70C0E133}">
      <dgm:prSet/>
      <dgm:spPr/>
      <dgm:t>
        <a:bodyPr/>
        <a:lstStyle/>
        <a:p>
          <a:endParaRPr lang="en-US"/>
        </a:p>
      </dgm:t>
    </dgm:pt>
    <dgm:pt modelId="{6382B550-B65E-475D-A809-C870798B7E67}" type="parTrans" cxnId="{19BC1040-672C-4E4B-A10E-929C70C0E133}">
      <dgm:prSet/>
      <dgm:spPr/>
      <dgm:t>
        <a:bodyPr/>
        <a:lstStyle/>
        <a:p>
          <a:endParaRPr lang="en-US"/>
        </a:p>
      </dgm:t>
    </dgm:pt>
    <dgm:pt modelId="{29A632A9-A7DB-4B1C-90AA-3688D1BF4E8F}" type="pres">
      <dgm:prSet presAssocID="{DFB1D02C-A2A0-48B1-A84A-656D32DAFBEC}" presName="root" presStyleCnt="0">
        <dgm:presLayoutVars>
          <dgm:dir/>
          <dgm:resizeHandles val="exact"/>
        </dgm:presLayoutVars>
      </dgm:prSet>
      <dgm:spPr/>
    </dgm:pt>
    <dgm:pt modelId="{AA148486-78EA-4334-96C6-17B1F34388ED}" type="pres">
      <dgm:prSet presAssocID="{DFB1D02C-A2A0-48B1-A84A-656D32DAFBEC}" presName="container" presStyleCnt="0">
        <dgm:presLayoutVars>
          <dgm:dir/>
          <dgm:resizeHandles val="exact"/>
        </dgm:presLayoutVars>
      </dgm:prSet>
      <dgm:spPr/>
    </dgm:pt>
    <dgm:pt modelId="{EB852ED3-C5AE-4AC9-AF04-3F6FE7D7AE26}" type="pres">
      <dgm:prSet presAssocID="{7217A6F2-8F12-4724-B6E4-377B22A725C4}" presName="compNode" presStyleCnt="0"/>
      <dgm:spPr/>
    </dgm:pt>
    <dgm:pt modelId="{D964DC54-008D-4FF0-9C9D-6192324386BF}" type="pres">
      <dgm:prSet presAssocID="{7217A6F2-8F12-4724-B6E4-377B22A725C4}" presName="iconBgRect" presStyleLbl="bgShp" presStyleIdx="0" presStyleCnt="4" custLinFactNeighborX="-30494" custLinFactNeighborY="2105"/>
      <dgm:spPr/>
    </dgm:pt>
    <dgm:pt modelId="{89E02298-FA64-458B-9308-7FC3A7F359B9}" type="pres">
      <dgm:prSet presAssocID="{7217A6F2-8F12-4724-B6E4-377B22A725C4}" presName="iconRect" presStyleLbl="node1" presStyleIdx="0" presStyleCnt="4" custLinFactNeighborX="-46519" custLinFactNeighborY="622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91C26160-8033-4155-9519-3D062EA3E5CA}" type="pres">
      <dgm:prSet presAssocID="{7217A6F2-8F12-4724-B6E4-377B22A725C4}" presName="spaceRect" presStyleCnt="0"/>
      <dgm:spPr/>
    </dgm:pt>
    <dgm:pt modelId="{7C0E03D5-AB9C-4A4F-921A-DFB5091D94F2}" type="pres">
      <dgm:prSet presAssocID="{7217A6F2-8F12-4724-B6E4-377B22A725C4}" presName="textRect" presStyleLbl="revTx" presStyleIdx="0" presStyleCnt="4" custLinFactNeighborX="-13969" custLinFactNeighborY="3089">
        <dgm:presLayoutVars>
          <dgm:chMax val="1"/>
          <dgm:chPref val="1"/>
        </dgm:presLayoutVars>
      </dgm:prSet>
      <dgm:spPr/>
    </dgm:pt>
    <dgm:pt modelId="{F1F55CB0-D410-4CCE-AD9F-126F526DF70F}" type="pres">
      <dgm:prSet presAssocID="{C6D01E15-B7BB-4BB5-B4EF-7B989D25F0A0}" presName="sibTrans" presStyleLbl="sibTrans2D1" presStyleIdx="0" presStyleCnt="0"/>
      <dgm:spPr/>
    </dgm:pt>
    <dgm:pt modelId="{BB19EDF4-219D-4DF5-91E9-33F24B7F29D5}" type="pres">
      <dgm:prSet presAssocID="{24811BD4-0131-42CA-9F36-1CCAFBB8245B}" presName="compNode" presStyleCnt="0"/>
      <dgm:spPr/>
    </dgm:pt>
    <dgm:pt modelId="{7C4D2559-543E-4E73-94FC-5FEEAC635E43}" type="pres">
      <dgm:prSet presAssocID="{24811BD4-0131-42CA-9F36-1CCAFBB8245B}" presName="iconBgRect" presStyleLbl="bgShp" presStyleIdx="1" presStyleCnt="4" custLinFactNeighborX="-26518" custLinFactNeighborY="1494"/>
      <dgm:spPr/>
    </dgm:pt>
    <dgm:pt modelId="{AAEE5E18-0BE8-4B9A-9132-9FCCD16A7159}" type="pres">
      <dgm:prSet presAssocID="{24811BD4-0131-42CA-9F36-1CCAFBB8245B}" presName="iconRect" presStyleLbl="node1" presStyleIdx="1" presStyleCnt="4" custLinFactNeighborX="-45721" custLinFactNeighborY="622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7C833275-E47F-4BC6-99FF-849762EA07DB}" type="pres">
      <dgm:prSet presAssocID="{24811BD4-0131-42CA-9F36-1CCAFBB8245B}" presName="spaceRect" presStyleCnt="0"/>
      <dgm:spPr/>
    </dgm:pt>
    <dgm:pt modelId="{D041155E-EABF-45C5-9B99-98BB36AFC571}" type="pres">
      <dgm:prSet presAssocID="{24811BD4-0131-42CA-9F36-1CCAFBB8245B}" presName="textRect" presStyleLbl="revTx" presStyleIdx="1" presStyleCnt="4" custScaleX="162660" custLinFactNeighborX="20953" custLinFactNeighborY="24">
        <dgm:presLayoutVars>
          <dgm:chMax val="1"/>
          <dgm:chPref val="1"/>
        </dgm:presLayoutVars>
      </dgm:prSet>
      <dgm:spPr/>
    </dgm:pt>
    <dgm:pt modelId="{A8539859-CDCD-48AA-B884-A5C051F72E67}" type="pres">
      <dgm:prSet presAssocID="{0692A746-5891-40B7-B73A-7BEC8A1C2A90}" presName="sibTrans" presStyleLbl="sibTrans2D1" presStyleIdx="0" presStyleCnt="0"/>
      <dgm:spPr/>
    </dgm:pt>
    <dgm:pt modelId="{19AAFBF7-D019-4DBB-9A95-454639215BBE}" type="pres">
      <dgm:prSet presAssocID="{A95B3AE8-6B72-4363-BEB9-40F7103442B3}" presName="compNode" presStyleCnt="0"/>
      <dgm:spPr/>
    </dgm:pt>
    <dgm:pt modelId="{911D8175-5E72-4C9B-B430-97877F233BA9}" type="pres">
      <dgm:prSet presAssocID="{A95B3AE8-6B72-4363-BEB9-40F7103442B3}" presName="iconBgRect" presStyleLbl="bgShp" presStyleIdx="2" presStyleCnt="4" custLinFactNeighborX="-30494" custLinFactNeighborY="-7959"/>
      <dgm:spPr/>
    </dgm:pt>
    <dgm:pt modelId="{E5C660D9-7BA0-426A-97E5-9D2072DE4A5E}" type="pres">
      <dgm:prSet presAssocID="{A95B3AE8-6B72-4363-BEB9-40F7103442B3}" presName="iconRect" presStyleLbl="node1" presStyleIdx="2" presStyleCnt="4" custLinFactNeighborX="-46519" custLinFactNeighborY="-3465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67BCBB68-5260-45B4-8532-3FB9A3FA7CEF}" type="pres">
      <dgm:prSet presAssocID="{A95B3AE8-6B72-4363-BEB9-40F7103442B3}" presName="spaceRect" presStyleCnt="0"/>
      <dgm:spPr/>
    </dgm:pt>
    <dgm:pt modelId="{8C657896-40CA-4DBD-9513-C3B3F26BB636}" type="pres">
      <dgm:prSet presAssocID="{A95B3AE8-6B72-4363-BEB9-40F7103442B3}" presName="textRect" presStyleLbl="revTx" presStyleIdx="2" presStyleCnt="4" custScaleX="123588" custLinFactNeighborX="-5910" custLinFactNeighborY="-9795">
        <dgm:presLayoutVars>
          <dgm:chMax val="1"/>
          <dgm:chPref val="1"/>
        </dgm:presLayoutVars>
      </dgm:prSet>
      <dgm:spPr/>
    </dgm:pt>
    <dgm:pt modelId="{2CB99AFF-4B78-43BA-8E54-557F0B8CCF6E}" type="pres">
      <dgm:prSet presAssocID="{D68D75F5-184A-48F0-B502-1436B6E1F590}" presName="sibTrans" presStyleLbl="sibTrans2D1" presStyleIdx="0" presStyleCnt="0"/>
      <dgm:spPr/>
    </dgm:pt>
    <dgm:pt modelId="{2A7A550E-F846-42EF-BF33-34C424CC9C4F}" type="pres">
      <dgm:prSet presAssocID="{7DAE5104-F365-4D01-AAB8-91DC8FE06FC2}" presName="compNode" presStyleCnt="0"/>
      <dgm:spPr/>
    </dgm:pt>
    <dgm:pt modelId="{4E95DB90-C207-4C51-90F0-3526A4408AD8}" type="pres">
      <dgm:prSet presAssocID="{7DAE5104-F365-4D01-AAB8-91DC8FE06FC2}" presName="iconBgRect" presStyleLbl="bgShp" presStyleIdx="3" presStyleCnt="4" custLinFactNeighborX="-51452" custLinFactNeighborY="-6787"/>
      <dgm:spPr/>
    </dgm:pt>
    <dgm:pt modelId="{43B640BD-18DD-44E7-9078-43E1FC7EE40B}" type="pres">
      <dgm:prSet presAssocID="{7DAE5104-F365-4D01-AAB8-91DC8FE06FC2}" presName="iconRect" presStyleLbl="node1" presStyleIdx="3" presStyleCnt="4" custLinFactNeighborX="-88709" custLinFactNeighborY="-13101"/>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2E946CB1-D5A5-497B-9CD7-965D656EBC1F}" type="pres">
      <dgm:prSet presAssocID="{7DAE5104-F365-4D01-AAB8-91DC8FE06FC2}" presName="spaceRect" presStyleCnt="0"/>
      <dgm:spPr/>
    </dgm:pt>
    <dgm:pt modelId="{1776C51F-DCB6-4427-BF16-779DB8627A43}" type="pres">
      <dgm:prSet presAssocID="{7DAE5104-F365-4D01-AAB8-91DC8FE06FC2}" presName="textRect" presStyleLbl="revTx" presStyleIdx="3" presStyleCnt="4" custLinFactNeighborX="-24177" custLinFactNeighborY="-3851">
        <dgm:presLayoutVars>
          <dgm:chMax val="1"/>
          <dgm:chPref val="1"/>
        </dgm:presLayoutVars>
      </dgm:prSet>
      <dgm:spPr/>
    </dgm:pt>
  </dgm:ptLst>
  <dgm:cxnLst>
    <dgm:cxn modelId="{2AA7B506-23D0-493F-9AB1-0C32F1FB7FF1}" srcId="{DFB1D02C-A2A0-48B1-A84A-656D32DAFBEC}" destId="{24811BD4-0131-42CA-9F36-1CCAFBB8245B}" srcOrd="1" destOrd="0" parTransId="{CC4DFFF5-1004-4813-AF09-60754361C33A}" sibTransId="{0692A746-5891-40B7-B73A-7BEC8A1C2A90}"/>
    <dgm:cxn modelId="{4AEBB81A-A7AA-0846-B281-42A1A3884751}" type="presOf" srcId="{24811BD4-0131-42CA-9F36-1CCAFBB8245B}" destId="{D041155E-EABF-45C5-9B99-98BB36AFC571}" srcOrd="0" destOrd="0" presId="urn:microsoft.com/office/officeart/2018/2/layout/IconCircleList"/>
    <dgm:cxn modelId="{99441630-92DC-4B44-B92F-73905D006F31}" type="presOf" srcId="{D68D75F5-184A-48F0-B502-1436B6E1F590}" destId="{2CB99AFF-4B78-43BA-8E54-557F0B8CCF6E}" srcOrd="0" destOrd="0" presId="urn:microsoft.com/office/officeart/2018/2/layout/IconCircleList"/>
    <dgm:cxn modelId="{398D6238-8914-4947-9444-732CA5F533AF}" type="presOf" srcId="{C6D01E15-B7BB-4BB5-B4EF-7B989D25F0A0}" destId="{F1F55CB0-D410-4CCE-AD9F-126F526DF70F}" srcOrd="0" destOrd="0" presId="urn:microsoft.com/office/officeart/2018/2/layout/IconCircleList"/>
    <dgm:cxn modelId="{AC355E3F-A027-BC41-A6A3-2294FF8F5133}" type="presOf" srcId="{7DAE5104-F365-4D01-AAB8-91DC8FE06FC2}" destId="{1776C51F-DCB6-4427-BF16-779DB8627A43}" srcOrd="0" destOrd="0" presId="urn:microsoft.com/office/officeart/2018/2/layout/IconCircleList"/>
    <dgm:cxn modelId="{19BC1040-672C-4E4B-A10E-929C70C0E133}" srcId="{DFB1D02C-A2A0-48B1-A84A-656D32DAFBEC}" destId="{7DAE5104-F365-4D01-AAB8-91DC8FE06FC2}" srcOrd="3" destOrd="0" parTransId="{6382B550-B65E-475D-A809-C870798B7E67}" sibTransId="{0F7A2ED4-44BC-4291-B19A-62D3263194F6}"/>
    <dgm:cxn modelId="{E9D4E65B-3EA9-E348-943B-E8BB940A3A0B}" type="presOf" srcId="{7217A6F2-8F12-4724-B6E4-377B22A725C4}" destId="{7C0E03D5-AB9C-4A4F-921A-DFB5091D94F2}" srcOrd="0" destOrd="0" presId="urn:microsoft.com/office/officeart/2018/2/layout/IconCircleList"/>
    <dgm:cxn modelId="{CF5E1B64-EB53-B345-B3D1-5A682D877D77}" type="presOf" srcId="{DFB1D02C-A2A0-48B1-A84A-656D32DAFBEC}" destId="{29A632A9-A7DB-4B1C-90AA-3688D1BF4E8F}" srcOrd="0" destOrd="0" presId="urn:microsoft.com/office/officeart/2018/2/layout/IconCircleList"/>
    <dgm:cxn modelId="{CD58636B-13AC-4C87-B0CE-7FDC69863384}" srcId="{DFB1D02C-A2A0-48B1-A84A-656D32DAFBEC}" destId="{7217A6F2-8F12-4724-B6E4-377B22A725C4}" srcOrd="0" destOrd="0" parTransId="{75729BCF-B390-49D5-8D78-BEEF877F70C6}" sibTransId="{C6D01E15-B7BB-4BB5-B4EF-7B989D25F0A0}"/>
    <dgm:cxn modelId="{6C6CE57B-20C3-324E-860C-6A8D3F39CBEF}" type="presOf" srcId="{A95B3AE8-6B72-4363-BEB9-40F7103442B3}" destId="{8C657896-40CA-4DBD-9513-C3B3F26BB636}" srcOrd="0" destOrd="0" presId="urn:microsoft.com/office/officeart/2018/2/layout/IconCircleList"/>
    <dgm:cxn modelId="{DA61B384-C0FD-8B47-9C82-02B3C282D541}" type="presOf" srcId="{0692A746-5891-40B7-B73A-7BEC8A1C2A90}" destId="{A8539859-CDCD-48AA-B884-A5C051F72E67}" srcOrd="0" destOrd="0" presId="urn:microsoft.com/office/officeart/2018/2/layout/IconCircleList"/>
    <dgm:cxn modelId="{9BB1B6DE-C477-4A96-A8E6-06F6F91BAAFA}" srcId="{DFB1D02C-A2A0-48B1-A84A-656D32DAFBEC}" destId="{A95B3AE8-6B72-4363-BEB9-40F7103442B3}" srcOrd="2" destOrd="0" parTransId="{A869C912-B59D-4CE4-969F-3D6420A0EA07}" sibTransId="{D68D75F5-184A-48F0-B502-1436B6E1F590}"/>
    <dgm:cxn modelId="{629B31B4-6093-FB42-8C47-650BA4A56E1E}" type="presParOf" srcId="{29A632A9-A7DB-4B1C-90AA-3688D1BF4E8F}" destId="{AA148486-78EA-4334-96C6-17B1F34388ED}" srcOrd="0" destOrd="0" presId="urn:microsoft.com/office/officeart/2018/2/layout/IconCircleList"/>
    <dgm:cxn modelId="{39607971-9C99-4C4B-BE8A-1451819BA150}" type="presParOf" srcId="{AA148486-78EA-4334-96C6-17B1F34388ED}" destId="{EB852ED3-C5AE-4AC9-AF04-3F6FE7D7AE26}" srcOrd="0" destOrd="0" presId="urn:microsoft.com/office/officeart/2018/2/layout/IconCircleList"/>
    <dgm:cxn modelId="{58C8411B-B976-DC4E-97EB-00FEC3301E07}" type="presParOf" srcId="{EB852ED3-C5AE-4AC9-AF04-3F6FE7D7AE26}" destId="{D964DC54-008D-4FF0-9C9D-6192324386BF}" srcOrd="0" destOrd="0" presId="urn:microsoft.com/office/officeart/2018/2/layout/IconCircleList"/>
    <dgm:cxn modelId="{82E7A0C7-8570-454B-A0D4-FCFD5DDE2376}" type="presParOf" srcId="{EB852ED3-C5AE-4AC9-AF04-3F6FE7D7AE26}" destId="{89E02298-FA64-458B-9308-7FC3A7F359B9}" srcOrd="1" destOrd="0" presId="urn:microsoft.com/office/officeart/2018/2/layout/IconCircleList"/>
    <dgm:cxn modelId="{E2D1E704-8288-FD48-89B8-68D7D4914888}" type="presParOf" srcId="{EB852ED3-C5AE-4AC9-AF04-3F6FE7D7AE26}" destId="{91C26160-8033-4155-9519-3D062EA3E5CA}" srcOrd="2" destOrd="0" presId="urn:microsoft.com/office/officeart/2018/2/layout/IconCircleList"/>
    <dgm:cxn modelId="{FD4A1DE1-186D-EC42-8FB5-2679CCD5A8A8}" type="presParOf" srcId="{EB852ED3-C5AE-4AC9-AF04-3F6FE7D7AE26}" destId="{7C0E03D5-AB9C-4A4F-921A-DFB5091D94F2}" srcOrd="3" destOrd="0" presId="urn:microsoft.com/office/officeart/2018/2/layout/IconCircleList"/>
    <dgm:cxn modelId="{D8924067-6420-284A-A692-08B4A5DB3121}" type="presParOf" srcId="{AA148486-78EA-4334-96C6-17B1F34388ED}" destId="{F1F55CB0-D410-4CCE-AD9F-126F526DF70F}" srcOrd="1" destOrd="0" presId="urn:microsoft.com/office/officeart/2018/2/layout/IconCircleList"/>
    <dgm:cxn modelId="{8FC6FDD8-64DA-E540-AA05-2971D9C4015E}" type="presParOf" srcId="{AA148486-78EA-4334-96C6-17B1F34388ED}" destId="{BB19EDF4-219D-4DF5-91E9-33F24B7F29D5}" srcOrd="2" destOrd="0" presId="urn:microsoft.com/office/officeart/2018/2/layout/IconCircleList"/>
    <dgm:cxn modelId="{CD0E71B9-FD14-2B42-B2DF-3CCC909369B2}" type="presParOf" srcId="{BB19EDF4-219D-4DF5-91E9-33F24B7F29D5}" destId="{7C4D2559-543E-4E73-94FC-5FEEAC635E43}" srcOrd="0" destOrd="0" presId="urn:microsoft.com/office/officeart/2018/2/layout/IconCircleList"/>
    <dgm:cxn modelId="{4774D6C0-6ABF-9A49-A486-9E881C9D9BAD}" type="presParOf" srcId="{BB19EDF4-219D-4DF5-91E9-33F24B7F29D5}" destId="{AAEE5E18-0BE8-4B9A-9132-9FCCD16A7159}" srcOrd="1" destOrd="0" presId="urn:microsoft.com/office/officeart/2018/2/layout/IconCircleList"/>
    <dgm:cxn modelId="{F9DF87D8-142F-AF4C-861B-5A1E5DB4D467}" type="presParOf" srcId="{BB19EDF4-219D-4DF5-91E9-33F24B7F29D5}" destId="{7C833275-E47F-4BC6-99FF-849762EA07DB}" srcOrd="2" destOrd="0" presId="urn:microsoft.com/office/officeart/2018/2/layout/IconCircleList"/>
    <dgm:cxn modelId="{9AF631CB-4AD6-0443-824C-A87B6D683F95}" type="presParOf" srcId="{BB19EDF4-219D-4DF5-91E9-33F24B7F29D5}" destId="{D041155E-EABF-45C5-9B99-98BB36AFC571}" srcOrd="3" destOrd="0" presId="urn:microsoft.com/office/officeart/2018/2/layout/IconCircleList"/>
    <dgm:cxn modelId="{CD976B70-EC3B-0B41-B2F4-ACAEE46A79F9}" type="presParOf" srcId="{AA148486-78EA-4334-96C6-17B1F34388ED}" destId="{A8539859-CDCD-48AA-B884-A5C051F72E67}" srcOrd="3" destOrd="0" presId="urn:microsoft.com/office/officeart/2018/2/layout/IconCircleList"/>
    <dgm:cxn modelId="{85ED3D8F-8AB3-8742-B617-F49C05978626}" type="presParOf" srcId="{AA148486-78EA-4334-96C6-17B1F34388ED}" destId="{19AAFBF7-D019-4DBB-9A95-454639215BBE}" srcOrd="4" destOrd="0" presId="urn:microsoft.com/office/officeart/2018/2/layout/IconCircleList"/>
    <dgm:cxn modelId="{C4F915D2-C6A6-7E4D-ADD9-8750E7B120AA}" type="presParOf" srcId="{19AAFBF7-D019-4DBB-9A95-454639215BBE}" destId="{911D8175-5E72-4C9B-B430-97877F233BA9}" srcOrd="0" destOrd="0" presId="urn:microsoft.com/office/officeart/2018/2/layout/IconCircleList"/>
    <dgm:cxn modelId="{3BF8DC9D-C764-FA45-BC84-53D2CBBF1B2B}" type="presParOf" srcId="{19AAFBF7-D019-4DBB-9A95-454639215BBE}" destId="{E5C660D9-7BA0-426A-97E5-9D2072DE4A5E}" srcOrd="1" destOrd="0" presId="urn:microsoft.com/office/officeart/2018/2/layout/IconCircleList"/>
    <dgm:cxn modelId="{CDBC1BBB-4314-0844-ADB4-5CA96F290DE6}" type="presParOf" srcId="{19AAFBF7-D019-4DBB-9A95-454639215BBE}" destId="{67BCBB68-5260-45B4-8532-3FB9A3FA7CEF}" srcOrd="2" destOrd="0" presId="urn:microsoft.com/office/officeart/2018/2/layout/IconCircleList"/>
    <dgm:cxn modelId="{FCD0C42C-2D4B-2E4A-80BA-B52249E97288}" type="presParOf" srcId="{19AAFBF7-D019-4DBB-9A95-454639215BBE}" destId="{8C657896-40CA-4DBD-9513-C3B3F26BB636}" srcOrd="3" destOrd="0" presId="urn:microsoft.com/office/officeart/2018/2/layout/IconCircleList"/>
    <dgm:cxn modelId="{965D5D82-E7DC-9840-93B0-746A784AD16E}" type="presParOf" srcId="{AA148486-78EA-4334-96C6-17B1F34388ED}" destId="{2CB99AFF-4B78-43BA-8E54-557F0B8CCF6E}" srcOrd="5" destOrd="0" presId="urn:microsoft.com/office/officeart/2018/2/layout/IconCircleList"/>
    <dgm:cxn modelId="{7AE0E729-2C72-D345-BC20-FE85B76AD31E}" type="presParOf" srcId="{AA148486-78EA-4334-96C6-17B1F34388ED}" destId="{2A7A550E-F846-42EF-BF33-34C424CC9C4F}" srcOrd="6" destOrd="0" presId="urn:microsoft.com/office/officeart/2018/2/layout/IconCircleList"/>
    <dgm:cxn modelId="{85148889-B817-704F-981D-9FE3379E3B8D}" type="presParOf" srcId="{2A7A550E-F846-42EF-BF33-34C424CC9C4F}" destId="{4E95DB90-C207-4C51-90F0-3526A4408AD8}" srcOrd="0" destOrd="0" presId="urn:microsoft.com/office/officeart/2018/2/layout/IconCircleList"/>
    <dgm:cxn modelId="{F92FDBCE-9158-A349-A90B-A0C6EAB7D03C}" type="presParOf" srcId="{2A7A550E-F846-42EF-BF33-34C424CC9C4F}" destId="{43B640BD-18DD-44E7-9078-43E1FC7EE40B}" srcOrd="1" destOrd="0" presId="urn:microsoft.com/office/officeart/2018/2/layout/IconCircleList"/>
    <dgm:cxn modelId="{2BC19873-CA2D-D244-84E4-6209D2E9504F}" type="presParOf" srcId="{2A7A550E-F846-42EF-BF33-34C424CC9C4F}" destId="{2E946CB1-D5A5-497B-9CD7-965D656EBC1F}" srcOrd="2" destOrd="0" presId="urn:microsoft.com/office/officeart/2018/2/layout/IconCircleList"/>
    <dgm:cxn modelId="{1C13B4FB-BF91-1F41-A4B9-19BA679C2BF9}" type="presParOf" srcId="{2A7A550E-F846-42EF-BF33-34C424CC9C4F}" destId="{1776C51F-DCB6-4427-BF16-779DB8627A4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A4ED17-83B2-4C7F-83E8-6B03C40734C3}"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EBF6AEF9-24B5-4D12-81F2-932F9744ABDA}">
      <dgm:prSet/>
      <dgm:spPr/>
      <dgm:t>
        <a:bodyPr/>
        <a:lstStyle/>
        <a:p>
          <a:pPr>
            <a:lnSpc>
              <a:spcPct val="100000"/>
            </a:lnSpc>
          </a:pPr>
          <a:r>
            <a:rPr lang="en-GB" dirty="0"/>
            <a:t>Group knowing each other better.</a:t>
          </a:r>
          <a:endParaRPr lang="en-US" dirty="0"/>
        </a:p>
      </dgm:t>
    </dgm:pt>
    <dgm:pt modelId="{46BD54E8-5DFE-4450-8DD0-F2C42F7B3BFB}" type="parTrans" cxnId="{35220C60-9972-46B2-89F8-EB937D172FAF}">
      <dgm:prSet/>
      <dgm:spPr/>
      <dgm:t>
        <a:bodyPr/>
        <a:lstStyle/>
        <a:p>
          <a:endParaRPr lang="en-US"/>
        </a:p>
      </dgm:t>
    </dgm:pt>
    <dgm:pt modelId="{69032BC9-DA0D-4F49-81A9-B47180BF99FA}" type="sibTrans" cxnId="{35220C60-9972-46B2-89F8-EB937D172FAF}">
      <dgm:prSet/>
      <dgm:spPr/>
      <dgm:t>
        <a:bodyPr/>
        <a:lstStyle/>
        <a:p>
          <a:endParaRPr lang="en-US"/>
        </a:p>
      </dgm:t>
    </dgm:pt>
    <dgm:pt modelId="{55F4C1B8-ACE8-4C22-B506-B69D5C1824F6}">
      <dgm:prSet/>
      <dgm:spPr/>
      <dgm:t>
        <a:bodyPr/>
        <a:lstStyle/>
        <a:p>
          <a:pPr>
            <a:lnSpc>
              <a:spcPct val="100000"/>
            </a:lnSpc>
          </a:pPr>
          <a:r>
            <a:rPr lang="en-GB" dirty="0"/>
            <a:t>Team becomes cooperative on a  whole.</a:t>
          </a:r>
          <a:endParaRPr lang="en-US" dirty="0"/>
        </a:p>
      </dgm:t>
    </dgm:pt>
    <dgm:pt modelId="{910D7228-2121-4970-B44B-29BF7A9F6649}" type="parTrans" cxnId="{E70FD5D4-491B-4793-BE82-FCB1152AC1CC}">
      <dgm:prSet/>
      <dgm:spPr/>
      <dgm:t>
        <a:bodyPr/>
        <a:lstStyle/>
        <a:p>
          <a:endParaRPr lang="en-US"/>
        </a:p>
      </dgm:t>
    </dgm:pt>
    <dgm:pt modelId="{EB4FD9D1-6A51-4C33-9103-42609EBE52C7}" type="sibTrans" cxnId="{E70FD5D4-491B-4793-BE82-FCB1152AC1CC}">
      <dgm:prSet/>
      <dgm:spPr/>
      <dgm:t>
        <a:bodyPr/>
        <a:lstStyle/>
        <a:p>
          <a:endParaRPr lang="en-US"/>
        </a:p>
      </dgm:t>
    </dgm:pt>
    <dgm:pt modelId="{4D2AC8F2-C51D-4F9F-A03C-E104504282AE}">
      <dgm:prSet/>
      <dgm:spPr/>
      <dgm:t>
        <a:bodyPr/>
        <a:lstStyle/>
        <a:p>
          <a:pPr>
            <a:lnSpc>
              <a:spcPct val="100000"/>
            </a:lnSpc>
          </a:pPr>
          <a:r>
            <a:rPr lang="en-GB" dirty="0"/>
            <a:t>Team input becomes easier.</a:t>
          </a:r>
          <a:endParaRPr lang="en-US" dirty="0"/>
        </a:p>
      </dgm:t>
    </dgm:pt>
    <dgm:pt modelId="{D35C4D50-9BD2-4F9E-9468-1D7FCF574FBB}" type="parTrans" cxnId="{908CCA26-44C0-46F0-9310-B912B1E8740A}">
      <dgm:prSet/>
      <dgm:spPr/>
      <dgm:t>
        <a:bodyPr/>
        <a:lstStyle/>
        <a:p>
          <a:endParaRPr lang="en-US"/>
        </a:p>
      </dgm:t>
    </dgm:pt>
    <dgm:pt modelId="{A26A7392-2822-4E13-960C-3FA7508AE07E}" type="sibTrans" cxnId="{908CCA26-44C0-46F0-9310-B912B1E8740A}">
      <dgm:prSet/>
      <dgm:spPr/>
      <dgm:t>
        <a:bodyPr/>
        <a:lstStyle/>
        <a:p>
          <a:endParaRPr lang="en-US"/>
        </a:p>
      </dgm:t>
    </dgm:pt>
    <dgm:pt modelId="{4D88DFAE-5754-482A-8F03-E97DE0901E9F}">
      <dgm:prSet/>
      <dgm:spPr/>
      <dgm:t>
        <a:bodyPr/>
        <a:lstStyle/>
        <a:p>
          <a:pPr>
            <a:lnSpc>
              <a:spcPct val="100000"/>
            </a:lnSpc>
          </a:pPr>
          <a:r>
            <a:rPr lang="en-GB" dirty="0"/>
            <a:t>Team performance improves.</a:t>
          </a:r>
          <a:endParaRPr lang="en-US" dirty="0"/>
        </a:p>
      </dgm:t>
    </dgm:pt>
    <dgm:pt modelId="{B0944A44-4B42-477F-9E0A-B558176B5BAB}" type="parTrans" cxnId="{D99DE4DD-102D-49F7-9067-984CB7A544FA}">
      <dgm:prSet/>
      <dgm:spPr/>
      <dgm:t>
        <a:bodyPr/>
        <a:lstStyle/>
        <a:p>
          <a:endParaRPr lang="en-US"/>
        </a:p>
      </dgm:t>
    </dgm:pt>
    <dgm:pt modelId="{B3324A2D-7C45-4AE5-A8B9-89A3A5BE3052}" type="sibTrans" cxnId="{D99DE4DD-102D-49F7-9067-984CB7A544FA}">
      <dgm:prSet/>
      <dgm:spPr/>
      <dgm:t>
        <a:bodyPr/>
        <a:lstStyle/>
        <a:p>
          <a:endParaRPr lang="en-US"/>
        </a:p>
      </dgm:t>
    </dgm:pt>
    <dgm:pt modelId="{764329F3-F9BA-4F88-9194-110ABADFBEE8}" type="pres">
      <dgm:prSet presAssocID="{B0A4ED17-83B2-4C7F-83E8-6B03C40734C3}" presName="root" presStyleCnt="0">
        <dgm:presLayoutVars>
          <dgm:dir/>
          <dgm:resizeHandles val="exact"/>
        </dgm:presLayoutVars>
      </dgm:prSet>
      <dgm:spPr/>
    </dgm:pt>
    <dgm:pt modelId="{2C0F8C4C-8438-4420-99B6-AB30E475E6FC}" type="pres">
      <dgm:prSet presAssocID="{EBF6AEF9-24B5-4D12-81F2-932F9744ABDA}" presName="compNode" presStyleCnt="0"/>
      <dgm:spPr/>
    </dgm:pt>
    <dgm:pt modelId="{1A43048F-D43E-42B1-8FF4-B30765A93098}" type="pres">
      <dgm:prSet presAssocID="{EBF6AEF9-24B5-4D12-81F2-932F9744ABDA}" presName="bgRect" presStyleLbl="bgShp" presStyleIdx="0" presStyleCnt="4"/>
      <dgm:spPr/>
    </dgm:pt>
    <dgm:pt modelId="{4FFF3A98-A3FE-41C3-B24E-E72A9DC8919B}" type="pres">
      <dgm:prSet presAssocID="{EBF6AEF9-24B5-4D12-81F2-932F9744ABD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D165B293-CC93-4BAF-B3CB-0FC66BB7A36B}" type="pres">
      <dgm:prSet presAssocID="{EBF6AEF9-24B5-4D12-81F2-932F9744ABDA}" presName="spaceRect" presStyleCnt="0"/>
      <dgm:spPr/>
    </dgm:pt>
    <dgm:pt modelId="{84AC0212-EF77-408E-84A7-07297A5F5B1B}" type="pres">
      <dgm:prSet presAssocID="{EBF6AEF9-24B5-4D12-81F2-932F9744ABDA}" presName="parTx" presStyleLbl="revTx" presStyleIdx="0" presStyleCnt="4">
        <dgm:presLayoutVars>
          <dgm:chMax val="0"/>
          <dgm:chPref val="0"/>
        </dgm:presLayoutVars>
      </dgm:prSet>
      <dgm:spPr/>
    </dgm:pt>
    <dgm:pt modelId="{6F85B5E1-EB98-4A0D-8E40-873C563C7C74}" type="pres">
      <dgm:prSet presAssocID="{69032BC9-DA0D-4F49-81A9-B47180BF99FA}" presName="sibTrans" presStyleCnt="0"/>
      <dgm:spPr/>
    </dgm:pt>
    <dgm:pt modelId="{FAD54DB8-E847-4754-9458-E2F03CBE8375}" type="pres">
      <dgm:prSet presAssocID="{55F4C1B8-ACE8-4C22-B506-B69D5C1824F6}" presName="compNode" presStyleCnt="0"/>
      <dgm:spPr/>
    </dgm:pt>
    <dgm:pt modelId="{B0377328-B73C-491E-8C66-DBA9E68148F2}" type="pres">
      <dgm:prSet presAssocID="{55F4C1B8-ACE8-4C22-B506-B69D5C1824F6}" presName="bgRect" presStyleLbl="bgShp" presStyleIdx="1" presStyleCnt="4"/>
      <dgm:spPr/>
    </dgm:pt>
    <dgm:pt modelId="{383CBD10-358C-46F0-9B61-D1726814E2B8}" type="pres">
      <dgm:prSet presAssocID="{55F4C1B8-ACE8-4C22-B506-B69D5C1824F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F3CE87C3-8B21-46FA-ABB9-2B56CCC5FF1B}" type="pres">
      <dgm:prSet presAssocID="{55F4C1B8-ACE8-4C22-B506-B69D5C1824F6}" presName="spaceRect" presStyleCnt="0"/>
      <dgm:spPr/>
    </dgm:pt>
    <dgm:pt modelId="{C727A15A-5F80-4A10-BA24-8D8F73EB563C}" type="pres">
      <dgm:prSet presAssocID="{55F4C1B8-ACE8-4C22-B506-B69D5C1824F6}" presName="parTx" presStyleLbl="revTx" presStyleIdx="1" presStyleCnt="4">
        <dgm:presLayoutVars>
          <dgm:chMax val="0"/>
          <dgm:chPref val="0"/>
        </dgm:presLayoutVars>
      </dgm:prSet>
      <dgm:spPr/>
    </dgm:pt>
    <dgm:pt modelId="{BC0F892B-7CC3-4DFD-A85E-524D87FA76D3}" type="pres">
      <dgm:prSet presAssocID="{EB4FD9D1-6A51-4C33-9103-42609EBE52C7}" presName="sibTrans" presStyleCnt="0"/>
      <dgm:spPr/>
    </dgm:pt>
    <dgm:pt modelId="{4958292E-88B7-4155-8564-8272890FBBEA}" type="pres">
      <dgm:prSet presAssocID="{4D2AC8F2-C51D-4F9F-A03C-E104504282AE}" presName="compNode" presStyleCnt="0"/>
      <dgm:spPr/>
    </dgm:pt>
    <dgm:pt modelId="{F8AC3E05-2190-43B8-9619-2AAED2B4750A}" type="pres">
      <dgm:prSet presAssocID="{4D2AC8F2-C51D-4F9F-A03C-E104504282AE}" presName="bgRect" presStyleLbl="bgShp" presStyleIdx="2" presStyleCnt="4"/>
      <dgm:spPr/>
    </dgm:pt>
    <dgm:pt modelId="{77FB7E7D-D9D6-4450-A21E-F0957FC63D6B}" type="pres">
      <dgm:prSet presAssocID="{4D2AC8F2-C51D-4F9F-A03C-E104504282A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D86AFE20-06D9-4E9C-8C8B-DAAE6965D052}" type="pres">
      <dgm:prSet presAssocID="{4D2AC8F2-C51D-4F9F-A03C-E104504282AE}" presName="spaceRect" presStyleCnt="0"/>
      <dgm:spPr/>
    </dgm:pt>
    <dgm:pt modelId="{0DF8103F-CCA9-46F7-A73C-3EF2174F076F}" type="pres">
      <dgm:prSet presAssocID="{4D2AC8F2-C51D-4F9F-A03C-E104504282AE}" presName="parTx" presStyleLbl="revTx" presStyleIdx="2" presStyleCnt="4">
        <dgm:presLayoutVars>
          <dgm:chMax val="0"/>
          <dgm:chPref val="0"/>
        </dgm:presLayoutVars>
      </dgm:prSet>
      <dgm:spPr/>
    </dgm:pt>
    <dgm:pt modelId="{8F7AF3CF-B031-410C-BDE0-8ABC7FA7E157}" type="pres">
      <dgm:prSet presAssocID="{A26A7392-2822-4E13-960C-3FA7508AE07E}" presName="sibTrans" presStyleCnt="0"/>
      <dgm:spPr/>
    </dgm:pt>
    <dgm:pt modelId="{1D7FDF0D-528E-44D0-9802-AF1179CB06AC}" type="pres">
      <dgm:prSet presAssocID="{4D88DFAE-5754-482A-8F03-E97DE0901E9F}" presName="compNode" presStyleCnt="0"/>
      <dgm:spPr/>
    </dgm:pt>
    <dgm:pt modelId="{F25E4D09-900A-4D15-9532-6D92CACE1E1F}" type="pres">
      <dgm:prSet presAssocID="{4D88DFAE-5754-482A-8F03-E97DE0901E9F}" presName="bgRect" presStyleLbl="bgShp" presStyleIdx="3" presStyleCnt="4"/>
      <dgm:spPr/>
    </dgm:pt>
    <dgm:pt modelId="{D2A1CABF-8479-4A5B-BB75-F8CFCB655002}" type="pres">
      <dgm:prSet presAssocID="{4D88DFAE-5754-482A-8F03-E97DE0901E9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E3CB2DDA-5A26-4350-936A-1F1C58E63D7E}" type="pres">
      <dgm:prSet presAssocID="{4D88DFAE-5754-482A-8F03-E97DE0901E9F}" presName="spaceRect" presStyleCnt="0"/>
      <dgm:spPr/>
    </dgm:pt>
    <dgm:pt modelId="{0DB3CDB7-6D01-4DA3-8C89-88CF4E806253}" type="pres">
      <dgm:prSet presAssocID="{4D88DFAE-5754-482A-8F03-E97DE0901E9F}" presName="parTx" presStyleLbl="revTx" presStyleIdx="3" presStyleCnt="4">
        <dgm:presLayoutVars>
          <dgm:chMax val="0"/>
          <dgm:chPref val="0"/>
        </dgm:presLayoutVars>
      </dgm:prSet>
      <dgm:spPr/>
    </dgm:pt>
  </dgm:ptLst>
  <dgm:cxnLst>
    <dgm:cxn modelId="{2564E417-7764-2C45-9A5C-AA6F8AB1EC60}" type="presOf" srcId="{EBF6AEF9-24B5-4D12-81F2-932F9744ABDA}" destId="{84AC0212-EF77-408E-84A7-07297A5F5B1B}" srcOrd="0" destOrd="0" presId="urn:microsoft.com/office/officeart/2018/2/layout/IconVerticalSolidList"/>
    <dgm:cxn modelId="{908CCA26-44C0-46F0-9310-B912B1E8740A}" srcId="{B0A4ED17-83B2-4C7F-83E8-6B03C40734C3}" destId="{4D2AC8F2-C51D-4F9F-A03C-E104504282AE}" srcOrd="2" destOrd="0" parTransId="{D35C4D50-9BD2-4F9E-9468-1D7FCF574FBB}" sibTransId="{A26A7392-2822-4E13-960C-3FA7508AE07E}"/>
    <dgm:cxn modelId="{707E932A-B960-144D-8EF7-79825A0422CC}" type="presOf" srcId="{4D2AC8F2-C51D-4F9F-A03C-E104504282AE}" destId="{0DF8103F-CCA9-46F7-A73C-3EF2174F076F}" srcOrd="0" destOrd="0" presId="urn:microsoft.com/office/officeart/2018/2/layout/IconVerticalSolidList"/>
    <dgm:cxn modelId="{35220C60-9972-46B2-89F8-EB937D172FAF}" srcId="{B0A4ED17-83B2-4C7F-83E8-6B03C40734C3}" destId="{EBF6AEF9-24B5-4D12-81F2-932F9744ABDA}" srcOrd="0" destOrd="0" parTransId="{46BD54E8-5DFE-4450-8DD0-F2C42F7B3BFB}" sibTransId="{69032BC9-DA0D-4F49-81A9-B47180BF99FA}"/>
    <dgm:cxn modelId="{A5B33770-2C1E-FA40-B04E-D744598015A5}" type="presOf" srcId="{55F4C1B8-ACE8-4C22-B506-B69D5C1824F6}" destId="{C727A15A-5F80-4A10-BA24-8D8F73EB563C}" srcOrd="0" destOrd="0" presId="urn:microsoft.com/office/officeart/2018/2/layout/IconVerticalSolidList"/>
    <dgm:cxn modelId="{F6BEC986-FEB9-1147-91A2-F0EA0EB30F8A}" type="presOf" srcId="{B0A4ED17-83B2-4C7F-83E8-6B03C40734C3}" destId="{764329F3-F9BA-4F88-9194-110ABADFBEE8}" srcOrd="0" destOrd="0" presId="urn:microsoft.com/office/officeart/2018/2/layout/IconVerticalSolidList"/>
    <dgm:cxn modelId="{11FD82B5-C03A-894A-99AC-79991E590CCA}" type="presOf" srcId="{4D88DFAE-5754-482A-8F03-E97DE0901E9F}" destId="{0DB3CDB7-6D01-4DA3-8C89-88CF4E806253}" srcOrd="0" destOrd="0" presId="urn:microsoft.com/office/officeart/2018/2/layout/IconVerticalSolidList"/>
    <dgm:cxn modelId="{E70FD5D4-491B-4793-BE82-FCB1152AC1CC}" srcId="{B0A4ED17-83B2-4C7F-83E8-6B03C40734C3}" destId="{55F4C1B8-ACE8-4C22-B506-B69D5C1824F6}" srcOrd="1" destOrd="0" parTransId="{910D7228-2121-4970-B44B-29BF7A9F6649}" sibTransId="{EB4FD9D1-6A51-4C33-9103-42609EBE52C7}"/>
    <dgm:cxn modelId="{D99DE4DD-102D-49F7-9067-984CB7A544FA}" srcId="{B0A4ED17-83B2-4C7F-83E8-6B03C40734C3}" destId="{4D88DFAE-5754-482A-8F03-E97DE0901E9F}" srcOrd="3" destOrd="0" parTransId="{B0944A44-4B42-477F-9E0A-B558176B5BAB}" sibTransId="{B3324A2D-7C45-4AE5-A8B9-89A3A5BE3052}"/>
    <dgm:cxn modelId="{C6167BA0-7992-4E49-BAF9-69491D15E0F8}" type="presParOf" srcId="{764329F3-F9BA-4F88-9194-110ABADFBEE8}" destId="{2C0F8C4C-8438-4420-99B6-AB30E475E6FC}" srcOrd="0" destOrd="0" presId="urn:microsoft.com/office/officeart/2018/2/layout/IconVerticalSolidList"/>
    <dgm:cxn modelId="{739B9C8E-1900-6F4F-8D26-D0F61E307E61}" type="presParOf" srcId="{2C0F8C4C-8438-4420-99B6-AB30E475E6FC}" destId="{1A43048F-D43E-42B1-8FF4-B30765A93098}" srcOrd="0" destOrd="0" presId="urn:microsoft.com/office/officeart/2018/2/layout/IconVerticalSolidList"/>
    <dgm:cxn modelId="{720AEC46-AEE1-B64F-B358-9700605F8B62}" type="presParOf" srcId="{2C0F8C4C-8438-4420-99B6-AB30E475E6FC}" destId="{4FFF3A98-A3FE-41C3-B24E-E72A9DC8919B}" srcOrd="1" destOrd="0" presId="urn:microsoft.com/office/officeart/2018/2/layout/IconVerticalSolidList"/>
    <dgm:cxn modelId="{37AEC281-67EA-EC49-995D-F3D4F568B758}" type="presParOf" srcId="{2C0F8C4C-8438-4420-99B6-AB30E475E6FC}" destId="{D165B293-CC93-4BAF-B3CB-0FC66BB7A36B}" srcOrd="2" destOrd="0" presId="urn:microsoft.com/office/officeart/2018/2/layout/IconVerticalSolidList"/>
    <dgm:cxn modelId="{A89EE2D8-44B9-EA4A-9C2F-D12CA208E148}" type="presParOf" srcId="{2C0F8C4C-8438-4420-99B6-AB30E475E6FC}" destId="{84AC0212-EF77-408E-84A7-07297A5F5B1B}" srcOrd="3" destOrd="0" presId="urn:microsoft.com/office/officeart/2018/2/layout/IconVerticalSolidList"/>
    <dgm:cxn modelId="{AFFAB102-410F-ED43-B353-48238F0544C6}" type="presParOf" srcId="{764329F3-F9BA-4F88-9194-110ABADFBEE8}" destId="{6F85B5E1-EB98-4A0D-8E40-873C563C7C74}" srcOrd="1" destOrd="0" presId="urn:microsoft.com/office/officeart/2018/2/layout/IconVerticalSolidList"/>
    <dgm:cxn modelId="{E17392EB-F26D-1F40-B514-46A8D07DEC5D}" type="presParOf" srcId="{764329F3-F9BA-4F88-9194-110ABADFBEE8}" destId="{FAD54DB8-E847-4754-9458-E2F03CBE8375}" srcOrd="2" destOrd="0" presId="urn:microsoft.com/office/officeart/2018/2/layout/IconVerticalSolidList"/>
    <dgm:cxn modelId="{FC1B08E1-B835-A841-B1C5-E7DBF9523CDE}" type="presParOf" srcId="{FAD54DB8-E847-4754-9458-E2F03CBE8375}" destId="{B0377328-B73C-491E-8C66-DBA9E68148F2}" srcOrd="0" destOrd="0" presId="urn:microsoft.com/office/officeart/2018/2/layout/IconVerticalSolidList"/>
    <dgm:cxn modelId="{717B9680-054B-4B45-9B53-ED32F78291E5}" type="presParOf" srcId="{FAD54DB8-E847-4754-9458-E2F03CBE8375}" destId="{383CBD10-358C-46F0-9B61-D1726814E2B8}" srcOrd="1" destOrd="0" presId="urn:microsoft.com/office/officeart/2018/2/layout/IconVerticalSolidList"/>
    <dgm:cxn modelId="{4DCBE4C2-E0AA-9049-A30F-FE54A303E910}" type="presParOf" srcId="{FAD54DB8-E847-4754-9458-E2F03CBE8375}" destId="{F3CE87C3-8B21-46FA-ABB9-2B56CCC5FF1B}" srcOrd="2" destOrd="0" presId="urn:microsoft.com/office/officeart/2018/2/layout/IconVerticalSolidList"/>
    <dgm:cxn modelId="{63843E56-2F43-7047-A80F-C14EB01B3A68}" type="presParOf" srcId="{FAD54DB8-E847-4754-9458-E2F03CBE8375}" destId="{C727A15A-5F80-4A10-BA24-8D8F73EB563C}" srcOrd="3" destOrd="0" presId="urn:microsoft.com/office/officeart/2018/2/layout/IconVerticalSolidList"/>
    <dgm:cxn modelId="{4E919A0F-9C2B-814D-9070-4B9B699D8785}" type="presParOf" srcId="{764329F3-F9BA-4F88-9194-110ABADFBEE8}" destId="{BC0F892B-7CC3-4DFD-A85E-524D87FA76D3}" srcOrd="3" destOrd="0" presId="urn:microsoft.com/office/officeart/2018/2/layout/IconVerticalSolidList"/>
    <dgm:cxn modelId="{1083588B-862A-3949-B541-D7801BD2D0C3}" type="presParOf" srcId="{764329F3-F9BA-4F88-9194-110ABADFBEE8}" destId="{4958292E-88B7-4155-8564-8272890FBBEA}" srcOrd="4" destOrd="0" presId="urn:microsoft.com/office/officeart/2018/2/layout/IconVerticalSolidList"/>
    <dgm:cxn modelId="{10E9C00F-E457-E443-A3DC-16AC89450E47}" type="presParOf" srcId="{4958292E-88B7-4155-8564-8272890FBBEA}" destId="{F8AC3E05-2190-43B8-9619-2AAED2B4750A}" srcOrd="0" destOrd="0" presId="urn:microsoft.com/office/officeart/2018/2/layout/IconVerticalSolidList"/>
    <dgm:cxn modelId="{B96F44BB-5463-6F45-BB77-8A3627357FC3}" type="presParOf" srcId="{4958292E-88B7-4155-8564-8272890FBBEA}" destId="{77FB7E7D-D9D6-4450-A21E-F0957FC63D6B}" srcOrd="1" destOrd="0" presId="urn:microsoft.com/office/officeart/2018/2/layout/IconVerticalSolidList"/>
    <dgm:cxn modelId="{0EA56509-BD45-6446-A947-84E8508697D1}" type="presParOf" srcId="{4958292E-88B7-4155-8564-8272890FBBEA}" destId="{D86AFE20-06D9-4E9C-8C8B-DAAE6965D052}" srcOrd="2" destOrd="0" presId="urn:microsoft.com/office/officeart/2018/2/layout/IconVerticalSolidList"/>
    <dgm:cxn modelId="{F873D042-EF0D-1441-80DE-B70B0A2B36F8}" type="presParOf" srcId="{4958292E-88B7-4155-8564-8272890FBBEA}" destId="{0DF8103F-CCA9-46F7-A73C-3EF2174F076F}" srcOrd="3" destOrd="0" presId="urn:microsoft.com/office/officeart/2018/2/layout/IconVerticalSolidList"/>
    <dgm:cxn modelId="{0367A0D4-A483-634C-B5D0-8CFB77E05631}" type="presParOf" srcId="{764329F3-F9BA-4F88-9194-110ABADFBEE8}" destId="{8F7AF3CF-B031-410C-BDE0-8ABC7FA7E157}" srcOrd="5" destOrd="0" presId="urn:microsoft.com/office/officeart/2018/2/layout/IconVerticalSolidList"/>
    <dgm:cxn modelId="{32D2E071-0EF4-E746-9FCA-F2551564DE40}" type="presParOf" srcId="{764329F3-F9BA-4F88-9194-110ABADFBEE8}" destId="{1D7FDF0D-528E-44D0-9802-AF1179CB06AC}" srcOrd="6" destOrd="0" presId="urn:microsoft.com/office/officeart/2018/2/layout/IconVerticalSolidList"/>
    <dgm:cxn modelId="{FCE8A2F1-5A2C-9D4B-A776-DEED5E4AE059}" type="presParOf" srcId="{1D7FDF0D-528E-44D0-9802-AF1179CB06AC}" destId="{F25E4D09-900A-4D15-9532-6D92CACE1E1F}" srcOrd="0" destOrd="0" presId="urn:microsoft.com/office/officeart/2018/2/layout/IconVerticalSolidList"/>
    <dgm:cxn modelId="{115AD3D3-EDEC-7943-9494-792288B9383E}" type="presParOf" srcId="{1D7FDF0D-528E-44D0-9802-AF1179CB06AC}" destId="{D2A1CABF-8479-4A5B-BB75-F8CFCB655002}" srcOrd="1" destOrd="0" presId="urn:microsoft.com/office/officeart/2018/2/layout/IconVerticalSolidList"/>
    <dgm:cxn modelId="{53091648-7A7B-E448-9D61-815BDB6AB04F}" type="presParOf" srcId="{1D7FDF0D-528E-44D0-9802-AF1179CB06AC}" destId="{E3CB2DDA-5A26-4350-936A-1F1C58E63D7E}" srcOrd="2" destOrd="0" presId="urn:microsoft.com/office/officeart/2018/2/layout/IconVerticalSolidList"/>
    <dgm:cxn modelId="{B6D405F7-7306-FB46-96E6-FEF343E8B175}" type="presParOf" srcId="{1D7FDF0D-528E-44D0-9802-AF1179CB06AC}" destId="{0DB3CDB7-6D01-4DA3-8C89-88CF4E8062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F5902B3-5B98-4FB2-9B93-9C560D35B169}"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6D3F5F8F-FA0B-49E7-BD4A-C05F7472185A}">
      <dgm:prSet custT="1"/>
      <dgm:spPr/>
      <dgm:t>
        <a:bodyPr/>
        <a:lstStyle/>
        <a:p>
          <a:endParaRPr lang="en-GB" sz="2200" dirty="0">
            <a:solidFill>
              <a:schemeClr val="tx1"/>
            </a:solidFill>
          </a:endParaRPr>
        </a:p>
        <a:p>
          <a:endParaRPr lang="en-GB" sz="2200" dirty="0"/>
        </a:p>
        <a:p>
          <a:r>
            <a:rPr lang="en-GB" sz="2200" dirty="0"/>
            <a:t>Dev</a:t>
          </a:r>
          <a:r>
            <a:rPr lang="en-GB" sz="2000" dirty="0"/>
            <a:t>elop trust: This is the most important component, and to ultimately bring greater success to the team. </a:t>
          </a:r>
          <a:endParaRPr lang="en-US" sz="2000" dirty="0"/>
        </a:p>
      </dgm:t>
    </dgm:pt>
    <dgm:pt modelId="{39B69E1A-EB93-4407-972D-B3FBA7F3473A}" type="parTrans" cxnId="{C5CE27B2-CD41-414A-814A-4A02DCD974CE}">
      <dgm:prSet/>
      <dgm:spPr/>
      <dgm:t>
        <a:bodyPr/>
        <a:lstStyle/>
        <a:p>
          <a:endParaRPr lang="en-US"/>
        </a:p>
      </dgm:t>
    </dgm:pt>
    <dgm:pt modelId="{4CFAF39F-13F3-45C3-8FC0-000941E3962D}" type="sibTrans" cxnId="{C5CE27B2-CD41-414A-814A-4A02DCD974CE}">
      <dgm:prSet phldrT="01" custT="1"/>
      <dgm:spPr/>
      <dgm:t>
        <a:bodyPr/>
        <a:lstStyle/>
        <a:p>
          <a:r>
            <a:rPr lang="en-US" sz="6600" dirty="0"/>
            <a:t>   </a:t>
          </a:r>
          <a:r>
            <a:rPr lang="en-US" sz="6600" dirty="0">
              <a:solidFill>
                <a:schemeClr val="tx1"/>
              </a:solidFill>
            </a:rPr>
            <a:t>8</a:t>
          </a:r>
          <a:r>
            <a:rPr lang="en-US" sz="3200" baseline="30000" dirty="0">
              <a:solidFill>
                <a:schemeClr val="tx1"/>
              </a:solidFill>
            </a:rPr>
            <a:t>th </a:t>
          </a:r>
          <a:r>
            <a:rPr lang="en-US" sz="4000" baseline="30000" dirty="0">
              <a:solidFill>
                <a:schemeClr val="tx1"/>
              </a:solidFill>
            </a:rPr>
            <a:t>Step</a:t>
          </a:r>
          <a:r>
            <a:rPr lang="en-US" sz="2000" dirty="0">
              <a:solidFill>
                <a:schemeClr val="tx1"/>
              </a:solidFill>
            </a:rPr>
            <a:t> </a:t>
          </a:r>
          <a:endParaRPr lang="en-US" sz="6600" dirty="0">
            <a:solidFill>
              <a:schemeClr val="tx1"/>
            </a:solidFill>
          </a:endParaRPr>
        </a:p>
      </dgm:t>
    </dgm:pt>
    <dgm:pt modelId="{2D453EB0-46B3-43EC-97F2-F36BA9E80D5F}">
      <dgm:prSet/>
      <dgm:spPr/>
      <dgm:t>
        <a:bodyPr/>
        <a:lstStyle/>
        <a:p>
          <a:r>
            <a:rPr lang="en-GB"/>
            <a:t>9</a:t>
          </a:r>
          <a:r>
            <a:rPr lang="en-GB" baseline="30000"/>
            <a:t>th</a:t>
          </a:r>
          <a:r>
            <a:rPr lang="en-GB"/>
            <a:t> step) Adapt: The leader should be able to adapt their style to suit the maturity of the team.</a:t>
          </a:r>
          <a:endParaRPr lang="en-US"/>
        </a:p>
      </dgm:t>
    </dgm:pt>
    <dgm:pt modelId="{B3C72851-82F9-433B-B172-C733802CBEB7}" type="parTrans" cxnId="{7C5827E0-8F54-4EC8-8822-18DC9316A6B3}">
      <dgm:prSet/>
      <dgm:spPr/>
      <dgm:t>
        <a:bodyPr/>
        <a:lstStyle/>
        <a:p>
          <a:endParaRPr lang="en-US"/>
        </a:p>
      </dgm:t>
    </dgm:pt>
    <dgm:pt modelId="{0935E163-BD97-406A-8AA6-FC190E02DF35}" type="sibTrans" cxnId="{7C5827E0-8F54-4EC8-8822-18DC9316A6B3}">
      <dgm:prSet phldrT="02" custT="1"/>
      <dgm:spPr/>
      <dgm:t>
        <a:bodyPr/>
        <a:lstStyle/>
        <a:p>
          <a:r>
            <a:rPr lang="en-US" sz="6600" dirty="0"/>
            <a:t>   </a:t>
          </a:r>
          <a:r>
            <a:rPr lang="en-US" sz="6600" dirty="0">
              <a:solidFill>
                <a:schemeClr val="tx1"/>
              </a:solidFill>
            </a:rPr>
            <a:t>9</a:t>
          </a:r>
          <a:r>
            <a:rPr lang="en-US" sz="3200" baseline="30000" dirty="0">
              <a:solidFill>
                <a:schemeClr val="tx1"/>
              </a:solidFill>
            </a:rPr>
            <a:t>th </a:t>
          </a:r>
          <a:r>
            <a:rPr lang="en-US" sz="4000" baseline="30000" dirty="0">
              <a:solidFill>
                <a:schemeClr val="tx1"/>
              </a:solidFill>
            </a:rPr>
            <a:t>Step</a:t>
          </a:r>
          <a:r>
            <a:rPr lang="en-US" sz="3200" baseline="30000" dirty="0">
              <a:solidFill>
                <a:schemeClr val="tx1"/>
              </a:solidFill>
            </a:rPr>
            <a:t>  </a:t>
          </a:r>
          <a:r>
            <a:rPr lang="en-US" sz="3200" dirty="0">
              <a:solidFill>
                <a:schemeClr val="tx1"/>
              </a:solidFill>
            </a:rPr>
            <a:t> </a:t>
          </a:r>
          <a:r>
            <a:rPr lang="en-US" sz="6600" dirty="0"/>
            <a:t> </a:t>
          </a:r>
        </a:p>
      </dgm:t>
    </dgm:pt>
    <dgm:pt modelId="{C5CBC201-4915-4FC8-88A8-A1F47C899BAE}">
      <dgm:prSet/>
      <dgm:spPr/>
      <dgm:t>
        <a:bodyPr/>
        <a:lstStyle/>
        <a:p>
          <a:r>
            <a:rPr lang="en-GB"/>
            <a:t>10</a:t>
          </a:r>
          <a:r>
            <a:rPr lang="en-GB" baseline="30000"/>
            <a:t>th </a:t>
          </a:r>
          <a:r>
            <a:rPr lang="en-GB"/>
            <a:t>step) socialise: Get to know each other outside the workplace.</a:t>
          </a:r>
          <a:endParaRPr lang="en-US"/>
        </a:p>
      </dgm:t>
    </dgm:pt>
    <dgm:pt modelId="{8E1F70F9-C034-492D-9822-7A201C329BB1}" type="parTrans" cxnId="{7B8E0365-40E5-4F62-88B2-05337E445A45}">
      <dgm:prSet/>
      <dgm:spPr/>
      <dgm:t>
        <a:bodyPr/>
        <a:lstStyle/>
        <a:p>
          <a:endParaRPr lang="en-US"/>
        </a:p>
      </dgm:t>
    </dgm:pt>
    <dgm:pt modelId="{B7276B3B-0D8E-4B90-8EA1-E200B295D6CE}" type="sibTrans" cxnId="{7B8E0365-40E5-4F62-88B2-05337E445A45}">
      <dgm:prSet phldrT="03" custT="1"/>
      <dgm:spPr/>
      <dgm:t>
        <a:bodyPr/>
        <a:lstStyle/>
        <a:p>
          <a:r>
            <a:rPr lang="en-US" sz="6600" dirty="0"/>
            <a:t>  </a:t>
          </a:r>
          <a:r>
            <a:rPr lang="en-US" sz="6600" dirty="0">
              <a:solidFill>
                <a:schemeClr val="tx1"/>
              </a:solidFill>
            </a:rPr>
            <a:t>10</a:t>
          </a:r>
          <a:r>
            <a:rPr lang="en-US" sz="3200" baseline="30000" dirty="0">
              <a:solidFill>
                <a:schemeClr val="tx1"/>
              </a:solidFill>
            </a:rPr>
            <a:t>th </a:t>
          </a:r>
          <a:r>
            <a:rPr lang="en-US" sz="4000" baseline="30000" dirty="0">
              <a:solidFill>
                <a:schemeClr val="tx1"/>
              </a:solidFill>
            </a:rPr>
            <a:t>Step </a:t>
          </a:r>
          <a:r>
            <a:rPr lang="en-US" sz="3200" dirty="0">
              <a:solidFill>
                <a:schemeClr val="tx1"/>
              </a:solidFill>
            </a:rPr>
            <a:t> </a:t>
          </a:r>
          <a:endParaRPr lang="en-US" sz="6600" dirty="0">
            <a:solidFill>
              <a:schemeClr val="tx1"/>
            </a:solidFill>
          </a:endParaRPr>
        </a:p>
      </dgm:t>
    </dgm:pt>
    <dgm:pt modelId="{57C96D3D-537D-B849-9D79-0ECA0454685E}" type="pres">
      <dgm:prSet presAssocID="{FF5902B3-5B98-4FB2-9B93-9C560D35B169}" presName="Name0" presStyleCnt="0">
        <dgm:presLayoutVars>
          <dgm:animLvl val="lvl"/>
          <dgm:resizeHandles val="exact"/>
        </dgm:presLayoutVars>
      </dgm:prSet>
      <dgm:spPr/>
    </dgm:pt>
    <dgm:pt modelId="{D66E8E04-D54C-1043-BD1E-3D1AAB17A3BC}" type="pres">
      <dgm:prSet presAssocID="{6D3F5F8F-FA0B-49E7-BD4A-C05F7472185A}" presName="compositeNode" presStyleCnt="0">
        <dgm:presLayoutVars>
          <dgm:bulletEnabled val="1"/>
        </dgm:presLayoutVars>
      </dgm:prSet>
      <dgm:spPr/>
    </dgm:pt>
    <dgm:pt modelId="{397DD462-BCD4-994D-8D9A-12613DEB41B6}" type="pres">
      <dgm:prSet presAssocID="{6D3F5F8F-FA0B-49E7-BD4A-C05F7472185A}" presName="bgRect" presStyleLbl="alignNode1" presStyleIdx="0" presStyleCnt="3" custLinFactNeighborY="-1329"/>
      <dgm:spPr/>
    </dgm:pt>
    <dgm:pt modelId="{9732D47A-9730-E34B-9332-33FF40657A11}" type="pres">
      <dgm:prSet presAssocID="{4CFAF39F-13F3-45C3-8FC0-000941E3962D}" presName="sibTransNodeRect" presStyleLbl="alignNode1" presStyleIdx="0" presStyleCnt="3">
        <dgm:presLayoutVars>
          <dgm:chMax val="0"/>
          <dgm:bulletEnabled val="1"/>
        </dgm:presLayoutVars>
      </dgm:prSet>
      <dgm:spPr/>
    </dgm:pt>
    <dgm:pt modelId="{EA7DA7A6-B1C4-7A45-ABB6-6A45A882569D}" type="pres">
      <dgm:prSet presAssocID="{6D3F5F8F-FA0B-49E7-BD4A-C05F7472185A}" presName="nodeRect" presStyleLbl="alignNode1" presStyleIdx="0" presStyleCnt="3">
        <dgm:presLayoutVars>
          <dgm:bulletEnabled val="1"/>
        </dgm:presLayoutVars>
      </dgm:prSet>
      <dgm:spPr/>
    </dgm:pt>
    <dgm:pt modelId="{3A9BEDAE-446D-7B4D-939D-14B1690224DF}" type="pres">
      <dgm:prSet presAssocID="{4CFAF39F-13F3-45C3-8FC0-000941E3962D}" presName="sibTrans" presStyleCnt="0"/>
      <dgm:spPr/>
    </dgm:pt>
    <dgm:pt modelId="{CF5EA3F4-CE8C-664C-9190-720BCBA256A7}" type="pres">
      <dgm:prSet presAssocID="{2D453EB0-46B3-43EC-97F2-F36BA9E80D5F}" presName="compositeNode" presStyleCnt="0">
        <dgm:presLayoutVars>
          <dgm:bulletEnabled val="1"/>
        </dgm:presLayoutVars>
      </dgm:prSet>
      <dgm:spPr/>
    </dgm:pt>
    <dgm:pt modelId="{BC03CEC1-89F2-EC4A-8A5E-6A2ECDD0FA5B}" type="pres">
      <dgm:prSet presAssocID="{2D453EB0-46B3-43EC-97F2-F36BA9E80D5F}" presName="bgRect" presStyleLbl="alignNode1" presStyleIdx="1" presStyleCnt="3"/>
      <dgm:spPr/>
    </dgm:pt>
    <dgm:pt modelId="{91EA55BD-9692-BA4E-8186-CC13DE47EC3A}" type="pres">
      <dgm:prSet presAssocID="{0935E163-BD97-406A-8AA6-FC190E02DF35}" presName="sibTransNodeRect" presStyleLbl="alignNode1" presStyleIdx="1" presStyleCnt="3">
        <dgm:presLayoutVars>
          <dgm:chMax val="0"/>
          <dgm:bulletEnabled val="1"/>
        </dgm:presLayoutVars>
      </dgm:prSet>
      <dgm:spPr/>
    </dgm:pt>
    <dgm:pt modelId="{A23CB9E1-608A-E843-A65F-578D88DEDFE4}" type="pres">
      <dgm:prSet presAssocID="{2D453EB0-46B3-43EC-97F2-F36BA9E80D5F}" presName="nodeRect" presStyleLbl="alignNode1" presStyleIdx="1" presStyleCnt="3">
        <dgm:presLayoutVars>
          <dgm:bulletEnabled val="1"/>
        </dgm:presLayoutVars>
      </dgm:prSet>
      <dgm:spPr/>
    </dgm:pt>
    <dgm:pt modelId="{3BD91C27-84F8-0444-83BD-5A96EFEE8A0E}" type="pres">
      <dgm:prSet presAssocID="{0935E163-BD97-406A-8AA6-FC190E02DF35}" presName="sibTrans" presStyleCnt="0"/>
      <dgm:spPr/>
    </dgm:pt>
    <dgm:pt modelId="{71859232-8F60-FF41-9DBC-2C49525C83BD}" type="pres">
      <dgm:prSet presAssocID="{C5CBC201-4915-4FC8-88A8-A1F47C899BAE}" presName="compositeNode" presStyleCnt="0">
        <dgm:presLayoutVars>
          <dgm:bulletEnabled val="1"/>
        </dgm:presLayoutVars>
      </dgm:prSet>
      <dgm:spPr/>
    </dgm:pt>
    <dgm:pt modelId="{7E7F78CA-C7F8-7A42-9BAA-9AA2724F610A}" type="pres">
      <dgm:prSet presAssocID="{C5CBC201-4915-4FC8-88A8-A1F47C899BAE}" presName="bgRect" presStyleLbl="alignNode1" presStyleIdx="2" presStyleCnt="3"/>
      <dgm:spPr/>
    </dgm:pt>
    <dgm:pt modelId="{4CEC1416-B9BB-644B-A720-D2164EE5A185}" type="pres">
      <dgm:prSet presAssocID="{B7276B3B-0D8E-4B90-8EA1-E200B295D6CE}" presName="sibTransNodeRect" presStyleLbl="alignNode1" presStyleIdx="2" presStyleCnt="3">
        <dgm:presLayoutVars>
          <dgm:chMax val="0"/>
          <dgm:bulletEnabled val="1"/>
        </dgm:presLayoutVars>
      </dgm:prSet>
      <dgm:spPr/>
    </dgm:pt>
    <dgm:pt modelId="{409FE7E7-E70C-7144-B325-4362F2C991BB}" type="pres">
      <dgm:prSet presAssocID="{C5CBC201-4915-4FC8-88A8-A1F47C899BAE}" presName="nodeRect" presStyleLbl="alignNode1" presStyleIdx="2" presStyleCnt="3">
        <dgm:presLayoutVars>
          <dgm:bulletEnabled val="1"/>
        </dgm:presLayoutVars>
      </dgm:prSet>
      <dgm:spPr/>
    </dgm:pt>
  </dgm:ptLst>
  <dgm:cxnLst>
    <dgm:cxn modelId="{3AEEEE43-8AC8-064C-A557-787262A0A2AA}" type="presOf" srcId="{B7276B3B-0D8E-4B90-8EA1-E200B295D6CE}" destId="{4CEC1416-B9BB-644B-A720-D2164EE5A185}" srcOrd="0" destOrd="0" presId="urn:microsoft.com/office/officeart/2016/7/layout/LinearBlockProcessNumbered"/>
    <dgm:cxn modelId="{237D904A-30A4-7847-9942-AFC60DA1BF51}" type="presOf" srcId="{2D453EB0-46B3-43EC-97F2-F36BA9E80D5F}" destId="{BC03CEC1-89F2-EC4A-8A5E-6A2ECDD0FA5B}" srcOrd="0" destOrd="0" presId="urn:microsoft.com/office/officeart/2016/7/layout/LinearBlockProcessNumbered"/>
    <dgm:cxn modelId="{3FBFCA4D-9DFA-524C-A26B-54054C924FDA}" type="presOf" srcId="{6D3F5F8F-FA0B-49E7-BD4A-C05F7472185A}" destId="{397DD462-BCD4-994D-8D9A-12613DEB41B6}" srcOrd="0" destOrd="0" presId="urn:microsoft.com/office/officeart/2016/7/layout/LinearBlockProcessNumbered"/>
    <dgm:cxn modelId="{7B8E0365-40E5-4F62-88B2-05337E445A45}" srcId="{FF5902B3-5B98-4FB2-9B93-9C560D35B169}" destId="{C5CBC201-4915-4FC8-88A8-A1F47C899BAE}" srcOrd="2" destOrd="0" parTransId="{8E1F70F9-C034-492D-9822-7A201C329BB1}" sibTransId="{B7276B3B-0D8E-4B90-8EA1-E200B295D6CE}"/>
    <dgm:cxn modelId="{5D60CC71-36DD-7240-8922-D398768B0F64}" type="presOf" srcId="{C5CBC201-4915-4FC8-88A8-A1F47C899BAE}" destId="{409FE7E7-E70C-7144-B325-4362F2C991BB}" srcOrd="1" destOrd="0" presId="urn:microsoft.com/office/officeart/2016/7/layout/LinearBlockProcessNumbered"/>
    <dgm:cxn modelId="{E8D34D75-2281-FA48-8DF1-455E4BED25D6}" type="presOf" srcId="{0935E163-BD97-406A-8AA6-FC190E02DF35}" destId="{91EA55BD-9692-BA4E-8186-CC13DE47EC3A}" srcOrd="0" destOrd="0" presId="urn:microsoft.com/office/officeart/2016/7/layout/LinearBlockProcessNumbered"/>
    <dgm:cxn modelId="{9C47A097-6B42-5843-A094-01F4BA0252B3}" type="presOf" srcId="{4CFAF39F-13F3-45C3-8FC0-000941E3962D}" destId="{9732D47A-9730-E34B-9332-33FF40657A11}" srcOrd="0" destOrd="0" presId="urn:microsoft.com/office/officeart/2016/7/layout/LinearBlockProcessNumbered"/>
    <dgm:cxn modelId="{32B6A69A-BD2C-BF46-AC59-E77F6E646F99}" type="presOf" srcId="{C5CBC201-4915-4FC8-88A8-A1F47C899BAE}" destId="{7E7F78CA-C7F8-7A42-9BAA-9AA2724F610A}" srcOrd="0" destOrd="0" presId="urn:microsoft.com/office/officeart/2016/7/layout/LinearBlockProcessNumbered"/>
    <dgm:cxn modelId="{C5CE27B2-CD41-414A-814A-4A02DCD974CE}" srcId="{FF5902B3-5B98-4FB2-9B93-9C560D35B169}" destId="{6D3F5F8F-FA0B-49E7-BD4A-C05F7472185A}" srcOrd="0" destOrd="0" parTransId="{39B69E1A-EB93-4407-972D-B3FBA7F3473A}" sibTransId="{4CFAF39F-13F3-45C3-8FC0-000941E3962D}"/>
    <dgm:cxn modelId="{7C5827E0-8F54-4EC8-8822-18DC9316A6B3}" srcId="{FF5902B3-5B98-4FB2-9B93-9C560D35B169}" destId="{2D453EB0-46B3-43EC-97F2-F36BA9E80D5F}" srcOrd="1" destOrd="0" parTransId="{B3C72851-82F9-433B-B172-C733802CBEB7}" sibTransId="{0935E163-BD97-406A-8AA6-FC190E02DF35}"/>
    <dgm:cxn modelId="{171598E2-79D6-034A-95CB-513337D7C700}" type="presOf" srcId="{6D3F5F8F-FA0B-49E7-BD4A-C05F7472185A}" destId="{EA7DA7A6-B1C4-7A45-ABB6-6A45A882569D}" srcOrd="1" destOrd="0" presId="urn:microsoft.com/office/officeart/2016/7/layout/LinearBlockProcessNumbered"/>
    <dgm:cxn modelId="{4F62A3ED-EF9C-5A4F-8E93-F80B93951A36}" type="presOf" srcId="{FF5902B3-5B98-4FB2-9B93-9C560D35B169}" destId="{57C96D3D-537D-B849-9D79-0ECA0454685E}" srcOrd="0" destOrd="0" presId="urn:microsoft.com/office/officeart/2016/7/layout/LinearBlockProcessNumbered"/>
    <dgm:cxn modelId="{244C98FF-17EA-3042-B84D-5634271A4187}" type="presOf" srcId="{2D453EB0-46B3-43EC-97F2-F36BA9E80D5F}" destId="{A23CB9E1-608A-E843-A65F-578D88DEDFE4}" srcOrd="1" destOrd="0" presId="urn:microsoft.com/office/officeart/2016/7/layout/LinearBlockProcessNumbered"/>
    <dgm:cxn modelId="{CD6EEA81-1F5F-BE44-9F69-6A82993350D3}" type="presParOf" srcId="{57C96D3D-537D-B849-9D79-0ECA0454685E}" destId="{D66E8E04-D54C-1043-BD1E-3D1AAB17A3BC}" srcOrd="0" destOrd="0" presId="urn:microsoft.com/office/officeart/2016/7/layout/LinearBlockProcessNumbered"/>
    <dgm:cxn modelId="{BB8A0CFE-0702-EA4F-A91C-DDD8B0796752}" type="presParOf" srcId="{D66E8E04-D54C-1043-BD1E-3D1AAB17A3BC}" destId="{397DD462-BCD4-994D-8D9A-12613DEB41B6}" srcOrd="0" destOrd="0" presId="urn:microsoft.com/office/officeart/2016/7/layout/LinearBlockProcessNumbered"/>
    <dgm:cxn modelId="{2EFDEE92-EFA7-A949-8558-25BB2B8CC792}" type="presParOf" srcId="{D66E8E04-D54C-1043-BD1E-3D1AAB17A3BC}" destId="{9732D47A-9730-E34B-9332-33FF40657A11}" srcOrd="1" destOrd="0" presId="urn:microsoft.com/office/officeart/2016/7/layout/LinearBlockProcessNumbered"/>
    <dgm:cxn modelId="{596AF544-A6B3-9A48-990D-2A55BF13BCCC}" type="presParOf" srcId="{D66E8E04-D54C-1043-BD1E-3D1AAB17A3BC}" destId="{EA7DA7A6-B1C4-7A45-ABB6-6A45A882569D}" srcOrd="2" destOrd="0" presId="urn:microsoft.com/office/officeart/2016/7/layout/LinearBlockProcessNumbered"/>
    <dgm:cxn modelId="{2F15AA51-4CD1-AE4F-8896-BC4A122881F7}" type="presParOf" srcId="{57C96D3D-537D-B849-9D79-0ECA0454685E}" destId="{3A9BEDAE-446D-7B4D-939D-14B1690224DF}" srcOrd="1" destOrd="0" presId="urn:microsoft.com/office/officeart/2016/7/layout/LinearBlockProcessNumbered"/>
    <dgm:cxn modelId="{19468629-CA8B-8B4E-BE67-6ED08B8FEFEE}" type="presParOf" srcId="{57C96D3D-537D-B849-9D79-0ECA0454685E}" destId="{CF5EA3F4-CE8C-664C-9190-720BCBA256A7}" srcOrd="2" destOrd="0" presId="urn:microsoft.com/office/officeart/2016/7/layout/LinearBlockProcessNumbered"/>
    <dgm:cxn modelId="{12A32905-9C64-C144-9BE0-CC6C949BD43F}" type="presParOf" srcId="{CF5EA3F4-CE8C-664C-9190-720BCBA256A7}" destId="{BC03CEC1-89F2-EC4A-8A5E-6A2ECDD0FA5B}" srcOrd="0" destOrd="0" presId="urn:microsoft.com/office/officeart/2016/7/layout/LinearBlockProcessNumbered"/>
    <dgm:cxn modelId="{6D730527-1E0A-2A45-A0A9-F3FCB8DD26E0}" type="presParOf" srcId="{CF5EA3F4-CE8C-664C-9190-720BCBA256A7}" destId="{91EA55BD-9692-BA4E-8186-CC13DE47EC3A}" srcOrd="1" destOrd="0" presId="urn:microsoft.com/office/officeart/2016/7/layout/LinearBlockProcessNumbered"/>
    <dgm:cxn modelId="{999F48C2-5061-854C-A0C4-3199171464DE}" type="presParOf" srcId="{CF5EA3F4-CE8C-664C-9190-720BCBA256A7}" destId="{A23CB9E1-608A-E843-A65F-578D88DEDFE4}" srcOrd="2" destOrd="0" presId="urn:microsoft.com/office/officeart/2016/7/layout/LinearBlockProcessNumbered"/>
    <dgm:cxn modelId="{046BB746-0AC1-0746-9EAB-4CDCBD6C866A}" type="presParOf" srcId="{57C96D3D-537D-B849-9D79-0ECA0454685E}" destId="{3BD91C27-84F8-0444-83BD-5A96EFEE8A0E}" srcOrd="3" destOrd="0" presId="urn:microsoft.com/office/officeart/2016/7/layout/LinearBlockProcessNumbered"/>
    <dgm:cxn modelId="{F7D09CE7-2BCF-A640-9250-3C6499B0FA40}" type="presParOf" srcId="{57C96D3D-537D-B849-9D79-0ECA0454685E}" destId="{71859232-8F60-FF41-9DBC-2C49525C83BD}" srcOrd="4" destOrd="0" presId="urn:microsoft.com/office/officeart/2016/7/layout/LinearBlockProcessNumbered"/>
    <dgm:cxn modelId="{8A34E7A5-EF85-0A4F-8BBC-CE15E9E13277}" type="presParOf" srcId="{71859232-8F60-FF41-9DBC-2C49525C83BD}" destId="{7E7F78CA-C7F8-7A42-9BAA-9AA2724F610A}" srcOrd="0" destOrd="0" presId="urn:microsoft.com/office/officeart/2016/7/layout/LinearBlockProcessNumbered"/>
    <dgm:cxn modelId="{190A1E4A-CBBA-7445-9B51-C16F9D84F6A8}" type="presParOf" srcId="{71859232-8F60-FF41-9DBC-2C49525C83BD}" destId="{4CEC1416-B9BB-644B-A720-D2164EE5A185}" srcOrd="1" destOrd="0" presId="urn:microsoft.com/office/officeart/2016/7/layout/LinearBlockProcessNumbered"/>
    <dgm:cxn modelId="{D0956625-A1AB-0A46-B801-165F27E35149}" type="presParOf" srcId="{71859232-8F60-FF41-9DBC-2C49525C83BD}" destId="{409FE7E7-E70C-7144-B325-4362F2C991BB}"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58B42-1300-4FC2-8388-ABA625ED3E3E}">
      <dsp:nvSpPr>
        <dsp:cNvPr id="0" name=""/>
        <dsp:cNvSpPr/>
      </dsp:nvSpPr>
      <dsp:spPr>
        <a:xfrm>
          <a:off x="818745" y="748500"/>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8A1CB3-AAA7-43EC-9333-E1EE804819FD}">
      <dsp:nvSpPr>
        <dsp:cNvPr id="0" name=""/>
        <dsp:cNvSpPr/>
      </dsp:nvSpPr>
      <dsp:spPr>
        <a:xfrm>
          <a:off x="323745" y="182857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1. Forming </a:t>
          </a:r>
          <a:endParaRPr lang="en-US" sz="2400" kern="1200"/>
        </a:p>
      </dsp:txBody>
      <dsp:txXfrm>
        <a:off x="323745" y="1828576"/>
        <a:ext cx="1800000" cy="720000"/>
      </dsp:txXfrm>
    </dsp:sp>
    <dsp:sp modelId="{27861165-674D-405C-B056-D53AE420F19C}">
      <dsp:nvSpPr>
        <dsp:cNvPr id="0" name=""/>
        <dsp:cNvSpPr/>
      </dsp:nvSpPr>
      <dsp:spPr>
        <a:xfrm>
          <a:off x="2933745" y="748500"/>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49BF25-3862-4AAF-9AC3-644580B6D036}">
      <dsp:nvSpPr>
        <dsp:cNvPr id="0" name=""/>
        <dsp:cNvSpPr/>
      </dsp:nvSpPr>
      <dsp:spPr>
        <a:xfrm>
          <a:off x="2438745" y="182857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2. Storming</a:t>
          </a:r>
          <a:endParaRPr lang="en-US" sz="2400" kern="1200"/>
        </a:p>
      </dsp:txBody>
      <dsp:txXfrm>
        <a:off x="2438745" y="1828576"/>
        <a:ext cx="1800000" cy="720000"/>
      </dsp:txXfrm>
    </dsp:sp>
    <dsp:sp modelId="{39CE2CA3-900E-4A16-94A6-3FFA905E3D9B}">
      <dsp:nvSpPr>
        <dsp:cNvPr id="0" name=""/>
        <dsp:cNvSpPr/>
      </dsp:nvSpPr>
      <dsp:spPr>
        <a:xfrm>
          <a:off x="5048745" y="748500"/>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E4CA15-858D-49BF-958E-0BE58E17080E}">
      <dsp:nvSpPr>
        <dsp:cNvPr id="0" name=""/>
        <dsp:cNvSpPr/>
      </dsp:nvSpPr>
      <dsp:spPr>
        <a:xfrm>
          <a:off x="4553745" y="182857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3. Norming </a:t>
          </a:r>
          <a:endParaRPr lang="en-US" sz="2400" kern="1200"/>
        </a:p>
      </dsp:txBody>
      <dsp:txXfrm>
        <a:off x="4553745" y="1828576"/>
        <a:ext cx="1800000" cy="720000"/>
      </dsp:txXfrm>
    </dsp:sp>
    <dsp:sp modelId="{72B01003-7FFC-4B77-8967-5832E6F3AE96}">
      <dsp:nvSpPr>
        <dsp:cNvPr id="0" name=""/>
        <dsp:cNvSpPr/>
      </dsp:nvSpPr>
      <dsp:spPr>
        <a:xfrm>
          <a:off x="7163745" y="748500"/>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9CA897-6163-49BC-AB95-EEDA200805AC}">
      <dsp:nvSpPr>
        <dsp:cNvPr id="0" name=""/>
        <dsp:cNvSpPr/>
      </dsp:nvSpPr>
      <dsp:spPr>
        <a:xfrm>
          <a:off x="6668745" y="182857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4. Performing</a:t>
          </a:r>
          <a:endParaRPr lang="en-US" sz="2400" kern="1200"/>
        </a:p>
      </dsp:txBody>
      <dsp:txXfrm>
        <a:off x="6668745" y="1828576"/>
        <a:ext cx="1800000" cy="720000"/>
      </dsp:txXfrm>
    </dsp:sp>
    <dsp:sp modelId="{21C05455-C2CA-4B0C-A1B7-7AC26867787B}">
      <dsp:nvSpPr>
        <dsp:cNvPr id="0" name=""/>
        <dsp:cNvSpPr/>
      </dsp:nvSpPr>
      <dsp:spPr>
        <a:xfrm>
          <a:off x="9278745" y="748500"/>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373EF8-0A19-4A46-979F-7AA7C5F2CD58}">
      <dsp:nvSpPr>
        <dsp:cNvPr id="0" name=""/>
        <dsp:cNvSpPr/>
      </dsp:nvSpPr>
      <dsp:spPr>
        <a:xfrm>
          <a:off x="8783745" y="182857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5. Adjourning </a:t>
          </a:r>
          <a:endParaRPr lang="en-US" sz="2400" kern="1200"/>
        </a:p>
      </dsp:txBody>
      <dsp:txXfrm>
        <a:off x="8783745" y="1828576"/>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4DC54-008D-4FF0-9C9D-6192324386BF}">
      <dsp:nvSpPr>
        <dsp:cNvPr id="0" name=""/>
        <dsp:cNvSpPr/>
      </dsp:nvSpPr>
      <dsp:spPr>
        <a:xfrm>
          <a:off x="169907" y="92038"/>
          <a:ext cx="1266736" cy="126673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E02298-FA64-458B-9308-7FC3A7F359B9}">
      <dsp:nvSpPr>
        <dsp:cNvPr id="0" name=""/>
        <dsp:cNvSpPr/>
      </dsp:nvSpPr>
      <dsp:spPr>
        <a:xfrm>
          <a:off x="480422" y="377116"/>
          <a:ext cx="734706" cy="7347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0E03D5-AB9C-4A4F-921A-DFB5091D94F2}">
      <dsp:nvSpPr>
        <dsp:cNvPr id="0" name=""/>
        <dsp:cNvSpPr/>
      </dsp:nvSpPr>
      <dsp:spPr>
        <a:xfrm>
          <a:off x="1677268" y="104502"/>
          <a:ext cx="2985877" cy="1266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Leaders emerging.</a:t>
          </a:r>
          <a:endParaRPr lang="en-US" sz="2400" kern="1200" dirty="0"/>
        </a:p>
      </dsp:txBody>
      <dsp:txXfrm>
        <a:off x="1677268" y="104502"/>
        <a:ext cx="2985877" cy="1266736"/>
      </dsp:txXfrm>
    </dsp:sp>
    <dsp:sp modelId="{7C4D2559-543E-4E73-94FC-5FEEAC635E43}">
      <dsp:nvSpPr>
        <dsp:cNvPr id="0" name=""/>
        <dsp:cNvSpPr/>
      </dsp:nvSpPr>
      <dsp:spPr>
        <a:xfrm>
          <a:off x="5264596" y="84298"/>
          <a:ext cx="1266736" cy="126673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EE5E18-0BE8-4B9A-9132-9FCCD16A7159}">
      <dsp:nvSpPr>
        <dsp:cNvPr id="0" name=""/>
        <dsp:cNvSpPr/>
      </dsp:nvSpPr>
      <dsp:spPr>
        <a:xfrm>
          <a:off x="5530609" y="377116"/>
          <a:ext cx="734706" cy="7347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41155E-EABF-45C5-9B99-98BB36AFC571}">
      <dsp:nvSpPr>
        <dsp:cNvPr id="0" name=""/>
        <dsp:cNvSpPr/>
      </dsp:nvSpPr>
      <dsp:spPr>
        <a:xfrm>
          <a:off x="6759400" y="65677"/>
          <a:ext cx="4856828" cy="1266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Questions about leadership and authority emerge.</a:t>
          </a:r>
          <a:endParaRPr lang="en-US" sz="2400" kern="1200" dirty="0"/>
        </a:p>
      </dsp:txBody>
      <dsp:txXfrm>
        <a:off x="6759400" y="65677"/>
        <a:ext cx="4856828" cy="1266736"/>
      </dsp:txXfrm>
    </dsp:sp>
    <dsp:sp modelId="{911D8175-5E72-4C9B-B430-97877F233BA9}">
      <dsp:nvSpPr>
        <dsp:cNvPr id="0" name=""/>
        <dsp:cNvSpPr/>
      </dsp:nvSpPr>
      <dsp:spPr>
        <a:xfrm>
          <a:off x="169907" y="1776973"/>
          <a:ext cx="1266736" cy="126673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C660D9-7BA0-426A-97E5-9D2072DE4A5E}">
      <dsp:nvSpPr>
        <dsp:cNvPr id="0" name=""/>
        <dsp:cNvSpPr/>
      </dsp:nvSpPr>
      <dsp:spPr>
        <a:xfrm>
          <a:off x="480422" y="1889179"/>
          <a:ext cx="734706" cy="7347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657896-40CA-4DBD-9513-C3B3F26BB636}">
      <dsp:nvSpPr>
        <dsp:cNvPr id="0" name=""/>
        <dsp:cNvSpPr/>
      </dsp:nvSpPr>
      <dsp:spPr>
        <a:xfrm>
          <a:off x="1565745" y="1753715"/>
          <a:ext cx="3690186" cy="1266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Question about rules tasks and know how emerge.</a:t>
          </a:r>
          <a:endParaRPr lang="en-US" sz="2400" kern="1200" dirty="0"/>
        </a:p>
      </dsp:txBody>
      <dsp:txXfrm>
        <a:off x="1565745" y="1753715"/>
        <a:ext cx="3690186" cy="1266736"/>
      </dsp:txXfrm>
    </dsp:sp>
    <dsp:sp modelId="{4E95DB90-C207-4C51-90F0-3526A4408AD8}">
      <dsp:nvSpPr>
        <dsp:cNvPr id="0" name=""/>
        <dsp:cNvSpPr/>
      </dsp:nvSpPr>
      <dsp:spPr>
        <a:xfrm>
          <a:off x="5300903" y="1791819"/>
          <a:ext cx="1266736" cy="126673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B640BD-18DD-44E7-9078-43E1FC7EE40B}">
      <dsp:nvSpPr>
        <dsp:cNvPr id="0" name=""/>
        <dsp:cNvSpPr/>
      </dsp:nvSpPr>
      <dsp:spPr>
        <a:xfrm>
          <a:off x="5566927" y="2047553"/>
          <a:ext cx="734706" cy="7347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76C51F-DCB6-4427-BF16-779DB8627A43}">
      <dsp:nvSpPr>
        <dsp:cNvPr id="0" name=""/>
        <dsp:cNvSpPr/>
      </dsp:nvSpPr>
      <dsp:spPr>
        <a:xfrm>
          <a:off x="6768948" y="1829010"/>
          <a:ext cx="2985877" cy="1266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Questions concerning review  and evaluation emerge.</a:t>
          </a:r>
          <a:endParaRPr lang="en-US" sz="2400" kern="1200" dirty="0"/>
        </a:p>
      </dsp:txBody>
      <dsp:txXfrm>
        <a:off x="6768948" y="1829010"/>
        <a:ext cx="2985877" cy="12667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43048F-D43E-42B1-8FF4-B30765A93098}">
      <dsp:nvSpPr>
        <dsp:cNvPr id="0" name=""/>
        <dsp:cNvSpPr/>
      </dsp:nvSpPr>
      <dsp:spPr>
        <a:xfrm>
          <a:off x="0" y="22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FF3A98-A3FE-41C3-B24E-E72A9DC8919B}">
      <dsp:nvSpPr>
        <dsp:cNvPr id="0" name=""/>
        <dsp:cNvSpPr/>
      </dsp:nvSpPr>
      <dsp:spPr>
        <a:xfrm>
          <a:off x="350270" y="262816"/>
          <a:ext cx="636855" cy="63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AC0212-EF77-408E-84A7-07297A5F5B1B}">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100000"/>
            </a:lnSpc>
            <a:spcBef>
              <a:spcPct val="0"/>
            </a:spcBef>
            <a:spcAft>
              <a:spcPct val="35000"/>
            </a:spcAft>
            <a:buNone/>
          </a:pPr>
          <a:r>
            <a:rPr lang="en-GB" sz="2200" kern="1200" dirty="0"/>
            <a:t>Group knowing each other better.</a:t>
          </a:r>
          <a:endParaRPr lang="en-US" sz="2200" kern="1200" dirty="0"/>
        </a:p>
      </dsp:txBody>
      <dsp:txXfrm>
        <a:off x="1337397" y="2284"/>
        <a:ext cx="4926242" cy="1157919"/>
      </dsp:txXfrm>
    </dsp:sp>
    <dsp:sp modelId="{B0377328-B73C-491E-8C66-DBA9E68148F2}">
      <dsp:nvSpPr>
        <dsp:cNvPr id="0" name=""/>
        <dsp:cNvSpPr/>
      </dsp:nvSpPr>
      <dsp:spPr>
        <a:xfrm>
          <a:off x="0" y="14496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3CBD10-358C-46F0-9B61-D1726814E2B8}">
      <dsp:nvSpPr>
        <dsp:cNvPr id="0" name=""/>
        <dsp:cNvSpPr/>
      </dsp:nvSpPr>
      <dsp:spPr>
        <a:xfrm>
          <a:off x="350270" y="1710216"/>
          <a:ext cx="636855" cy="63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27A15A-5F80-4A10-BA24-8D8F73EB563C}">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100000"/>
            </a:lnSpc>
            <a:spcBef>
              <a:spcPct val="0"/>
            </a:spcBef>
            <a:spcAft>
              <a:spcPct val="35000"/>
            </a:spcAft>
            <a:buNone/>
          </a:pPr>
          <a:r>
            <a:rPr lang="en-GB" sz="2200" kern="1200" dirty="0"/>
            <a:t>Team becomes cooperative on a  whole.</a:t>
          </a:r>
          <a:endParaRPr lang="en-US" sz="2200" kern="1200" dirty="0"/>
        </a:p>
      </dsp:txBody>
      <dsp:txXfrm>
        <a:off x="1337397" y="1449684"/>
        <a:ext cx="4926242" cy="1157919"/>
      </dsp:txXfrm>
    </dsp:sp>
    <dsp:sp modelId="{F8AC3E05-2190-43B8-9619-2AAED2B4750A}">
      <dsp:nvSpPr>
        <dsp:cNvPr id="0" name=""/>
        <dsp:cNvSpPr/>
      </dsp:nvSpPr>
      <dsp:spPr>
        <a:xfrm>
          <a:off x="0" y="28970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FB7E7D-D9D6-4450-A21E-F0957FC63D6B}">
      <dsp:nvSpPr>
        <dsp:cNvPr id="0" name=""/>
        <dsp:cNvSpPr/>
      </dsp:nvSpPr>
      <dsp:spPr>
        <a:xfrm>
          <a:off x="350270" y="3157615"/>
          <a:ext cx="636855" cy="63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F8103F-CCA9-46F7-A73C-3EF2174F076F}">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100000"/>
            </a:lnSpc>
            <a:spcBef>
              <a:spcPct val="0"/>
            </a:spcBef>
            <a:spcAft>
              <a:spcPct val="35000"/>
            </a:spcAft>
            <a:buNone/>
          </a:pPr>
          <a:r>
            <a:rPr lang="en-GB" sz="2200" kern="1200" dirty="0"/>
            <a:t>Team input becomes easier.</a:t>
          </a:r>
          <a:endParaRPr lang="en-US" sz="2200" kern="1200" dirty="0"/>
        </a:p>
      </dsp:txBody>
      <dsp:txXfrm>
        <a:off x="1337397" y="2897083"/>
        <a:ext cx="4926242" cy="1157919"/>
      </dsp:txXfrm>
    </dsp:sp>
    <dsp:sp modelId="{F25E4D09-900A-4D15-9532-6D92CACE1E1F}">
      <dsp:nvSpPr>
        <dsp:cNvPr id="0" name=""/>
        <dsp:cNvSpPr/>
      </dsp:nvSpPr>
      <dsp:spPr>
        <a:xfrm>
          <a:off x="0" y="43444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A1CABF-8479-4A5B-BB75-F8CFCB655002}">
      <dsp:nvSpPr>
        <dsp:cNvPr id="0" name=""/>
        <dsp:cNvSpPr/>
      </dsp:nvSpPr>
      <dsp:spPr>
        <a:xfrm>
          <a:off x="350270" y="4605015"/>
          <a:ext cx="636855" cy="63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B3CDB7-6D01-4DA3-8C89-88CF4E806253}">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100000"/>
            </a:lnSpc>
            <a:spcBef>
              <a:spcPct val="0"/>
            </a:spcBef>
            <a:spcAft>
              <a:spcPct val="35000"/>
            </a:spcAft>
            <a:buNone/>
          </a:pPr>
          <a:r>
            <a:rPr lang="en-GB" sz="2200" kern="1200" dirty="0"/>
            <a:t>Team performance improves.</a:t>
          </a:r>
          <a:endParaRPr lang="en-US" sz="2200" kern="1200" dirty="0"/>
        </a:p>
      </dsp:txBody>
      <dsp:txXfrm>
        <a:off x="1337397" y="4344483"/>
        <a:ext cx="4926242" cy="1157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7DD462-BCD4-994D-8D9A-12613DEB41B6}">
      <dsp:nvSpPr>
        <dsp:cNvPr id="0" name=""/>
        <dsp:cNvSpPr/>
      </dsp:nvSpPr>
      <dsp:spPr>
        <a:xfrm>
          <a:off x="821" y="126285"/>
          <a:ext cx="3327201" cy="399264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977900">
            <a:lnSpc>
              <a:spcPct val="90000"/>
            </a:lnSpc>
            <a:spcBef>
              <a:spcPct val="0"/>
            </a:spcBef>
            <a:spcAft>
              <a:spcPct val="35000"/>
            </a:spcAft>
            <a:buNone/>
          </a:pPr>
          <a:endParaRPr lang="en-GB" sz="2200" kern="1200" dirty="0">
            <a:solidFill>
              <a:schemeClr val="tx1"/>
            </a:solidFill>
          </a:endParaRPr>
        </a:p>
        <a:p>
          <a:pPr marL="0" lvl="0" indent="0" algn="l" defTabSz="977900">
            <a:lnSpc>
              <a:spcPct val="90000"/>
            </a:lnSpc>
            <a:spcBef>
              <a:spcPct val="0"/>
            </a:spcBef>
            <a:spcAft>
              <a:spcPct val="35000"/>
            </a:spcAft>
            <a:buNone/>
          </a:pPr>
          <a:endParaRPr lang="en-GB" sz="2200" kern="1200" dirty="0"/>
        </a:p>
        <a:p>
          <a:pPr marL="0" lvl="0" indent="0" algn="l" defTabSz="977900">
            <a:lnSpc>
              <a:spcPct val="90000"/>
            </a:lnSpc>
            <a:spcBef>
              <a:spcPct val="0"/>
            </a:spcBef>
            <a:spcAft>
              <a:spcPct val="35000"/>
            </a:spcAft>
            <a:buNone/>
          </a:pPr>
          <a:r>
            <a:rPr lang="en-GB" sz="2200" kern="1200" dirty="0"/>
            <a:t>Dev</a:t>
          </a:r>
          <a:r>
            <a:rPr lang="en-GB" sz="2000" kern="1200" dirty="0"/>
            <a:t>elop trust: This is the most important component, and to ultimately bring greater success to the team. </a:t>
          </a:r>
          <a:endParaRPr lang="en-US" sz="2000" kern="1200" dirty="0"/>
        </a:p>
      </dsp:txBody>
      <dsp:txXfrm>
        <a:off x="821" y="1723342"/>
        <a:ext cx="3327201" cy="2395585"/>
      </dsp:txXfrm>
    </dsp:sp>
    <dsp:sp modelId="{9732D47A-9730-E34B-9332-33FF40657A11}">
      <dsp:nvSpPr>
        <dsp:cNvPr id="0" name=""/>
        <dsp:cNvSpPr/>
      </dsp:nvSpPr>
      <dsp:spPr>
        <a:xfrm>
          <a:off x="821"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dirty="0"/>
            <a:t>   </a:t>
          </a:r>
          <a:r>
            <a:rPr lang="en-US" sz="6600" kern="1200" dirty="0">
              <a:solidFill>
                <a:schemeClr val="tx1"/>
              </a:solidFill>
            </a:rPr>
            <a:t>8</a:t>
          </a:r>
          <a:r>
            <a:rPr lang="en-US" sz="3200" kern="1200" baseline="30000" dirty="0">
              <a:solidFill>
                <a:schemeClr val="tx1"/>
              </a:solidFill>
            </a:rPr>
            <a:t>th </a:t>
          </a:r>
          <a:r>
            <a:rPr lang="en-US" sz="4000" kern="1200" baseline="30000" dirty="0">
              <a:solidFill>
                <a:schemeClr val="tx1"/>
              </a:solidFill>
            </a:rPr>
            <a:t>Step</a:t>
          </a:r>
          <a:r>
            <a:rPr lang="en-US" sz="2000" kern="1200" dirty="0">
              <a:solidFill>
                <a:schemeClr val="tx1"/>
              </a:solidFill>
            </a:rPr>
            <a:t> </a:t>
          </a:r>
          <a:endParaRPr lang="en-US" sz="6600" kern="1200" dirty="0">
            <a:solidFill>
              <a:schemeClr val="tx1"/>
            </a:solidFill>
          </a:endParaRPr>
        </a:p>
      </dsp:txBody>
      <dsp:txXfrm>
        <a:off x="821" y="179348"/>
        <a:ext cx="3327201" cy="1597056"/>
      </dsp:txXfrm>
    </dsp:sp>
    <dsp:sp modelId="{BC03CEC1-89F2-EC4A-8A5E-6A2ECDD0FA5B}">
      <dsp:nvSpPr>
        <dsp:cNvPr id="0" name=""/>
        <dsp:cNvSpPr/>
      </dsp:nvSpPr>
      <dsp:spPr>
        <a:xfrm>
          <a:off x="3594199" y="179348"/>
          <a:ext cx="3327201" cy="3992641"/>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155700">
            <a:lnSpc>
              <a:spcPct val="90000"/>
            </a:lnSpc>
            <a:spcBef>
              <a:spcPct val="0"/>
            </a:spcBef>
            <a:spcAft>
              <a:spcPct val="35000"/>
            </a:spcAft>
            <a:buNone/>
          </a:pPr>
          <a:r>
            <a:rPr lang="en-GB" sz="2600" kern="1200"/>
            <a:t>9</a:t>
          </a:r>
          <a:r>
            <a:rPr lang="en-GB" sz="2600" kern="1200" baseline="30000"/>
            <a:t>th</a:t>
          </a:r>
          <a:r>
            <a:rPr lang="en-GB" sz="2600" kern="1200"/>
            <a:t> step) Adapt: The leader should be able to adapt their style to suit the maturity of the team.</a:t>
          </a:r>
          <a:endParaRPr lang="en-US" sz="2600" kern="1200"/>
        </a:p>
      </dsp:txBody>
      <dsp:txXfrm>
        <a:off x="3594199" y="1776404"/>
        <a:ext cx="3327201" cy="2395585"/>
      </dsp:txXfrm>
    </dsp:sp>
    <dsp:sp modelId="{91EA55BD-9692-BA4E-8186-CC13DE47EC3A}">
      <dsp:nvSpPr>
        <dsp:cNvPr id="0" name=""/>
        <dsp:cNvSpPr/>
      </dsp:nvSpPr>
      <dsp:spPr>
        <a:xfrm>
          <a:off x="3594199"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dirty="0"/>
            <a:t>   </a:t>
          </a:r>
          <a:r>
            <a:rPr lang="en-US" sz="6600" kern="1200" dirty="0">
              <a:solidFill>
                <a:schemeClr val="tx1"/>
              </a:solidFill>
            </a:rPr>
            <a:t>9</a:t>
          </a:r>
          <a:r>
            <a:rPr lang="en-US" sz="3200" kern="1200" baseline="30000" dirty="0">
              <a:solidFill>
                <a:schemeClr val="tx1"/>
              </a:solidFill>
            </a:rPr>
            <a:t>th </a:t>
          </a:r>
          <a:r>
            <a:rPr lang="en-US" sz="4000" kern="1200" baseline="30000" dirty="0">
              <a:solidFill>
                <a:schemeClr val="tx1"/>
              </a:solidFill>
            </a:rPr>
            <a:t>Step</a:t>
          </a:r>
          <a:r>
            <a:rPr lang="en-US" sz="3200" kern="1200" baseline="30000" dirty="0">
              <a:solidFill>
                <a:schemeClr val="tx1"/>
              </a:solidFill>
            </a:rPr>
            <a:t>  </a:t>
          </a:r>
          <a:r>
            <a:rPr lang="en-US" sz="3200" kern="1200" dirty="0">
              <a:solidFill>
                <a:schemeClr val="tx1"/>
              </a:solidFill>
            </a:rPr>
            <a:t> </a:t>
          </a:r>
          <a:r>
            <a:rPr lang="en-US" sz="6600" kern="1200" dirty="0"/>
            <a:t> </a:t>
          </a:r>
        </a:p>
      </dsp:txBody>
      <dsp:txXfrm>
        <a:off x="3594199" y="179348"/>
        <a:ext cx="3327201" cy="1597056"/>
      </dsp:txXfrm>
    </dsp:sp>
    <dsp:sp modelId="{7E7F78CA-C7F8-7A42-9BAA-9AA2724F610A}">
      <dsp:nvSpPr>
        <dsp:cNvPr id="0" name=""/>
        <dsp:cNvSpPr/>
      </dsp:nvSpPr>
      <dsp:spPr>
        <a:xfrm>
          <a:off x="7187576" y="179348"/>
          <a:ext cx="3327201" cy="3992641"/>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155700">
            <a:lnSpc>
              <a:spcPct val="90000"/>
            </a:lnSpc>
            <a:spcBef>
              <a:spcPct val="0"/>
            </a:spcBef>
            <a:spcAft>
              <a:spcPct val="35000"/>
            </a:spcAft>
            <a:buNone/>
          </a:pPr>
          <a:r>
            <a:rPr lang="en-GB" sz="2600" kern="1200"/>
            <a:t>10</a:t>
          </a:r>
          <a:r>
            <a:rPr lang="en-GB" sz="2600" kern="1200" baseline="30000"/>
            <a:t>th </a:t>
          </a:r>
          <a:r>
            <a:rPr lang="en-GB" sz="2600" kern="1200"/>
            <a:t>step) socialise: Get to know each other outside the workplace.</a:t>
          </a:r>
          <a:endParaRPr lang="en-US" sz="2600" kern="1200"/>
        </a:p>
      </dsp:txBody>
      <dsp:txXfrm>
        <a:off x="7187576" y="1776404"/>
        <a:ext cx="3327201" cy="2395585"/>
      </dsp:txXfrm>
    </dsp:sp>
    <dsp:sp modelId="{4CEC1416-B9BB-644B-A720-D2164EE5A185}">
      <dsp:nvSpPr>
        <dsp:cNvPr id="0" name=""/>
        <dsp:cNvSpPr/>
      </dsp:nvSpPr>
      <dsp:spPr>
        <a:xfrm>
          <a:off x="7187576"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dirty="0"/>
            <a:t>  </a:t>
          </a:r>
          <a:r>
            <a:rPr lang="en-US" sz="6600" kern="1200" dirty="0">
              <a:solidFill>
                <a:schemeClr val="tx1"/>
              </a:solidFill>
            </a:rPr>
            <a:t>10</a:t>
          </a:r>
          <a:r>
            <a:rPr lang="en-US" sz="3200" kern="1200" baseline="30000" dirty="0">
              <a:solidFill>
                <a:schemeClr val="tx1"/>
              </a:solidFill>
            </a:rPr>
            <a:t>th </a:t>
          </a:r>
          <a:r>
            <a:rPr lang="en-US" sz="4000" kern="1200" baseline="30000" dirty="0">
              <a:solidFill>
                <a:schemeClr val="tx1"/>
              </a:solidFill>
            </a:rPr>
            <a:t>Step </a:t>
          </a:r>
          <a:r>
            <a:rPr lang="en-US" sz="3200" kern="1200" dirty="0">
              <a:solidFill>
                <a:schemeClr val="tx1"/>
              </a:solidFill>
            </a:rPr>
            <a:t> </a:t>
          </a:r>
          <a:endParaRPr lang="en-US" sz="6600" kern="1200" dirty="0">
            <a:solidFill>
              <a:schemeClr val="tx1"/>
            </a:solidFill>
          </a:endParaRPr>
        </a:p>
      </dsp:txBody>
      <dsp:txXfrm>
        <a:off x="7187576" y="179348"/>
        <a:ext cx="3327201" cy="159705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737E4-F740-0E4C-9DDC-3227820CDBC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98DFED1-590C-AD4C-8206-A81D614B95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26E5ECC-4BEC-364B-949B-E69DCF640D62}"/>
              </a:ext>
            </a:extLst>
          </p:cNvPr>
          <p:cNvSpPr>
            <a:spLocks noGrp="1"/>
          </p:cNvSpPr>
          <p:nvPr>
            <p:ph type="dt" sz="half" idx="10"/>
          </p:nvPr>
        </p:nvSpPr>
        <p:spPr/>
        <p:txBody>
          <a:bodyPr/>
          <a:lstStyle/>
          <a:p>
            <a:fld id="{22A7657C-2086-8F4C-81E5-B45B2535F95A}" type="datetimeFigureOut">
              <a:rPr lang="en-GB" smtClean="0"/>
              <a:t>24/08/2020</a:t>
            </a:fld>
            <a:endParaRPr lang="en-GB"/>
          </a:p>
        </p:txBody>
      </p:sp>
      <p:sp>
        <p:nvSpPr>
          <p:cNvPr id="5" name="Footer Placeholder 4">
            <a:extLst>
              <a:ext uri="{FF2B5EF4-FFF2-40B4-BE49-F238E27FC236}">
                <a16:creationId xmlns:a16="http://schemas.microsoft.com/office/drawing/2014/main" id="{C7395C8C-4BF2-9246-8DFD-F5552799CF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EBC00D-AC79-E340-BE0F-D3084539FF1D}"/>
              </a:ext>
            </a:extLst>
          </p:cNvPr>
          <p:cNvSpPr>
            <a:spLocks noGrp="1"/>
          </p:cNvSpPr>
          <p:nvPr>
            <p:ph type="sldNum" sz="quarter" idx="12"/>
          </p:nvPr>
        </p:nvSpPr>
        <p:spPr/>
        <p:txBody>
          <a:bodyPr/>
          <a:lstStyle/>
          <a:p>
            <a:fld id="{E458B7E1-2EC3-8F48-9A50-4702ECADF8A4}" type="slidenum">
              <a:rPr lang="en-GB" smtClean="0"/>
              <a:t>‹#›</a:t>
            </a:fld>
            <a:endParaRPr lang="en-GB"/>
          </a:p>
        </p:txBody>
      </p:sp>
    </p:spTree>
    <p:extLst>
      <p:ext uri="{BB962C8B-B14F-4D97-AF65-F5344CB8AC3E}">
        <p14:creationId xmlns:p14="http://schemas.microsoft.com/office/powerpoint/2010/main" val="3110868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DD7F5-5479-8648-965E-CFB091C7A02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B590581-2047-F146-9E54-930B2C2889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5B20ACD-6A9A-CD42-B381-015E497A9672}"/>
              </a:ext>
            </a:extLst>
          </p:cNvPr>
          <p:cNvSpPr>
            <a:spLocks noGrp="1"/>
          </p:cNvSpPr>
          <p:nvPr>
            <p:ph type="dt" sz="half" idx="10"/>
          </p:nvPr>
        </p:nvSpPr>
        <p:spPr/>
        <p:txBody>
          <a:bodyPr/>
          <a:lstStyle/>
          <a:p>
            <a:fld id="{22A7657C-2086-8F4C-81E5-B45B2535F95A}" type="datetimeFigureOut">
              <a:rPr lang="en-GB" smtClean="0"/>
              <a:t>24/08/2020</a:t>
            </a:fld>
            <a:endParaRPr lang="en-GB"/>
          </a:p>
        </p:txBody>
      </p:sp>
      <p:sp>
        <p:nvSpPr>
          <p:cNvPr id="5" name="Footer Placeholder 4">
            <a:extLst>
              <a:ext uri="{FF2B5EF4-FFF2-40B4-BE49-F238E27FC236}">
                <a16:creationId xmlns:a16="http://schemas.microsoft.com/office/drawing/2014/main" id="{B7AD86ED-AFDD-1345-AE59-F123C05788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B03357-4396-854F-BCA3-9C95AA7160D3}"/>
              </a:ext>
            </a:extLst>
          </p:cNvPr>
          <p:cNvSpPr>
            <a:spLocks noGrp="1"/>
          </p:cNvSpPr>
          <p:nvPr>
            <p:ph type="sldNum" sz="quarter" idx="12"/>
          </p:nvPr>
        </p:nvSpPr>
        <p:spPr/>
        <p:txBody>
          <a:bodyPr/>
          <a:lstStyle/>
          <a:p>
            <a:fld id="{E458B7E1-2EC3-8F48-9A50-4702ECADF8A4}" type="slidenum">
              <a:rPr lang="en-GB" smtClean="0"/>
              <a:t>‹#›</a:t>
            </a:fld>
            <a:endParaRPr lang="en-GB"/>
          </a:p>
        </p:txBody>
      </p:sp>
    </p:spTree>
    <p:extLst>
      <p:ext uri="{BB962C8B-B14F-4D97-AF65-F5344CB8AC3E}">
        <p14:creationId xmlns:p14="http://schemas.microsoft.com/office/powerpoint/2010/main" val="3256948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F7683-CF4C-6C49-AC3D-E7CB07CDC26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7EA5920-8A86-1848-AB75-0FE7C8F1089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FFADD1E-D9E8-3D47-8BDB-EF021E1F9892}"/>
              </a:ext>
            </a:extLst>
          </p:cNvPr>
          <p:cNvSpPr>
            <a:spLocks noGrp="1"/>
          </p:cNvSpPr>
          <p:nvPr>
            <p:ph type="dt" sz="half" idx="10"/>
          </p:nvPr>
        </p:nvSpPr>
        <p:spPr/>
        <p:txBody>
          <a:bodyPr/>
          <a:lstStyle/>
          <a:p>
            <a:fld id="{22A7657C-2086-8F4C-81E5-B45B2535F95A}" type="datetimeFigureOut">
              <a:rPr lang="en-GB" smtClean="0"/>
              <a:t>24/08/2020</a:t>
            </a:fld>
            <a:endParaRPr lang="en-GB"/>
          </a:p>
        </p:txBody>
      </p:sp>
      <p:sp>
        <p:nvSpPr>
          <p:cNvPr id="5" name="Footer Placeholder 4">
            <a:extLst>
              <a:ext uri="{FF2B5EF4-FFF2-40B4-BE49-F238E27FC236}">
                <a16:creationId xmlns:a16="http://schemas.microsoft.com/office/drawing/2014/main" id="{A249AFDF-4FFB-F74A-83E3-C991F98A19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C79DCF-1929-9F4F-8B7B-4D1E11C3985A}"/>
              </a:ext>
            </a:extLst>
          </p:cNvPr>
          <p:cNvSpPr>
            <a:spLocks noGrp="1"/>
          </p:cNvSpPr>
          <p:nvPr>
            <p:ph type="sldNum" sz="quarter" idx="12"/>
          </p:nvPr>
        </p:nvSpPr>
        <p:spPr/>
        <p:txBody>
          <a:bodyPr/>
          <a:lstStyle/>
          <a:p>
            <a:fld id="{E458B7E1-2EC3-8F48-9A50-4702ECADF8A4}" type="slidenum">
              <a:rPr lang="en-GB" smtClean="0"/>
              <a:t>‹#›</a:t>
            </a:fld>
            <a:endParaRPr lang="en-GB"/>
          </a:p>
        </p:txBody>
      </p:sp>
    </p:spTree>
    <p:extLst>
      <p:ext uri="{BB962C8B-B14F-4D97-AF65-F5344CB8AC3E}">
        <p14:creationId xmlns:p14="http://schemas.microsoft.com/office/powerpoint/2010/main" val="173577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EDB6F-7E82-564E-94D7-2DDAF52B84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C1143F2-93A7-7245-963A-028471DB157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F396069-84BD-7D4E-918C-5E9D3AC596B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863D40E-FC36-A445-9D16-80727582A91D}"/>
              </a:ext>
            </a:extLst>
          </p:cNvPr>
          <p:cNvSpPr>
            <a:spLocks noGrp="1"/>
          </p:cNvSpPr>
          <p:nvPr>
            <p:ph type="dt" sz="half" idx="10"/>
          </p:nvPr>
        </p:nvSpPr>
        <p:spPr/>
        <p:txBody>
          <a:bodyPr/>
          <a:lstStyle/>
          <a:p>
            <a:fld id="{22A7657C-2086-8F4C-81E5-B45B2535F95A}" type="datetimeFigureOut">
              <a:rPr lang="en-GB" smtClean="0"/>
              <a:t>24/08/2020</a:t>
            </a:fld>
            <a:endParaRPr lang="en-GB"/>
          </a:p>
        </p:txBody>
      </p:sp>
      <p:sp>
        <p:nvSpPr>
          <p:cNvPr id="6" name="Footer Placeholder 5">
            <a:extLst>
              <a:ext uri="{FF2B5EF4-FFF2-40B4-BE49-F238E27FC236}">
                <a16:creationId xmlns:a16="http://schemas.microsoft.com/office/drawing/2014/main" id="{AB02FACC-7DBD-DB42-89D7-8F1DA8029A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F299F0-D9FD-E64A-8D24-D5FA7F8DEC50}"/>
              </a:ext>
            </a:extLst>
          </p:cNvPr>
          <p:cNvSpPr>
            <a:spLocks noGrp="1"/>
          </p:cNvSpPr>
          <p:nvPr>
            <p:ph type="sldNum" sz="quarter" idx="12"/>
          </p:nvPr>
        </p:nvSpPr>
        <p:spPr/>
        <p:txBody>
          <a:bodyPr/>
          <a:lstStyle/>
          <a:p>
            <a:fld id="{E458B7E1-2EC3-8F48-9A50-4702ECADF8A4}" type="slidenum">
              <a:rPr lang="en-GB" smtClean="0"/>
              <a:t>‹#›</a:t>
            </a:fld>
            <a:endParaRPr lang="en-GB"/>
          </a:p>
        </p:txBody>
      </p:sp>
    </p:spTree>
    <p:extLst>
      <p:ext uri="{BB962C8B-B14F-4D97-AF65-F5344CB8AC3E}">
        <p14:creationId xmlns:p14="http://schemas.microsoft.com/office/powerpoint/2010/main" val="3390736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E6357-F048-FF40-B3F3-1C97D8DB0AE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F58FCA9-D867-EC41-A220-3183DDAB4A4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7687B0F-299C-F74B-B593-93090B90203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F260EAE-0F32-CF4D-8D45-CA32CA8516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68ECE23-F929-E248-AF5D-3E8A7556CB9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0A7BD63-6C7F-DB4B-860F-F3C6360888A7}"/>
              </a:ext>
            </a:extLst>
          </p:cNvPr>
          <p:cNvSpPr>
            <a:spLocks noGrp="1"/>
          </p:cNvSpPr>
          <p:nvPr>
            <p:ph type="dt" sz="half" idx="10"/>
          </p:nvPr>
        </p:nvSpPr>
        <p:spPr/>
        <p:txBody>
          <a:bodyPr/>
          <a:lstStyle/>
          <a:p>
            <a:fld id="{22A7657C-2086-8F4C-81E5-B45B2535F95A}" type="datetimeFigureOut">
              <a:rPr lang="en-GB" smtClean="0"/>
              <a:t>24/08/2020</a:t>
            </a:fld>
            <a:endParaRPr lang="en-GB"/>
          </a:p>
        </p:txBody>
      </p:sp>
      <p:sp>
        <p:nvSpPr>
          <p:cNvPr id="8" name="Footer Placeholder 7">
            <a:extLst>
              <a:ext uri="{FF2B5EF4-FFF2-40B4-BE49-F238E27FC236}">
                <a16:creationId xmlns:a16="http://schemas.microsoft.com/office/drawing/2014/main" id="{F8877D8D-09DE-DB4A-B654-C86F77862B0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15BA604-A229-F641-8A40-AB39D01BC778}"/>
              </a:ext>
            </a:extLst>
          </p:cNvPr>
          <p:cNvSpPr>
            <a:spLocks noGrp="1"/>
          </p:cNvSpPr>
          <p:nvPr>
            <p:ph type="sldNum" sz="quarter" idx="12"/>
          </p:nvPr>
        </p:nvSpPr>
        <p:spPr/>
        <p:txBody>
          <a:bodyPr/>
          <a:lstStyle/>
          <a:p>
            <a:fld id="{E458B7E1-2EC3-8F48-9A50-4702ECADF8A4}" type="slidenum">
              <a:rPr lang="en-GB" smtClean="0"/>
              <a:t>‹#›</a:t>
            </a:fld>
            <a:endParaRPr lang="en-GB"/>
          </a:p>
        </p:txBody>
      </p:sp>
    </p:spTree>
    <p:extLst>
      <p:ext uri="{BB962C8B-B14F-4D97-AF65-F5344CB8AC3E}">
        <p14:creationId xmlns:p14="http://schemas.microsoft.com/office/powerpoint/2010/main" val="1469451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0E48E-1854-C147-B075-2BB180F12C3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B371BA6-DA0B-5647-9968-3D264C2B4B9C}"/>
              </a:ext>
            </a:extLst>
          </p:cNvPr>
          <p:cNvSpPr>
            <a:spLocks noGrp="1"/>
          </p:cNvSpPr>
          <p:nvPr>
            <p:ph type="dt" sz="half" idx="10"/>
          </p:nvPr>
        </p:nvSpPr>
        <p:spPr/>
        <p:txBody>
          <a:bodyPr/>
          <a:lstStyle/>
          <a:p>
            <a:fld id="{22A7657C-2086-8F4C-81E5-B45B2535F95A}" type="datetimeFigureOut">
              <a:rPr lang="en-GB" smtClean="0"/>
              <a:t>24/08/2020</a:t>
            </a:fld>
            <a:endParaRPr lang="en-GB"/>
          </a:p>
        </p:txBody>
      </p:sp>
      <p:sp>
        <p:nvSpPr>
          <p:cNvPr id="4" name="Footer Placeholder 3">
            <a:extLst>
              <a:ext uri="{FF2B5EF4-FFF2-40B4-BE49-F238E27FC236}">
                <a16:creationId xmlns:a16="http://schemas.microsoft.com/office/drawing/2014/main" id="{60E9E09B-36F7-404B-A537-AB49FEC3AB4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A1FEA-015D-EB4A-A4DF-F187C23D0177}"/>
              </a:ext>
            </a:extLst>
          </p:cNvPr>
          <p:cNvSpPr>
            <a:spLocks noGrp="1"/>
          </p:cNvSpPr>
          <p:nvPr>
            <p:ph type="sldNum" sz="quarter" idx="12"/>
          </p:nvPr>
        </p:nvSpPr>
        <p:spPr/>
        <p:txBody>
          <a:bodyPr/>
          <a:lstStyle/>
          <a:p>
            <a:fld id="{E458B7E1-2EC3-8F48-9A50-4702ECADF8A4}" type="slidenum">
              <a:rPr lang="en-GB" smtClean="0"/>
              <a:t>‹#›</a:t>
            </a:fld>
            <a:endParaRPr lang="en-GB"/>
          </a:p>
        </p:txBody>
      </p:sp>
    </p:spTree>
    <p:extLst>
      <p:ext uri="{BB962C8B-B14F-4D97-AF65-F5344CB8AC3E}">
        <p14:creationId xmlns:p14="http://schemas.microsoft.com/office/powerpoint/2010/main" val="9504743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557ECD-F1F9-6F43-A2E9-C7AB0F31A0F3}"/>
              </a:ext>
            </a:extLst>
          </p:cNvPr>
          <p:cNvSpPr>
            <a:spLocks noGrp="1"/>
          </p:cNvSpPr>
          <p:nvPr>
            <p:ph type="dt" sz="half" idx="10"/>
          </p:nvPr>
        </p:nvSpPr>
        <p:spPr/>
        <p:txBody>
          <a:bodyPr/>
          <a:lstStyle/>
          <a:p>
            <a:fld id="{22A7657C-2086-8F4C-81E5-B45B2535F95A}" type="datetimeFigureOut">
              <a:rPr lang="en-GB" smtClean="0"/>
              <a:t>24/08/2020</a:t>
            </a:fld>
            <a:endParaRPr lang="en-GB"/>
          </a:p>
        </p:txBody>
      </p:sp>
      <p:sp>
        <p:nvSpPr>
          <p:cNvPr id="3" name="Footer Placeholder 2">
            <a:extLst>
              <a:ext uri="{FF2B5EF4-FFF2-40B4-BE49-F238E27FC236}">
                <a16:creationId xmlns:a16="http://schemas.microsoft.com/office/drawing/2014/main" id="{40013A80-9F8E-B64B-9CF5-806BE067CDB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7C9E8E6-11BE-E947-9CE1-8A12B34F0E42}"/>
              </a:ext>
            </a:extLst>
          </p:cNvPr>
          <p:cNvSpPr>
            <a:spLocks noGrp="1"/>
          </p:cNvSpPr>
          <p:nvPr>
            <p:ph type="sldNum" sz="quarter" idx="12"/>
          </p:nvPr>
        </p:nvSpPr>
        <p:spPr/>
        <p:txBody>
          <a:bodyPr/>
          <a:lstStyle/>
          <a:p>
            <a:fld id="{E458B7E1-2EC3-8F48-9A50-4702ECADF8A4}" type="slidenum">
              <a:rPr lang="en-GB" smtClean="0"/>
              <a:t>‹#›</a:t>
            </a:fld>
            <a:endParaRPr lang="en-GB"/>
          </a:p>
        </p:txBody>
      </p:sp>
    </p:spTree>
    <p:extLst>
      <p:ext uri="{BB962C8B-B14F-4D97-AF65-F5344CB8AC3E}">
        <p14:creationId xmlns:p14="http://schemas.microsoft.com/office/powerpoint/2010/main" val="3340102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2ACE6-82CA-2344-9703-CBE84112F4B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8AF5A27-3AB6-604C-A941-AF1BF2D97C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E78E37E-EEEC-6249-B932-9EC9EC78D8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227954D-2B67-7443-A9FE-B6409563B0EB}"/>
              </a:ext>
            </a:extLst>
          </p:cNvPr>
          <p:cNvSpPr>
            <a:spLocks noGrp="1"/>
          </p:cNvSpPr>
          <p:nvPr>
            <p:ph type="dt" sz="half" idx="10"/>
          </p:nvPr>
        </p:nvSpPr>
        <p:spPr/>
        <p:txBody>
          <a:bodyPr/>
          <a:lstStyle/>
          <a:p>
            <a:fld id="{22A7657C-2086-8F4C-81E5-B45B2535F95A}" type="datetimeFigureOut">
              <a:rPr lang="en-GB" smtClean="0"/>
              <a:t>24/08/2020</a:t>
            </a:fld>
            <a:endParaRPr lang="en-GB"/>
          </a:p>
        </p:txBody>
      </p:sp>
      <p:sp>
        <p:nvSpPr>
          <p:cNvPr id="6" name="Footer Placeholder 5">
            <a:extLst>
              <a:ext uri="{FF2B5EF4-FFF2-40B4-BE49-F238E27FC236}">
                <a16:creationId xmlns:a16="http://schemas.microsoft.com/office/drawing/2014/main" id="{3E647516-E903-5447-BA8D-CBB628202F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D40DCC-4F91-9843-AA4A-EF0EE54174F6}"/>
              </a:ext>
            </a:extLst>
          </p:cNvPr>
          <p:cNvSpPr>
            <a:spLocks noGrp="1"/>
          </p:cNvSpPr>
          <p:nvPr>
            <p:ph type="sldNum" sz="quarter" idx="12"/>
          </p:nvPr>
        </p:nvSpPr>
        <p:spPr/>
        <p:txBody>
          <a:bodyPr/>
          <a:lstStyle/>
          <a:p>
            <a:fld id="{E458B7E1-2EC3-8F48-9A50-4702ECADF8A4}" type="slidenum">
              <a:rPr lang="en-GB" smtClean="0"/>
              <a:t>‹#›</a:t>
            </a:fld>
            <a:endParaRPr lang="en-GB"/>
          </a:p>
        </p:txBody>
      </p:sp>
    </p:spTree>
    <p:extLst>
      <p:ext uri="{BB962C8B-B14F-4D97-AF65-F5344CB8AC3E}">
        <p14:creationId xmlns:p14="http://schemas.microsoft.com/office/powerpoint/2010/main" val="5774486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9AE91-DF6E-E744-9671-FA21D609529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6A95FF0-CCC8-7541-B68A-B97CC2F26F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143D6E-38F7-3544-9A66-E2614A2483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ED4B7F-15ED-B343-ABFE-1734AC41DAD8}"/>
              </a:ext>
            </a:extLst>
          </p:cNvPr>
          <p:cNvSpPr>
            <a:spLocks noGrp="1"/>
          </p:cNvSpPr>
          <p:nvPr>
            <p:ph type="dt" sz="half" idx="10"/>
          </p:nvPr>
        </p:nvSpPr>
        <p:spPr/>
        <p:txBody>
          <a:bodyPr/>
          <a:lstStyle/>
          <a:p>
            <a:fld id="{22A7657C-2086-8F4C-81E5-B45B2535F95A}" type="datetimeFigureOut">
              <a:rPr lang="en-GB" smtClean="0"/>
              <a:t>24/08/2020</a:t>
            </a:fld>
            <a:endParaRPr lang="en-GB"/>
          </a:p>
        </p:txBody>
      </p:sp>
      <p:sp>
        <p:nvSpPr>
          <p:cNvPr id="6" name="Footer Placeholder 5">
            <a:extLst>
              <a:ext uri="{FF2B5EF4-FFF2-40B4-BE49-F238E27FC236}">
                <a16:creationId xmlns:a16="http://schemas.microsoft.com/office/drawing/2014/main" id="{11CE62DE-4851-CE41-81F7-BCB27FB8FC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37AEED-51D1-ED43-9DE1-49CAE0C4296C}"/>
              </a:ext>
            </a:extLst>
          </p:cNvPr>
          <p:cNvSpPr>
            <a:spLocks noGrp="1"/>
          </p:cNvSpPr>
          <p:nvPr>
            <p:ph type="sldNum" sz="quarter" idx="12"/>
          </p:nvPr>
        </p:nvSpPr>
        <p:spPr/>
        <p:txBody>
          <a:bodyPr/>
          <a:lstStyle/>
          <a:p>
            <a:fld id="{E458B7E1-2EC3-8F48-9A50-4702ECADF8A4}" type="slidenum">
              <a:rPr lang="en-GB" smtClean="0"/>
              <a:t>‹#›</a:t>
            </a:fld>
            <a:endParaRPr lang="en-GB"/>
          </a:p>
        </p:txBody>
      </p:sp>
    </p:spTree>
    <p:extLst>
      <p:ext uri="{BB962C8B-B14F-4D97-AF65-F5344CB8AC3E}">
        <p14:creationId xmlns:p14="http://schemas.microsoft.com/office/powerpoint/2010/main" val="3778084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7A7BA-36A7-8441-A484-2D10A8DDE49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616C32B-B281-EA4E-9D51-557778B501A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DB08C43-185A-D648-B9DD-D0FBCE06EE6E}"/>
              </a:ext>
            </a:extLst>
          </p:cNvPr>
          <p:cNvSpPr>
            <a:spLocks noGrp="1"/>
          </p:cNvSpPr>
          <p:nvPr>
            <p:ph type="dt" sz="half" idx="10"/>
          </p:nvPr>
        </p:nvSpPr>
        <p:spPr/>
        <p:txBody>
          <a:bodyPr/>
          <a:lstStyle/>
          <a:p>
            <a:fld id="{22A7657C-2086-8F4C-81E5-B45B2535F95A}" type="datetimeFigureOut">
              <a:rPr lang="en-GB" smtClean="0"/>
              <a:t>24/08/2020</a:t>
            </a:fld>
            <a:endParaRPr lang="en-GB"/>
          </a:p>
        </p:txBody>
      </p:sp>
      <p:sp>
        <p:nvSpPr>
          <p:cNvPr id="5" name="Footer Placeholder 4">
            <a:extLst>
              <a:ext uri="{FF2B5EF4-FFF2-40B4-BE49-F238E27FC236}">
                <a16:creationId xmlns:a16="http://schemas.microsoft.com/office/drawing/2014/main" id="{7E707AB1-9A74-9043-B53A-673954F723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D93DE-B202-0546-B1F8-72961B5FF73E}"/>
              </a:ext>
            </a:extLst>
          </p:cNvPr>
          <p:cNvSpPr>
            <a:spLocks noGrp="1"/>
          </p:cNvSpPr>
          <p:nvPr>
            <p:ph type="sldNum" sz="quarter" idx="12"/>
          </p:nvPr>
        </p:nvSpPr>
        <p:spPr/>
        <p:txBody>
          <a:bodyPr/>
          <a:lstStyle/>
          <a:p>
            <a:fld id="{E458B7E1-2EC3-8F48-9A50-4702ECADF8A4}" type="slidenum">
              <a:rPr lang="en-GB" smtClean="0"/>
              <a:t>‹#›</a:t>
            </a:fld>
            <a:endParaRPr lang="en-GB"/>
          </a:p>
        </p:txBody>
      </p:sp>
    </p:spTree>
    <p:extLst>
      <p:ext uri="{BB962C8B-B14F-4D97-AF65-F5344CB8AC3E}">
        <p14:creationId xmlns:p14="http://schemas.microsoft.com/office/powerpoint/2010/main" val="258585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130A71-DC59-2748-91A4-2C1028889A4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1C0BDFA-0F19-A547-ACBA-310EEF18201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F2E0A3-5A3B-7344-8379-CACD63742C80}"/>
              </a:ext>
            </a:extLst>
          </p:cNvPr>
          <p:cNvSpPr>
            <a:spLocks noGrp="1"/>
          </p:cNvSpPr>
          <p:nvPr>
            <p:ph type="dt" sz="half" idx="10"/>
          </p:nvPr>
        </p:nvSpPr>
        <p:spPr/>
        <p:txBody>
          <a:bodyPr/>
          <a:lstStyle/>
          <a:p>
            <a:fld id="{22A7657C-2086-8F4C-81E5-B45B2535F95A}" type="datetimeFigureOut">
              <a:rPr lang="en-GB" smtClean="0"/>
              <a:t>24/08/2020</a:t>
            </a:fld>
            <a:endParaRPr lang="en-GB"/>
          </a:p>
        </p:txBody>
      </p:sp>
      <p:sp>
        <p:nvSpPr>
          <p:cNvPr id="5" name="Footer Placeholder 4">
            <a:extLst>
              <a:ext uri="{FF2B5EF4-FFF2-40B4-BE49-F238E27FC236}">
                <a16:creationId xmlns:a16="http://schemas.microsoft.com/office/drawing/2014/main" id="{84B65F95-F620-5340-8E97-3FDA7F6A13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791CFE-9F64-5C45-9543-A50B1E1D3D9F}"/>
              </a:ext>
            </a:extLst>
          </p:cNvPr>
          <p:cNvSpPr>
            <a:spLocks noGrp="1"/>
          </p:cNvSpPr>
          <p:nvPr>
            <p:ph type="sldNum" sz="quarter" idx="12"/>
          </p:nvPr>
        </p:nvSpPr>
        <p:spPr/>
        <p:txBody>
          <a:bodyPr/>
          <a:lstStyle/>
          <a:p>
            <a:fld id="{E458B7E1-2EC3-8F48-9A50-4702ECADF8A4}" type="slidenum">
              <a:rPr lang="en-GB" smtClean="0"/>
              <a:t>‹#›</a:t>
            </a:fld>
            <a:endParaRPr lang="en-GB"/>
          </a:p>
        </p:txBody>
      </p:sp>
    </p:spTree>
    <p:extLst>
      <p:ext uri="{BB962C8B-B14F-4D97-AF65-F5344CB8AC3E}">
        <p14:creationId xmlns:p14="http://schemas.microsoft.com/office/powerpoint/2010/main" val="4145273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8DEC4B-B32A-DA4D-87E7-99AAE29C37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C0A3F30-169B-C948-AFE4-63955588B5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79E9180-BBC5-3F43-8F9F-D08428DFB4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A7657C-2086-8F4C-81E5-B45B2535F95A}" type="datetimeFigureOut">
              <a:rPr lang="en-GB" smtClean="0"/>
              <a:t>24/08/2020</a:t>
            </a:fld>
            <a:endParaRPr lang="en-GB"/>
          </a:p>
        </p:txBody>
      </p:sp>
      <p:sp>
        <p:nvSpPr>
          <p:cNvPr id="5" name="Footer Placeholder 4">
            <a:extLst>
              <a:ext uri="{FF2B5EF4-FFF2-40B4-BE49-F238E27FC236}">
                <a16:creationId xmlns:a16="http://schemas.microsoft.com/office/drawing/2014/main" id="{43A26EE1-54D2-F342-9FD5-6EA9D03D00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B483892-6B67-1443-B888-19F59BAAE8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58B7E1-2EC3-8F48-9A50-4702ECADF8A4}" type="slidenum">
              <a:rPr lang="en-GB" smtClean="0"/>
              <a:t>‹#›</a:t>
            </a:fld>
            <a:endParaRPr lang="en-GB"/>
          </a:p>
        </p:txBody>
      </p:sp>
    </p:spTree>
    <p:extLst>
      <p:ext uri="{BB962C8B-B14F-4D97-AF65-F5344CB8AC3E}">
        <p14:creationId xmlns:p14="http://schemas.microsoft.com/office/powerpoint/2010/main" val="3405892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tiff"/></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36.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8.tiff"/><Relationship Id="rId2" Type="http://schemas.openxmlformats.org/officeDocument/2006/relationships/image" Target="../media/image37.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1.tiff"/><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3.tiff"/><Relationship Id="rId2" Type="http://schemas.openxmlformats.org/officeDocument/2006/relationships/image" Target="../media/image42.tiff"/><Relationship Id="rId1" Type="http://schemas.openxmlformats.org/officeDocument/2006/relationships/slideLayout" Target="../slideLayouts/slideLayout2.xml"/><Relationship Id="rId5" Type="http://schemas.openxmlformats.org/officeDocument/2006/relationships/image" Target="../media/image45.tiff"/><Relationship Id="rId4" Type="http://schemas.openxmlformats.org/officeDocument/2006/relationships/image" Target="../media/image44.tiff"/></Relationships>
</file>

<file path=ppt/slides/_rels/slide20.xml.rels><?xml version="1.0" encoding="UTF-8" standalone="yes"?>
<Relationships xmlns="http://schemas.openxmlformats.org/package/2006/relationships"><Relationship Id="rId2" Type="http://schemas.openxmlformats.org/officeDocument/2006/relationships/image" Target="../media/image46.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1.tiff"/><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2.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3.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4.tif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0.xml.rels><?xml version="1.0" encoding="UTF-8" standalone="yes"?>
<Relationships xmlns="http://schemas.openxmlformats.org/package/2006/relationships"><Relationship Id="rId3" Type="http://schemas.openxmlformats.org/officeDocument/2006/relationships/hyperlink" Target="http://www.belbin.com/" TargetMode="External"/><Relationship Id="rId2" Type="http://schemas.openxmlformats.org/officeDocument/2006/relationships/image" Target="../media/image55.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s://www.youtube.com/watch?v=1rKZAd1s6wE&amp;t=1s" TargetMode="External"/><Relationship Id="rId3" Type="http://schemas.openxmlformats.org/officeDocument/2006/relationships/hyperlink" Target="https://www.freepik.com/free-photos-vectors/teamwork" TargetMode="External"/><Relationship Id="rId7" Type="http://schemas.openxmlformats.org/officeDocument/2006/relationships/hyperlink" Target="https://www.shutterstock.com/search/faire+confiance" TargetMode="External"/><Relationship Id="rId12" Type="http://schemas.openxmlformats.org/officeDocument/2006/relationships/hyperlink" Target="https://www.youtube.com/watch?v=PFIydyH2H8Y&amp;t=82s" TargetMode="External"/><Relationship Id="rId2" Type="http://schemas.openxmlformats.org/officeDocument/2006/relationships/hyperlink" Target="https://www.belbin.com/about/belbin-team-roles/" TargetMode="External"/><Relationship Id="rId1" Type="http://schemas.openxmlformats.org/officeDocument/2006/relationships/slideLayout" Target="../slideLayouts/slideLayout2.xml"/><Relationship Id="rId6" Type="http://schemas.openxmlformats.org/officeDocument/2006/relationships/hyperlink" Target="https://expertprogrammanagement.com/2017/06/belbin-team-roles/" TargetMode="External"/><Relationship Id="rId11" Type="http://schemas.openxmlformats.org/officeDocument/2006/relationships/hyperlink" Target="https://www.youtube.com/watch?v=QFf88IVl_Wc" TargetMode="External"/><Relationship Id="rId5" Type="http://schemas.openxmlformats.org/officeDocument/2006/relationships/hyperlink" Target="https://transforminglives.coach/stop/" TargetMode="External"/><Relationship Id="rId10" Type="http://schemas.openxmlformats.org/officeDocument/2006/relationships/hyperlink" Target="https://www.youtube.com/watch?v=jleXGZdIWr8&amp;t=110s" TargetMode="External"/><Relationship Id="rId4" Type="http://schemas.openxmlformats.org/officeDocument/2006/relationships/hyperlink" Target="https://www.toolshero.com/toolsheroes/meredith-belbin/" TargetMode="External"/><Relationship Id="rId9" Type="http://schemas.openxmlformats.org/officeDocument/2006/relationships/hyperlink" Target="https://www.youtube.com/watch?v=eFsA4wUf3I0&amp;t=26s"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potential.com/articles/5-important-reasons-why-teamwork-matters/#:~:text=A%20teamwork%20environment%20promotes%20an,skills%2C%20strengths%2C%20and%20habits." TargetMode="External"/><Relationship Id="rId7" Type="http://schemas.openxmlformats.org/officeDocument/2006/relationships/hyperlink" Target="https://blog.proofhub.com/10-reasons-that-define-the-importance-of-teamwork-at-workplace-b1cbfca4a2aa" TargetMode="External"/><Relationship Id="rId2" Type="http://schemas.openxmlformats.org/officeDocument/2006/relationships/hyperlink" Target="https://clockyfi.me/blog/business/stages-of-group-development/" TargetMode="External"/><Relationship Id="rId1" Type="http://schemas.openxmlformats.org/officeDocument/2006/relationships/slideLayout" Target="../slideLayouts/slideLayout2.xml"/><Relationship Id="rId6" Type="http://schemas.openxmlformats.org/officeDocument/2006/relationships/hyperlink" Target="https://www.atlassian.com/blog/teamwork/the-importance-of-teamwork" TargetMode="External"/><Relationship Id="rId5" Type="http://schemas.openxmlformats.org/officeDocument/2006/relationships/hyperlink" Target="https://www.arm.co.uk/resources/blog/career-related-blogs/7-reasons-why-we-love-working-in-a-team/" TargetMode="External"/><Relationship Id="rId4" Type="http://schemas.openxmlformats.org/officeDocument/2006/relationships/hyperlink" Target="https://the-happy-manager.com/articles/why-is-teamwork-import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F89D8-348D-8148-AC9A-D8D78F3880FF}"/>
              </a:ext>
            </a:extLst>
          </p:cNvPr>
          <p:cNvSpPr>
            <a:spLocks noGrp="1"/>
          </p:cNvSpPr>
          <p:nvPr>
            <p:ph type="ctrTitle"/>
          </p:nvPr>
        </p:nvSpPr>
        <p:spPr>
          <a:xfrm>
            <a:off x="896470" y="-19787"/>
            <a:ext cx="9144000" cy="999845"/>
          </a:xfrm>
        </p:spPr>
        <p:txBody>
          <a:bodyPr>
            <a:normAutofit/>
          </a:bodyPr>
          <a:lstStyle/>
          <a:p>
            <a:r>
              <a:rPr lang="en-GB" sz="3200" b="1" dirty="0"/>
              <a:t>BMSW4002</a:t>
            </a:r>
            <a:r>
              <a:rPr lang="en-GB" sz="4000" b="1" dirty="0"/>
              <a:t> </a:t>
            </a:r>
            <a:r>
              <a:rPr lang="en-GB" sz="4000" dirty="0"/>
              <a:t>-</a:t>
            </a:r>
          </a:p>
        </p:txBody>
      </p:sp>
      <p:sp>
        <p:nvSpPr>
          <p:cNvPr id="3" name="Subtitle 2">
            <a:extLst>
              <a:ext uri="{FF2B5EF4-FFF2-40B4-BE49-F238E27FC236}">
                <a16:creationId xmlns:a16="http://schemas.microsoft.com/office/drawing/2014/main" id="{E9549DF7-6CFF-3D41-8928-8D6448E90873}"/>
              </a:ext>
            </a:extLst>
          </p:cNvPr>
          <p:cNvSpPr>
            <a:spLocks noGrp="1"/>
          </p:cNvSpPr>
          <p:nvPr>
            <p:ph type="subTitle" idx="1"/>
          </p:nvPr>
        </p:nvSpPr>
        <p:spPr>
          <a:xfrm>
            <a:off x="1338439" y="2704309"/>
            <a:ext cx="9144000" cy="611374"/>
          </a:xfrm>
        </p:spPr>
        <p:txBody>
          <a:bodyPr>
            <a:normAutofit fontScale="92500"/>
          </a:bodyPr>
          <a:lstStyle/>
          <a:p>
            <a:r>
              <a:rPr lang="en-GB" sz="3600" dirty="0"/>
              <a:t>Effective Team Working and Communication</a:t>
            </a:r>
          </a:p>
          <a:p>
            <a:endParaRPr lang="en-GB" dirty="0"/>
          </a:p>
        </p:txBody>
      </p:sp>
      <p:sp>
        <p:nvSpPr>
          <p:cNvPr id="4" name="TextBox 3">
            <a:extLst>
              <a:ext uri="{FF2B5EF4-FFF2-40B4-BE49-F238E27FC236}">
                <a16:creationId xmlns:a16="http://schemas.microsoft.com/office/drawing/2014/main" id="{5CE03436-2858-6E40-9E96-22F8F7319632}"/>
              </a:ext>
            </a:extLst>
          </p:cNvPr>
          <p:cNvSpPr txBox="1"/>
          <p:nvPr/>
        </p:nvSpPr>
        <p:spPr>
          <a:xfrm>
            <a:off x="3465775" y="916717"/>
            <a:ext cx="4602459" cy="461665"/>
          </a:xfrm>
          <a:prstGeom prst="rect">
            <a:avLst/>
          </a:prstGeom>
          <a:noFill/>
        </p:spPr>
        <p:txBody>
          <a:bodyPr wrap="square" rtlCol="0">
            <a:spAutoFit/>
          </a:bodyPr>
          <a:lstStyle/>
          <a:p>
            <a:r>
              <a:rPr lang="en-GB" sz="2400" dirty="0"/>
              <a:t>LECTURER: Lloyd Beharry </a:t>
            </a:r>
          </a:p>
        </p:txBody>
      </p:sp>
      <p:pic>
        <p:nvPicPr>
          <p:cNvPr id="5" name="Picture 4" descr="A picture containing table&#10;&#10;Description automatically generated">
            <a:extLst>
              <a:ext uri="{FF2B5EF4-FFF2-40B4-BE49-F238E27FC236}">
                <a16:creationId xmlns:a16="http://schemas.microsoft.com/office/drawing/2014/main" id="{9E6E47C8-76F1-BC40-B5E7-713F74950AA4}"/>
              </a:ext>
            </a:extLst>
          </p:cNvPr>
          <p:cNvPicPr>
            <a:picLocks noChangeAspect="1"/>
          </p:cNvPicPr>
          <p:nvPr/>
        </p:nvPicPr>
        <p:blipFill>
          <a:blip r:embed="rId2"/>
          <a:stretch>
            <a:fillRect/>
          </a:stretch>
        </p:blipFill>
        <p:spPr>
          <a:xfrm>
            <a:off x="8532697" y="171678"/>
            <a:ext cx="3456680" cy="1143363"/>
          </a:xfrm>
          <a:prstGeom prst="rect">
            <a:avLst/>
          </a:prstGeom>
        </p:spPr>
      </p:pic>
      <p:sp>
        <p:nvSpPr>
          <p:cNvPr id="6" name="TextBox 5">
            <a:extLst>
              <a:ext uri="{FF2B5EF4-FFF2-40B4-BE49-F238E27FC236}">
                <a16:creationId xmlns:a16="http://schemas.microsoft.com/office/drawing/2014/main" id="{60B0E75F-FF9B-6F40-94F5-270B4284F689}"/>
              </a:ext>
            </a:extLst>
          </p:cNvPr>
          <p:cNvSpPr txBox="1"/>
          <p:nvPr/>
        </p:nvSpPr>
        <p:spPr>
          <a:xfrm>
            <a:off x="2450063" y="4704951"/>
            <a:ext cx="6920752" cy="923330"/>
          </a:xfrm>
          <a:prstGeom prst="rect">
            <a:avLst/>
          </a:prstGeom>
          <a:noFill/>
        </p:spPr>
        <p:txBody>
          <a:bodyPr wrap="square" rtlCol="0">
            <a:spAutoFit/>
          </a:bodyPr>
          <a:lstStyle/>
          <a:p>
            <a:pPr marL="285750" indent="-285750">
              <a:buFont typeface="Arial" panose="020B0604020202020204" pitchFamily="34" charset="0"/>
              <a:buChar char="•"/>
            </a:pPr>
            <a:r>
              <a:rPr lang="en-GB" dirty="0"/>
              <a:t>FLAVIA MATEUS ( TEAM LEADER)…………………..1917238</a:t>
            </a:r>
          </a:p>
          <a:p>
            <a:pPr marL="285750" indent="-285750">
              <a:buFont typeface="Arial" panose="020B0604020202020204" pitchFamily="34" charset="0"/>
              <a:buChar char="•"/>
            </a:pPr>
            <a:r>
              <a:rPr lang="en-GB" dirty="0"/>
              <a:t>DANIEL WILLIAMS………………………………………1917240</a:t>
            </a:r>
          </a:p>
          <a:p>
            <a:pPr marL="285750" indent="-285750">
              <a:buFont typeface="Arial" panose="020B0604020202020204" pitchFamily="34" charset="0"/>
              <a:buChar char="•"/>
            </a:pPr>
            <a:r>
              <a:rPr lang="en-GB" dirty="0"/>
              <a:t>JOEL CALVO PAZ……………………………………….1916659</a:t>
            </a:r>
          </a:p>
        </p:txBody>
      </p:sp>
    </p:spTree>
    <p:extLst>
      <p:ext uri="{BB962C8B-B14F-4D97-AF65-F5344CB8AC3E}">
        <p14:creationId xmlns:p14="http://schemas.microsoft.com/office/powerpoint/2010/main" val="4167773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F157B4-6058-4746-89D6-FD8144EF1933}"/>
              </a:ext>
            </a:extLst>
          </p:cNvPr>
          <p:cNvSpPr>
            <a:spLocks noGrp="1"/>
          </p:cNvSpPr>
          <p:nvPr>
            <p:ph idx="1"/>
          </p:nvPr>
        </p:nvSpPr>
        <p:spPr>
          <a:xfrm>
            <a:off x="690999" y="1920573"/>
            <a:ext cx="6160424" cy="4817111"/>
          </a:xfrm>
        </p:spPr>
        <p:txBody>
          <a:bodyPr anchor="ctr">
            <a:normAutofit fontScale="85000" lnSpcReduction="20000"/>
          </a:bodyPr>
          <a:lstStyle/>
          <a:p>
            <a:pPr marL="0" indent="0">
              <a:buNone/>
            </a:pPr>
            <a:r>
              <a:rPr lang="en-GB" sz="2000" b="1" dirty="0"/>
              <a:t>Title                                          Slides Numbers</a:t>
            </a:r>
          </a:p>
          <a:p>
            <a:pPr marL="0" indent="0">
              <a:buNone/>
            </a:pPr>
            <a:endParaRPr lang="en-GB" sz="1600" b="1" dirty="0"/>
          </a:p>
          <a:p>
            <a:pPr marL="0" indent="0">
              <a:buNone/>
            </a:pPr>
            <a:r>
              <a:rPr lang="en-GB" sz="1200" dirty="0"/>
              <a:t>Introduction…………………………………………..3</a:t>
            </a:r>
          </a:p>
          <a:p>
            <a:pPr marL="0" indent="0">
              <a:buNone/>
            </a:pPr>
            <a:endParaRPr lang="en-GB" sz="1200" dirty="0"/>
          </a:p>
          <a:p>
            <a:pPr marL="0" indent="0">
              <a:buNone/>
            </a:pPr>
            <a:r>
              <a:rPr lang="en-GB" sz="1200" dirty="0"/>
              <a:t>Table of contents……………………………………2</a:t>
            </a:r>
          </a:p>
          <a:p>
            <a:pPr marL="0" indent="0">
              <a:buNone/>
            </a:pPr>
            <a:r>
              <a:rPr lang="en-GB" sz="1700" dirty="0"/>
              <a:t>            </a:t>
            </a:r>
          </a:p>
          <a:p>
            <a:pPr marL="0" indent="0">
              <a:buNone/>
            </a:pPr>
            <a:r>
              <a:rPr lang="en-GB" sz="1200" dirty="0"/>
              <a:t>Benefits of Team Working………………………....4 – 7 </a:t>
            </a:r>
          </a:p>
          <a:p>
            <a:pPr marL="0" indent="0">
              <a:buNone/>
            </a:pPr>
            <a:endParaRPr lang="en-GB" sz="1200" dirty="0"/>
          </a:p>
          <a:p>
            <a:pPr marL="0" indent="0">
              <a:buNone/>
            </a:pPr>
            <a:r>
              <a:rPr lang="en-GB" sz="1200" dirty="0"/>
              <a:t>Stages of Team development………....................8 – 13 </a:t>
            </a:r>
          </a:p>
          <a:p>
            <a:pPr marL="0" indent="0">
              <a:buNone/>
            </a:pPr>
            <a:endParaRPr lang="en-GB" sz="1200" dirty="0"/>
          </a:p>
          <a:p>
            <a:pPr marL="0" indent="0">
              <a:buNone/>
            </a:pPr>
            <a:r>
              <a:rPr lang="en-GB" sz="1200" dirty="0"/>
              <a:t>Team roles………………………………………….14 – 18 </a:t>
            </a:r>
          </a:p>
          <a:p>
            <a:pPr marL="0" indent="0">
              <a:buNone/>
            </a:pPr>
            <a:endParaRPr lang="en-GB" sz="1200" dirty="0"/>
          </a:p>
          <a:p>
            <a:pPr marL="0" indent="0">
              <a:buNone/>
            </a:pPr>
            <a:r>
              <a:rPr lang="en-GB" sz="1200" dirty="0"/>
              <a:t>Manging Conflict……………………………………21 – 25 </a:t>
            </a:r>
          </a:p>
          <a:p>
            <a:pPr marL="0" indent="0">
              <a:buNone/>
            </a:pPr>
            <a:endParaRPr lang="en-GB" sz="1200" dirty="0"/>
          </a:p>
          <a:p>
            <a:pPr marL="0" indent="0">
              <a:buNone/>
            </a:pPr>
            <a:r>
              <a:rPr lang="en-GB" sz="1200" dirty="0"/>
              <a:t>Success Team development………………………26 – 30</a:t>
            </a:r>
          </a:p>
          <a:p>
            <a:pPr marL="0" indent="0">
              <a:buNone/>
            </a:pPr>
            <a:endParaRPr lang="en-GB" sz="1200" dirty="0"/>
          </a:p>
          <a:p>
            <a:pPr marL="0" indent="0">
              <a:buNone/>
            </a:pPr>
            <a:r>
              <a:rPr lang="en-GB" sz="1200" dirty="0"/>
              <a:t>Conclusion ……………………………………….....31 </a:t>
            </a:r>
          </a:p>
          <a:p>
            <a:pPr marL="0" indent="0">
              <a:buNone/>
            </a:pPr>
            <a:endParaRPr lang="en-GB" sz="1200" dirty="0"/>
          </a:p>
          <a:p>
            <a:pPr marL="0" indent="0">
              <a:buNone/>
            </a:pPr>
            <a:r>
              <a:rPr lang="en-GB" sz="1200" dirty="0"/>
              <a:t>References…………………………………………..32 – 33 </a:t>
            </a:r>
          </a:p>
          <a:p>
            <a:pPr marL="0" indent="0">
              <a:buNone/>
            </a:pPr>
            <a:endParaRPr lang="en-GB" sz="1200" dirty="0"/>
          </a:p>
          <a:p>
            <a:pPr marL="0" indent="0">
              <a:buNone/>
            </a:pPr>
            <a:endParaRPr lang="en-GB" sz="17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ECF057D-8C85-2340-8D84-8D5502B40945}"/>
              </a:ext>
            </a:extLst>
          </p:cNvPr>
          <p:cNvPicPr>
            <a:picLocks noChangeAspect="1"/>
          </p:cNvPicPr>
          <p:nvPr/>
        </p:nvPicPr>
        <p:blipFill rotWithShape="1">
          <a:blip r:embed="rId2"/>
          <a:srcRect l="10593" t="29516" r="9597" b="51619"/>
          <a:stretch/>
        </p:blipFill>
        <p:spPr>
          <a:xfrm>
            <a:off x="385857" y="934652"/>
            <a:ext cx="6160425" cy="673460"/>
          </a:xfrm>
          <a:prstGeom prst="rect">
            <a:avLst/>
          </a:prstGeom>
        </p:spPr>
      </p:pic>
      <p:sp>
        <p:nvSpPr>
          <p:cNvPr id="21" name="Rectangle 20">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1EA5E73-09B6-4141-8561-2CF6FFBEEC31}"/>
              </a:ext>
            </a:extLst>
          </p:cNvPr>
          <p:cNvPicPr>
            <a:picLocks noChangeAspect="1"/>
          </p:cNvPicPr>
          <p:nvPr/>
        </p:nvPicPr>
        <p:blipFill rotWithShape="1">
          <a:blip r:embed="rId3"/>
          <a:srcRect t="2646" b="7060"/>
          <a:stretch/>
        </p:blipFill>
        <p:spPr>
          <a:xfrm>
            <a:off x="7148181" y="3406202"/>
            <a:ext cx="3250995" cy="2935454"/>
          </a:xfrm>
          <a:prstGeom prst="rect">
            <a:avLst/>
          </a:prstGeom>
        </p:spPr>
      </p:pic>
      <p:pic>
        <p:nvPicPr>
          <p:cNvPr id="7" name="Picture 6">
            <a:extLst>
              <a:ext uri="{FF2B5EF4-FFF2-40B4-BE49-F238E27FC236}">
                <a16:creationId xmlns:a16="http://schemas.microsoft.com/office/drawing/2014/main" id="{C39D0BC4-F31D-CB49-AC61-43A783BA852F}"/>
              </a:ext>
            </a:extLst>
          </p:cNvPr>
          <p:cNvPicPr>
            <a:picLocks noChangeAspect="1"/>
          </p:cNvPicPr>
          <p:nvPr/>
        </p:nvPicPr>
        <p:blipFill rotWithShape="1">
          <a:blip r:embed="rId4"/>
          <a:srcRect t="5436" r="3171" b="6972"/>
          <a:stretch/>
        </p:blipFill>
        <p:spPr>
          <a:xfrm>
            <a:off x="8072692" y="538822"/>
            <a:ext cx="2830884" cy="2560836"/>
          </a:xfrm>
          <a:prstGeom prst="rect">
            <a:avLst/>
          </a:prstGeom>
        </p:spPr>
      </p:pic>
    </p:spTree>
    <p:extLst>
      <p:ext uri="{BB962C8B-B14F-4D97-AF65-F5344CB8AC3E}">
        <p14:creationId xmlns:p14="http://schemas.microsoft.com/office/powerpoint/2010/main" val="3632747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0">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lamp&#10;&#10;Description automatically generated">
            <a:extLst>
              <a:ext uri="{FF2B5EF4-FFF2-40B4-BE49-F238E27FC236}">
                <a16:creationId xmlns:a16="http://schemas.microsoft.com/office/drawing/2014/main" id="{0B4AB7E9-B756-4A92-B778-6CA2B9A631B5}"/>
              </a:ext>
            </a:extLst>
          </p:cNvPr>
          <p:cNvPicPr>
            <a:picLocks noChangeAspect="1"/>
          </p:cNvPicPr>
          <p:nvPr/>
        </p:nvPicPr>
        <p:blipFill rotWithShape="1">
          <a:blip r:embed="rId2"/>
          <a:srcRect l="27524" r="12683"/>
          <a:stretch/>
        </p:blipFill>
        <p:spPr>
          <a:xfrm>
            <a:off x="5852160" y="10"/>
            <a:ext cx="6339840"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3" name="Freeform: Shape 22">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FA415C6-9A70-4848-A5B4-861635C4BAA4}"/>
              </a:ext>
            </a:extLst>
          </p:cNvPr>
          <p:cNvSpPr>
            <a:spLocks noGrp="1"/>
          </p:cNvSpPr>
          <p:nvPr>
            <p:ph type="ctrTitle"/>
          </p:nvPr>
        </p:nvSpPr>
        <p:spPr>
          <a:xfrm>
            <a:off x="70337" y="1122363"/>
            <a:ext cx="5864297" cy="3204134"/>
          </a:xfrm>
        </p:spPr>
        <p:txBody>
          <a:bodyPr anchor="b">
            <a:normAutofit/>
          </a:bodyPr>
          <a:lstStyle/>
          <a:p>
            <a:pPr algn="l"/>
            <a:r>
              <a:rPr lang="en-GB" b="1" dirty="0"/>
              <a:t>Achievers Consultation</a:t>
            </a:r>
          </a:p>
        </p:txBody>
      </p:sp>
      <p:sp>
        <p:nvSpPr>
          <p:cNvPr id="3" name="Subtitle 2">
            <a:extLst>
              <a:ext uri="{FF2B5EF4-FFF2-40B4-BE49-F238E27FC236}">
                <a16:creationId xmlns:a16="http://schemas.microsoft.com/office/drawing/2014/main" id="{819195DA-9639-4A48-A8A1-B8A732E273BB}"/>
              </a:ext>
            </a:extLst>
          </p:cNvPr>
          <p:cNvSpPr>
            <a:spLocks noGrp="1"/>
          </p:cNvSpPr>
          <p:nvPr>
            <p:ph type="subTitle" idx="1"/>
          </p:nvPr>
        </p:nvSpPr>
        <p:spPr>
          <a:xfrm>
            <a:off x="70337" y="4647506"/>
            <a:ext cx="6368964" cy="2176262"/>
          </a:xfrm>
          <a:noFill/>
          <a:ln>
            <a:noFill/>
          </a:ln>
        </p:spPr>
        <p:style>
          <a:lnRef idx="0">
            <a:scrgbClr r="0" g="0" b="0"/>
          </a:lnRef>
          <a:fillRef idx="0">
            <a:scrgbClr r="0" g="0" b="0"/>
          </a:fillRef>
          <a:effectRef idx="0">
            <a:scrgbClr r="0" g="0" b="0"/>
          </a:effectRef>
          <a:fontRef idx="minor">
            <a:schemeClr val="dk1"/>
          </a:fontRef>
        </p:style>
        <p:txBody>
          <a:bodyPr>
            <a:normAutofit/>
          </a:bodyPr>
          <a:lstStyle/>
          <a:p>
            <a:pPr algn="l"/>
            <a:r>
              <a:rPr lang="en-GB" sz="1800" dirty="0"/>
              <a:t>At AC (Achievers Consultation), we offer specialist services to Companies who want to set in motion Team Working in-effect into their operations.</a:t>
            </a:r>
          </a:p>
        </p:txBody>
      </p:sp>
      <p:sp>
        <p:nvSpPr>
          <p:cNvPr id="27" name="Rectangle 2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8515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D1E7339-E36A-43C0-8092-328754EC8F44}"/>
              </a:ext>
            </a:extLst>
          </p:cNvPr>
          <p:cNvPicPr>
            <a:picLocks noChangeAspect="1"/>
          </p:cNvPicPr>
          <p:nvPr/>
        </p:nvPicPr>
        <p:blipFill rotWithShape="1">
          <a:blip r:embed="rId2"/>
          <a:srcRect t="6887" r="9091" b="16504"/>
          <a:stretch/>
        </p:blipFill>
        <p:spPr>
          <a:xfrm>
            <a:off x="20" y="10"/>
            <a:ext cx="12191980" cy="68579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1" name="Freeform: Shape 20">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2DB211F-EB80-4048-AD63-84B42D6AF59B}"/>
              </a:ext>
            </a:extLst>
          </p:cNvPr>
          <p:cNvSpPr>
            <a:spLocks noGrp="1"/>
          </p:cNvSpPr>
          <p:nvPr>
            <p:ph type="title"/>
          </p:nvPr>
        </p:nvSpPr>
        <p:spPr>
          <a:xfrm>
            <a:off x="95617" y="74880"/>
            <a:ext cx="6487165" cy="814942"/>
          </a:xfrm>
        </p:spPr>
        <p:style>
          <a:lnRef idx="2">
            <a:schemeClr val="dk1"/>
          </a:lnRef>
          <a:fillRef idx="1">
            <a:schemeClr val="lt1"/>
          </a:fillRef>
          <a:effectRef idx="0">
            <a:schemeClr val="dk1"/>
          </a:effectRef>
          <a:fontRef idx="minor">
            <a:schemeClr val="dk1"/>
          </a:fontRef>
        </p:style>
        <p:txBody>
          <a:bodyPr>
            <a:normAutofit/>
          </a:bodyPr>
          <a:lstStyle/>
          <a:p>
            <a:r>
              <a:rPr lang="en-GB" sz="3300" b="1" dirty="0"/>
              <a:t>BENEFITS OF TEAM WORKING </a:t>
            </a:r>
          </a:p>
        </p:txBody>
      </p:sp>
      <p:sp>
        <p:nvSpPr>
          <p:cNvPr id="3" name="Content Placeholder 2">
            <a:extLst>
              <a:ext uri="{FF2B5EF4-FFF2-40B4-BE49-F238E27FC236}">
                <a16:creationId xmlns:a16="http://schemas.microsoft.com/office/drawing/2014/main" id="{6D334FE5-84E8-7B40-9FEE-6091F7C17E6E}"/>
              </a:ext>
            </a:extLst>
          </p:cNvPr>
          <p:cNvSpPr>
            <a:spLocks noGrp="1"/>
          </p:cNvSpPr>
          <p:nvPr>
            <p:ph idx="1"/>
          </p:nvPr>
        </p:nvSpPr>
        <p:spPr>
          <a:xfrm>
            <a:off x="95616" y="2092884"/>
            <a:ext cx="5343909" cy="4235319"/>
          </a:xfrm>
        </p:spPr>
        <p:txBody>
          <a:bodyPr anchor="t">
            <a:normAutofit fontScale="92500" lnSpcReduction="20000"/>
          </a:bodyPr>
          <a:lstStyle/>
          <a:p>
            <a:r>
              <a:rPr lang="en-GB" sz="2400" dirty="0"/>
              <a:t>Team working improves the quality of the work or service.</a:t>
            </a:r>
          </a:p>
          <a:p>
            <a:pPr marL="0" indent="0">
              <a:buNone/>
            </a:pPr>
            <a:endParaRPr lang="en-GB" sz="2400" dirty="0"/>
          </a:p>
          <a:p>
            <a:r>
              <a:rPr lang="en-GB" sz="2400" dirty="0"/>
              <a:t>Makes it more efficient.</a:t>
            </a:r>
          </a:p>
          <a:p>
            <a:pPr marL="0" indent="0">
              <a:buNone/>
            </a:pPr>
            <a:endParaRPr lang="en-GB" sz="2400" dirty="0"/>
          </a:p>
          <a:p>
            <a:r>
              <a:rPr lang="en-GB" sz="2400" dirty="0"/>
              <a:t>It’s Enjoyable and can make you happier.</a:t>
            </a:r>
          </a:p>
          <a:p>
            <a:pPr marL="0" indent="0">
              <a:buNone/>
            </a:pPr>
            <a:endParaRPr lang="en-GB" sz="2400" dirty="0"/>
          </a:p>
          <a:p>
            <a:r>
              <a:rPr lang="en-GB" sz="2400" dirty="0"/>
              <a:t>It provides better solutions. </a:t>
            </a:r>
          </a:p>
          <a:p>
            <a:endParaRPr lang="en-GB" sz="2400" dirty="0"/>
          </a:p>
          <a:p>
            <a:r>
              <a:rPr lang="en-GB" sz="2400" dirty="0"/>
              <a:t>Dividing the work allows you to grow your skills.</a:t>
            </a:r>
          </a:p>
          <a:p>
            <a:pPr marL="0" indent="0">
              <a:buNone/>
            </a:pPr>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p:txBody>
      </p:sp>
      <p:sp>
        <p:nvSpPr>
          <p:cNvPr id="4" name="TextBox 3">
            <a:extLst>
              <a:ext uri="{FF2B5EF4-FFF2-40B4-BE49-F238E27FC236}">
                <a16:creationId xmlns:a16="http://schemas.microsoft.com/office/drawing/2014/main" id="{ED82F9F3-C68A-914B-8207-F4AFA5D187F7}"/>
              </a:ext>
            </a:extLst>
          </p:cNvPr>
          <p:cNvSpPr txBox="1"/>
          <p:nvPr/>
        </p:nvSpPr>
        <p:spPr>
          <a:xfrm>
            <a:off x="317181" y="1277942"/>
            <a:ext cx="2372231" cy="338554"/>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pPr>
              <a:spcAft>
                <a:spcPts val="600"/>
              </a:spcAft>
            </a:pPr>
            <a:r>
              <a:rPr lang="en-GB" sz="1600" b="1" dirty="0"/>
              <a:t>JOEL CALVO PAZ</a:t>
            </a:r>
          </a:p>
        </p:txBody>
      </p:sp>
    </p:spTree>
    <p:extLst>
      <p:ext uri="{BB962C8B-B14F-4D97-AF65-F5344CB8AC3E}">
        <p14:creationId xmlns:p14="http://schemas.microsoft.com/office/powerpoint/2010/main" val="3608040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6" name="Rectangle 1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oy, drawing&#10;&#10;Description automatically generated">
            <a:extLst>
              <a:ext uri="{FF2B5EF4-FFF2-40B4-BE49-F238E27FC236}">
                <a16:creationId xmlns:a16="http://schemas.microsoft.com/office/drawing/2014/main" id="{CFAC1762-0D6B-CC4E-8902-A5FD1A51169C}"/>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Layer>
                </a14:imgProps>
              </a:ext>
            </a:extLst>
          </a:blip>
          <a:srcRect l="8615" r="22528" b="1"/>
          <a:stretch/>
        </p:blipFill>
        <p:spPr>
          <a:xfrm>
            <a:off x="6026080" y="821805"/>
            <a:ext cx="5379085" cy="521438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style>
          <a:lnRef idx="2">
            <a:schemeClr val="dk1"/>
          </a:lnRef>
          <a:fillRef idx="1">
            <a:schemeClr val="lt1"/>
          </a:fillRef>
          <a:effectRef idx="0">
            <a:schemeClr val="dk1"/>
          </a:effectRef>
          <a:fontRef idx="minor">
            <a:schemeClr val="dk1"/>
          </a:fontRef>
        </p:style>
      </p:pic>
      <p:sp>
        <p:nvSpPr>
          <p:cNvPr id="5" name="Rectangle: Rounded Corners 6">
            <a:extLst>
              <a:ext uri="{FF2B5EF4-FFF2-40B4-BE49-F238E27FC236}">
                <a16:creationId xmlns:a16="http://schemas.microsoft.com/office/drawing/2014/main" id="{FE4AC65A-4AC6-B845-BE80-FDAE2CFC2378}"/>
              </a:ext>
            </a:extLst>
          </p:cNvPr>
          <p:cNvSpPr/>
          <p:nvPr/>
        </p:nvSpPr>
        <p:spPr>
          <a:xfrm>
            <a:off x="419100" y="382773"/>
            <a:ext cx="4778732" cy="5811838"/>
          </a:xfrm>
          <a:prstGeom prst="roundRect">
            <a:avLst/>
          </a:prstGeom>
          <a:noFill/>
          <a:ln>
            <a:solidFill>
              <a:schemeClr val="accent1">
                <a:shade val="50000"/>
              </a:schemeClr>
            </a:solid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s-ES"/>
          </a:p>
        </p:txBody>
      </p:sp>
      <p:sp>
        <p:nvSpPr>
          <p:cNvPr id="18" name="Content Placeholder 2">
            <a:extLst>
              <a:ext uri="{FF2B5EF4-FFF2-40B4-BE49-F238E27FC236}">
                <a16:creationId xmlns:a16="http://schemas.microsoft.com/office/drawing/2014/main" id="{AB3146B5-76E5-3349-9BB3-AAC149987840}"/>
              </a:ext>
            </a:extLst>
          </p:cNvPr>
          <p:cNvSpPr>
            <a:spLocks noGrp="1"/>
          </p:cNvSpPr>
          <p:nvPr>
            <p:ph idx="1"/>
          </p:nvPr>
        </p:nvSpPr>
        <p:spPr>
          <a:xfrm>
            <a:off x="108009" y="2289109"/>
            <a:ext cx="5498971" cy="4335468"/>
          </a:xfrm>
        </p:spPr>
        <p:txBody>
          <a:bodyPr>
            <a:normAutofit fontScale="92500" lnSpcReduction="10000"/>
          </a:bodyPr>
          <a:lstStyle/>
          <a:p>
            <a:r>
              <a:rPr lang="en-GB" dirty="0"/>
              <a:t>It is much easier to implement new ideas.</a:t>
            </a:r>
          </a:p>
          <a:p>
            <a:endParaRPr lang="en-GB" dirty="0"/>
          </a:p>
          <a:p>
            <a:pPr marL="0" indent="0">
              <a:buNone/>
            </a:pPr>
            <a:endParaRPr lang="en-GB" dirty="0"/>
          </a:p>
          <a:p>
            <a:r>
              <a:rPr lang="en-GB" dirty="0"/>
              <a:t>It produces more Profitable results.</a:t>
            </a:r>
          </a:p>
          <a:p>
            <a:endParaRPr lang="en-GB" dirty="0"/>
          </a:p>
          <a:p>
            <a:pPr marL="0" indent="0">
              <a:buNone/>
            </a:pPr>
            <a:endParaRPr lang="en-GB" dirty="0"/>
          </a:p>
          <a:p>
            <a:r>
              <a:rPr lang="en-GB" dirty="0"/>
              <a:t>The sense of responsibility is stronger.</a:t>
            </a:r>
          </a:p>
        </p:txBody>
      </p:sp>
    </p:spTree>
    <p:extLst>
      <p:ext uri="{BB962C8B-B14F-4D97-AF65-F5344CB8AC3E}">
        <p14:creationId xmlns:p14="http://schemas.microsoft.com/office/powerpoint/2010/main" val="1461126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 up&#10;&#10;Description automatically generated">
            <a:extLst>
              <a:ext uri="{FF2B5EF4-FFF2-40B4-BE49-F238E27FC236}">
                <a16:creationId xmlns:a16="http://schemas.microsoft.com/office/drawing/2014/main" id="{A36AD6C5-F5D4-EB45-B56D-E719E315A7EB}"/>
              </a:ext>
            </a:extLst>
          </p:cNvPr>
          <p:cNvPicPr>
            <a:picLocks noChangeAspect="1"/>
          </p:cNvPicPr>
          <p:nvPr/>
        </p:nvPicPr>
        <p:blipFill rotWithShape="1">
          <a:blip r:embed="rId2"/>
          <a:srcRect t="471" r="2" b="3375"/>
          <a:stretch/>
        </p:blipFill>
        <p:spPr>
          <a:xfrm>
            <a:off x="635295" y="2524715"/>
            <a:ext cx="5150277" cy="3714244"/>
          </a:xfrm>
          <a:prstGeom prst="rect">
            <a:avLst/>
          </a:prstGeom>
        </p:spPr>
      </p:pic>
      <p:sp>
        <p:nvSpPr>
          <p:cNvPr id="5" name="Content Placeholder 2">
            <a:extLst>
              <a:ext uri="{FF2B5EF4-FFF2-40B4-BE49-F238E27FC236}">
                <a16:creationId xmlns:a16="http://schemas.microsoft.com/office/drawing/2014/main" id="{05240FF7-BD6A-0648-83EB-FF37049FE16E}"/>
              </a:ext>
            </a:extLst>
          </p:cNvPr>
          <p:cNvSpPr>
            <a:spLocks noGrp="1"/>
          </p:cNvSpPr>
          <p:nvPr>
            <p:ph idx="1"/>
          </p:nvPr>
        </p:nvSpPr>
        <p:spPr>
          <a:xfrm>
            <a:off x="6406429" y="2599509"/>
            <a:ext cx="4530898" cy="3639450"/>
          </a:xfrm>
        </p:spPr>
        <p:txBody>
          <a:bodyPr anchor="ctr">
            <a:normAutofit/>
          </a:bodyPr>
          <a:lstStyle/>
          <a:p>
            <a:r>
              <a:rPr lang="en-GB" sz="2000"/>
              <a:t>The probability of designing and implementing the best strategies</a:t>
            </a:r>
          </a:p>
          <a:p>
            <a:pPr marL="0" indent="0">
              <a:buNone/>
            </a:pPr>
            <a:r>
              <a:rPr lang="en-GB" sz="2000"/>
              <a:t>   are increased.</a:t>
            </a:r>
          </a:p>
          <a:p>
            <a:endParaRPr lang="es-ES" sz="2000"/>
          </a:p>
          <a:p>
            <a:r>
              <a:rPr lang="en-GB" sz="2000"/>
              <a:t>Tasks and workload are shared</a:t>
            </a:r>
            <a:endParaRPr lang="es-ES" sz="2000"/>
          </a:p>
          <a:p>
            <a:endParaRPr lang="es-ES" sz="2000"/>
          </a:p>
          <a:p>
            <a:r>
              <a:rPr lang="es-ES" sz="2000"/>
              <a:t>Increase in motivation</a:t>
            </a:r>
          </a:p>
          <a:p>
            <a:pPr marL="0" indent="0">
              <a:buNone/>
            </a:pPr>
            <a:endParaRPr lang="es-ES" sz="2000"/>
          </a:p>
        </p:txBody>
      </p:sp>
      <p:sp>
        <p:nvSpPr>
          <p:cNvPr id="34" name="Rectangle 33">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5308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CF053AEE-CD9A-AB4C-BD73-2750A64AA043}"/>
              </a:ext>
            </a:extLst>
          </p:cNvPr>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noProof="1"/>
              <a:t>Dividing the work lets you grow your skills.</a:t>
            </a:r>
          </a:p>
          <a:p>
            <a:endParaRPr lang="en-US" sz="2000" noProof="1"/>
          </a:p>
          <a:p>
            <a:pPr marL="0"/>
            <a:endParaRPr lang="en-US" sz="2000" noProof="1"/>
          </a:p>
          <a:p>
            <a:r>
              <a:rPr lang="en-US" sz="2000" noProof="1"/>
              <a:t>Information is shared, which means increased learning.</a:t>
            </a:r>
          </a:p>
          <a:p>
            <a:endParaRPr lang="en-US" sz="2000" noProof="1"/>
          </a:p>
          <a:p>
            <a:pPr marL="0"/>
            <a:endParaRPr lang="en-US" sz="2000" noProof="1"/>
          </a:p>
          <a:p>
            <a:r>
              <a:rPr lang="en-US" sz="2000" noProof="1"/>
              <a:t>It increases professional satisfaction.</a:t>
            </a:r>
          </a:p>
          <a:p>
            <a:endParaRPr lang="en-US" sz="2000"/>
          </a:p>
          <a:p>
            <a:endParaRPr lang="en-US" sz="200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Team Working Skills - Employability Skillls">
            <a:extLst>
              <a:ext uri="{FF2B5EF4-FFF2-40B4-BE49-F238E27FC236}">
                <a16:creationId xmlns:a16="http://schemas.microsoft.com/office/drawing/2014/main" id="{46FC0DE8-1B29-A045-8652-4B4AF467F7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125" r="12506"/>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87731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30">
            <a:extLst>
              <a:ext uri="{FF2B5EF4-FFF2-40B4-BE49-F238E27FC236}">
                <a16:creationId xmlns:a16="http://schemas.microsoft.com/office/drawing/2014/main" id="{122F9423-F4B1-45D4-8445-E9991ECCB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
            <a:extLst>
              <a:ext uri="{FF2B5EF4-FFF2-40B4-BE49-F238E27FC236}">
                <a16:creationId xmlns:a16="http://schemas.microsoft.com/office/drawing/2014/main" id="{907049E0-BAC3-8F40-B4CA-C9480FB0F7A7}"/>
              </a:ext>
            </a:extLst>
          </p:cNvPr>
          <p:cNvSpPr txBox="1">
            <a:spLocks/>
          </p:cNvSpPr>
          <p:nvPr/>
        </p:nvSpPr>
        <p:spPr>
          <a:xfrm>
            <a:off x="1725262" y="170830"/>
            <a:ext cx="9882278" cy="106763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kern="1200" dirty="0">
                <a:solidFill>
                  <a:schemeClr val="tx1"/>
                </a:solidFill>
                <a:latin typeface="+mj-lt"/>
                <a:ea typeface="+mj-ea"/>
                <a:cs typeface="+mj-cs"/>
              </a:rPr>
              <a:t>Stages of Team Development </a:t>
            </a:r>
          </a:p>
        </p:txBody>
      </p:sp>
      <p:grpSp>
        <p:nvGrpSpPr>
          <p:cNvPr id="46" name="Group 32">
            <a:extLst>
              <a:ext uri="{FF2B5EF4-FFF2-40B4-BE49-F238E27FC236}">
                <a16:creationId xmlns:a16="http://schemas.microsoft.com/office/drawing/2014/main" id="{770AE191-D2EA-45C9-A44D-830C188F74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021" y="628863"/>
            <a:ext cx="1128382" cy="847206"/>
            <a:chOff x="8183879" y="1000124"/>
            <a:chExt cx="1562267" cy="1172973"/>
          </a:xfrm>
        </p:grpSpPr>
        <p:sp>
          <p:nvSpPr>
            <p:cNvPr id="53" name="Freeform 5">
              <a:extLst>
                <a:ext uri="{FF2B5EF4-FFF2-40B4-BE49-F238E27FC236}">
                  <a16:creationId xmlns:a16="http://schemas.microsoft.com/office/drawing/2014/main" id="{23A0E4C1-B7A6-4637-AC51-4A5AE3841F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65" name="Freeform 5">
              <a:extLst>
                <a:ext uri="{FF2B5EF4-FFF2-40B4-BE49-F238E27FC236}">
                  <a16:creationId xmlns:a16="http://schemas.microsoft.com/office/drawing/2014/main" id="{F4E8C039-CC58-44F3-8A7B-E0A934C1D0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1" name="TextBox 20">
            <a:extLst>
              <a:ext uri="{FF2B5EF4-FFF2-40B4-BE49-F238E27FC236}">
                <a16:creationId xmlns:a16="http://schemas.microsoft.com/office/drawing/2014/main" id="{86ED6184-8807-7F43-B8DB-41C29BB01470}"/>
              </a:ext>
            </a:extLst>
          </p:cNvPr>
          <p:cNvSpPr txBox="1"/>
          <p:nvPr/>
        </p:nvSpPr>
        <p:spPr>
          <a:xfrm>
            <a:off x="3752947" y="1476069"/>
            <a:ext cx="403633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spcAft>
                <a:spcPts val="600"/>
              </a:spcAft>
            </a:pPr>
            <a:r>
              <a:rPr lang="en-GB" b="1" dirty="0"/>
              <a:t>DANIEL WILLIAMS </a:t>
            </a:r>
          </a:p>
        </p:txBody>
      </p:sp>
      <p:sp>
        <p:nvSpPr>
          <p:cNvPr id="22" name="TextBox 21">
            <a:extLst>
              <a:ext uri="{FF2B5EF4-FFF2-40B4-BE49-F238E27FC236}">
                <a16:creationId xmlns:a16="http://schemas.microsoft.com/office/drawing/2014/main" id="{8ED99186-7F01-7340-95EB-B94EE1C48D06}"/>
              </a:ext>
            </a:extLst>
          </p:cNvPr>
          <p:cNvSpPr txBox="1"/>
          <p:nvPr/>
        </p:nvSpPr>
        <p:spPr>
          <a:xfrm>
            <a:off x="1382121" y="2139825"/>
            <a:ext cx="9427758" cy="81560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spcAft>
                <a:spcPts val="600"/>
              </a:spcAft>
              <a:buFont typeface="Arial" panose="020B0604020202020204" pitchFamily="34" charset="0"/>
              <a:buChar char="•"/>
            </a:pPr>
            <a:r>
              <a:rPr lang="en-GB" sz="2400" dirty="0"/>
              <a:t>Developed by Bruce Tuckerman, in 1977</a:t>
            </a:r>
            <a:endParaRPr lang="en-GB" dirty="0"/>
          </a:p>
          <a:p>
            <a:pPr marL="285750" indent="-285750">
              <a:spcAft>
                <a:spcPts val="600"/>
              </a:spcAft>
              <a:buFont typeface="Arial" panose="020B0604020202020204" pitchFamily="34" charset="0"/>
              <a:buChar char="•"/>
            </a:pPr>
            <a:endParaRPr lang="en-GB" dirty="0"/>
          </a:p>
        </p:txBody>
      </p:sp>
      <p:graphicFrame>
        <p:nvGraphicFramePr>
          <p:cNvPr id="77" name="TextBox 24">
            <a:extLst>
              <a:ext uri="{FF2B5EF4-FFF2-40B4-BE49-F238E27FC236}">
                <a16:creationId xmlns:a16="http://schemas.microsoft.com/office/drawing/2014/main" id="{9C3E56F0-D38F-4FFB-979C-C402A3BF2F46}"/>
              </a:ext>
            </a:extLst>
          </p:cNvPr>
          <p:cNvGraphicFramePr/>
          <p:nvPr>
            <p:extLst>
              <p:ext uri="{D42A27DB-BD31-4B8C-83A1-F6EECF244321}">
                <p14:modId xmlns:p14="http://schemas.microsoft.com/office/powerpoint/2010/main" val="1131805241"/>
              </p:ext>
            </p:extLst>
          </p:nvPr>
        </p:nvGraphicFramePr>
        <p:xfrm>
          <a:off x="536879" y="2906424"/>
          <a:ext cx="10907490" cy="32970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4149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125"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7" name="Picture 136">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F3178ABD-7FB2-1749-970B-FDC9515403D8}"/>
              </a:ext>
            </a:extLst>
          </p:cNvPr>
          <p:cNvSpPr>
            <a:spLocks noGrp="1"/>
          </p:cNvSpPr>
          <p:nvPr>
            <p:ph type="title"/>
          </p:nvPr>
        </p:nvSpPr>
        <p:spPr>
          <a:xfrm>
            <a:off x="214401" y="198578"/>
            <a:ext cx="7229136" cy="1454051"/>
          </a:xfrm>
        </p:spPr>
        <p:style>
          <a:lnRef idx="2">
            <a:schemeClr val="dk1"/>
          </a:lnRef>
          <a:fillRef idx="1">
            <a:schemeClr val="lt1"/>
          </a:fillRef>
          <a:effectRef idx="0">
            <a:schemeClr val="dk1"/>
          </a:effectRef>
          <a:fontRef idx="minor">
            <a:schemeClr val="dk1"/>
          </a:fontRef>
        </p:style>
        <p:txBody>
          <a:bodyPr>
            <a:normAutofit fontScale="90000"/>
          </a:bodyPr>
          <a:lstStyle/>
          <a:p>
            <a:br>
              <a:rPr lang="en-GB" b="1" dirty="0">
                <a:solidFill>
                  <a:srgbClr val="000000"/>
                </a:solidFill>
              </a:rPr>
            </a:br>
            <a:r>
              <a:rPr lang="en-GB" b="1" dirty="0">
                <a:solidFill>
                  <a:srgbClr val="000000"/>
                </a:solidFill>
              </a:rPr>
              <a:t>Stage 1: Forming </a:t>
            </a:r>
            <a:br>
              <a:rPr lang="en-GB" sz="3100" b="1" dirty="0">
                <a:solidFill>
                  <a:srgbClr val="000000"/>
                </a:solidFill>
              </a:rPr>
            </a:br>
            <a:endParaRPr lang="en-GB" sz="3100" dirty="0">
              <a:solidFill>
                <a:srgbClr val="000000"/>
              </a:solidFill>
            </a:endParaRPr>
          </a:p>
        </p:txBody>
      </p:sp>
      <p:sp>
        <p:nvSpPr>
          <p:cNvPr id="3" name="Content Placeholder 2">
            <a:extLst>
              <a:ext uri="{FF2B5EF4-FFF2-40B4-BE49-F238E27FC236}">
                <a16:creationId xmlns:a16="http://schemas.microsoft.com/office/drawing/2014/main" id="{5EE6D917-98CD-8445-A252-22BB1F9657A1}"/>
              </a:ext>
            </a:extLst>
          </p:cNvPr>
          <p:cNvSpPr>
            <a:spLocks noGrp="1"/>
          </p:cNvSpPr>
          <p:nvPr>
            <p:ph idx="1"/>
          </p:nvPr>
        </p:nvSpPr>
        <p:spPr>
          <a:xfrm>
            <a:off x="214401" y="2020076"/>
            <a:ext cx="7579202" cy="4590759"/>
          </a:xfrm>
        </p:spPr>
        <p:txBody>
          <a:bodyPr anchor="ctr">
            <a:normAutofit fontScale="55000" lnSpcReduction="20000"/>
          </a:bodyPr>
          <a:lstStyle/>
          <a:p>
            <a:r>
              <a:rPr lang="en-GB" sz="4600" dirty="0">
                <a:solidFill>
                  <a:srgbClr val="000000"/>
                </a:solidFill>
              </a:rPr>
              <a:t>Understand the usefulness of the group</a:t>
            </a:r>
          </a:p>
          <a:p>
            <a:pPr marL="0" indent="0">
              <a:buNone/>
            </a:pPr>
            <a:endParaRPr lang="en-GB" sz="4600" dirty="0">
              <a:solidFill>
                <a:srgbClr val="000000"/>
              </a:solidFill>
            </a:endParaRPr>
          </a:p>
          <a:p>
            <a:r>
              <a:rPr lang="en-GB" sz="4600" dirty="0">
                <a:solidFill>
                  <a:srgbClr val="000000"/>
                </a:solidFill>
              </a:rPr>
              <a:t>Understand the aim of the task</a:t>
            </a:r>
          </a:p>
          <a:p>
            <a:pPr marL="0" indent="0">
              <a:buNone/>
            </a:pPr>
            <a:endParaRPr lang="en-GB" sz="4600" dirty="0">
              <a:solidFill>
                <a:srgbClr val="000000"/>
              </a:solidFill>
            </a:endParaRPr>
          </a:p>
          <a:p>
            <a:r>
              <a:rPr lang="en-GB" sz="4600" dirty="0">
                <a:solidFill>
                  <a:srgbClr val="000000"/>
                </a:solidFill>
              </a:rPr>
              <a:t>Discussing team member skills</a:t>
            </a:r>
          </a:p>
          <a:p>
            <a:pPr marL="0" indent="0">
              <a:buNone/>
            </a:pPr>
            <a:endParaRPr lang="en-GB" sz="4600" dirty="0">
              <a:solidFill>
                <a:srgbClr val="000000"/>
              </a:solidFill>
            </a:endParaRPr>
          </a:p>
          <a:p>
            <a:r>
              <a:rPr lang="en-GB" sz="4600" dirty="0">
                <a:solidFill>
                  <a:srgbClr val="000000"/>
                </a:solidFill>
              </a:rPr>
              <a:t>Delegations, responsibilities and personal roles</a:t>
            </a:r>
          </a:p>
          <a:p>
            <a:pPr marL="0" indent="0">
              <a:buNone/>
            </a:pPr>
            <a:endParaRPr lang="en-GB" sz="4600" dirty="0">
              <a:solidFill>
                <a:srgbClr val="000000"/>
              </a:solidFill>
            </a:endParaRPr>
          </a:p>
          <a:p>
            <a:r>
              <a:rPr lang="en-GB" sz="4600" dirty="0">
                <a:solidFill>
                  <a:srgbClr val="000000"/>
                </a:solidFill>
              </a:rPr>
              <a:t>Ground rules about team structure</a:t>
            </a:r>
          </a:p>
          <a:p>
            <a:endParaRPr lang="en-GB" sz="4600" dirty="0">
              <a:solidFill>
                <a:srgbClr val="000000"/>
              </a:solidFill>
            </a:endParaRPr>
          </a:p>
          <a:p>
            <a:r>
              <a:rPr lang="en-GB" sz="4600" dirty="0">
                <a:solidFill>
                  <a:srgbClr val="000000"/>
                </a:solidFill>
              </a:rPr>
              <a:t>Ground rules about team task submissions</a:t>
            </a:r>
          </a:p>
          <a:p>
            <a:endParaRPr lang="en-GB" sz="1400" dirty="0">
              <a:solidFill>
                <a:srgbClr val="000000"/>
              </a:solidFill>
            </a:endParaRPr>
          </a:p>
        </p:txBody>
      </p:sp>
      <p:sp>
        <p:nvSpPr>
          <p:cNvPr id="139"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91562"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a:extLst>
              <a:ext uri="{FF2B5EF4-FFF2-40B4-BE49-F238E27FC236}">
                <a16:creationId xmlns:a16="http://schemas.microsoft.com/office/drawing/2014/main" id="{33446543-84EC-A542-B6E9-763B59C066D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00821" y="2407684"/>
            <a:ext cx="3661831" cy="20628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1928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7" name="Rectangle 1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EA17D1-A9C2-254A-8F42-067E36E7AFD9}"/>
              </a:ext>
            </a:extLst>
          </p:cNvPr>
          <p:cNvSpPr>
            <a:spLocks noGrp="1"/>
          </p:cNvSpPr>
          <p:nvPr>
            <p:ph type="title"/>
          </p:nvPr>
        </p:nvSpPr>
        <p:spPr>
          <a:xfrm>
            <a:off x="1043631" y="809898"/>
            <a:ext cx="10173010" cy="1554480"/>
          </a:xfrm>
        </p:spPr>
        <p:style>
          <a:lnRef idx="2">
            <a:schemeClr val="dk1"/>
          </a:lnRef>
          <a:fillRef idx="1">
            <a:schemeClr val="lt1"/>
          </a:fillRef>
          <a:effectRef idx="0">
            <a:schemeClr val="dk1"/>
          </a:effectRef>
          <a:fontRef idx="minor">
            <a:schemeClr val="dk1"/>
          </a:fontRef>
        </p:style>
        <p:txBody>
          <a:bodyPr anchor="ctr">
            <a:normAutofit/>
          </a:bodyPr>
          <a:lstStyle/>
          <a:p>
            <a:r>
              <a:rPr lang="en-GB" sz="4800" b="1" dirty="0"/>
              <a:t>Stage 2: Storming </a:t>
            </a:r>
          </a:p>
        </p:txBody>
      </p:sp>
      <p:cxnSp>
        <p:nvCxnSpPr>
          <p:cNvPr id="23" name="Straight Connector 22">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0D00F41-1089-49C7-80A3-1806368760A4}"/>
              </a:ext>
            </a:extLst>
          </p:cNvPr>
          <p:cNvGraphicFramePr>
            <a:graphicFrameLocks noGrp="1"/>
          </p:cNvGraphicFramePr>
          <p:nvPr>
            <p:ph idx="1"/>
            <p:extLst>
              <p:ext uri="{D42A27DB-BD31-4B8C-83A1-F6EECF244321}">
                <p14:modId xmlns:p14="http://schemas.microsoft.com/office/powerpoint/2010/main" val="798820546"/>
              </p:ext>
            </p:extLst>
          </p:nvPr>
        </p:nvGraphicFramePr>
        <p:xfrm>
          <a:off x="195859" y="3017519"/>
          <a:ext cx="11616229"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5524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825E80-59BF-B946-BBC1-232A230F0020}"/>
              </a:ext>
            </a:extLst>
          </p:cNvPr>
          <p:cNvSpPr>
            <a:spLocks noGrp="1"/>
          </p:cNvSpPr>
          <p:nvPr>
            <p:ph type="title"/>
          </p:nvPr>
        </p:nvSpPr>
        <p:spPr>
          <a:xfrm>
            <a:off x="376518" y="620392"/>
            <a:ext cx="4043082" cy="5504688"/>
          </a:xfrm>
          <a:ln/>
        </p:spPr>
        <p:style>
          <a:lnRef idx="2">
            <a:schemeClr val="dk1"/>
          </a:lnRef>
          <a:fillRef idx="1">
            <a:schemeClr val="lt1"/>
          </a:fillRef>
          <a:effectRef idx="0">
            <a:schemeClr val="dk1"/>
          </a:effectRef>
          <a:fontRef idx="minor">
            <a:schemeClr val="dk1"/>
          </a:fontRef>
        </p:style>
        <p:txBody>
          <a:bodyPr>
            <a:normAutofit/>
          </a:bodyPr>
          <a:lstStyle/>
          <a:p>
            <a:r>
              <a:rPr lang="en-GB" sz="5200" dirty="0">
                <a:ln w="0"/>
                <a:solidFill>
                  <a:schemeClr val="tx1"/>
                </a:solidFill>
                <a:effectLst>
                  <a:outerShdw blurRad="38100" dist="19050" dir="2700000" algn="tl" rotWithShape="0">
                    <a:schemeClr val="dk1">
                      <a:alpha val="40000"/>
                    </a:schemeClr>
                  </a:outerShdw>
                </a:effectLst>
              </a:rPr>
              <a:t>  Stage 3:     </a:t>
            </a:r>
            <a:br>
              <a:rPr lang="en-GB" sz="5200" dirty="0">
                <a:ln w="0"/>
                <a:solidFill>
                  <a:schemeClr val="tx1"/>
                </a:solidFill>
                <a:effectLst>
                  <a:outerShdw blurRad="38100" dist="19050" dir="2700000" algn="tl" rotWithShape="0">
                    <a:schemeClr val="dk1">
                      <a:alpha val="40000"/>
                    </a:schemeClr>
                  </a:outerShdw>
                </a:effectLst>
              </a:rPr>
            </a:br>
            <a:r>
              <a:rPr lang="en-GB" sz="5200" dirty="0">
                <a:ln w="0"/>
                <a:solidFill>
                  <a:schemeClr val="tx1"/>
                </a:solidFill>
                <a:effectLst>
                  <a:outerShdw blurRad="38100" dist="19050" dir="2700000" algn="tl" rotWithShape="0">
                    <a:schemeClr val="dk1">
                      <a:alpha val="40000"/>
                    </a:schemeClr>
                  </a:outerShdw>
                </a:effectLst>
              </a:rPr>
              <a:t>  Norming </a:t>
            </a:r>
          </a:p>
        </p:txBody>
      </p:sp>
      <p:graphicFrame>
        <p:nvGraphicFramePr>
          <p:cNvPr id="5" name="Content Placeholder 2">
            <a:extLst>
              <a:ext uri="{FF2B5EF4-FFF2-40B4-BE49-F238E27FC236}">
                <a16:creationId xmlns:a16="http://schemas.microsoft.com/office/drawing/2014/main" id="{36E47CE9-AF60-44CE-B54D-778183451072}"/>
              </a:ext>
            </a:extLst>
          </p:cNvPr>
          <p:cNvGraphicFramePr>
            <a:graphicFrameLocks noGrp="1"/>
          </p:cNvGraphicFramePr>
          <p:nvPr>
            <p:ph idx="1"/>
            <p:extLst>
              <p:ext uri="{D42A27DB-BD31-4B8C-83A1-F6EECF244321}">
                <p14:modId xmlns:p14="http://schemas.microsoft.com/office/powerpoint/2010/main" val="267169094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1381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88EF1B-33A7-DA49-BFAB-E025CD237C7D}"/>
              </a:ext>
            </a:extLst>
          </p:cNvPr>
          <p:cNvSpPr>
            <a:spLocks noGrp="1"/>
          </p:cNvSpPr>
          <p:nvPr>
            <p:ph type="title"/>
          </p:nvPr>
        </p:nvSpPr>
        <p:spPr>
          <a:xfrm>
            <a:off x="589560" y="856180"/>
            <a:ext cx="4560584" cy="1128068"/>
          </a:xfrm>
        </p:spPr>
        <p:txBody>
          <a:bodyPr anchor="ctr">
            <a:normAutofit/>
          </a:bodyPr>
          <a:lstStyle/>
          <a:p>
            <a:r>
              <a:rPr lang="en-GB" sz="3700" b="1"/>
              <a:t>Stage 4: Performing </a:t>
            </a:r>
          </a:p>
        </p:txBody>
      </p:sp>
      <p:grpSp>
        <p:nvGrpSpPr>
          <p:cNvPr id="26" name="Group 2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7" name="Rectangle 2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B4B29F-62E9-824B-AA6A-73D01BC38D95}"/>
              </a:ext>
            </a:extLst>
          </p:cNvPr>
          <p:cNvSpPr>
            <a:spLocks noGrp="1"/>
          </p:cNvSpPr>
          <p:nvPr>
            <p:ph idx="1"/>
          </p:nvPr>
        </p:nvSpPr>
        <p:spPr>
          <a:xfrm>
            <a:off x="590719" y="2330505"/>
            <a:ext cx="4559425" cy="3979585"/>
          </a:xfrm>
        </p:spPr>
        <p:txBody>
          <a:bodyPr anchor="ctr">
            <a:normAutofit/>
          </a:bodyPr>
          <a:lstStyle/>
          <a:p>
            <a:r>
              <a:rPr lang="en-GB" sz="2000"/>
              <a:t>Segments of the team well established.</a:t>
            </a:r>
          </a:p>
          <a:p>
            <a:pPr marL="0" indent="0">
              <a:buNone/>
            </a:pPr>
            <a:endParaRPr lang="en-GB" sz="2000"/>
          </a:p>
          <a:p>
            <a:r>
              <a:rPr lang="en-GB" sz="2000"/>
              <a:t>Roles and  tasks is clear and straightforward.</a:t>
            </a:r>
          </a:p>
          <a:p>
            <a:pPr marL="0" indent="0">
              <a:buNone/>
            </a:pPr>
            <a:endParaRPr lang="en-GB" sz="2000"/>
          </a:p>
          <a:p>
            <a:r>
              <a:rPr lang="en-GB" sz="2000"/>
              <a:t>Team becomes positive in handling any issues.</a:t>
            </a:r>
          </a:p>
          <a:p>
            <a:endParaRPr lang="en-GB" sz="2000"/>
          </a:p>
        </p:txBody>
      </p:sp>
      <p:sp>
        <p:nvSpPr>
          <p:cNvPr id="32" name="Rectangle 3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326EDB0-7EAB-C94A-AEB6-2E382316C0B6}"/>
              </a:ext>
            </a:extLst>
          </p:cNvPr>
          <p:cNvPicPr>
            <a:picLocks noChangeAspect="1"/>
          </p:cNvPicPr>
          <p:nvPr/>
        </p:nvPicPr>
        <p:blipFill rotWithShape="1">
          <a:blip r:embed="rId2"/>
          <a:srcRect l="1781" r="1246" b="-3"/>
          <a:stretch/>
        </p:blipFill>
        <p:spPr>
          <a:xfrm>
            <a:off x="5977788" y="799352"/>
            <a:ext cx="5425410" cy="5259296"/>
          </a:xfrm>
          <a:prstGeom prst="rect">
            <a:avLst/>
          </a:prstGeom>
        </p:spPr>
      </p:pic>
    </p:spTree>
    <p:extLst>
      <p:ext uri="{BB962C8B-B14F-4D97-AF65-F5344CB8AC3E}">
        <p14:creationId xmlns:p14="http://schemas.microsoft.com/office/powerpoint/2010/main" val="2473968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8A973-5812-4F47-B092-D5399918ED11}"/>
              </a:ext>
            </a:extLst>
          </p:cNvPr>
          <p:cNvSpPr>
            <a:spLocks noGrp="1"/>
          </p:cNvSpPr>
          <p:nvPr>
            <p:ph type="title"/>
          </p:nvPr>
        </p:nvSpPr>
        <p:spPr>
          <a:xfrm>
            <a:off x="99646" y="175849"/>
            <a:ext cx="11992708" cy="1494692"/>
          </a:xfrm>
        </p:spPr>
        <p:style>
          <a:lnRef idx="2">
            <a:schemeClr val="dk1"/>
          </a:lnRef>
          <a:fillRef idx="1">
            <a:schemeClr val="lt1"/>
          </a:fillRef>
          <a:effectRef idx="0">
            <a:schemeClr val="dk1"/>
          </a:effectRef>
          <a:fontRef idx="minor">
            <a:schemeClr val="dk1"/>
          </a:fontRef>
        </p:style>
        <p:txBody>
          <a:bodyPr anchor="ctr">
            <a:normAutofit/>
          </a:bodyPr>
          <a:lstStyle/>
          <a:p>
            <a:r>
              <a:rPr lang="en-GB" dirty="0"/>
              <a:t>Stage 5: Adjourning </a:t>
            </a:r>
          </a:p>
        </p:txBody>
      </p:sp>
      <p:sp>
        <p:nvSpPr>
          <p:cNvPr id="3" name="Content Placeholder 2">
            <a:extLst>
              <a:ext uri="{FF2B5EF4-FFF2-40B4-BE49-F238E27FC236}">
                <a16:creationId xmlns:a16="http://schemas.microsoft.com/office/drawing/2014/main" id="{F8DD409E-4EF9-3D45-9E67-6D9E25EA0AB4}"/>
              </a:ext>
            </a:extLst>
          </p:cNvPr>
          <p:cNvSpPr>
            <a:spLocks noGrp="1"/>
          </p:cNvSpPr>
          <p:nvPr>
            <p:ph idx="1"/>
          </p:nvPr>
        </p:nvSpPr>
        <p:spPr>
          <a:xfrm>
            <a:off x="271914" y="1688128"/>
            <a:ext cx="6396233" cy="4598374"/>
          </a:xfrm>
          <a:noFill/>
          <a:ln>
            <a:noFill/>
          </a:ln>
        </p:spPr>
        <p:style>
          <a:lnRef idx="0">
            <a:scrgbClr r="0" g="0" b="0"/>
          </a:lnRef>
          <a:fillRef idx="0">
            <a:scrgbClr r="0" g="0" b="0"/>
          </a:fillRef>
          <a:effectRef idx="0">
            <a:scrgbClr r="0" g="0" b="0"/>
          </a:effectRef>
          <a:fontRef idx="minor">
            <a:schemeClr val="dk1"/>
          </a:fontRef>
        </p:style>
        <p:txBody>
          <a:bodyPr anchor="ctr">
            <a:normAutofit/>
          </a:bodyPr>
          <a:lstStyle/>
          <a:p>
            <a:r>
              <a:rPr lang="en-GB" dirty="0"/>
              <a:t>Tasks becoming easier to carry out</a:t>
            </a:r>
          </a:p>
          <a:p>
            <a:pPr marL="0" indent="0">
              <a:buNone/>
            </a:pPr>
            <a:endParaRPr lang="en-GB" dirty="0"/>
          </a:p>
          <a:p>
            <a:r>
              <a:rPr lang="en-GB" dirty="0"/>
              <a:t>Achieving goals</a:t>
            </a:r>
          </a:p>
          <a:p>
            <a:pPr marL="0" indent="0">
              <a:buNone/>
            </a:pPr>
            <a:endParaRPr lang="en-GB" dirty="0"/>
          </a:p>
          <a:p>
            <a:r>
              <a:rPr lang="en-GB" dirty="0"/>
              <a:t>Teams and task  changing becoming easier</a:t>
            </a:r>
          </a:p>
          <a:p>
            <a:endParaRPr lang="en-GB" sz="1800" dirty="0"/>
          </a:p>
        </p:txBody>
      </p:sp>
      <p:cxnSp>
        <p:nvCxnSpPr>
          <p:cNvPr id="6" name="Straight Connector 5">
            <a:extLst>
              <a:ext uri="{FF2B5EF4-FFF2-40B4-BE49-F238E27FC236}">
                <a16:creationId xmlns:a16="http://schemas.microsoft.com/office/drawing/2014/main" id="{799C577E-CBF4-C24E-B884-E84C995BD9F9}"/>
              </a:ext>
            </a:extLst>
          </p:cNvPr>
          <p:cNvCxnSpPr/>
          <p:nvPr/>
        </p:nvCxnSpPr>
        <p:spPr>
          <a:xfrm>
            <a:off x="131390" y="5591908"/>
            <a:ext cx="3338641" cy="0"/>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3765897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BC4CADBA-74ED-6440-9FDE-45843E3062FE}"/>
              </a:ext>
            </a:extLst>
          </p:cNvPr>
          <p:cNvSpPr txBox="1"/>
          <p:nvPr/>
        </p:nvSpPr>
        <p:spPr>
          <a:xfrm>
            <a:off x="589559" y="264414"/>
            <a:ext cx="5763303" cy="1719834"/>
          </a:xfrm>
          <a:prstGeom prst="rect">
            <a:avLst/>
          </a:prstGeom>
        </p:spPr>
        <p:txBody>
          <a:bodyPr vert="horz" lIns="91440" tIns="45720" rIns="91440" bIns="45720" rtlCol="0" anchor="ctr">
            <a:normAutofit fontScale="70000" lnSpcReduction="20000"/>
          </a:bodyPr>
          <a:lstStyle/>
          <a:p>
            <a:pPr>
              <a:lnSpc>
                <a:spcPct val="90000"/>
              </a:lnSpc>
              <a:spcBef>
                <a:spcPct val="0"/>
              </a:spcBef>
              <a:spcAft>
                <a:spcPts val="600"/>
              </a:spcAft>
            </a:pPr>
            <a:r>
              <a:rPr lang="en-GB" sz="6600" b="1" dirty="0">
                <a:latin typeface="+mj-lt"/>
              </a:rPr>
              <a:t>TEAM ROLES (BELBIN)</a:t>
            </a:r>
            <a:br>
              <a:rPr lang="en-GB" sz="6600" b="1" dirty="0">
                <a:latin typeface="+mj-lt"/>
              </a:rPr>
            </a:br>
            <a:r>
              <a:rPr lang="en-GB" sz="6600" b="1" dirty="0">
                <a:latin typeface="+mj-lt"/>
              </a:rPr>
              <a:t> </a:t>
            </a:r>
            <a:r>
              <a:rPr lang="en-GB" sz="3400" dirty="0">
                <a:latin typeface="+mj-lt"/>
              </a:rPr>
              <a:t>Flavia Mateus</a:t>
            </a:r>
            <a:endParaRPr lang="en-US" sz="3400" u="sng" dirty="0">
              <a:latin typeface="+mj-lt"/>
              <a:ea typeface="+mj-ea"/>
              <a:cs typeface="+mj-cs"/>
            </a:endParaRP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EE4370D-F6F4-AC40-9B1A-244461C977A7}"/>
              </a:ext>
            </a:extLst>
          </p:cNvPr>
          <p:cNvPicPr>
            <a:picLocks noChangeAspect="1"/>
          </p:cNvPicPr>
          <p:nvPr/>
        </p:nvPicPr>
        <p:blipFill rotWithShape="1">
          <a:blip r:embed="rId2"/>
          <a:srcRect l="13863" t="6919" r="11567" b="7083"/>
          <a:stretch/>
        </p:blipFill>
        <p:spPr>
          <a:xfrm>
            <a:off x="9319004" y="3638481"/>
            <a:ext cx="1749722" cy="201783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TextBox 13">
            <a:extLst>
              <a:ext uri="{FF2B5EF4-FFF2-40B4-BE49-F238E27FC236}">
                <a16:creationId xmlns:a16="http://schemas.microsoft.com/office/drawing/2014/main" id="{C28A10DB-A5BF-7249-A7B0-C406ED10F1A0}"/>
              </a:ext>
            </a:extLst>
          </p:cNvPr>
          <p:cNvSpPr txBox="1"/>
          <p:nvPr/>
        </p:nvSpPr>
        <p:spPr>
          <a:xfrm>
            <a:off x="6979150" y="5842457"/>
            <a:ext cx="4821438" cy="461665"/>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GB" sz="2400" dirty="0"/>
              <a:t>And not the actual personality.</a:t>
            </a:r>
          </a:p>
        </p:txBody>
      </p:sp>
      <p:sp>
        <p:nvSpPr>
          <p:cNvPr id="17" name="TextBox 16">
            <a:extLst>
              <a:ext uri="{FF2B5EF4-FFF2-40B4-BE49-F238E27FC236}">
                <a16:creationId xmlns:a16="http://schemas.microsoft.com/office/drawing/2014/main" id="{FDD6B7E9-A6AA-CB43-AD0D-323451CEEDFE}"/>
              </a:ext>
            </a:extLst>
          </p:cNvPr>
          <p:cNvSpPr txBox="1"/>
          <p:nvPr/>
        </p:nvSpPr>
        <p:spPr>
          <a:xfrm>
            <a:off x="284954" y="2248166"/>
            <a:ext cx="5997666" cy="3970318"/>
          </a:xfrm>
          <a:prstGeom prst="rect">
            <a:avLst/>
          </a:prstGeom>
          <a:noFill/>
        </p:spPr>
        <p:txBody>
          <a:bodyPr wrap="square" rtlCol="0">
            <a:spAutoFit/>
          </a:bodyPr>
          <a:lstStyle/>
          <a:p>
            <a:pPr marL="285750" indent="-285750">
              <a:buFont typeface="Arial" panose="020B0604020202020204" pitchFamily="34" charset="0"/>
              <a:buChar char="•"/>
            </a:pPr>
            <a:r>
              <a:rPr lang="en-GB" dirty="0"/>
              <a:t>Dr Raymond Meredith Belbin an English researcher</a:t>
            </a:r>
          </a:p>
          <a:p>
            <a:r>
              <a:rPr lang="en-GB" dirty="0"/>
              <a:t> </a:t>
            </a:r>
          </a:p>
          <a:p>
            <a:endParaRPr lang="en-GB" dirty="0"/>
          </a:p>
          <a:p>
            <a:pPr marL="285750" indent="-285750">
              <a:buFont typeface="Arial" panose="020B0604020202020204" pitchFamily="34" charset="0"/>
              <a:buChar char="•"/>
            </a:pPr>
            <a:r>
              <a:rPr lang="en-GB" dirty="0"/>
              <a:t>Management consultant developed his Team roles during 1970’s</a:t>
            </a:r>
          </a:p>
          <a:p>
            <a:endParaRPr lang="en-GB" dirty="0"/>
          </a:p>
          <a:p>
            <a:endParaRPr lang="en-GB" dirty="0"/>
          </a:p>
          <a:p>
            <a:pPr marL="285750" indent="-285750">
              <a:buFont typeface="Arial" panose="020B0604020202020204" pitchFamily="34" charset="0"/>
              <a:buChar char="•"/>
            </a:pPr>
            <a:r>
              <a:rPr lang="en-GB" dirty="0"/>
              <a:t>Over time he developed nine team roles he believed contribute to effectiveness.</a:t>
            </a:r>
          </a:p>
          <a:p>
            <a:endParaRPr lang="en-GB" dirty="0"/>
          </a:p>
          <a:p>
            <a:endParaRPr lang="en-GB" dirty="0"/>
          </a:p>
          <a:p>
            <a:pPr marL="285750" indent="-285750">
              <a:buFont typeface="Arial" panose="020B0604020202020204" pitchFamily="34" charset="0"/>
              <a:buChar char="•"/>
            </a:pPr>
            <a:r>
              <a:rPr lang="en-GB" dirty="0"/>
              <a:t>Definition of team role: </a:t>
            </a:r>
          </a:p>
          <a:p>
            <a:r>
              <a:rPr lang="en-GB" dirty="0"/>
              <a:t>       “</a:t>
            </a:r>
            <a:r>
              <a:rPr lang="en-GB" i="1" dirty="0"/>
              <a:t>A tendency to behave, contribute, and interrelate with others in a particular way” </a:t>
            </a:r>
          </a:p>
        </p:txBody>
      </p:sp>
      <p:sp>
        <p:nvSpPr>
          <p:cNvPr id="18" name="AutoShape 4" descr="Dr Meredith Belbin">
            <a:extLst>
              <a:ext uri="{FF2B5EF4-FFF2-40B4-BE49-F238E27FC236}">
                <a16:creationId xmlns:a16="http://schemas.microsoft.com/office/drawing/2014/main" id="{7A7F0B34-D783-BB4D-92F6-174B93A172D2}"/>
              </a:ext>
            </a:extLst>
          </p:cNvPr>
          <p:cNvSpPr>
            <a:spLocks noChangeAspect="1" noChangeArrowheads="1"/>
          </p:cNvSpPr>
          <p:nvPr/>
        </p:nvSpPr>
        <p:spPr bwMode="auto">
          <a:xfrm>
            <a:off x="6066332" y="3167001"/>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0" name="TextBox 19">
            <a:extLst>
              <a:ext uri="{FF2B5EF4-FFF2-40B4-BE49-F238E27FC236}">
                <a16:creationId xmlns:a16="http://schemas.microsoft.com/office/drawing/2014/main" id="{CC2324D6-56B2-F148-8886-C14283B89E52}"/>
              </a:ext>
            </a:extLst>
          </p:cNvPr>
          <p:cNvSpPr txBox="1"/>
          <p:nvPr/>
        </p:nvSpPr>
        <p:spPr>
          <a:xfrm>
            <a:off x="4835352" y="6297735"/>
            <a:ext cx="2550186" cy="369332"/>
          </a:xfrm>
          <a:prstGeom prst="rect">
            <a:avLst/>
          </a:prstGeom>
          <a:noFill/>
        </p:spPr>
        <p:txBody>
          <a:bodyPr wrap="square" rtlCol="0">
            <a:spAutoFit/>
          </a:bodyPr>
          <a:lstStyle/>
          <a:p>
            <a:r>
              <a:rPr lang="en-GB" dirty="0"/>
              <a:t>(Belbin, 2010)</a:t>
            </a:r>
          </a:p>
        </p:txBody>
      </p:sp>
      <p:pic>
        <p:nvPicPr>
          <p:cNvPr id="22" name="Picture 21">
            <a:extLst>
              <a:ext uri="{FF2B5EF4-FFF2-40B4-BE49-F238E27FC236}">
                <a16:creationId xmlns:a16="http://schemas.microsoft.com/office/drawing/2014/main" id="{862E4E58-A422-2741-ACEB-002834C67550}"/>
              </a:ext>
            </a:extLst>
          </p:cNvPr>
          <p:cNvPicPr>
            <a:picLocks noChangeAspect="1"/>
          </p:cNvPicPr>
          <p:nvPr/>
        </p:nvPicPr>
        <p:blipFill rotWithShape="1">
          <a:blip r:embed="rId3"/>
          <a:srcRect t="12537"/>
          <a:stretch/>
        </p:blipFill>
        <p:spPr>
          <a:xfrm>
            <a:off x="7126522" y="235797"/>
            <a:ext cx="3376985" cy="288304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7812107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9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TextBox 59">
            <a:extLst>
              <a:ext uri="{FF2B5EF4-FFF2-40B4-BE49-F238E27FC236}">
                <a16:creationId xmlns:a16="http://schemas.microsoft.com/office/drawing/2014/main" id="{9E103BE5-DA6E-2741-AD12-1D69F24BE57E}"/>
              </a:ext>
            </a:extLst>
          </p:cNvPr>
          <p:cNvSpPr txBox="1"/>
          <p:nvPr/>
        </p:nvSpPr>
        <p:spPr>
          <a:xfrm>
            <a:off x="495075" y="876238"/>
            <a:ext cx="5008885" cy="1128068"/>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p>
            <a:pPr>
              <a:lnSpc>
                <a:spcPct val="90000"/>
              </a:lnSpc>
              <a:spcBef>
                <a:spcPct val="0"/>
              </a:spcBef>
              <a:spcAft>
                <a:spcPts val="600"/>
              </a:spcAft>
            </a:pPr>
            <a:r>
              <a:rPr lang="en-US" sz="3700" dirty="0">
                <a:solidFill>
                  <a:schemeClr val="tx1"/>
                </a:solidFill>
                <a:latin typeface="+mj-lt"/>
                <a:ea typeface="+mj-ea"/>
                <a:cs typeface="+mj-cs"/>
              </a:rPr>
              <a:t>Belbin: Building Blocks</a:t>
            </a:r>
          </a:p>
        </p:txBody>
      </p:sp>
      <p:grpSp>
        <p:nvGrpSpPr>
          <p:cNvPr id="102" name="Group 10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 name="Rectangle 10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10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6" name="Rectangle 10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10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6" name="Picture 55" descr="A screenshot of a cell phone&#10;&#10;Description automatically generated">
            <a:extLst>
              <a:ext uri="{FF2B5EF4-FFF2-40B4-BE49-F238E27FC236}">
                <a16:creationId xmlns:a16="http://schemas.microsoft.com/office/drawing/2014/main" id="{530A433D-830C-674F-B661-7BF306DCDD2D}"/>
              </a:ext>
            </a:extLst>
          </p:cNvPr>
          <p:cNvPicPr>
            <a:picLocks noChangeAspect="1"/>
          </p:cNvPicPr>
          <p:nvPr/>
        </p:nvPicPr>
        <p:blipFill rotWithShape="1">
          <a:blip r:embed="rId2"/>
          <a:srcRect l="9862" r="9417" b="1"/>
          <a:stretch/>
        </p:blipFill>
        <p:spPr>
          <a:xfrm>
            <a:off x="6095999" y="871873"/>
            <a:ext cx="5330523" cy="525929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9" name="TextBox 108">
            <a:extLst>
              <a:ext uri="{FF2B5EF4-FFF2-40B4-BE49-F238E27FC236}">
                <a16:creationId xmlns:a16="http://schemas.microsoft.com/office/drawing/2014/main" id="{E6DFF782-4AEE-C64E-A51F-DE6E866339A4}"/>
              </a:ext>
            </a:extLst>
          </p:cNvPr>
          <p:cNvSpPr txBox="1"/>
          <p:nvPr/>
        </p:nvSpPr>
        <p:spPr>
          <a:xfrm>
            <a:off x="43681" y="4906449"/>
            <a:ext cx="4723915" cy="176924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800" dirty="0"/>
              <a:t>How we do our job is made up of the Team Role      </a:t>
            </a:r>
          </a:p>
          <a:p>
            <a:pPr marL="57150" algn="just">
              <a:lnSpc>
                <a:spcPct val="90000"/>
              </a:lnSpc>
              <a:spcAft>
                <a:spcPts val="600"/>
              </a:spcAft>
            </a:pPr>
            <a:r>
              <a:rPr lang="en-US" sz="2800" dirty="0"/>
              <a:t>  (How we do it).</a:t>
            </a:r>
          </a:p>
        </p:txBody>
      </p:sp>
      <p:cxnSp>
        <p:nvCxnSpPr>
          <p:cNvPr id="12" name="Straight Connector 11">
            <a:extLst>
              <a:ext uri="{FF2B5EF4-FFF2-40B4-BE49-F238E27FC236}">
                <a16:creationId xmlns:a16="http://schemas.microsoft.com/office/drawing/2014/main" id="{4D7EB804-274F-E94C-B248-5350CEA43746}"/>
              </a:ext>
            </a:extLst>
          </p:cNvPr>
          <p:cNvCxnSpPr>
            <a:cxnSpLocks/>
            <a:endCxn id="13" idx="2"/>
          </p:cNvCxnSpPr>
          <p:nvPr/>
        </p:nvCxnSpPr>
        <p:spPr>
          <a:xfrm>
            <a:off x="3845170" y="5451231"/>
            <a:ext cx="5967046" cy="23445"/>
          </a:xfrm>
          <a:prstGeom prst="line">
            <a:avLst/>
          </a:prstGeom>
        </p:spPr>
        <p:style>
          <a:lnRef idx="3">
            <a:schemeClr val="dk1"/>
          </a:lnRef>
          <a:fillRef idx="0">
            <a:schemeClr val="dk1"/>
          </a:fillRef>
          <a:effectRef idx="2">
            <a:schemeClr val="dk1"/>
          </a:effectRef>
          <a:fontRef idx="minor">
            <a:schemeClr val="tx1"/>
          </a:fontRef>
        </p:style>
      </p:cxnSp>
      <p:sp>
        <p:nvSpPr>
          <p:cNvPr id="13" name="Up Arrow 12">
            <a:extLst>
              <a:ext uri="{FF2B5EF4-FFF2-40B4-BE49-F238E27FC236}">
                <a16:creationId xmlns:a16="http://schemas.microsoft.com/office/drawing/2014/main" id="{E4792EBE-55AD-A148-9E63-F6294C5720DE}"/>
              </a:ext>
            </a:extLst>
          </p:cNvPr>
          <p:cNvSpPr/>
          <p:nvPr/>
        </p:nvSpPr>
        <p:spPr>
          <a:xfrm>
            <a:off x="9659816" y="5029199"/>
            <a:ext cx="304799" cy="445477"/>
          </a:xfrm>
          <a:prstGeom prst="up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7482928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able 9">
            <a:extLst>
              <a:ext uri="{FF2B5EF4-FFF2-40B4-BE49-F238E27FC236}">
                <a16:creationId xmlns:a16="http://schemas.microsoft.com/office/drawing/2014/main" id="{CF8D1CE7-4C2B-CF47-9A3F-63370DBDFD5C}"/>
              </a:ext>
            </a:extLst>
          </p:cNvPr>
          <p:cNvGraphicFramePr>
            <a:graphicFrameLocks noGrp="1"/>
          </p:cNvGraphicFramePr>
          <p:nvPr>
            <p:extLst>
              <p:ext uri="{D42A27DB-BD31-4B8C-83A1-F6EECF244321}">
                <p14:modId xmlns:p14="http://schemas.microsoft.com/office/powerpoint/2010/main" val="46767657"/>
              </p:ext>
            </p:extLst>
          </p:nvPr>
        </p:nvGraphicFramePr>
        <p:xfrm>
          <a:off x="319453" y="0"/>
          <a:ext cx="11553093" cy="6633742"/>
        </p:xfrm>
        <a:graphic>
          <a:graphicData uri="http://schemas.openxmlformats.org/drawingml/2006/table">
            <a:tbl>
              <a:tblPr firstRow="1" bandRow="1">
                <a:tableStyleId>{00A15C55-8517-42AA-B614-E9B94910E393}</a:tableStyleId>
              </a:tblPr>
              <a:tblGrid>
                <a:gridCol w="3851031">
                  <a:extLst>
                    <a:ext uri="{9D8B030D-6E8A-4147-A177-3AD203B41FA5}">
                      <a16:colId xmlns:a16="http://schemas.microsoft.com/office/drawing/2014/main" val="399127377"/>
                    </a:ext>
                  </a:extLst>
                </a:gridCol>
                <a:gridCol w="3851031">
                  <a:extLst>
                    <a:ext uri="{9D8B030D-6E8A-4147-A177-3AD203B41FA5}">
                      <a16:colId xmlns:a16="http://schemas.microsoft.com/office/drawing/2014/main" val="1306015048"/>
                    </a:ext>
                  </a:extLst>
                </a:gridCol>
                <a:gridCol w="3851031">
                  <a:extLst>
                    <a:ext uri="{9D8B030D-6E8A-4147-A177-3AD203B41FA5}">
                      <a16:colId xmlns:a16="http://schemas.microsoft.com/office/drawing/2014/main" val="2674171771"/>
                    </a:ext>
                  </a:extLst>
                </a:gridCol>
              </a:tblGrid>
              <a:tr h="628620">
                <a:tc>
                  <a:txBody>
                    <a:bodyPr/>
                    <a:lstStyle/>
                    <a:p>
                      <a:pPr algn="ctr"/>
                      <a:r>
                        <a:rPr lang="en-GB" sz="2400" dirty="0">
                          <a:solidFill>
                            <a:schemeClr val="tx1"/>
                          </a:solidFill>
                        </a:rPr>
                        <a:t>Team role &amp; abbreviation)</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r>
                        <a:rPr lang="en-GB" sz="2400" dirty="0">
                          <a:solidFill>
                            <a:schemeClr val="tx1"/>
                          </a:solidFill>
                        </a:rPr>
                        <a:t> Strengths </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r>
                        <a:rPr lang="en-GB" sz="2400" dirty="0">
                          <a:solidFill>
                            <a:schemeClr val="tx1"/>
                          </a:solidFill>
                        </a:rPr>
                        <a:t> Allowable weaknesses</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18928517"/>
                  </a:ext>
                </a:extLst>
              </a:tr>
              <a:tr h="1140754">
                <a:tc>
                  <a:txBody>
                    <a:bodyPr/>
                    <a:lstStyle/>
                    <a:p>
                      <a:r>
                        <a:rPr lang="en-GB" sz="1600" b="1" dirty="0"/>
                        <a:t>     Coordinator (CO)</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r>
                        <a:rPr lang="en-GB" sz="1200" b="1" dirty="0">
                          <a:latin typeface="+mn-lt"/>
                        </a:rPr>
                        <a:t>Mature, confident and identifies talent. Clarifies goals.</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r>
                        <a:rPr lang="en-GB" sz="1200" b="1" dirty="0">
                          <a:latin typeface="+mn-lt"/>
                        </a:rPr>
                        <a:t>Can be seen as manipulative and might offload their own share of the work.</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63609046"/>
                  </a:ext>
                </a:extLst>
              </a:tr>
              <a:tr h="960962">
                <a:tc>
                  <a:txBody>
                    <a:bodyPr/>
                    <a:lstStyle/>
                    <a:p>
                      <a:r>
                        <a:rPr lang="en-GB" sz="1600" b="1" dirty="0"/>
                        <a:t>    Implementer (IMP)</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r>
                        <a:rPr lang="en-GB" sz="1200" b="1" dirty="0">
                          <a:latin typeface="+mn-lt"/>
                        </a:rPr>
                        <a:t>Practical, reliable and efficient. Turns ideas into actions and organises work that needs to be done.</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r>
                        <a:rPr lang="en-GB" sz="1200" b="1" dirty="0">
                          <a:latin typeface="+mn-lt"/>
                        </a:rPr>
                        <a:t>Can be a bit inflexible and slow to respond to new possibilities.</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52340692"/>
                  </a:ext>
                </a:extLst>
              </a:tr>
              <a:tr h="691585">
                <a:tc>
                  <a:txBody>
                    <a:bodyPr/>
                    <a:lstStyle/>
                    <a:p>
                      <a:r>
                        <a:rPr lang="en-GB" sz="1600" b="1" dirty="0"/>
                        <a:t>    Shaper (SH)</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r>
                        <a:rPr lang="en-GB" sz="1200" b="1" dirty="0">
                          <a:latin typeface="+mn-lt"/>
                        </a:rPr>
                        <a:t>Challenging, dynamic, thrives on pressure. Has a drive and courage to overcome obstacles.</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r>
                        <a:rPr lang="en-GB" sz="1200" b="1" dirty="0">
                          <a:latin typeface="+mn-lt"/>
                        </a:rPr>
                        <a:t>Can be prone to provocation, and may sometimes offend people’s feelings.</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75433176"/>
                  </a:ext>
                </a:extLst>
              </a:tr>
              <a:tr h="691585">
                <a:tc>
                  <a:txBody>
                    <a:bodyPr/>
                    <a:lstStyle/>
                    <a:p>
                      <a:r>
                        <a:rPr lang="en-GB" sz="1600" b="1" dirty="0"/>
                        <a:t>    Completer – Finisher (CF)</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r>
                        <a:rPr lang="en-GB" sz="1200" b="1" dirty="0">
                          <a:latin typeface="+mn-lt"/>
                        </a:rPr>
                        <a:t>Painstaking, conscientious, anxious. Searches  errors. Polishes prefects</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r>
                        <a:rPr lang="en-GB" sz="1200" b="1" dirty="0">
                          <a:latin typeface="+mn-lt"/>
                        </a:rPr>
                        <a:t>Can be inclined to worry unduly, and reluctant to delegate.</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83724552"/>
                  </a:ext>
                </a:extLst>
              </a:tr>
              <a:tr h="1153421">
                <a:tc>
                  <a:txBody>
                    <a:bodyPr/>
                    <a:lstStyle/>
                    <a:p>
                      <a:r>
                        <a:rPr lang="en-GB" sz="1600" b="1" dirty="0"/>
                        <a:t>    Resource Investigator (RI)</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r>
                        <a:rPr lang="en-GB" sz="1200" b="1" dirty="0">
                          <a:latin typeface="+mn-lt"/>
                        </a:rPr>
                        <a:t>Outgoing, enthusiastic. Explores opportunities and develops contacts </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r>
                        <a:rPr lang="en-GB" sz="1200" b="1" dirty="0">
                          <a:latin typeface="+mn-lt"/>
                        </a:rPr>
                        <a:t>Might be over-optimistic, and can lose interest once the initial enthusiasm has passed.</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492309"/>
                  </a:ext>
                </a:extLst>
              </a:tr>
              <a:tr h="691585">
                <a:tc>
                  <a:txBody>
                    <a:bodyPr/>
                    <a:lstStyle/>
                    <a:p>
                      <a:r>
                        <a:rPr lang="en-GB" sz="1600" b="1" dirty="0"/>
                        <a:t>    Specialist (SP)</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r>
                        <a:rPr lang="en-GB" sz="1200" b="1" dirty="0">
                          <a:latin typeface="+mn-lt"/>
                        </a:rPr>
                        <a:t>Single-minded, self-starting and dedicated. They provide specialist knowledge and skills.</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r>
                        <a:rPr lang="en-GB" sz="1200" b="1" dirty="0">
                          <a:latin typeface="+mn-lt"/>
                        </a:rPr>
                        <a:t> Tends to contribute on a narrow front and can dwell on the technicalities.</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00208894"/>
                  </a:ext>
                </a:extLst>
              </a:tr>
              <a:tr h="480890">
                <a:tc>
                  <a:txBody>
                    <a:bodyPr/>
                    <a:lstStyle/>
                    <a:p>
                      <a:r>
                        <a:rPr lang="en-GB" sz="1600" b="1" dirty="0"/>
                        <a:t>    Monitor - Evaluator (ME)</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r>
                        <a:rPr lang="en-GB" sz="1200" b="1" dirty="0">
                          <a:latin typeface="+mn-lt"/>
                        </a:rPr>
                        <a:t>Sober, Strategic and discerning. Sees all options and judges accurately.</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r>
                        <a:rPr lang="en-GB" sz="1200" b="1" dirty="0">
                          <a:latin typeface="+mn-lt"/>
                        </a:rPr>
                        <a:t>Sometimes lacks drive and ability to inspire others and can be overly critical.</a:t>
                      </a:r>
                    </a:p>
                  </a:txBody>
                  <a:tcPr>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53352098"/>
                  </a:ext>
                </a:extLst>
              </a:tr>
            </a:tbl>
          </a:graphicData>
        </a:graphic>
      </p:graphicFrame>
    </p:spTree>
    <p:extLst>
      <p:ext uri="{BB962C8B-B14F-4D97-AF65-F5344CB8AC3E}">
        <p14:creationId xmlns:p14="http://schemas.microsoft.com/office/powerpoint/2010/main" val="13558964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7680E207-1874-334B-BFAE-FBF9472B66A6}"/>
              </a:ext>
            </a:extLst>
          </p:cNvPr>
          <p:cNvGraphicFramePr>
            <a:graphicFrameLocks noGrp="1"/>
          </p:cNvGraphicFramePr>
          <p:nvPr>
            <p:extLst>
              <p:ext uri="{D42A27DB-BD31-4B8C-83A1-F6EECF244321}">
                <p14:modId xmlns:p14="http://schemas.microsoft.com/office/powerpoint/2010/main" val="1665097466"/>
              </p:ext>
            </p:extLst>
          </p:nvPr>
        </p:nvGraphicFramePr>
        <p:xfrm>
          <a:off x="215899" y="2901461"/>
          <a:ext cx="11760201" cy="2743200"/>
        </p:xfrm>
        <a:graphic>
          <a:graphicData uri="http://schemas.openxmlformats.org/drawingml/2006/table">
            <a:tbl>
              <a:tblPr firstRow="1" bandRow="1">
                <a:tableStyleId>{D27102A9-8310-4765-A935-A1911B00CA55}</a:tableStyleId>
              </a:tblPr>
              <a:tblGrid>
                <a:gridCol w="3920067">
                  <a:extLst>
                    <a:ext uri="{9D8B030D-6E8A-4147-A177-3AD203B41FA5}">
                      <a16:colId xmlns:a16="http://schemas.microsoft.com/office/drawing/2014/main" val="1970828608"/>
                    </a:ext>
                  </a:extLst>
                </a:gridCol>
                <a:gridCol w="3920067">
                  <a:extLst>
                    <a:ext uri="{9D8B030D-6E8A-4147-A177-3AD203B41FA5}">
                      <a16:colId xmlns:a16="http://schemas.microsoft.com/office/drawing/2014/main" val="3210338308"/>
                    </a:ext>
                  </a:extLst>
                </a:gridCol>
                <a:gridCol w="3920067">
                  <a:extLst>
                    <a:ext uri="{9D8B030D-6E8A-4147-A177-3AD203B41FA5}">
                      <a16:colId xmlns:a16="http://schemas.microsoft.com/office/drawing/2014/main" val="3903708733"/>
                    </a:ext>
                  </a:extLst>
                </a:gridCol>
              </a:tblGrid>
              <a:tr h="620713">
                <a:tc>
                  <a:txBody>
                    <a:bodyPr/>
                    <a:lstStyle/>
                    <a:p>
                      <a:r>
                        <a:rPr lang="en-GB" dirty="0"/>
                        <a:t>   </a:t>
                      </a:r>
                      <a:r>
                        <a:rPr lang="en-GB" sz="2800" dirty="0"/>
                        <a:t>Plant</a:t>
                      </a:r>
                      <a:endParaRPr lang="en-GB" dirty="0"/>
                    </a:p>
                  </a:txBody>
                  <a:tcPr/>
                </a:tc>
                <a:tc>
                  <a:txBody>
                    <a:bodyPr/>
                    <a:lstStyle/>
                    <a:p>
                      <a:r>
                        <a:rPr lang="en-GB" sz="2400" dirty="0"/>
                        <a:t>Creative, imaginative, free-thinking, generates ideas and solves difficult problem.</a:t>
                      </a:r>
                      <a:endParaRPr lang="en-GB" dirty="0">
                        <a:solidFill>
                          <a:schemeClr val="tx1"/>
                        </a:solidFill>
                      </a:endParaRPr>
                    </a:p>
                  </a:txBody>
                  <a:tcPr/>
                </a:tc>
                <a:tc>
                  <a:txBody>
                    <a:bodyPr/>
                    <a:lstStyle/>
                    <a:p>
                      <a:r>
                        <a:rPr lang="en-GB" sz="2400" dirty="0"/>
                        <a:t>Might ignore incidents, and may be too preoccupied to communicate effectively.</a:t>
                      </a:r>
                      <a:endParaRPr lang="en-GB" sz="2400" dirty="0">
                        <a:solidFill>
                          <a:schemeClr val="tx1"/>
                        </a:solidFill>
                      </a:endParaRPr>
                    </a:p>
                  </a:txBody>
                  <a:tcPr/>
                </a:tc>
                <a:extLst>
                  <a:ext uri="{0D108BD9-81ED-4DB2-BD59-A6C34878D82A}">
                    <a16:rowId xmlns:a16="http://schemas.microsoft.com/office/drawing/2014/main" val="431132344"/>
                  </a:ext>
                </a:extLst>
              </a:tr>
              <a:tr h="547688">
                <a:tc>
                  <a:txBody>
                    <a:bodyPr/>
                    <a:lstStyle/>
                    <a:p>
                      <a:r>
                        <a:rPr lang="en-GB" dirty="0"/>
                        <a:t>   </a:t>
                      </a:r>
                      <a:r>
                        <a:rPr lang="en-GB" sz="2400" dirty="0"/>
                        <a:t>Team Worker</a:t>
                      </a:r>
                      <a:endParaRPr lang="en-GB" b="1" dirty="0"/>
                    </a:p>
                  </a:txBody>
                  <a:tcPr/>
                </a:tc>
                <a:tc>
                  <a:txBody>
                    <a:bodyPr/>
                    <a:lstStyle/>
                    <a:p>
                      <a:r>
                        <a:rPr lang="en-GB" sz="2400" dirty="0"/>
                        <a:t>Co-operative, perceptive and diplomatic. Listens and averts friction.</a:t>
                      </a:r>
                      <a:endParaRPr lang="en-GB" sz="2400" b="1" dirty="0">
                        <a:solidFill>
                          <a:schemeClr val="tx1"/>
                        </a:solidFill>
                      </a:endParaRPr>
                    </a:p>
                  </a:txBody>
                  <a:tcPr/>
                </a:tc>
                <a:tc>
                  <a:txBody>
                    <a:bodyPr/>
                    <a:lstStyle/>
                    <a:p>
                      <a:r>
                        <a:rPr lang="en-GB" sz="2400" dirty="0"/>
                        <a:t>Can be indecisive in crunch situations and tends to avoid confrontation.</a:t>
                      </a:r>
                      <a:endParaRPr lang="en-GB" sz="2400" b="1" dirty="0">
                        <a:solidFill>
                          <a:schemeClr val="tx1"/>
                        </a:solidFill>
                      </a:endParaRPr>
                    </a:p>
                  </a:txBody>
                  <a:tcPr/>
                </a:tc>
                <a:extLst>
                  <a:ext uri="{0D108BD9-81ED-4DB2-BD59-A6C34878D82A}">
                    <a16:rowId xmlns:a16="http://schemas.microsoft.com/office/drawing/2014/main" val="1402546907"/>
                  </a:ext>
                </a:extLst>
              </a:tr>
            </a:tbl>
          </a:graphicData>
        </a:graphic>
      </p:graphicFrame>
    </p:spTree>
    <p:extLst>
      <p:ext uri="{BB962C8B-B14F-4D97-AF65-F5344CB8AC3E}">
        <p14:creationId xmlns:p14="http://schemas.microsoft.com/office/powerpoint/2010/main" val="30079795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55CA618-78A6-47F6-B865-E9315164F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1255" y="-1"/>
            <a:ext cx="7649490" cy="5728133"/>
            <a:chOff x="329184" y="1"/>
            <a:chExt cx="524256" cy="5728133"/>
          </a:xfrm>
        </p:grpSpPr>
        <p:cxnSp>
          <p:nvCxnSpPr>
            <p:cNvPr id="32" name="Straight Connector 31">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5" name="Rectangle 34">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318045"/>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9A2D53E8-3405-BB45-AF0E-EB5BFCCA29D7}"/>
              </a:ext>
            </a:extLst>
          </p:cNvPr>
          <p:cNvSpPr>
            <a:spLocks noGrp="1"/>
          </p:cNvSpPr>
          <p:nvPr>
            <p:ph type="title"/>
          </p:nvPr>
        </p:nvSpPr>
        <p:spPr>
          <a:xfrm>
            <a:off x="793844" y="4463941"/>
            <a:ext cx="10071536" cy="929750"/>
          </a:xfrm>
        </p:spPr>
        <p:style>
          <a:lnRef idx="0">
            <a:scrgbClr r="0" g="0" b="0"/>
          </a:lnRef>
          <a:fillRef idx="0">
            <a:scrgbClr r="0" g="0" b="0"/>
          </a:fillRef>
          <a:effectRef idx="0">
            <a:scrgbClr r="0" g="0" b="0"/>
          </a:effectRef>
          <a:fontRef idx="minor">
            <a:schemeClr val="dk1"/>
          </a:fontRef>
        </p:style>
        <p:txBody>
          <a:bodyPr vert="horz" lIns="91440" tIns="45720" rIns="91440" bIns="45720" rtlCol="0" anchor="b">
            <a:normAutofit/>
          </a:bodyPr>
          <a:lstStyle/>
          <a:p>
            <a:pPr algn="ctr"/>
            <a:r>
              <a:rPr lang="en-US" sz="5200" b="1" dirty="0">
                <a:ln w="0"/>
                <a:solidFill>
                  <a:schemeClr val="tx1"/>
                </a:solidFill>
                <a:effectLst>
                  <a:outerShdw blurRad="38100" dist="19050" dir="2700000" algn="tl" rotWithShape="0">
                    <a:schemeClr val="dk1">
                      <a:alpha val="40000"/>
                    </a:schemeClr>
                  </a:outerShdw>
                </a:effectLst>
                <a:latin typeface="+mj-lt"/>
                <a:ea typeface="+mj-ea"/>
                <a:cs typeface="+mj-cs"/>
              </a:rPr>
              <a:t>Belbin Team Roles: Summary </a:t>
            </a:r>
          </a:p>
        </p:txBody>
      </p:sp>
      <p:pic>
        <p:nvPicPr>
          <p:cNvPr id="22" name="Picture 21">
            <a:extLst>
              <a:ext uri="{FF2B5EF4-FFF2-40B4-BE49-F238E27FC236}">
                <a16:creationId xmlns:a16="http://schemas.microsoft.com/office/drawing/2014/main" id="{4AB230BB-A905-E548-A6FE-428EE2E25D0C}"/>
              </a:ext>
            </a:extLst>
          </p:cNvPr>
          <p:cNvPicPr>
            <a:picLocks noChangeAspect="1"/>
          </p:cNvPicPr>
          <p:nvPr/>
        </p:nvPicPr>
        <p:blipFill>
          <a:blip r:embed="rId2"/>
          <a:stretch>
            <a:fillRect/>
          </a:stretch>
        </p:blipFill>
        <p:spPr>
          <a:xfrm>
            <a:off x="76988" y="561412"/>
            <a:ext cx="6517776" cy="3975844"/>
          </a:xfrm>
          <a:prstGeom prst="rect">
            <a:avLst/>
          </a:prstGeom>
        </p:spPr>
      </p:pic>
      <p:pic>
        <p:nvPicPr>
          <p:cNvPr id="24" name="Picture 23">
            <a:extLst>
              <a:ext uri="{FF2B5EF4-FFF2-40B4-BE49-F238E27FC236}">
                <a16:creationId xmlns:a16="http://schemas.microsoft.com/office/drawing/2014/main" id="{B7C608EF-2B57-0F4F-816B-4980451A1933}"/>
              </a:ext>
            </a:extLst>
          </p:cNvPr>
          <p:cNvPicPr>
            <a:picLocks noChangeAspect="1"/>
          </p:cNvPicPr>
          <p:nvPr/>
        </p:nvPicPr>
        <p:blipFill>
          <a:blip r:embed="rId3"/>
          <a:stretch>
            <a:fillRect/>
          </a:stretch>
        </p:blipFill>
        <p:spPr>
          <a:xfrm>
            <a:off x="7434665" y="560002"/>
            <a:ext cx="3082544" cy="2999232"/>
          </a:xfrm>
          <a:prstGeom prst="rect">
            <a:avLst/>
          </a:prstGeom>
        </p:spPr>
      </p:pic>
    </p:spTree>
    <p:extLst>
      <p:ext uri="{BB962C8B-B14F-4D97-AF65-F5344CB8AC3E}">
        <p14:creationId xmlns:p14="http://schemas.microsoft.com/office/powerpoint/2010/main" val="24972760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0">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2503015-0F00-3640-94BA-48040E0C603F}"/>
              </a:ext>
            </a:extLst>
          </p:cNvPr>
          <p:cNvSpPr txBox="1"/>
          <p:nvPr/>
        </p:nvSpPr>
        <p:spPr>
          <a:xfrm>
            <a:off x="9267909" y="2023110"/>
            <a:ext cx="2469624" cy="284607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kern="1200">
                <a:solidFill>
                  <a:schemeClr val="tx1"/>
                </a:solidFill>
                <a:latin typeface="+mj-lt"/>
                <a:ea typeface="+mj-ea"/>
                <a:cs typeface="+mj-cs"/>
              </a:rPr>
              <a:t>Example</a:t>
            </a:r>
            <a:r>
              <a:rPr lang="en-US" sz="3700" kern="1200">
                <a:solidFill>
                  <a:schemeClr val="tx1"/>
                </a:solidFill>
                <a:latin typeface="+mj-lt"/>
                <a:ea typeface="+mj-ea"/>
                <a:cs typeface="+mj-cs"/>
              </a:rPr>
              <a:t> </a:t>
            </a:r>
          </a:p>
        </p:txBody>
      </p:sp>
      <p:sp>
        <p:nvSpPr>
          <p:cNvPr id="23" name="Rectangle 1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1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2D85565D-9D9A-8A48-A052-C41CA1FA0381}"/>
              </a:ext>
            </a:extLst>
          </p:cNvPr>
          <p:cNvGraphicFramePr>
            <a:graphicFrameLocks noGrp="1"/>
          </p:cNvGraphicFramePr>
          <p:nvPr>
            <p:extLst>
              <p:ext uri="{D42A27DB-BD31-4B8C-83A1-F6EECF244321}">
                <p14:modId xmlns:p14="http://schemas.microsoft.com/office/powerpoint/2010/main" val="1245789234"/>
              </p:ext>
            </p:extLst>
          </p:nvPr>
        </p:nvGraphicFramePr>
        <p:xfrm>
          <a:off x="233796" y="210367"/>
          <a:ext cx="7972136" cy="6204998"/>
        </p:xfrm>
        <a:graphic>
          <a:graphicData uri="http://schemas.openxmlformats.org/drawingml/2006/table">
            <a:tbl>
              <a:tblPr firstRow="1" bandRow="1">
                <a:tableStyleId>{00A15C55-8517-42AA-B614-E9B94910E393}</a:tableStyleId>
              </a:tblPr>
              <a:tblGrid>
                <a:gridCol w="2204177">
                  <a:extLst>
                    <a:ext uri="{9D8B030D-6E8A-4147-A177-3AD203B41FA5}">
                      <a16:colId xmlns:a16="http://schemas.microsoft.com/office/drawing/2014/main" val="353466320"/>
                    </a:ext>
                  </a:extLst>
                </a:gridCol>
                <a:gridCol w="1781891">
                  <a:extLst>
                    <a:ext uri="{9D8B030D-6E8A-4147-A177-3AD203B41FA5}">
                      <a16:colId xmlns:a16="http://schemas.microsoft.com/office/drawing/2014/main" val="1004643069"/>
                    </a:ext>
                  </a:extLst>
                </a:gridCol>
                <a:gridCol w="1993034">
                  <a:extLst>
                    <a:ext uri="{9D8B030D-6E8A-4147-A177-3AD203B41FA5}">
                      <a16:colId xmlns:a16="http://schemas.microsoft.com/office/drawing/2014/main" val="2670018489"/>
                    </a:ext>
                  </a:extLst>
                </a:gridCol>
                <a:gridCol w="1993034">
                  <a:extLst>
                    <a:ext uri="{9D8B030D-6E8A-4147-A177-3AD203B41FA5}">
                      <a16:colId xmlns:a16="http://schemas.microsoft.com/office/drawing/2014/main" val="4209133194"/>
                    </a:ext>
                  </a:extLst>
                </a:gridCol>
              </a:tblGrid>
              <a:tr h="1672985">
                <a:tc>
                  <a:txBody>
                    <a:bodyPr/>
                    <a:lstStyle/>
                    <a:p>
                      <a:r>
                        <a:rPr lang="en-GB" sz="2400" b="0" dirty="0">
                          <a:solidFill>
                            <a:sysClr val="windowText" lastClr="000000"/>
                          </a:solidFill>
                        </a:rPr>
                        <a:t>Belbin Roles/</a:t>
                      </a:r>
                    </a:p>
                    <a:p>
                      <a:r>
                        <a:rPr lang="en-GB" sz="2400" b="0" dirty="0">
                          <a:solidFill>
                            <a:sysClr val="windowText" lastClr="000000"/>
                          </a:solidFill>
                        </a:rPr>
                        <a:t>Famous </a:t>
                      </a:r>
                    </a:p>
                    <a:p>
                      <a:r>
                        <a:rPr lang="en-GB" sz="2400" b="0" dirty="0">
                          <a:solidFill>
                            <a:sysClr val="windowText" lastClr="000000"/>
                          </a:solidFill>
                        </a:rPr>
                        <a:t>Team</a:t>
                      </a:r>
                    </a:p>
                  </a:txBody>
                  <a:tcPr marL="167640" marR="167640" marT="83820" marB="8382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r>
                        <a:rPr lang="en-GB" sz="1800" b="0" u="sng" dirty="0">
                          <a:solidFill>
                            <a:sysClr val="windowText" lastClr="000000"/>
                          </a:solidFill>
                        </a:rPr>
                        <a:t>Thinking oriented role</a:t>
                      </a:r>
                    </a:p>
                    <a:p>
                      <a:r>
                        <a:rPr lang="en-GB" sz="1800" b="0" dirty="0">
                          <a:solidFill>
                            <a:sysClr val="windowText" lastClr="000000"/>
                          </a:solidFill>
                        </a:rPr>
                        <a:t>Plant, Monitor, Evaluator, Specialist.</a:t>
                      </a:r>
                    </a:p>
                  </a:txBody>
                  <a:tcPr marL="167640" marR="167640" marT="83820" marB="8382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r>
                        <a:rPr lang="en-GB" sz="1800" b="0" u="sng" dirty="0">
                          <a:solidFill>
                            <a:sysClr val="windowText" lastClr="000000"/>
                          </a:solidFill>
                        </a:rPr>
                        <a:t>Action oriented role</a:t>
                      </a:r>
                    </a:p>
                    <a:p>
                      <a:r>
                        <a:rPr lang="en-GB" sz="1800" b="0" u="none" dirty="0">
                          <a:solidFill>
                            <a:sysClr val="windowText" lastClr="000000"/>
                          </a:solidFill>
                        </a:rPr>
                        <a:t>Shaper, Implementer, Completer/</a:t>
                      </a:r>
                    </a:p>
                    <a:p>
                      <a:r>
                        <a:rPr lang="en-GB" sz="1800" b="0" u="none" dirty="0">
                          <a:solidFill>
                            <a:sysClr val="windowText" lastClr="000000"/>
                          </a:solidFill>
                        </a:rPr>
                        <a:t>Finisher.</a:t>
                      </a:r>
                    </a:p>
                  </a:txBody>
                  <a:tcPr marL="167640" marR="167640" marT="83820" marB="8382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r>
                        <a:rPr lang="en-GB" sz="1800" b="0" u="sng" dirty="0">
                          <a:solidFill>
                            <a:sysClr val="windowText" lastClr="000000"/>
                          </a:solidFill>
                        </a:rPr>
                        <a:t>People oriented roles </a:t>
                      </a:r>
                    </a:p>
                    <a:p>
                      <a:r>
                        <a:rPr lang="en-GB" sz="1800" b="0" u="none" dirty="0">
                          <a:solidFill>
                            <a:sysClr val="windowText" lastClr="000000"/>
                          </a:solidFill>
                        </a:rPr>
                        <a:t>Coordinator, team worker, Resource investigator.</a:t>
                      </a:r>
                    </a:p>
                  </a:txBody>
                  <a:tcPr marL="167640" marR="167640" marT="83820" marB="8382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18239924"/>
                  </a:ext>
                </a:extLst>
              </a:tr>
              <a:tr h="2195719">
                <a:tc>
                  <a:txBody>
                    <a:bodyPr/>
                    <a:lstStyle/>
                    <a:p>
                      <a:r>
                        <a:rPr lang="en-GB" sz="3300" b="1" dirty="0">
                          <a:solidFill>
                            <a:sysClr val="windowText" lastClr="000000"/>
                          </a:solidFill>
                        </a:rPr>
                        <a:t>Harry </a:t>
                      </a:r>
                    </a:p>
                    <a:p>
                      <a:r>
                        <a:rPr lang="en-GB" sz="3300" b="1" dirty="0">
                          <a:solidFill>
                            <a:sysClr val="windowText" lastClr="000000"/>
                          </a:solidFill>
                        </a:rPr>
                        <a:t>Potter</a:t>
                      </a:r>
                    </a:p>
                  </a:txBody>
                  <a:tcPr marL="167640" marR="167640" marT="83820" marB="8382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GB" sz="2400" b="0" dirty="0">
                        <a:solidFill>
                          <a:sysClr val="windowText" lastClr="000000"/>
                        </a:solidFill>
                      </a:endParaRPr>
                    </a:p>
                    <a:p>
                      <a:r>
                        <a:rPr lang="en-GB" sz="2400" b="0" dirty="0">
                          <a:solidFill>
                            <a:sysClr val="windowText" lastClr="000000"/>
                          </a:solidFill>
                        </a:rPr>
                        <a:t>Hermonie</a:t>
                      </a:r>
                    </a:p>
                  </a:txBody>
                  <a:tcPr marL="167640" marR="167640" marT="83820" marB="8382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GB" sz="2400" b="0" dirty="0">
                        <a:solidFill>
                          <a:sysClr val="windowText" lastClr="000000"/>
                        </a:solidFill>
                      </a:endParaRPr>
                    </a:p>
                    <a:p>
                      <a:r>
                        <a:rPr lang="en-GB" sz="2400" b="0" dirty="0">
                          <a:solidFill>
                            <a:sysClr val="windowText" lastClr="000000"/>
                          </a:solidFill>
                        </a:rPr>
                        <a:t>Harry </a:t>
                      </a:r>
                    </a:p>
                    <a:p>
                      <a:r>
                        <a:rPr lang="en-GB" sz="2400" b="0" dirty="0">
                          <a:solidFill>
                            <a:sysClr val="windowText" lastClr="000000"/>
                          </a:solidFill>
                        </a:rPr>
                        <a:t>Potter</a:t>
                      </a:r>
                    </a:p>
                  </a:txBody>
                  <a:tcPr marL="167640" marR="167640" marT="83820" marB="8382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GB" sz="2400" b="0" dirty="0">
                        <a:solidFill>
                          <a:sysClr val="windowText" lastClr="000000"/>
                        </a:solidFill>
                      </a:endParaRPr>
                    </a:p>
                    <a:p>
                      <a:r>
                        <a:rPr lang="en-GB" sz="2400" b="0" dirty="0">
                          <a:solidFill>
                            <a:sysClr val="windowText" lastClr="000000"/>
                          </a:solidFill>
                        </a:rPr>
                        <a:t>Ron</a:t>
                      </a:r>
                    </a:p>
                    <a:p>
                      <a:r>
                        <a:rPr lang="en-GB" sz="2400" b="0" dirty="0">
                          <a:solidFill>
                            <a:sysClr val="windowText" lastClr="000000"/>
                          </a:solidFill>
                        </a:rPr>
                        <a:t>Weasley</a:t>
                      </a:r>
                    </a:p>
                  </a:txBody>
                  <a:tcPr marL="167640" marR="167640" marT="83820" marB="8382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1478176"/>
                  </a:ext>
                </a:extLst>
              </a:tr>
              <a:tr h="2195719">
                <a:tc>
                  <a:txBody>
                    <a:bodyPr/>
                    <a:lstStyle/>
                    <a:p>
                      <a:endParaRPr lang="en-GB" sz="3300" dirty="0">
                        <a:solidFill>
                          <a:sysClr val="windowText" lastClr="000000"/>
                        </a:solidFill>
                      </a:endParaRPr>
                    </a:p>
                  </a:txBody>
                  <a:tcPr marL="167640" marR="167640" marT="83820" marB="8382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GB" sz="3300" dirty="0">
                        <a:solidFill>
                          <a:sysClr val="windowText" lastClr="000000"/>
                        </a:solidFill>
                      </a:endParaRPr>
                    </a:p>
                  </a:txBody>
                  <a:tcPr marL="167640" marR="167640" marT="83820" marB="8382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GB" sz="3300">
                        <a:solidFill>
                          <a:sysClr val="windowText" lastClr="000000"/>
                        </a:solidFill>
                      </a:endParaRPr>
                    </a:p>
                  </a:txBody>
                  <a:tcPr marL="167640" marR="167640" marT="83820" marB="8382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tc>
                  <a:txBody>
                    <a:bodyPr/>
                    <a:lstStyle/>
                    <a:p>
                      <a:endParaRPr lang="en-GB" sz="3300" dirty="0">
                        <a:solidFill>
                          <a:sysClr val="windowText" lastClr="000000"/>
                        </a:solidFill>
                      </a:endParaRPr>
                    </a:p>
                  </a:txBody>
                  <a:tcPr marL="167640" marR="167640" marT="83820" marB="83820">
                    <a:lnL w="6350" cap="flat" cmpd="sng" algn="ctr">
                      <a:solidFill>
                        <a:schemeClr val="tx1"/>
                      </a:solidFill>
                      <a:prstDash val="solid"/>
                      <a:round/>
                      <a:headEnd type="none" w="med" len="med"/>
                      <a:tailEnd type="none" w="med" len="med"/>
                    </a:lnL>
                    <a:lnR w="6350" cap="flat" cmpd="sng" algn="ctr">
                      <a:solidFill>
                        <a:schemeClr val="tx1"/>
                      </a:solidFill>
                      <a:prstDash val="solid"/>
                      <a:round/>
                      <a:headEnd type="none" w="med" len="med"/>
                      <a:tailEnd type="none" w="med" len="me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01874312"/>
                  </a:ext>
                </a:extLst>
              </a:tr>
            </a:tbl>
          </a:graphicData>
        </a:graphic>
      </p:graphicFrame>
      <p:pic>
        <p:nvPicPr>
          <p:cNvPr id="8" name="Picture 7">
            <a:extLst>
              <a:ext uri="{FF2B5EF4-FFF2-40B4-BE49-F238E27FC236}">
                <a16:creationId xmlns:a16="http://schemas.microsoft.com/office/drawing/2014/main" id="{95907AB1-320B-704C-9AD4-DCF5B0E49C8A}"/>
              </a:ext>
            </a:extLst>
          </p:cNvPr>
          <p:cNvPicPr>
            <a:picLocks noChangeAspect="1"/>
          </p:cNvPicPr>
          <p:nvPr/>
        </p:nvPicPr>
        <p:blipFill rotWithShape="1">
          <a:blip r:embed="rId2"/>
          <a:srcRect l="14455" t="1972"/>
          <a:stretch/>
        </p:blipFill>
        <p:spPr>
          <a:xfrm>
            <a:off x="2428251" y="3365563"/>
            <a:ext cx="1821295" cy="3041152"/>
          </a:xfrm>
          <a:prstGeom prst="rect">
            <a:avLst/>
          </a:prstGeom>
        </p:spPr>
      </p:pic>
      <p:pic>
        <p:nvPicPr>
          <p:cNvPr id="9" name="Picture 8">
            <a:extLst>
              <a:ext uri="{FF2B5EF4-FFF2-40B4-BE49-F238E27FC236}">
                <a16:creationId xmlns:a16="http://schemas.microsoft.com/office/drawing/2014/main" id="{A8B507BA-8A6B-C341-A00A-F47C1C03D746}"/>
              </a:ext>
            </a:extLst>
          </p:cNvPr>
          <p:cNvPicPr>
            <a:picLocks noChangeAspect="1"/>
          </p:cNvPicPr>
          <p:nvPr/>
        </p:nvPicPr>
        <p:blipFill rotWithShape="1">
          <a:blip r:embed="rId3"/>
          <a:srcRect l="22890" t="-492" r="11341" b="1"/>
          <a:stretch/>
        </p:blipFill>
        <p:spPr>
          <a:xfrm>
            <a:off x="4242812" y="4115070"/>
            <a:ext cx="1999767" cy="2291645"/>
          </a:xfrm>
          <a:prstGeom prst="rect">
            <a:avLst/>
          </a:prstGeom>
        </p:spPr>
      </p:pic>
      <p:pic>
        <p:nvPicPr>
          <p:cNvPr id="26" name="Picture 25">
            <a:extLst>
              <a:ext uri="{FF2B5EF4-FFF2-40B4-BE49-F238E27FC236}">
                <a16:creationId xmlns:a16="http://schemas.microsoft.com/office/drawing/2014/main" id="{00704D60-AB96-D046-AF5E-ACFDC85BD456}"/>
              </a:ext>
            </a:extLst>
          </p:cNvPr>
          <p:cNvPicPr>
            <a:picLocks noChangeAspect="1"/>
          </p:cNvPicPr>
          <p:nvPr/>
        </p:nvPicPr>
        <p:blipFill rotWithShape="1">
          <a:blip r:embed="rId4"/>
          <a:srcRect l="19482" t="3519" r="24087"/>
          <a:stretch/>
        </p:blipFill>
        <p:spPr>
          <a:xfrm>
            <a:off x="6190570" y="4099846"/>
            <a:ext cx="2015362" cy="2298219"/>
          </a:xfrm>
          <a:prstGeom prst="rect">
            <a:avLst/>
          </a:prstGeom>
        </p:spPr>
      </p:pic>
      <p:pic>
        <p:nvPicPr>
          <p:cNvPr id="12" name="Picture 11">
            <a:extLst>
              <a:ext uri="{FF2B5EF4-FFF2-40B4-BE49-F238E27FC236}">
                <a16:creationId xmlns:a16="http://schemas.microsoft.com/office/drawing/2014/main" id="{A88C9CB9-9854-7C41-9C49-8830F6B0AA6F}"/>
              </a:ext>
            </a:extLst>
          </p:cNvPr>
          <p:cNvPicPr>
            <a:picLocks noChangeAspect="1"/>
          </p:cNvPicPr>
          <p:nvPr/>
        </p:nvPicPr>
        <p:blipFill>
          <a:blip r:embed="rId5"/>
          <a:stretch>
            <a:fillRect/>
          </a:stretch>
        </p:blipFill>
        <p:spPr>
          <a:xfrm>
            <a:off x="233795" y="5265904"/>
            <a:ext cx="2194455" cy="1153786"/>
          </a:xfrm>
          <a:prstGeom prst="rect">
            <a:avLst/>
          </a:prstGeom>
        </p:spPr>
      </p:pic>
    </p:spTree>
    <p:extLst>
      <p:ext uri="{BB962C8B-B14F-4D97-AF65-F5344CB8AC3E}">
        <p14:creationId xmlns:p14="http://schemas.microsoft.com/office/powerpoint/2010/main" val="21958137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B558F58E-93BA-44A3-BCDA-585AFF2E4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0E7782-8733-E24B-96E0-754FDDF68FE0}"/>
              </a:ext>
            </a:extLst>
          </p:cNvPr>
          <p:cNvSpPr>
            <a:spLocks noGrp="1"/>
          </p:cNvSpPr>
          <p:nvPr>
            <p:ph type="title"/>
          </p:nvPr>
        </p:nvSpPr>
        <p:spPr>
          <a:xfrm>
            <a:off x="259083" y="117936"/>
            <a:ext cx="5257803" cy="2098791"/>
          </a:xfrm>
        </p:spPr>
        <p:txBody>
          <a:bodyPr vert="horz" lIns="91440" tIns="45720" rIns="91440" bIns="45720" rtlCol="0" anchor="t">
            <a:normAutofit fontScale="90000"/>
          </a:bodyPr>
          <a:lstStyle/>
          <a:p>
            <a:r>
              <a:rPr lang="en-US" sz="4200" b="1" dirty="0"/>
              <a:t>MANAGING CONFLICT</a:t>
            </a:r>
            <a:br>
              <a:rPr lang="en-US" sz="4200" b="1" dirty="0"/>
            </a:br>
            <a:r>
              <a:rPr lang="en-US" sz="4200" dirty="0"/>
              <a:t>Thomas-Kilmann model (TKI)</a:t>
            </a:r>
            <a:br>
              <a:rPr lang="en-US" sz="4200" dirty="0"/>
            </a:br>
            <a:endParaRPr lang="en-US" sz="4200" dirty="0"/>
          </a:p>
        </p:txBody>
      </p:sp>
      <p:cxnSp>
        <p:nvCxnSpPr>
          <p:cNvPr id="70" name="Straight Arrow Connector 69">
            <a:extLst>
              <a:ext uri="{FF2B5EF4-FFF2-40B4-BE49-F238E27FC236}">
                <a16:creationId xmlns:a16="http://schemas.microsoft.com/office/drawing/2014/main" id="{BCD0BBC1-A7D4-445D-98AC-95A6A45D8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1148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8D813051-FDB1-BB44-B039-A6D2FC825295}"/>
              </a:ext>
            </a:extLst>
          </p:cNvPr>
          <p:cNvPicPr>
            <a:picLocks noChangeAspect="1"/>
          </p:cNvPicPr>
          <p:nvPr/>
        </p:nvPicPr>
        <p:blipFill rotWithShape="1">
          <a:blip r:embed="rId2"/>
          <a:srcRect l="8058" r="25793"/>
          <a:stretch/>
        </p:blipFill>
        <p:spPr>
          <a:xfrm>
            <a:off x="5913124" y="10"/>
            <a:ext cx="6278877" cy="6857990"/>
          </a:xfrm>
          <a:custGeom>
            <a:avLst/>
            <a:gdLst/>
            <a:ahLst/>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p:spPr>
      </p:pic>
      <p:sp>
        <p:nvSpPr>
          <p:cNvPr id="4" name="TextBox 3">
            <a:extLst>
              <a:ext uri="{FF2B5EF4-FFF2-40B4-BE49-F238E27FC236}">
                <a16:creationId xmlns:a16="http://schemas.microsoft.com/office/drawing/2014/main" id="{AC3EBC7E-C154-0A41-BCF1-51379F925F58}"/>
              </a:ext>
            </a:extLst>
          </p:cNvPr>
          <p:cNvSpPr txBox="1"/>
          <p:nvPr/>
        </p:nvSpPr>
        <p:spPr>
          <a:xfrm>
            <a:off x="655320" y="2416234"/>
            <a:ext cx="4114800" cy="40011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spcAft>
                <a:spcPts val="600"/>
              </a:spcAft>
            </a:pPr>
            <a:r>
              <a:rPr lang="en-GB" sz="2000" b="1" dirty="0"/>
              <a:t>Flavia Mateus and Joel Paz</a:t>
            </a:r>
          </a:p>
        </p:txBody>
      </p:sp>
      <p:sp>
        <p:nvSpPr>
          <p:cNvPr id="6" name="TextBox 5">
            <a:extLst>
              <a:ext uri="{FF2B5EF4-FFF2-40B4-BE49-F238E27FC236}">
                <a16:creationId xmlns:a16="http://schemas.microsoft.com/office/drawing/2014/main" id="{5F987495-B10A-1F40-BE11-8177076A71C9}"/>
              </a:ext>
            </a:extLst>
          </p:cNvPr>
          <p:cNvSpPr txBox="1"/>
          <p:nvPr/>
        </p:nvSpPr>
        <p:spPr>
          <a:xfrm>
            <a:off x="125506" y="3211823"/>
            <a:ext cx="6324600" cy="3170099"/>
          </a:xfrm>
          <a:prstGeom prst="rect">
            <a:avLst/>
          </a:prstGeom>
          <a:noFill/>
        </p:spPr>
        <p:txBody>
          <a:bodyPr wrap="square" rtlCol="0">
            <a:spAutoFit/>
          </a:bodyPr>
          <a:lstStyle/>
          <a:p>
            <a:pPr marL="342900" indent="-342900">
              <a:spcAft>
                <a:spcPts val="600"/>
              </a:spcAft>
              <a:buFont typeface="Arial" panose="020B0604020202020204" pitchFamily="34" charset="0"/>
              <a:buChar char="•"/>
            </a:pPr>
            <a:r>
              <a:rPr lang="en-GB" sz="2000" dirty="0"/>
              <a:t>When persons come together and form a Team, their dissimilarities can create conflict.</a:t>
            </a:r>
          </a:p>
          <a:p>
            <a:pPr>
              <a:spcAft>
                <a:spcPts val="600"/>
              </a:spcAft>
            </a:pPr>
            <a:endParaRPr lang="en-GB" sz="2000" dirty="0"/>
          </a:p>
          <a:p>
            <a:pPr marL="342900" indent="-342900">
              <a:spcAft>
                <a:spcPts val="600"/>
              </a:spcAft>
              <a:buFont typeface="Arial" panose="020B0604020202020204" pitchFamily="34" charset="0"/>
              <a:buChar char="•"/>
            </a:pPr>
            <a:r>
              <a:rPr lang="en-GB" sz="2000" dirty="0"/>
              <a:t>Disagreements occur because people have their own life, commitments, ego, Pride and different Values.</a:t>
            </a:r>
          </a:p>
          <a:p>
            <a:pPr>
              <a:spcAft>
                <a:spcPts val="600"/>
              </a:spcAft>
            </a:pPr>
            <a:endParaRPr lang="en-GB" sz="2000" dirty="0"/>
          </a:p>
          <a:p>
            <a:pPr marL="342900" indent="-342900">
              <a:spcAft>
                <a:spcPts val="600"/>
              </a:spcAft>
              <a:buFont typeface="Arial" panose="020B0604020202020204" pitchFamily="34" charset="0"/>
              <a:buChar char="•"/>
            </a:pPr>
            <a:r>
              <a:rPr lang="en-GB" sz="2000" dirty="0"/>
              <a:t>To avoid the negative impacts conflict has within teams, action should be taken straight away.</a:t>
            </a:r>
          </a:p>
        </p:txBody>
      </p:sp>
    </p:spTree>
    <p:extLst>
      <p:ext uri="{BB962C8B-B14F-4D97-AF65-F5344CB8AC3E}">
        <p14:creationId xmlns:p14="http://schemas.microsoft.com/office/powerpoint/2010/main" val="41044767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3F907E4-D43E-9A4E-A2A6-F17751B8E11A}"/>
              </a:ext>
            </a:extLst>
          </p:cNvPr>
          <p:cNvPicPr>
            <a:picLocks noChangeAspect="1"/>
          </p:cNvPicPr>
          <p:nvPr/>
        </p:nvPicPr>
        <p:blipFill>
          <a:blip r:embed="rId2"/>
          <a:stretch>
            <a:fillRect/>
          </a:stretch>
        </p:blipFill>
        <p:spPr>
          <a:xfrm>
            <a:off x="6440054" y="1763280"/>
            <a:ext cx="5074652" cy="4744800"/>
          </a:xfrm>
          <a:prstGeom prst="rect">
            <a:avLst/>
          </a:prstGeom>
        </p:spPr>
      </p:pic>
      <p:sp>
        <p:nvSpPr>
          <p:cNvPr id="6" name="Content Placeholder 5">
            <a:extLst>
              <a:ext uri="{FF2B5EF4-FFF2-40B4-BE49-F238E27FC236}">
                <a16:creationId xmlns:a16="http://schemas.microsoft.com/office/drawing/2014/main" id="{397A22BE-D5FB-864A-B0DC-BFB2FDD18551}"/>
              </a:ext>
            </a:extLst>
          </p:cNvPr>
          <p:cNvSpPr>
            <a:spLocks noGrp="1"/>
          </p:cNvSpPr>
          <p:nvPr>
            <p:ph idx="1"/>
          </p:nvPr>
        </p:nvSpPr>
        <p:spPr>
          <a:xfrm>
            <a:off x="838200" y="1825625"/>
            <a:ext cx="5354782" cy="4351338"/>
          </a:xfrm>
        </p:spPr>
        <p:txBody>
          <a:bodyPr/>
          <a:lstStyle/>
          <a:p>
            <a:r>
              <a:rPr lang="en-GB" dirty="0"/>
              <a:t>Kilmann identified a conflict handling grid with 5 management styles based on 2 dimensions.</a:t>
            </a:r>
          </a:p>
          <a:p>
            <a:pPr marL="0" indent="0">
              <a:buNone/>
            </a:pPr>
            <a:endParaRPr lang="en-GB" dirty="0"/>
          </a:p>
          <a:p>
            <a:pPr marL="514350" indent="-514350">
              <a:buAutoNum type="arabicParenR"/>
            </a:pPr>
            <a:r>
              <a:rPr lang="en-GB" dirty="0"/>
              <a:t>Assertiveness</a:t>
            </a:r>
          </a:p>
          <a:p>
            <a:pPr marL="0" indent="0">
              <a:buNone/>
            </a:pPr>
            <a:endParaRPr lang="en-GB" dirty="0"/>
          </a:p>
          <a:p>
            <a:pPr marL="0" indent="0">
              <a:buNone/>
            </a:pPr>
            <a:r>
              <a:rPr lang="en-GB" dirty="0"/>
              <a:t>2)  Cooperation</a:t>
            </a:r>
          </a:p>
        </p:txBody>
      </p:sp>
      <p:sp>
        <p:nvSpPr>
          <p:cNvPr id="8" name="Title 7">
            <a:extLst>
              <a:ext uri="{FF2B5EF4-FFF2-40B4-BE49-F238E27FC236}">
                <a16:creationId xmlns:a16="http://schemas.microsoft.com/office/drawing/2014/main" id="{E5704348-F116-AF48-9935-FD269743BC14}"/>
              </a:ext>
            </a:extLst>
          </p:cNvPr>
          <p:cNvSpPr>
            <a:spLocks noGrp="1"/>
          </p:cNvSpPr>
          <p:nvPr>
            <p:ph type="title"/>
          </p:nvPr>
        </p:nvSpPr>
        <p:spPr>
          <a:xfrm>
            <a:off x="152399" y="172301"/>
            <a:ext cx="11822724" cy="1325563"/>
          </a:xfrm>
        </p:spPr>
        <p:style>
          <a:lnRef idx="2">
            <a:schemeClr val="dk1"/>
          </a:lnRef>
          <a:fillRef idx="1">
            <a:schemeClr val="lt1"/>
          </a:fillRef>
          <a:effectRef idx="0">
            <a:schemeClr val="dk1"/>
          </a:effectRef>
          <a:fontRef idx="minor">
            <a:schemeClr val="dk1"/>
          </a:fontRef>
        </p:style>
        <p:txBody>
          <a:bodyPr>
            <a:normAutofit/>
          </a:bodyPr>
          <a:lstStyle/>
          <a:p>
            <a:r>
              <a:rPr lang="en-GB" sz="3600" dirty="0"/>
              <a:t>       Thomas Kilmann – Conflict Mode Instrument </a:t>
            </a:r>
          </a:p>
        </p:txBody>
      </p:sp>
    </p:spTree>
    <p:extLst>
      <p:ext uri="{BB962C8B-B14F-4D97-AF65-F5344CB8AC3E}">
        <p14:creationId xmlns:p14="http://schemas.microsoft.com/office/powerpoint/2010/main" val="14327230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72937E7-100D-134C-8281-5C02048B6516}"/>
              </a:ext>
            </a:extLst>
          </p:cNvPr>
          <p:cNvSpPr/>
          <p:nvPr/>
        </p:nvSpPr>
        <p:spPr>
          <a:xfrm>
            <a:off x="223405" y="4482760"/>
            <a:ext cx="4232249" cy="769441"/>
          </a:xfrm>
          <a:prstGeom prst="rect">
            <a:avLst/>
          </a:prstGeom>
        </p:spPr>
        <p:style>
          <a:lnRef idx="2">
            <a:schemeClr val="accent4"/>
          </a:lnRef>
          <a:fillRef idx="1">
            <a:schemeClr val="lt1"/>
          </a:fillRef>
          <a:effectRef idx="0">
            <a:schemeClr val="accent4"/>
          </a:effectRef>
          <a:fontRef idx="minor">
            <a:schemeClr val="dk1"/>
          </a:fontRef>
        </p:style>
        <p:txBody>
          <a:bodyPr wrap="none">
            <a:spAutoFit/>
          </a:bodyPr>
          <a:lstStyle/>
          <a:p>
            <a:r>
              <a:rPr lang="en-GB" sz="4400" u="sng" dirty="0">
                <a:highlight>
                  <a:srgbClr val="FFFF00"/>
                </a:highlight>
              </a:rPr>
              <a:t>Accommodation</a:t>
            </a:r>
          </a:p>
        </p:txBody>
      </p:sp>
      <p:sp>
        <p:nvSpPr>
          <p:cNvPr id="9" name="TextBox 8">
            <a:extLst>
              <a:ext uri="{FF2B5EF4-FFF2-40B4-BE49-F238E27FC236}">
                <a16:creationId xmlns:a16="http://schemas.microsoft.com/office/drawing/2014/main" id="{B174D669-1433-8346-B3BF-01B8FB3AE96E}"/>
              </a:ext>
            </a:extLst>
          </p:cNvPr>
          <p:cNvSpPr txBox="1"/>
          <p:nvPr/>
        </p:nvSpPr>
        <p:spPr>
          <a:xfrm>
            <a:off x="223405" y="5182345"/>
            <a:ext cx="5702300" cy="1200329"/>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marL="285750" indent="-285750">
              <a:buFont typeface="Arial" panose="020B0604020202020204" pitchFamily="34" charset="0"/>
              <a:buChar char="•"/>
            </a:pPr>
            <a:r>
              <a:rPr lang="en-GB" sz="2400" dirty="0"/>
              <a:t>A person using this style will put aside their own goals in favour of other person’s.</a:t>
            </a:r>
          </a:p>
        </p:txBody>
      </p:sp>
      <p:sp>
        <p:nvSpPr>
          <p:cNvPr id="4" name="Content Placeholder 2">
            <a:extLst>
              <a:ext uri="{FF2B5EF4-FFF2-40B4-BE49-F238E27FC236}">
                <a16:creationId xmlns:a16="http://schemas.microsoft.com/office/drawing/2014/main" id="{090CC704-2B8A-F741-B459-2FC55104536F}"/>
              </a:ext>
            </a:extLst>
          </p:cNvPr>
          <p:cNvSpPr>
            <a:spLocks noGrp="1"/>
          </p:cNvSpPr>
          <p:nvPr>
            <p:ph idx="1"/>
          </p:nvPr>
        </p:nvSpPr>
        <p:spPr>
          <a:xfrm>
            <a:off x="223405" y="1153055"/>
            <a:ext cx="8305800" cy="1723548"/>
          </a:xfrm>
        </p:spPr>
        <p:style>
          <a:lnRef idx="2">
            <a:schemeClr val="accent4"/>
          </a:lnRef>
          <a:fillRef idx="1">
            <a:schemeClr val="lt1"/>
          </a:fillRef>
          <a:effectRef idx="0">
            <a:schemeClr val="accent4"/>
          </a:effectRef>
          <a:fontRef idx="minor">
            <a:schemeClr val="dk1"/>
          </a:fontRef>
        </p:style>
        <p:txBody>
          <a:bodyPr>
            <a:normAutofit fontScale="25000" lnSpcReduction="20000"/>
          </a:bodyPr>
          <a:lstStyle/>
          <a:p>
            <a:r>
              <a:rPr lang="en-GB" sz="9600" dirty="0"/>
              <a:t> Sidestepping the conflict. </a:t>
            </a:r>
          </a:p>
          <a:p>
            <a:endParaRPr lang="en-GB" sz="9600" dirty="0"/>
          </a:p>
          <a:p>
            <a:endParaRPr lang="en-GB" dirty="0"/>
          </a:p>
          <a:p>
            <a:r>
              <a:rPr lang="en-GB" sz="9600" dirty="0"/>
              <a:t> The original problem is not directed, addressed or    </a:t>
            </a:r>
          </a:p>
          <a:p>
            <a:pPr marL="0" indent="0">
              <a:buNone/>
            </a:pPr>
            <a:r>
              <a:rPr lang="en-GB" sz="9600" dirty="0"/>
              <a:t>    resolved.</a:t>
            </a:r>
          </a:p>
          <a:p>
            <a:pPr marL="0" indent="0">
              <a:buNone/>
            </a:pPr>
            <a:endParaRPr lang="en-GB" dirty="0"/>
          </a:p>
        </p:txBody>
      </p:sp>
      <p:sp>
        <p:nvSpPr>
          <p:cNvPr id="5" name="Title 1">
            <a:extLst>
              <a:ext uri="{FF2B5EF4-FFF2-40B4-BE49-F238E27FC236}">
                <a16:creationId xmlns:a16="http://schemas.microsoft.com/office/drawing/2014/main" id="{5ADCA1FE-FF44-F246-BFC8-DFCA8C0508DB}"/>
              </a:ext>
            </a:extLst>
          </p:cNvPr>
          <p:cNvSpPr>
            <a:spLocks noGrp="1"/>
          </p:cNvSpPr>
          <p:nvPr>
            <p:ph type="title"/>
          </p:nvPr>
        </p:nvSpPr>
        <p:spPr>
          <a:xfrm>
            <a:off x="223405" y="322729"/>
            <a:ext cx="2412219" cy="782483"/>
          </a:xfrm>
        </p:spPr>
        <p:style>
          <a:lnRef idx="2">
            <a:schemeClr val="accent4"/>
          </a:lnRef>
          <a:fillRef idx="1">
            <a:schemeClr val="lt1"/>
          </a:fillRef>
          <a:effectRef idx="0">
            <a:schemeClr val="accent4"/>
          </a:effectRef>
          <a:fontRef idx="minor">
            <a:schemeClr val="dk1"/>
          </a:fontRef>
        </p:style>
        <p:txBody>
          <a:bodyPr>
            <a:normAutofit/>
          </a:bodyPr>
          <a:lstStyle/>
          <a:p>
            <a:r>
              <a:rPr lang="en-GB" u="sng" dirty="0">
                <a:highlight>
                  <a:srgbClr val="FFFF00"/>
                </a:highlight>
              </a:rPr>
              <a:t>Avoiding</a:t>
            </a:r>
          </a:p>
        </p:txBody>
      </p:sp>
      <p:pic>
        <p:nvPicPr>
          <p:cNvPr id="6" name="Picture 2" descr="Técnicas para el manejo de conflictos laborales | MÁSMÓVIL Empresas">
            <a:extLst>
              <a:ext uri="{FF2B5EF4-FFF2-40B4-BE49-F238E27FC236}">
                <a16:creationId xmlns:a16="http://schemas.microsoft.com/office/drawing/2014/main" id="{67B1B055-4B0B-D849-B364-491079ED2D6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4601" b="-2"/>
          <a:stretch/>
        </p:blipFill>
        <p:spPr bwMode="auto">
          <a:xfrm>
            <a:off x="5925705" y="3429000"/>
            <a:ext cx="3173388" cy="3030386"/>
          </a:xfrm>
          <a:prstGeom prst="rect">
            <a:avLst/>
          </a:prstGeom>
        </p:spPr>
        <p:style>
          <a:lnRef idx="2">
            <a:schemeClr val="accent4"/>
          </a:lnRef>
          <a:fillRef idx="1">
            <a:schemeClr val="lt1"/>
          </a:fillRef>
          <a:effectRef idx="0">
            <a:schemeClr val="accent4"/>
          </a:effectRef>
          <a:fontRef idx="minor">
            <a:schemeClr val="dk1"/>
          </a:fontRef>
        </p:style>
      </p:pic>
      <p:pic>
        <p:nvPicPr>
          <p:cNvPr id="7" name="Picture 2" descr="Tipos de conflictos y cómo solucionarlos paso a paso">
            <a:extLst>
              <a:ext uri="{FF2B5EF4-FFF2-40B4-BE49-F238E27FC236}">
                <a16:creationId xmlns:a16="http://schemas.microsoft.com/office/drawing/2014/main" id="{2F2756F8-B3B2-114C-BD6E-F36E513344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548282" y="312644"/>
            <a:ext cx="4643718" cy="2612087"/>
          </a:xfrm>
          <a:prstGeom prst="rect">
            <a:avLst/>
          </a:prstGeom>
        </p:spPr>
        <p:style>
          <a:lnRef idx="2">
            <a:schemeClr val="accent4"/>
          </a:lnRef>
          <a:fillRef idx="1">
            <a:schemeClr val="lt1"/>
          </a:fillRef>
          <a:effectRef idx="0">
            <a:schemeClr val="accent4"/>
          </a:effectRef>
          <a:fontRef idx="minor">
            <a:schemeClr val="dk1"/>
          </a:fontRef>
        </p:style>
      </p:pic>
    </p:spTree>
    <p:extLst>
      <p:ext uri="{BB962C8B-B14F-4D97-AF65-F5344CB8AC3E}">
        <p14:creationId xmlns:p14="http://schemas.microsoft.com/office/powerpoint/2010/main" val="16255802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36EEB3E-ACD3-3C41-82D1-5C732E88D060}"/>
              </a:ext>
            </a:extLst>
          </p:cNvPr>
          <p:cNvSpPr txBox="1"/>
          <p:nvPr/>
        </p:nvSpPr>
        <p:spPr>
          <a:xfrm>
            <a:off x="157086" y="4851335"/>
            <a:ext cx="3106067" cy="769441"/>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4400" dirty="0">
                <a:highlight>
                  <a:srgbClr val="FFFF00"/>
                </a:highlight>
              </a:rPr>
              <a:t>Competing</a:t>
            </a:r>
            <a:r>
              <a:rPr lang="en-GB" sz="3600" dirty="0"/>
              <a:t> </a:t>
            </a:r>
          </a:p>
        </p:txBody>
      </p:sp>
      <p:sp>
        <p:nvSpPr>
          <p:cNvPr id="5" name="TextBox 4">
            <a:extLst>
              <a:ext uri="{FF2B5EF4-FFF2-40B4-BE49-F238E27FC236}">
                <a16:creationId xmlns:a16="http://schemas.microsoft.com/office/drawing/2014/main" id="{08805E9C-4494-8241-9280-D9B456241654}"/>
              </a:ext>
            </a:extLst>
          </p:cNvPr>
          <p:cNvSpPr txBox="1"/>
          <p:nvPr/>
        </p:nvSpPr>
        <p:spPr>
          <a:xfrm>
            <a:off x="157086" y="5620776"/>
            <a:ext cx="9277350" cy="954107"/>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marL="285750" indent="-285750">
              <a:buFont typeface="Arial" panose="020B0604020202020204" pitchFamily="34" charset="0"/>
              <a:buChar char="•"/>
            </a:pPr>
            <a:r>
              <a:rPr lang="en-GB" sz="2800" dirty="0"/>
              <a:t>Participate seeking to reach their own preferred outcomes at the expense of other individuals.</a:t>
            </a:r>
          </a:p>
        </p:txBody>
      </p:sp>
      <p:sp>
        <p:nvSpPr>
          <p:cNvPr id="6" name="Content Placeholder 2">
            <a:extLst>
              <a:ext uri="{FF2B5EF4-FFF2-40B4-BE49-F238E27FC236}">
                <a16:creationId xmlns:a16="http://schemas.microsoft.com/office/drawing/2014/main" id="{A2FDA417-D0B0-804B-BF31-27AB6431B267}"/>
              </a:ext>
            </a:extLst>
          </p:cNvPr>
          <p:cNvSpPr txBox="1">
            <a:spLocks/>
          </p:cNvSpPr>
          <p:nvPr/>
        </p:nvSpPr>
        <p:spPr>
          <a:xfrm>
            <a:off x="157086" y="2704978"/>
            <a:ext cx="10264392" cy="974725"/>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Equal levels of cooperation and assertiveness at a moderate level.</a:t>
            </a:r>
          </a:p>
        </p:txBody>
      </p:sp>
      <p:sp>
        <p:nvSpPr>
          <p:cNvPr id="7" name="Title 1">
            <a:extLst>
              <a:ext uri="{FF2B5EF4-FFF2-40B4-BE49-F238E27FC236}">
                <a16:creationId xmlns:a16="http://schemas.microsoft.com/office/drawing/2014/main" id="{8EB15DAB-156A-2441-8600-73468CCC02B9}"/>
              </a:ext>
            </a:extLst>
          </p:cNvPr>
          <p:cNvSpPr txBox="1">
            <a:spLocks/>
          </p:cNvSpPr>
          <p:nvPr/>
        </p:nvSpPr>
        <p:spPr>
          <a:xfrm>
            <a:off x="157086" y="210120"/>
            <a:ext cx="3590161" cy="974725"/>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highlight>
                  <a:srgbClr val="FFFF00"/>
                </a:highlight>
              </a:rPr>
              <a:t>Compromising</a:t>
            </a:r>
            <a:r>
              <a:rPr lang="en-GB" b="1" dirty="0"/>
              <a:t> </a:t>
            </a:r>
          </a:p>
        </p:txBody>
      </p:sp>
      <p:pic>
        <p:nvPicPr>
          <p:cNvPr id="14" name="Picture 2" descr="For The Sake Of Business – Compromising With Your Business Partner ...">
            <a:extLst>
              <a:ext uri="{FF2B5EF4-FFF2-40B4-BE49-F238E27FC236}">
                <a16:creationId xmlns:a16="http://schemas.microsoft.com/office/drawing/2014/main" id="{61A5D05C-90D7-1A45-91F4-A0187400CC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47247" y="213265"/>
            <a:ext cx="6674231" cy="2491713"/>
          </a:xfrm>
          <a:prstGeom prst="rect">
            <a:avLst/>
          </a:prstGeom>
          <a:noFill/>
          <a:ln>
            <a:solidFill>
              <a:srgbClr val="FF9032"/>
            </a:solidFill>
          </a:ln>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2FD44B1A-B158-8B44-A4EA-5F524BFF73CC}"/>
              </a:ext>
            </a:extLst>
          </p:cNvPr>
          <p:cNvPicPr>
            <a:picLocks noChangeAspect="1"/>
          </p:cNvPicPr>
          <p:nvPr/>
        </p:nvPicPr>
        <p:blipFill>
          <a:blip r:embed="rId3"/>
          <a:stretch>
            <a:fillRect/>
          </a:stretch>
        </p:blipFill>
        <p:spPr>
          <a:xfrm>
            <a:off x="3263153" y="3924302"/>
            <a:ext cx="4562930" cy="1696474"/>
          </a:xfrm>
          <a:prstGeom prst="rect">
            <a:avLst/>
          </a:prstGeom>
          <a:ln>
            <a:solidFill>
              <a:srgbClr val="FF9032"/>
            </a:solidFill>
          </a:ln>
        </p:spPr>
      </p:pic>
    </p:spTree>
    <p:extLst>
      <p:ext uri="{BB962C8B-B14F-4D97-AF65-F5344CB8AC3E}">
        <p14:creationId xmlns:p14="http://schemas.microsoft.com/office/powerpoint/2010/main" val="4447908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erson using a computer sitting on top of a table&#10;&#10;Description automatically generated">
            <a:extLst>
              <a:ext uri="{FF2B5EF4-FFF2-40B4-BE49-F238E27FC236}">
                <a16:creationId xmlns:a16="http://schemas.microsoft.com/office/drawing/2014/main" id="{56E1D50F-49DA-7A41-8415-B5FA7F76AD8D}"/>
              </a:ext>
            </a:extLst>
          </p:cNvPr>
          <p:cNvPicPr>
            <a:picLocks noChangeAspect="1"/>
          </p:cNvPicPr>
          <p:nvPr/>
        </p:nvPicPr>
        <p:blipFill rotWithShape="1">
          <a:blip r:embed="rId2"/>
          <a:srcRect b="13793"/>
          <a:stretch/>
        </p:blipFill>
        <p:spPr>
          <a:xfrm>
            <a:off x="-1" y="10"/>
            <a:ext cx="12192000" cy="6857990"/>
          </a:xfrm>
          <a:prstGeom prst="rect">
            <a:avLst/>
          </a:prstGeom>
        </p:spPr>
      </p:pic>
      <p:sp>
        <p:nvSpPr>
          <p:cNvPr id="1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1">
            <a:extLst>
              <a:ext uri="{FF2B5EF4-FFF2-40B4-BE49-F238E27FC236}">
                <a16:creationId xmlns:a16="http://schemas.microsoft.com/office/drawing/2014/main" id="{590C964C-29B8-A445-A708-461E9A4589CD}"/>
              </a:ext>
            </a:extLst>
          </p:cNvPr>
          <p:cNvSpPr>
            <a:spLocks noGrp="1"/>
          </p:cNvSpPr>
          <p:nvPr>
            <p:ph type="title"/>
          </p:nvPr>
        </p:nvSpPr>
        <p:spPr>
          <a:xfrm>
            <a:off x="709448" y="1913950"/>
            <a:ext cx="4204137" cy="1342754"/>
          </a:xfrm>
          <a:noFill/>
          <a:ln>
            <a:noFill/>
          </a:ln>
        </p:spPr>
        <p:style>
          <a:lnRef idx="0">
            <a:scrgbClr r="0" g="0" b="0"/>
          </a:lnRef>
          <a:fillRef idx="0">
            <a:scrgbClr r="0" g="0" b="0"/>
          </a:fillRef>
          <a:effectRef idx="0">
            <a:scrgbClr r="0" g="0" b="0"/>
          </a:effectRef>
          <a:fontRef idx="minor">
            <a:schemeClr val="dk1"/>
          </a:fontRef>
        </p:style>
        <p:txBody>
          <a:bodyPr>
            <a:normAutofit/>
          </a:bodyPr>
          <a:lstStyle/>
          <a:p>
            <a:pPr algn="ctr"/>
            <a:r>
              <a:rPr lang="en-GB" sz="3600" b="1" u="sng" dirty="0"/>
              <a:t>Collaborating</a:t>
            </a:r>
            <a:r>
              <a:rPr lang="en-GB" sz="3600" dirty="0">
                <a:highlight>
                  <a:srgbClr val="FFFF00"/>
                </a:highlight>
              </a:rPr>
              <a:t> </a:t>
            </a:r>
          </a:p>
        </p:txBody>
      </p:sp>
      <p:cxnSp>
        <p:nvCxnSpPr>
          <p:cNvPr id="13" name="Straight Connector 1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5" name="Content Placeholder 2">
            <a:extLst>
              <a:ext uri="{FF2B5EF4-FFF2-40B4-BE49-F238E27FC236}">
                <a16:creationId xmlns:a16="http://schemas.microsoft.com/office/drawing/2014/main" id="{0D8655C9-3F01-924C-94C4-3A7F2E350DEE}"/>
              </a:ext>
            </a:extLst>
          </p:cNvPr>
          <p:cNvSpPr>
            <a:spLocks noGrp="1"/>
          </p:cNvSpPr>
          <p:nvPr>
            <p:ph idx="1"/>
          </p:nvPr>
        </p:nvSpPr>
        <p:spPr>
          <a:xfrm>
            <a:off x="515005" y="3224325"/>
            <a:ext cx="4593021" cy="2619839"/>
          </a:xfrm>
          <a:noFill/>
          <a:ln>
            <a:noFill/>
          </a:ln>
        </p:spPr>
        <p:style>
          <a:lnRef idx="0">
            <a:scrgbClr r="0" g="0" b="0"/>
          </a:lnRef>
          <a:fillRef idx="0">
            <a:scrgbClr r="0" g="0" b="0"/>
          </a:fillRef>
          <a:effectRef idx="0">
            <a:scrgbClr r="0" g="0" b="0"/>
          </a:effectRef>
          <a:fontRef idx="minor">
            <a:schemeClr val="dk1"/>
          </a:fontRef>
        </p:style>
        <p:txBody>
          <a:bodyPr anchor="ctr">
            <a:normAutofit/>
          </a:bodyPr>
          <a:lstStyle/>
          <a:p>
            <a:r>
              <a:rPr lang="en-GB" dirty="0"/>
              <a:t>Both sides creatively work towards a solution which meets the objectives and goals of all persons involved.</a:t>
            </a:r>
          </a:p>
        </p:txBody>
      </p:sp>
    </p:spTree>
    <p:extLst>
      <p:ext uri="{BB962C8B-B14F-4D97-AF65-F5344CB8AC3E}">
        <p14:creationId xmlns:p14="http://schemas.microsoft.com/office/powerpoint/2010/main" val="39411583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75F25BB-2C70-BE42-AE75-C0B05C6D7AA7}"/>
              </a:ext>
            </a:extLst>
          </p:cNvPr>
          <p:cNvPicPr>
            <a:picLocks noChangeAspect="1"/>
          </p:cNvPicPr>
          <p:nvPr/>
        </p:nvPicPr>
        <p:blipFill rotWithShape="1">
          <a:blip r:embed="rId2"/>
          <a:srcRect r="19104"/>
          <a:stretch/>
        </p:blipFill>
        <p:spPr>
          <a:xfrm>
            <a:off x="3523488" y="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A03633-5399-F24D-8E6C-DEC06C58F32D}"/>
              </a:ext>
            </a:extLst>
          </p:cNvPr>
          <p:cNvSpPr>
            <a:spLocks noGrp="1"/>
          </p:cNvSpPr>
          <p:nvPr>
            <p:ph type="title"/>
          </p:nvPr>
        </p:nvSpPr>
        <p:spPr>
          <a:xfrm>
            <a:off x="307346" y="180594"/>
            <a:ext cx="3882252" cy="1735928"/>
          </a:xfrm>
        </p:spPr>
        <p:txBody>
          <a:bodyPr anchor="b">
            <a:noAutofit/>
          </a:bodyPr>
          <a:lstStyle/>
          <a:p>
            <a:r>
              <a:rPr lang="en-GB" sz="3600" b="1" dirty="0"/>
              <a:t>SUCCESSFUL TEAM DEVELOPMENT</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BC8EF29-EEF0-3748-8B2F-D980A0581ED4}"/>
              </a:ext>
            </a:extLst>
          </p:cNvPr>
          <p:cNvSpPr>
            <a:spLocks noGrp="1"/>
          </p:cNvSpPr>
          <p:nvPr>
            <p:ph idx="1"/>
          </p:nvPr>
        </p:nvSpPr>
        <p:spPr>
          <a:xfrm>
            <a:off x="340202" y="3233433"/>
            <a:ext cx="5331046" cy="3416092"/>
          </a:xfrm>
        </p:spPr>
        <p:txBody>
          <a:bodyPr anchor="t">
            <a:normAutofit/>
          </a:bodyPr>
          <a:lstStyle/>
          <a:p>
            <a:r>
              <a:rPr lang="en-GB" sz="3600" dirty="0"/>
              <a:t>Effective Team work  </a:t>
            </a:r>
          </a:p>
          <a:p>
            <a:pPr marL="0" indent="0">
              <a:buNone/>
            </a:pPr>
            <a:endParaRPr lang="en-GB" sz="3600" dirty="0"/>
          </a:p>
          <a:p>
            <a:r>
              <a:rPr lang="en-GB" sz="3600" dirty="0"/>
              <a:t>Communication </a:t>
            </a:r>
          </a:p>
          <a:p>
            <a:endParaRPr lang="en-GB" sz="1700" dirty="0"/>
          </a:p>
          <a:p>
            <a:pPr marL="0" indent="0">
              <a:buNone/>
            </a:pPr>
            <a:endParaRPr lang="en-GB" sz="1700" dirty="0"/>
          </a:p>
          <a:p>
            <a:pPr marL="0" indent="0">
              <a:buNone/>
            </a:pPr>
            <a:endParaRPr lang="en-GB" sz="1700" dirty="0"/>
          </a:p>
        </p:txBody>
      </p:sp>
      <p:sp>
        <p:nvSpPr>
          <p:cNvPr id="6" name="TextBox 5">
            <a:extLst>
              <a:ext uri="{FF2B5EF4-FFF2-40B4-BE49-F238E27FC236}">
                <a16:creationId xmlns:a16="http://schemas.microsoft.com/office/drawing/2014/main" id="{E25BD184-9370-6244-9496-29F6E01DD77A}"/>
              </a:ext>
            </a:extLst>
          </p:cNvPr>
          <p:cNvSpPr txBox="1"/>
          <p:nvPr/>
        </p:nvSpPr>
        <p:spPr>
          <a:xfrm>
            <a:off x="424815" y="1988918"/>
            <a:ext cx="3205076" cy="369332"/>
          </a:xfrm>
          <a:prstGeom prst="rect">
            <a:avLst/>
          </a:prstGeom>
          <a:noFill/>
        </p:spPr>
        <p:txBody>
          <a:bodyPr wrap="square" rtlCol="0">
            <a:spAutoFit/>
          </a:bodyPr>
          <a:lstStyle/>
          <a:p>
            <a:r>
              <a:rPr lang="en-GB" dirty="0"/>
              <a:t>Flavia Mateus: 1917238</a:t>
            </a:r>
          </a:p>
        </p:txBody>
      </p:sp>
    </p:spTree>
    <p:extLst>
      <p:ext uri="{BB962C8B-B14F-4D97-AF65-F5344CB8AC3E}">
        <p14:creationId xmlns:p14="http://schemas.microsoft.com/office/powerpoint/2010/main" val="9315762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C0E2EEA-E071-DE4C-8C77-46B2E32C7BF8}"/>
              </a:ext>
            </a:extLst>
          </p:cNvPr>
          <p:cNvPicPr>
            <a:picLocks noChangeAspect="1"/>
          </p:cNvPicPr>
          <p:nvPr/>
        </p:nvPicPr>
        <p:blipFill rotWithShape="1">
          <a:blip r:embed="rId2"/>
          <a:srcRect r="17524" b="1"/>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EDEE02-1991-DE41-87F9-5881E51A4690}"/>
              </a:ext>
            </a:extLst>
          </p:cNvPr>
          <p:cNvSpPr>
            <a:spLocks noGrp="1"/>
          </p:cNvSpPr>
          <p:nvPr>
            <p:ph type="title"/>
          </p:nvPr>
        </p:nvSpPr>
        <p:spPr>
          <a:xfrm>
            <a:off x="424815" y="-733551"/>
            <a:ext cx="9548525" cy="1609090"/>
          </a:xfrm>
        </p:spPr>
        <p:txBody>
          <a:bodyPr anchor="b">
            <a:noAutofit/>
          </a:bodyPr>
          <a:lstStyle/>
          <a:p>
            <a:r>
              <a:rPr lang="en-GB" sz="4000" b="1" dirty="0"/>
              <a:t>10 Steps in Building a Strong Team</a:t>
            </a:r>
          </a:p>
        </p:txBody>
      </p:sp>
      <p:sp>
        <p:nvSpPr>
          <p:cNvPr id="24" name="Rectangle 2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4B98924-68F4-7F43-851D-300ED9C2F570}"/>
              </a:ext>
            </a:extLst>
          </p:cNvPr>
          <p:cNvSpPr>
            <a:spLocks noGrp="1"/>
          </p:cNvSpPr>
          <p:nvPr>
            <p:ph idx="1"/>
          </p:nvPr>
        </p:nvSpPr>
        <p:spPr>
          <a:xfrm>
            <a:off x="222192" y="967448"/>
            <a:ext cx="8052118" cy="5625905"/>
          </a:xfrm>
        </p:spPr>
        <p:txBody>
          <a:bodyPr anchor="t">
            <a:normAutofit/>
          </a:bodyPr>
          <a:lstStyle/>
          <a:p>
            <a:pPr marL="0" indent="0">
              <a:buNone/>
            </a:pPr>
            <a:endParaRPr lang="en-GB" sz="2000" dirty="0"/>
          </a:p>
          <a:p>
            <a:pPr marL="0" indent="0">
              <a:buNone/>
            </a:pPr>
            <a:endParaRPr lang="en-GB" sz="2000" dirty="0"/>
          </a:p>
          <a:p>
            <a:pPr marL="0" indent="0">
              <a:buNone/>
            </a:pPr>
            <a:r>
              <a:rPr lang="en-GB" sz="2000" dirty="0"/>
              <a:t> 1</a:t>
            </a:r>
            <a:r>
              <a:rPr lang="en-GB" sz="2000" baseline="30000" dirty="0"/>
              <a:t>st</a:t>
            </a:r>
            <a:r>
              <a:rPr lang="en-GB" sz="2000" dirty="0"/>
              <a:t> Step) It is important to have the right mix of people within a team,   in which every team member should know their responsibility. </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lgn="just">
              <a:buNone/>
            </a:pPr>
            <a:r>
              <a:rPr lang="en-GB" sz="2000" dirty="0"/>
              <a:t> 2</a:t>
            </a:r>
            <a:r>
              <a:rPr lang="en-GB" sz="2000" baseline="30000" dirty="0"/>
              <a:t>nd</a:t>
            </a:r>
            <a:r>
              <a:rPr lang="en-GB" sz="2000" dirty="0"/>
              <a:t> step) The Team Leader should ensure that  become familiar with Belbin’s Team Roles so that your Team Member can be successful in all areas. The Team leader should ensure that the team covers the eight Belbin Team roles. </a:t>
            </a:r>
          </a:p>
        </p:txBody>
      </p:sp>
    </p:spTree>
    <p:extLst>
      <p:ext uri="{BB962C8B-B14F-4D97-AF65-F5344CB8AC3E}">
        <p14:creationId xmlns:p14="http://schemas.microsoft.com/office/powerpoint/2010/main" val="17963182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7">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82777E-CFBA-EC48-9F60-433CFB25EBE8}"/>
              </a:ext>
            </a:extLst>
          </p:cNvPr>
          <p:cNvSpPr>
            <a:spLocks noGrp="1"/>
          </p:cNvSpPr>
          <p:nvPr>
            <p:ph idx="1"/>
          </p:nvPr>
        </p:nvSpPr>
        <p:spPr>
          <a:xfrm>
            <a:off x="594109" y="987846"/>
            <a:ext cx="10361105" cy="5254692"/>
          </a:xfrm>
        </p:spPr>
        <p:txBody>
          <a:bodyPr>
            <a:noAutofit/>
          </a:bodyPr>
          <a:lstStyle/>
          <a:p>
            <a:r>
              <a:rPr lang="en-GB" sz="2400" dirty="0"/>
              <a:t>3</a:t>
            </a:r>
            <a:r>
              <a:rPr lang="en-GB" sz="2400" baseline="30000" dirty="0"/>
              <a:t>rd</a:t>
            </a:r>
            <a:r>
              <a:rPr lang="en-GB" sz="2400" dirty="0"/>
              <a:t> step) Have common goals: Be sure each team member shares the same objectives.</a:t>
            </a:r>
          </a:p>
          <a:p>
            <a:endParaRPr lang="en-GB" sz="2400" dirty="0"/>
          </a:p>
          <a:p>
            <a:pPr marL="0" indent="0">
              <a:buNone/>
            </a:pPr>
            <a:endParaRPr lang="en-GB" sz="2400" dirty="0"/>
          </a:p>
          <a:p>
            <a:r>
              <a:rPr lang="en-GB" sz="2400" dirty="0"/>
              <a:t>4</a:t>
            </a:r>
            <a:r>
              <a:rPr lang="en-GB" sz="2400" baseline="30000" dirty="0"/>
              <a:t>th</a:t>
            </a:r>
            <a:r>
              <a:rPr lang="en-GB" sz="2400" dirty="0"/>
              <a:t> step) Deal with change: Be prepared for the worst-case scenario, or the smallest event, that could require a change of direction or plan.</a:t>
            </a:r>
          </a:p>
          <a:p>
            <a:endParaRPr lang="en-GB" sz="2400" dirty="0"/>
          </a:p>
          <a:p>
            <a:pPr marL="0" indent="0">
              <a:buNone/>
            </a:pPr>
            <a:endParaRPr lang="en-GB" sz="2400" dirty="0"/>
          </a:p>
          <a:p>
            <a:r>
              <a:rPr lang="en-GB" sz="2400" dirty="0"/>
              <a:t>5</a:t>
            </a:r>
            <a:r>
              <a:rPr lang="en-GB" sz="2400" baseline="30000" dirty="0"/>
              <a:t>th</a:t>
            </a:r>
            <a:r>
              <a:rPr lang="en-GB" sz="2400" dirty="0"/>
              <a:t> step) Deal with conflict: Have a plan to deal with conflicts that may arise in the course of team working. </a:t>
            </a:r>
          </a:p>
        </p:txBody>
      </p:sp>
    </p:spTree>
    <p:extLst>
      <p:ext uri="{BB962C8B-B14F-4D97-AF65-F5344CB8AC3E}">
        <p14:creationId xmlns:p14="http://schemas.microsoft.com/office/powerpoint/2010/main" val="31812323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49206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E52005-78F5-0446-8213-49C5BBAB6BB2}"/>
              </a:ext>
            </a:extLst>
          </p:cNvPr>
          <p:cNvSpPr>
            <a:spLocks noGrp="1"/>
          </p:cNvSpPr>
          <p:nvPr>
            <p:ph idx="1"/>
          </p:nvPr>
        </p:nvSpPr>
        <p:spPr>
          <a:xfrm>
            <a:off x="627520" y="642201"/>
            <a:ext cx="10732141" cy="5254692"/>
          </a:xfrm>
        </p:spPr>
        <p:txBody>
          <a:bodyPr>
            <a:normAutofit/>
          </a:bodyPr>
          <a:lstStyle/>
          <a:p>
            <a:pPr marL="0" indent="0">
              <a:buNone/>
            </a:pPr>
            <a:r>
              <a:rPr lang="en-GB" sz="1800" b="1" dirty="0"/>
              <a:t>6</a:t>
            </a:r>
            <a:r>
              <a:rPr lang="en-GB" sz="1800" b="1" baseline="30000" dirty="0"/>
              <a:t>th</a:t>
            </a:r>
            <a:r>
              <a:rPr lang="en-GB" sz="1800" b="1" dirty="0"/>
              <a:t> step) Share information: </a:t>
            </a:r>
          </a:p>
          <a:p>
            <a:r>
              <a:rPr lang="en-GB" sz="2400" dirty="0"/>
              <a:t>Be transparent with information between team members. The more each team member understands the needs and circumstances of other members within the group, the easier it is for the team to succeed.</a:t>
            </a:r>
          </a:p>
          <a:p>
            <a:endParaRPr lang="en-GB" sz="2400" dirty="0"/>
          </a:p>
          <a:p>
            <a:pPr marL="0" indent="0">
              <a:buNone/>
            </a:pPr>
            <a:endParaRPr lang="en-GB" sz="2400" dirty="0"/>
          </a:p>
          <a:p>
            <a:pPr marL="0" indent="0">
              <a:buNone/>
            </a:pPr>
            <a:endParaRPr lang="en-GB" sz="2400" dirty="0"/>
          </a:p>
          <a:p>
            <a:r>
              <a:rPr lang="en-GB" sz="2400" dirty="0"/>
              <a:t>7</a:t>
            </a:r>
            <a:r>
              <a:rPr lang="en-GB" sz="2400" baseline="30000" dirty="0"/>
              <a:t>th</a:t>
            </a:r>
            <a:r>
              <a:rPr lang="en-GB" sz="2400" dirty="0"/>
              <a:t> step) Share ideas: Share innovations with the entire team to improve task completion, and to ultimately bring greater success to the team. </a:t>
            </a:r>
          </a:p>
        </p:txBody>
      </p:sp>
    </p:spTree>
    <p:extLst>
      <p:ext uri="{BB962C8B-B14F-4D97-AF65-F5344CB8AC3E}">
        <p14:creationId xmlns:p14="http://schemas.microsoft.com/office/powerpoint/2010/main" val="13725854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Arc 34">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20" name="Content Placeholder 2">
            <a:extLst>
              <a:ext uri="{FF2B5EF4-FFF2-40B4-BE49-F238E27FC236}">
                <a16:creationId xmlns:a16="http://schemas.microsoft.com/office/drawing/2014/main" id="{2D7A3B2D-44BA-4380-9031-1E533111FAB6}"/>
              </a:ext>
            </a:extLst>
          </p:cNvPr>
          <p:cNvGraphicFramePr>
            <a:graphicFrameLocks noGrp="1"/>
          </p:cNvGraphicFramePr>
          <p:nvPr>
            <p:ph idx="1"/>
            <p:extLst>
              <p:ext uri="{D42A27DB-BD31-4B8C-83A1-F6EECF244321}">
                <p14:modId xmlns:p14="http://schemas.microsoft.com/office/powerpoint/2010/main" val="247399329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3841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C59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0334360-F78B-7F40-B3F9-61E497764198}"/>
              </a:ext>
            </a:extLst>
          </p:cNvPr>
          <p:cNvSpPr txBox="1"/>
          <p:nvPr/>
        </p:nvSpPr>
        <p:spPr>
          <a:xfrm>
            <a:off x="321918" y="1660577"/>
            <a:ext cx="3257730" cy="2743200"/>
          </a:xfrm>
          <a:prstGeom prst="ellipse">
            <a:avLst/>
          </a:prstGeom>
          <a:solidFill>
            <a:srgbClr val="262626"/>
          </a:solidFill>
          <a:ln w="174625" cmpd="thinThick">
            <a:solidFill>
              <a:srgbClr val="262626"/>
            </a:solidFill>
          </a:ln>
        </p:spPr>
        <p:style>
          <a:lnRef idx="0">
            <a:scrgbClr r="0" g="0" b="0"/>
          </a:lnRef>
          <a:fillRef idx="0">
            <a:scrgbClr r="0" g="0" b="0"/>
          </a:fillRef>
          <a:effectRef idx="0">
            <a:scrgbClr r="0" g="0" b="0"/>
          </a:effectRef>
          <a:fontRef idx="minor">
            <a:schemeClr val="dk1"/>
          </a:fontRef>
        </p:style>
        <p:txBody>
          <a:bodyPr vert="horz" lIns="91440" tIns="45720" rIns="91440" bIns="45720" rtlCol="0" anchor="ctr">
            <a:normAutofit/>
          </a:bodyPr>
          <a:lstStyle/>
          <a:p>
            <a:pPr algn="ctr">
              <a:lnSpc>
                <a:spcPct val="90000"/>
              </a:lnSpc>
              <a:spcBef>
                <a:spcPct val="0"/>
              </a:spcBef>
              <a:spcAft>
                <a:spcPts val="600"/>
              </a:spcAft>
            </a:pPr>
            <a:r>
              <a:rPr lang="en-US" sz="2400" b="1" kern="1200" dirty="0">
                <a:solidFill>
                  <a:srgbClr val="FFFFFF"/>
                </a:solidFill>
                <a:latin typeface="+mj-lt"/>
                <a:ea typeface="+mj-ea"/>
                <a:cs typeface="+mj-cs"/>
              </a:rPr>
              <a:t>How can your Company have the best Team ever?</a:t>
            </a:r>
          </a:p>
        </p:txBody>
      </p:sp>
      <p:pic>
        <p:nvPicPr>
          <p:cNvPr id="6" name="Picture 5" descr="A screenshot of a cell phone&#10;&#10;Description automatically generated">
            <a:extLst>
              <a:ext uri="{FF2B5EF4-FFF2-40B4-BE49-F238E27FC236}">
                <a16:creationId xmlns:a16="http://schemas.microsoft.com/office/drawing/2014/main" id="{B378DFE2-3730-9646-9744-F003EC764053}"/>
              </a:ext>
            </a:extLst>
          </p:cNvPr>
          <p:cNvPicPr>
            <a:picLocks noChangeAspect="1"/>
          </p:cNvPicPr>
          <p:nvPr/>
        </p:nvPicPr>
        <p:blipFill>
          <a:blip r:embed="rId2"/>
          <a:stretch>
            <a:fillRect/>
          </a:stretch>
        </p:blipFill>
        <p:spPr>
          <a:xfrm>
            <a:off x="4107968" y="2176883"/>
            <a:ext cx="7917842" cy="445378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88526A78-CAD6-724E-BED0-8FF2EF0A9B20}"/>
              </a:ext>
            </a:extLst>
          </p:cNvPr>
          <p:cNvSpPr txBox="1"/>
          <p:nvPr/>
        </p:nvSpPr>
        <p:spPr>
          <a:xfrm>
            <a:off x="3297348" y="1014532"/>
            <a:ext cx="7917842" cy="1292090"/>
          </a:xfrm>
          <a:prstGeom prst="rect">
            <a:avLst/>
          </a:prstGeom>
        </p:spPr>
        <p:txBody>
          <a:bodyPr vert="horz" lIns="91440" tIns="45720" rIns="91440" bIns="45720" rtlCol="0">
            <a:normAutofit fontScale="47500" lnSpcReduction="20000"/>
          </a:bodyPr>
          <a:lstStyle/>
          <a:p>
            <a:pPr marL="285750" indent="-228600">
              <a:lnSpc>
                <a:spcPct val="90000"/>
              </a:lnSpc>
              <a:spcAft>
                <a:spcPts val="600"/>
              </a:spcAft>
              <a:buFont typeface="Arial" panose="020B0604020202020204" pitchFamily="34" charset="0"/>
              <a:buChar char="•"/>
            </a:pPr>
            <a:r>
              <a:rPr lang="en-US" sz="4000" dirty="0"/>
              <a:t>Online </a:t>
            </a:r>
            <a:r>
              <a:rPr lang="en-US" sz="4000" dirty="0">
                <a:hlinkClick r:id="rId3"/>
              </a:rPr>
              <a:t>www.Belbin.com</a:t>
            </a:r>
            <a:r>
              <a:rPr lang="en-US" sz="4000" dirty="0"/>
              <a:t> </a:t>
            </a:r>
          </a:p>
          <a:p>
            <a:pPr marL="285750" indent="-228600">
              <a:lnSpc>
                <a:spcPct val="90000"/>
              </a:lnSpc>
              <a:spcAft>
                <a:spcPts val="600"/>
              </a:spcAft>
              <a:buFont typeface="Arial" panose="020B0604020202020204" pitchFamily="34" charset="0"/>
              <a:buChar char="•"/>
            </a:pPr>
            <a:endParaRPr lang="en-US" sz="4000" dirty="0"/>
          </a:p>
          <a:p>
            <a:pPr marL="285750" indent="-228600">
              <a:lnSpc>
                <a:spcPct val="90000"/>
              </a:lnSpc>
              <a:spcAft>
                <a:spcPts val="600"/>
              </a:spcAft>
              <a:buFont typeface="Arial" panose="020B0604020202020204" pitchFamily="34" charset="0"/>
              <a:buChar char="•"/>
            </a:pPr>
            <a:r>
              <a:rPr lang="en-US" sz="4000" dirty="0"/>
              <a:t>You can teach your Team members the Belbin Team Roles and then ask your Team members to do a self assessment.</a:t>
            </a:r>
          </a:p>
          <a:p>
            <a:pPr>
              <a:lnSpc>
                <a:spcPct val="90000"/>
              </a:lnSpc>
              <a:spcAft>
                <a:spcPts val="600"/>
              </a:spcAft>
            </a:pPr>
            <a:r>
              <a:rPr lang="en-US" sz="1300" dirty="0"/>
              <a:t>  </a:t>
            </a:r>
          </a:p>
          <a:p>
            <a:pPr marL="285750" indent="-228600">
              <a:lnSpc>
                <a:spcPct val="90000"/>
              </a:lnSpc>
              <a:spcAft>
                <a:spcPts val="600"/>
              </a:spcAft>
              <a:buFont typeface="Arial" panose="020B0604020202020204" pitchFamily="34" charset="0"/>
              <a:buChar char="•"/>
            </a:pPr>
            <a:endParaRPr lang="en-US" sz="1300" dirty="0"/>
          </a:p>
          <a:p>
            <a:pPr marL="285750" indent="-228600">
              <a:lnSpc>
                <a:spcPct val="90000"/>
              </a:lnSpc>
              <a:spcAft>
                <a:spcPts val="600"/>
              </a:spcAft>
              <a:buFont typeface="Arial" panose="020B0604020202020204" pitchFamily="34" charset="0"/>
              <a:buChar char="•"/>
            </a:pPr>
            <a:endParaRPr lang="en-US" sz="1300" dirty="0"/>
          </a:p>
          <a:p>
            <a:pPr marL="285750" indent="-228600">
              <a:lnSpc>
                <a:spcPct val="90000"/>
              </a:lnSpc>
              <a:spcAft>
                <a:spcPts val="600"/>
              </a:spcAft>
              <a:buFont typeface="Arial" panose="020B0604020202020204" pitchFamily="34" charset="0"/>
              <a:buChar char="•"/>
            </a:pPr>
            <a:endParaRPr lang="en-US" sz="1300" dirty="0"/>
          </a:p>
          <a:p>
            <a:pPr marL="285750" indent="-228600">
              <a:lnSpc>
                <a:spcPct val="90000"/>
              </a:lnSpc>
              <a:spcAft>
                <a:spcPts val="600"/>
              </a:spcAft>
              <a:buFont typeface="Arial" panose="020B0604020202020204" pitchFamily="34" charset="0"/>
              <a:buChar char="•"/>
            </a:pPr>
            <a:endParaRPr lang="en-US" sz="1300" dirty="0"/>
          </a:p>
        </p:txBody>
      </p:sp>
      <p:sp>
        <p:nvSpPr>
          <p:cNvPr id="8" name="TextBox 7">
            <a:extLst>
              <a:ext uri="{FF2B5EF4-FFF2-40B4-BE49-F238E27FC236}">
                <a16:creationId xmlns:a16="http://schemas.microsoft.com/office/drawing/2014/main" id="{B2492B9C-D897-1244-BB71-F0786D6D4816}"/>
              </a:ext>
            </a:extLst>
          </p:cNvPr>
          <p:cNvSpPr txBox="1"/>
          <p:nvPr/>
        </p:nvSpPr>
        <p:spPr>
          <a:xfrm>
            <a:off x="2066110" y="26236"/>
            <a:ext cx="4762500" cy="70788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4000" b="1" dirty="0">
                <a:ln w="9525">
                  <a:solidFill>
                    <a:schemeClr val="bg1"/>
                  </a:solidFill>
                  <a:prstDash val="solid"/>
                </a:ln>
                <a:solidFill>
                  <a:schemeClr val="tx1"/>
                </a:solidFill>
                <a:effectLst>
                  <a:outerShdw blurRad="12700" dist="38100" dir="2700000" algn="tl" rotWithShape="0">
                    <a:schemeClr val="bg1">
                      <a:lumMod val="50000"/>
                    </a:schemeClr>
                  </a:outerShdw>
                </a:effectLst>
              </a:rPr>
              <a:t>Conclusion</a:t>
            </a:r>
            <a:r>
              <a:rPr lang="en-GB" sz="3200" dirty="0">
                <a:solidFill>
                  <a:schemeClr val="tx1"/>
                </a:solidFill>
              </a:rPr>
              <a:t> </a:t>
            </a:r>
          </a:p>
        </p:txBody>
      </p:sp>
    </p:spTree>
    <p:extLst>
      <p:ext uri="{BB962C8B-B14F-4D97-AF65-F5344CB8AC3E}">
        <p14:creationId xmlns:p14="http://schemas.microsoft.com/office/powerpoint/2010/main" val="1120097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DDBE79-B686-AF4D-B55D-4BB28CEF897D}"/>
              </a:ext>
            </a:extLst>
          </p:cNvPr>
          <p:cNvSpPr>
            <a:spLocks noGrp="1"/>
          </p:cNvSpPr>
          <p:nvPr>
            <p:ph idx="1"/>
          </p:nvPr>
        </p:nvSpPr>
        <p:spPr>
          <a:xfrm>
            <a:off x="204716" y="1146412"/>
            <a:ext cx="11625334" cy="5482988"/>
          </a:xfrm>
          <a:effectLst>
            <a:outerShdw blurRad="50800" dist="38100" dir="5400000" algn="t"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a:normAutofit fontScale="92500" lnSpcReduction="10000"/>
          </a:bodyPr>
          <a:lstStyle/>
          <a:p>
            <a:pPr algn="thaiDist">
              <a:lnSpc>
                <a:spcPct val="110000"/>
              </a:lnSpc>
              <a:spcBef>
                <a:spcPts val="0"/>
              </a:spcBef>
            </a:pPr>
            <a:r>
              <a:rPr lang="en-GB" sz="1800" b="1" dirty="0"/>
              <a:t>Belbin, B,. (2020) The Nine Belbin Team Roles. [Online] Retrieved from </a:t>
            </a:r>
            <a:r>
              <a:rPr lang="en-GB" sz="1800" dirty="0">
                <a:hlinkClick r:id="rId2"/>
              </a:rPr>
              <a:t>https://www.belbin.com/about/belbin-team-roles/</a:t>
            </a:r>
            <a:r>
              <a:rPr lang="en-GB" sz="1800" dirty="0"/>
              <a:t> </a:t>
            </a:r>
            <a:r>
              <a:rPr lang="en-GB" sz="1800" b="1" dirty="0"/>
              <a:t>(By Flavia Mateus)</a:t>
            </a:r>
          </a:p>
          <a:p>
            <a:pPr algn="thaiDist">
              <a:lnSpc>
                <a:spcPct val="110000"/>
              </a:lnSpc>
              <a:spcBef>
                <a:spcPts val="0"/>
              </a:spcBef>
            </a:pPr>
            <a:r>
              <a:rPr lang="en-GB" sz="1800" b="1" dirty="0"/>
              <a:t>Freepikcompany,. (2010 – 2020) Teamwork images. [Online] Retrieved from </a:t>
            </a:r>
            <a:r>
              <a:rPr lang="en-GB" sz="1800" dirty="0">
                <a:hlinkClick r:id="rId3"/>
              </a:rPr>
              <a:t>https://www.freepik.com/free-photos-vectors/teamwork</a:t>
            </a:r>
            <a:r>
              <a:rPr lang="en-GB" sz="1800" dirty="0"/>
              <a:t>  </a:t>
            </a:r>
            <a:r>
              <a:rPr lang="en-GB" sz="1800" b="1" dirty="0"/>
              <a:t>(By Flavia Mateus)</a:t>
            </a:r>
          </a:p>
          <a:p>
            <a:pPr algn="thaiDist">
              <a:lnSpc>
                <a:spcPct val="110000"/>
              </a:lnSpc>
              <a:spcBef>
                <a:spcPts val="0"/>
              </a:spcBef>
            </a:pPr>
            <a:r>
              <a:rPr lang="en-GB" sz="1800" b="1" dirty="0"/>
              <a:t>Vliet, V.V,. (2014) Meredith Belbin. [Online] Retrieved from </a:t>
            </a:r>
            <a:r>
              <a:rPr lang="en-GB" sz="1800" dirty="0">
                <a:hlinkClick r:id="rId4"/>
              </a:rPr>
              <a:t>https://www.toolshero.com/toolsheroes/meredith-belbin/</a:t>
            </a:r>
            <a:r>
              <a:rPr lang="en-GB" sz="1800" b="1" dirty="0"/>
              <a:t> </a:t>
            </a:r>
            <a:r>
              <a:rPr lang="en-GB" sz="1600" b="1" dirty="0"/>
              <a:t>(By Flavia Mateus)</a:t>
            </a:r>
          </a:p>
          <a:p>
            <a:pPr algn="thaiDist">
              <a:lnSpc>
                <a:spcPct val="110000"/>
              </a:lnSpc>
              <a:spcBef>
                <a:spcPts val="0"/>
              </a:spcBef>
            </a:pPr>
            <a:r>
              <a:rPr lang="en-GB" sz="1600" b="1" dirty="0"/>
              <a:t>Gorman, B.G,. (2015) Stop. [Online] Retrieved from </a:t>
            </a:r>
            <a:r>
              <a:rPr lang="en-GB" sz="1600" dirty="0">
                <a:hlinkClick r:id="rId5"/>
              </a:rPr>
              <a:t>https://transforminglives.coach/stop/</a:t>
            </a:r>
            <a:r>
              <a:rPr lang="en-GB" sz="1600" dirty="0"/>
              <a:t>  (By Flavia Mateus)</a:t>
            </a:r>
          </a:p>
          <a:p>
            <a:pPr algn="thaiDist">
              <a:lnSpc>
                <a:spcPct val="110000"/>
              </a:lnSpc>
              <a:spcBef>
                <a:spcPts val="0"/>
              </a:spcBef>
            </a:pPr>
            <a:r>
              <a:rPr lang="en-GB" sz="1600" b="1" dirty="0"/>
              <a:t>EPM, ( 2009 - 2018 ) Belbin Team Roles. [Online] Retrieved from </a:t>
            </a:r>
            <a:r>
              <a:rPr lang="en-GB" sz="1600" dirty="0">
                <a:hlinkClick r:id="rId6"/>
              </a:rPr>
              <a:t>https://expertprogrammanagement.com/2017/06/belbin-team-roles/</a:t>
            </a:r>
            <a:r>
              <a:rPr lang="en-GB" sz="1600" dirty="0"/>
              <a:t> (By Flavia Mateus)</a:t>
            </a:r>
          </a:p>
          <a:p>
            <a:pPr algn="thaiDist">
              <a:lnSpc>
                <a:spcPct val="110000"/>
              </a:lnSpc>
              <a:spcBef>
                <a:spcPts val="0"/>
              </a:spcBef>
            </a:pPr>
            <a:r>
              <a:rPr lang="en-GB" sz="1600" b="1" dirty="0"/>
              <a:t>Shutterstock, (2003 - 2020) Faire confiance images. [Online] Retrieved from </a:t>
            </a:r>
            <a:r>
              <a:rPr lang="en-GB" sz="1600" dirty="0">
                <a:hlinkClick r:id="rId7"/>
              </a:rPr>
              <a:t>https://www.shutterstock.com/search/faire+confiance</a:t>
            </a:r>
            <a:endParaRPr lang="en-GB" sz="1600" dirty="0"/>
          </a:p>
          <a:p>
            <a:r>
              <a:rPr lang="en-GB" sz="1600" b="1" dirty="0"/>
              <a:t>YouTube. “Belbin’s Team Roles: June – August 2020”. Online videoclip. </a:t>
            </a:r>
            <a:r>
              <a:rPr lang="en-GB" sz="1600" b="1" i="1" dirty="0"/>
              <a:t>YouTube, </a:t>
            </a:r>
            <a:r>
              <a:rPr lang="en-GB" sz="1600" b="1" dirty="0"/>
              <a:t>27 June 2017. Retrieved from </a:t>
            </a:r>
            <a:r>
              <a:rPr lang="en-GB" sz="1600" dirty="0">
                <a:hlinkClick r:id="rId8"/>
              </a:rPr>
              <a:t>https://www.youtube.com/watch?v=1rKZAd1s6wE&amp;t=1s</a:t>
            </a:r>
            <a:endParaRPr lang="en-GB" sz="1600" b="1" dirty="0"/>
          </a:p>
          <a:p>
            <a:r>
              <a:rPr lang="en-GB" sz="1600" b="1" dirty="0"/>
              <a:t>YouTube. “What is Belbin? (A Guide to Belbin Team Roles): August 2014– August 2020”. Online videoclip. </a:t>
            </a:r>
            <a:r>
              <a:rPr lang="en-GB" sz="1600" b="1" i="1" dirty="0"/>
              <a:t>YouTube, </a:t>
            </a:r>
            <a:r>
              <a:rPr lang="en-GB" sz="1600" b="1" dirty="0"/>
              <a:t>19 August 2014. Retrieved from </a:t>
            </a:r>
            <a:r>
              <a:rPr lang="en-GB" sz="1600" dirty="0">
                <a:hlinkClick r:id="rId9"/>
              </a:rPr>
              <a:t>https://www.youtube.com/watch?v=eFsA4wUf3I0&amp;t=26s</a:t>
            </a:r>
            <a:endParaRPr lang="en-GB" sz="1600" b="1" dirty="0"/>
          </a:p>
          <a:p>
            <a:r>
              <a:rPr lang="en-GB" sz="1600" b="1" dirty="0"/>
              <a:t>YouTube. “How do Belbin roles work in teams: Nov 2016 – August 2020” Online videoclip. </a:t>
            </a:r>
            <a:r>
              <a:rPr lang="en-GB" sz="1600" b="1" i="1" dirty="0"/>
              <a:t>YouTube, </a:t>
            </a:r>
            <a:r>
              <a:rPr lang="en-GB" sz="1600" b="1" dirty="0"/>
              <a:t>25 November 2016 Retrieved from </a:t>
            </a:r>
            <a:r>
              <a:rPr lang="en-GB" sz="1600" dirty="0">
                <a:hlinkClick r:id="rId10"/>
              </a:rPr>
              <a:t>https://www.youtube.com/watch?v=jleXGZdIWr8&amp;t=110s</a:t>
            </a:r>
            <a:endParaRPr lang="en-GB" sz="1600" b="1" dirty="0"/>
          </a:p>
          <a:p>
            <a:r>
              <a:rPr lang="en-GB" sz="1600" b="1" dirty="0"/>
              <a:t>YouTube. “Managing Conflict- Thomas Kilmann Conflict Mode Instrument: March – August 2020.” Online videoclip. YouTube, 31 March 2011. Retrieved from </a:t>
            </a:r>
            <a:r>
              <a:rPr lang="en-GB" sz="1600" dirty="0">
                <a:hlinkClick r:id="rId11"/>
              </a:rPr>
              <a:t>https://www.youtube.com/watch?v=QFf88IVl_Wc</a:t>
            </a:r>
            <a:endParaRPr lang="en-GB" sz="1600" b="1" dirty="0"/>
          </a:p>
          <a:p>
            <a:r>
              <a:rPr lang="en-GB" sz="1600" b="1" dirty="0"/>
              <a:t>YouTube. “Thomas Kilmann Conflict Mode Instrument: September – August 2020”. Online Videoclip. Y</a:t>
            </a:r>
            <a:r>
              <a:rPr lang="en-GB" sz="1600" b="1" i="1" dirty="0"/>
              <a:t>ouTube, </a:t>
            </a:r>
            <a:r>
              <a:rPr lang="en-GB" sz="1600" b="1" dirty="0"/>
              <a:t>18 September 2016. Retrieved from </a:t>
            </a:r>
            <a:r>
              <a:rPr lang="en-GB" sz="1600" dirty="0">
                <a:hlinkClick r:id="rId12"/>
              </a:rPr>
              <a:t>https://www.youtube.com/watch?v=PFIydyH2H8Y&amp;t=82s</a:t>
            </a:r>
            <a:endParaRPr lang="en-GB" sz="1600" b="1" dirty="0"/>
          </a:p>
          <a:p>
            <a:pPr marL="0" indent="0">
              <a:buNone/>
            </a:pPr>
            <a:endParaRPr lang="en-GB" sz="1600" dirty="0"/>
          </a:p>
        </p:txBody>
      </p:sp>
      <p:sp>
        <p:nvSpPr>
          <p:cNvPr id="6" name="TextBox 5">
            <a:extLst>
              <a:ext uri="{FF2B5EF4-FFF2-40B4-BE49-F238E27FC236}">
                <a16:creationId xmlns:a16="http://schemas.microsoft.com/office/drawing/2014/main" id="{5175C829-2E5F-AC4A-9742-59A37401CA56}"/>
              </a:ext>
            </a:extLst>
          </p:cNvPr>
          <p:cNvSpPr txBox="1"/>
          <p:nvPr/>
        </p:nvSpPr>
        <p:spPr>
          <a:xfrm>
            <a:off x="204716" y="228600"/>
            <a:ext cx="11625334" cy="83099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4800" b="1" i="1" dirty="0">
                <a:ln w="9525">
                  <a:solidFill>
                    <a:schemeClr val="bg1"/>
                  </a:solidFill>
                  <a:prstDash val="solid"/>
                </a:ln>
                <a:effectLst>
                  <a:outerShdw blurRad="12700" dist="38100" dir="2700000" algn="tl" rotWithShape="0">
                    <a:schemeClr val="bg1">
                      <a:lumMod val="50000"/>
                    </a:schemeClr>
                  </a:outerShdw>
                </a:effectLst>
              </a:rPr>
              <a:t>References</a:t>
            </a:r>
            <a:endParaRPr lang="en-GB" sz="4800" dirty="0"/>
          </a:p>
        </p:txBody>
      </p:sp>
    </p:spTree>
    <p:extLst>
      <p:ext uri="{BB962C8B-B14F-4D97-AF65-F5344CB8AC3E}">
        <p14:creationId xmlns:p14="http://schemas.microsoft.com/office/powerpoint/2010/main" val="9434476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DBEEDA-2E28-4245-9CAD-60EC107B45AF}"/>
              </a:ext>
            </a:extLst>
          </p:cNvPr>
          <p:cNvSpPr>
            <a:spLocks noGrp="1"/>
          </p:cNvSpPr>
          <p:nvPr>
            <p:ph idx="1"/>
          </p:nvPr>
        </p:nvSpPr>
        <p:spPr>
          <a:xfrm>
            <a:off x="184005" y="1184564"/>
            <a:ext cx="11823990" cy="5278582"/>
          </a:xfrm>
          <a:effectLst>
            <a:outerShdw blurRad="50800" dist="38100" dir="5400000" algn="t"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a:normAutofit/>
          </a:bodyPr>
          <a:lstStyle/>
          <a:p>
            <a:pPr algn="just"/>
            <a:endParaRPr lang="en-GB" sz="2000" dirty="0"/>
          </a:p>
          <a:p>
            <a:pPr algn="thaiDist">
              <a:lnSpc>
                <a:spcPct val="110000"/>
              </a:lnSpc>
              <a:spcBef>
                <a:spcPts val="0"/>
              </a:spcBef>
            </a:pPr>
            <a:r>
              <a:rPr lang="en-GB" sz="1500" b="1" dirty="0"/>
              <a:t>Clockyfi,M.E,. (2020). </a:t>
            </a:r>
            <a:r>
              <a:rPr lang="en-GB" sz="1500" b="1" i="1" dirty="0"/>
              <a:t>Stages of team development</a:t>
            </a:r>
            <a:r>
              <a:rPr lang="en-GB" sz="1500" b="1" dirty="0"/>
              <a:t>. [ONLINE] Available at: </a:t>
            </a:r>
          </a:p>
          <a:p>
            <a:pPr marL="0" indent="0" algn="thaiDist">
              <a:lnSpc>
                <a:spcPct val="110000"/>
              </a:lnSpc>
              <a:spcBef>
                <a:spcPts val="0"/>
              </a:spcBef>
              <a:buNone/>
            </a:pPr>
            <a:r>
              <a:rPr lang="en-GB" sz="1500" b="1" dirty="0"/>
              <a:t>     </a:t>
            </a:r>
            <a:r>
              <a:rPr lang="en-GB" sz="1500" b="1" dirty="0">
                <a:hlinkClick r:id="rId2"/>
              </a:rPr>
              <a:t>https://clockyfi.me/blog/business/stages-of-group-development/</a:t>
            </a:r>
            <a:r>
              <a:rPr lang="en-GB" sz="1500" b="1" dirty="0"/>
              <a:t>. [Accessed 13 August 2020]. </a:t>
            </a:r>
          </a:p>
          <a:p>
            <a:pPr marL="0" indent="0" algn="thaiDist">
              <a:lnSpc>
                <a:spcPct val="110000"/>
              </a:lnSpc>
              <a:spcBef>
                <a:spcPts val="0"/>
              </a:spcBef>
              <a:buNone/>
            </a:pPr>
            <a:r>
              <a:rPr lang="en-GB" sz="1500" b="1" dirty="0"/>
              <a:t>     (Daniel Williams reference to slides 8-13)</a:t>
            </a:r>
          </a:p>
          <a:p>
            <a:pPr algn="thaiDist">
              <a:lnSpc>
                <a:spcPct val="110000"/>
              </a:lnSpc>
              <a:spcBef>
                <a:spcPts val="0"/>
              </a:spcBef>
            </a:pPr>
            <a:r>
              <a:rPr lang="en-GB" sz="1500" b="1" dirty="0"/>
              <a:t>Wehbe, S.W,.(2017). </a:t>
            </a:r>
            <a:r>
              <a:rPr lang="en-GB" sz="1500" b="1" i="1" dirty="0"/>
              <a:t>5 Important Reasons Why Teamwork Matters!. </a:t>
            </a:r>
            <a:r>
              <a:rPr lang="en-GB" sz="1500" b="1" dirty="0"/>
              <a:t>Potential. </a:t>
            </a:r>
          </a:p>
          <a:p>
            <a:pPr marL="0" indent="0" algn="thaiDist">
              <a:lnSpc>
                <a:spcPct val="110000"/>
              </a:lnSpc>
              <a:spcBef>
                <a:spcPts val="0"/>
              </a:spcBef>
              <a:buNone/>
            </a:pPr>
            <a:r>
              <a:rPr lang="en-GB" sz="1500" b="1" dirty="0"/>
              <a:t>    [Online] Retrieved from </a:t>
            </a:r>
            <a:r>
              <a:rPr lang="en-GB" sz="1500" b="1" dirty="0">
                <a:hlinkClick r:id="rId3"/>
              </a:rPr>
              <a:t>https://www.potential.com/articles/5-important-reasons-why-teamwork-   </a:t>
            </a:r>
          </a:p>
          <a:p>
            <a:pPr marL="0" indent="0" algn="thaiDist">
              <a:lnSpc>
                <a:spcPct val="110000"/>
              </a:lnSpc>
              <a:spcBef>
                <a:spcPts val="0"/>
              </a:spcBef>
              <a:buNone/>
            </a:pPr>
            <a:r>
              <a:rPr lang="en-GB" sz="1500" b="1" dirty="0">
                <a:hlinkClick r:id="rId3"/>
              </a:rPr>
              <a:t>matters/#:~:text=A%20teamwork%20environment%20promotes%20an,skills%2C%20strengths%2C%20and%20habits.</a:t>
            </a:r>
            <a:r>
              <a:rPr lang="en-GB" sz="1500" b="1" dirty="0"/>
              <a:t>  </a:t>
            </a:r>
          </a:p>
          <a:p>
            <a:pPr marL="0" indent="0" algn="thaiDist">
              <a:lnSpc>
                <a:spcPct val="110000"/>
              </a:lnSpc>
              <a:spcBef>
                <a:spcPts val="0"/>
              </a:spcBef>
              <a:buNone/>
            </a:pPr>
            <a:r>
              <a:rPr lang="en-GB" sz="1500" b="1" dirty="0"/>
              <a:t>     (Joel Calvo Paz references to slides 4-7) </a:t>
            </a:r>
            <a:r>
              <a:rPr lang="en-GB" sz="1500" b="1" i="1" dirty="0"/>
              <a:t>By Flavia Mateus </a:t>
            </a:r>
          </a:p>
          <a:p>
            <a:pPr algn="thaiDist">
              <a:lnSpc>
                <a:spcPct val="110000"/>
              </a:lnSpc>
              <a:spcBef>
                <a:spcPts val="0"/>
              </a:spcBef>
            </a:pPr>
            <a:r>
              <a:rPr lang="en-GB" sz="1500" b="1" dirty="0"/>
              <a:t>The happy manager, Apex,. (2007-2020).</a:t>
            </a:r>
            <a:r>
              <a:rPr lang="en-GB" sz="1500" b="1" i="1" dirty="0"/>
              <a:t>Why is Teamwork Important?.</a:t>
            </a:r>
            <a:r>
              <a:rPr lang="en-GB" sz="1500" b="1" dirty="0"/>
              <a:t> [Online] Retrieved from </a:t>
            </a:r>
            <a:r>
              <a:rPr lang="en-GB" sz="1500" b="1" dirty="0">
                <a:hlinkClick r:id="rId4"/>
              </a:rPr>
              <a:t>https://the-happy-manager.com/articles/why-is-teamwork-important/</a:t>
            </a:r>
            <a:r>
              <a:rPr lang="en-GB" sz="1500" b="1" dirty="0"/>
              <a:t> (Joel Calvo Paz references to slides 4-7) </a:t>
            </a:r>
          </a:p>
          <a:p>
            <a:pPr marL="0" indent="0" algn="thaiDist">
              <a:lnSpc>
                <a:spcPct val="110000"/>
              </a:lnSpc>
              <a:spcBef>
                <a:spcPts val="0"/>
              </a:spcBef>
              <a:buNone/>
            </a:pPr>
            <a:r>
              <a:rPr lang="en-GB" sz="1500" b="1" i="1" dirty="0"/>
              <a:t>    By Flavia Mateus</a:t>
            </a:r>
          </a:p>
          <a:p>
            <a:pPr algn="thaiDist">
              <a:lnSpc>
                <a:spcPct val="110000"/>
              </a:lnSpc>
              <a:spcBef>
                <a:spcPts val="0"/>
              </a:spcBef>
            </a:pPr>
            <a:r>
              <a:rPr lang="en-GB" sz="1500" b="1" dirty="0"/>
              <a:t>ARM Advanced Resource Managers</a:t>
            </a:r>
            <a:r>
              <a:rPr lang="en-GB" sz="1500" b="1" i="1" dirty="0"/>
              <a:t>,. (2007-2020) 7 reasons why we love working in a team. </a:t>
            </a:r>
            <a:r>
              <a:rPr lang="en-GB" sz="1500" b="1" dirty="0"/>
              <a:t>[Online] Retrieved from </a:t>
            </a:r>
            <a:r>
              <a:rPr lang="en-GB" sz="1500" b="1" dirty="0">
                <a:hlinkClick r:id="rId5"/>
              </a:rPr>
              <a:t>https://www.arm.co.uk/resources/blog/career-related-blogs/7-reasons-why-we-love-working-in-a-team/</a:t>
            </a:r>
            <a:r>
              <a:rPr lang="en-GB" sz="1500" b="1" dirty="0"/>
              <a:t> (Joel Calvo Paz references to slides 4-7) </a:t>
            </a:r>
            <a:r>
              <a:rPr lang="en-GB" sz="1500" b="1" i="1" dirty="0"/>
              <a:t>By Flavia Mateus</a:t>
            </a:r>
          </a:p>
          <a:p>
            <a:pPr algn="thaiDist">
              <a:lnSpc>
                <a:spcPct val="110000"/>
              </a:lnSpc>
              <a:spcBef>
                <a:spcPts val="0"/>
              </a:spcBef>
            </a:pPr>
            <a:r>
              <a:rPr lang="en-GB" sz="1500" b="1" dirty="0"/>
              <a:t>Middleton, T.M,. (2019). The importance of teamwork (as proven by science). [Online] Retrieved from </a:t>
            </a:r>
            <a:r>
              <a:rPr lang="en-GB" sz="1500" b="1" dirty="0">
                <a:hlinkClick r:id="rId6"/>
              </a:rPr>
              <a:t>https://www.atlassian.com/blog/teamwork/the-importance-of-teamwork</a:t>
            </a:r>
            <a:r>
              <a:rPr lang="en-GB" sz="1500" b="1" dirty="0"/>
              <a:t> </a:t>
            </a:r>
          </a:p>
          <a:p>
            <a:pPr marL="0" indent="0" algn="thaiDist">
              <a:lnSpc>
                <a:spcPct val="110000"/>
              </a:lnSpc>
              <a:spcBef>
                <a:spcPts val="0"/>
              </a:spcBef>
              <a:buNone/>
            </a:pPr>
            <a:r>
              <a:rPr lang="en-GB" sz="1500" b="1" dirty="0"/>
              <a:t>    (Joel Calvo Paz references to slides 4-7) </a:t>
            </a:r>
            <a:r>
              <a:rPr lang="en-GB" sz="1500" b="1" i="1" dirty="0"/>
              <a:t>By Flavia Mateus</a:t>
            </a:r>
          </a:p>
          <a:p>
            <a:pPr algn="thaiDist">
              <a:lnSpc>
                <a:spcPct val="110000"/>
              </a:lnSpc>
              <a:spcBef>
                <a:spcPts val="0"/>
              </a:spcBef>
            </a:pPr>
            <a:r>
              <a:rPr lang="en-GB" sz="1500" b="1" dirty="0"/>
              <a:t>Kashy, S.K,. (2019). </a:t>
            </a:r>
            <a:r>
              <a:rPr lang="en-GB" sz="1500" b="1" i="1" dirty="0"/>
              <a:t>Importance of Teamwork and Tips to Become a Team Player.</a:t>
            </a:r>
            <a:r>
              <a:rPr lang="en-GB" sz="1500" b="1" dirty="0"/>
              <a:t> [Online] Retrieved from </a:t>
            </a:r>
            <a:r>
              <a:rPr lang="en-GB" sz="1500" b="1" dirty="0">
                <a:hlinkClick r:id="rId7"/>
              </a:rPr>
              <a:t>https://blog.proofhub.com/10-reasons-that-define-the-importance-of-teamwork-at-workplace-b1cbfca4a2aa</a:t>
            </a:r>
            <a:r>
              <a:rPr lang="en-GB" sz="1500" b="1" dirty="0"/>
              <a:t> </a:t>
            </a:r>
          </a:p>
          <a:p>
            <a:pPr marL="0" indent="0" algn="thaiDist">
              <a:lnSpc>
                <a:spcPct val="110000"/>
              </a:lnSpc>
              <a:spcBef>
                <a:spcPts val="0"/>
              </a:spcBef>
              <a:buNone/>
            </a:pPr>
            <a:r>
              <a:rPr lang="en-GB" sz="1500" b="1" dirty="0"/>
              <a:t>    (Joel Calvo Paz references to slides 4-7) </a:t>
            </a:r>
            <a:r>
              <a:rPr lang="en-GB" sz="1500" b="1" i="1" dirty="0"/>
              <a:t>By Flavia Mateus</a:t>
            </a:r>
          </a:p>
          <a:p>
            <a:pPr marL="0" indent="0">
              <a:buNone/>
            </a:pPr>
            <a:endParaRPr lang="en-GB" dirty="0"/>
          </a:p>
        </p:txBody>
      </p:sp>
      <p:sp>
        <p:nvSpPr>
          <p:cNvPr id="5" name="Rectangle 4">
            <a:extLst>
              <a:ext uri="{FF2B5EF4-FFF2-40B4-BE49-F238E27FC236}">
                <a16:creationId xmlns:a16="http://schemas.microsoft.com/office/drawing/2014/main" id="{67207FB2-ADD6-9B49-AB1B-369406E00EB7}"/>
              </a:ext>
            </a:extLst>
          </p:cNvPr>
          <p:cNvSpPr/>
          <p:nvPr/>
        </p:nvSpPr>
        <p:spPr>
          <a:xfrm>
            <a:off x="0" y="197560"/>
            <a:ext cx="7615451" cy="769441"/>
          </a:xfrm>
          <a:prstGeom prst="rect">
            <a:avLst/>
          </a:prstGeom>
          <a:noFill/>
        </p:spPr>
        <p:txBody>
          <a:bodyPr wrap="square" lIns="91440" tIns="45720" rIns="91440" bIns="45720">
            <a:spAutoFit/>
          </a:bodyPr>
          <a:lstStyle/>
          <a:p>
            <a:pPr algn="ctr"/>
            <a:r>
              <a:rPr lang="en-GB" sz="4400" b="1" i="1" dirty="0">
                <a:ln w="9525">
                  <a:solidFill>
                    <a:schemeClr val="bg1"/>
                  </a:solidFill>
                  <a:prstDash val="solid"/>
                </a:ln>
                <a:effectLst>
                  <a:outerShdw blurRad="12700" dist="38100" dir="2700000" algn="tl" rotWithShape="0">
                    <a:schemeClr val="bg1">
                      <a:lumMod val="50000"/>
                    </a:schemeClr>
                  </a:outerShdw>
                </a:effectLst>
              </a:rPr>
              <a:t>Continued References…</a:t>
            </a:r>
            <a:endParaRPr lang="en-GB"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31989058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TotalTime>
  <Words>2060</Words>
  <Application>Microsoft Macintosh PowerPoint</Application>
  <PresentationFormat>Widescreen</PresentationFormat>
  <Paragraphs>283</Paragraphs>
  <Slides>32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32</vt:i4>
      </vt:variant>
    </vt:vector>
  </HeadingPairs>
  <TitlesOfParts>
    <vt:vector size="35" baseType="lpstr">
      <vt:lpstr>Arial</vt:lpstr>
      <vt:lpstr>Calibri</vt:lpstr>
      <vt:lpstr>Office Theme</vt:lpstr>
      <vt:lpstr>BMSW4002 -</vt:lpstr>
      <vt:lpstr>PowerPoint Presentation</vt:lpstr>
      <vt:lpstr>Achievers Consultation</vt:lpstr>
      <vt:lpstr>BENEFITS OF TEAM WORKING </vt:lpstr>
      <vt:lpstr>PowerPoint Presentation</vt:lpstr>
      <vt:lpstr>PowerPoint Presentation</vt:lpstr>
      <vt:lpstr>PowerPoint Presentation</vt:lpstr>
      <vt:lpstr>PowerPoint Presentation</vt:lpstr>
      <vt:lpstr> Stage 1: Forming  </vt:lpstr>
      <vt:lpstr>Stage 2: Storming </vt:lpstr>
      <vt:lpstr>  Stage 3:        Norming </vt:lpstr>
      <vt:lpstr>Stage 4: Performing </vt:lpstr>
      <vt:lpstr>Stage 5: Adjourning </vt:lpstr>
      <vt:lpstr>PowerPoint Presentation</vt:lpstr>
      <vt:lpstr>PowerPoint Presentation</vt:lpstr>
      <vt:lpstr>PowerPoint Presentation</vt:lpstr>
      <vt:lpstr>PowerPoint Presentation</vt:lpstr>
      <vt:lpstr>Belbin Team Roles: Summary </vt:lpstr>
      <vt:lpstr>PowerPoint Presentation</vt:lpstr>
      <vt:lpstr>MANAGING CONFLICT Thomas-Kilmann model (TKI) </vt:lpstr>
      <vt:lpstr>       Thomas Kilmann – Conflict Mode Instrument </vt:lpstr>
      <vt:lpstr>Avoiding</vt:lpstr>
      <vt:lpstr>PowerPoint Presentation</vt:lpstr>
      <vt:lpstr>Collaborating </vt:lpstr>
      <vt:lpstr>SUCCESSFUL TEAM DEVELOPMENT</vt:lpstr>
      <vt:lpstr>10 Steps in Building a Strong Team</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BMSW4002 -</dc:title>
  <dc:creator>Flavia Mateus (1917238)</dc:creator>
  <cp:lastModifiedBy>Flavia Mateus (1917238)</cp:lastModifiedBy>
  <cp:revision>7</cp:revision>
  <dcterms:created xsi:type="dcterms:W3CDTF">2020-08-24T21:57:34Z</dcterms:created>
  <dcterms:modified xsi:type="dcterms:W3CDTF">2020-08-24T22:56:33Z</dcterms:modified>
</cp:coreProperties>
</file>