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06" r:id="rId1"/>
  </p:sldMasterIdLst>
  <p:notesMasterIdLst>
    <p:notesMasterId r:id="rId26"/>
  </p:notesMasterIdLst>
  <p:sldIdLst>
    <p:sldId id="256" r:id="rId2"/>
    <p:sldId id="257" r:id="rId3"/>
    <p:sldId id="287" r:id="rId4"/>
    <p:sldId id="288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82" r:id="rId24"/>
    <p:sldId id="289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854"/>
    <p:restoredTop sz="94580"/>
  </p:normalViewPr>
  <p:slideViewPr>
    <p:cSldViewPr snapToGrid="0" snapToObjects="1">
      <p:cViewPr varScale="1">
        <p:scale>
          <a:sx n="60" d="100"/>
          <a:sy n="60" d="100"/>
        </p:scale>
        <p:origin x="208" y="12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B309C1-DC58-F640-8990-533F9A704426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6ADD7D-7B4B-474F-93C6-86E156D8ED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8860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6ADD7D-7B4B-474F-93C6-86E156D8ED6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9437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565729F0-8A1C-0C46-94A9-7525B892CFE6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178F3F19-C9AD-2143-885E-AE5EC97A8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327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729F0-8A1C-0C46-94A9-7525B892CFE6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3F19-C9AD-2143-885E-AE5EC97A8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8846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729F0-8A1C-0C46-94A9-7525B892CFE6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3F19-C9AD-2143-885E-AE5EC97A8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233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729F0-8A1C-0C46-94A9-7525B892CFE6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3F19-C9AD-2143-885E-AE5EC97A8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309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729F0-8A1C-0C46-94A9-7525B892CFE6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3F19-C9AD-2143-885E-AE5EC97A8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2365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729F0-8A1C-0C46-94A9-7525B892CFE6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3F19-C9AD-2143-885E-AE5EC97A8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0347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729F0-8A1C-0C46-94A9-7525B892CFE6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3F19-C9AD-2143-885E-AE5EC97A8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917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729F0-8A1C-0C46-94A9-7525B892CFE6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3F19-C9AD-2143-885E-AE5EC97A8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559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729F0-8A1C-0C46-94A9-7525B892CFE6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3F19-C9AD-2143-885E-AE5EC97A8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2233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729F0-8A1C-0C46-94A9-7525B892CFE6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3F19-C9AD-2143-885E-AE5EC97A8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804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729F0-8A1C-0C46-94A9-7525B892CFE6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3F19-C9AD-2143-885E-AE5EC97A8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833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729F0-8A1C-0C46-94A9-7525B892CFE6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3F19-C9AD-2143-885E-AE5EC97A8C82}" type="slidenum">
              <a:rPr lang="en-GB" smtClean="0"/>
              <a:t>‹#›</a:t>
            </a:fld>
            <a:endParaRPr lang="en-GB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268627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729F0-8A1C-0C46-94A9-7525B892CFE6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3F19-C9AD-2143-885E-AE5EC97A8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0217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729F0-8A1C-0C46-94A9-7525B892CFE6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3F19-C9AD-2143-885E-AE5EC97A8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04361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729F0-8A1C-0C46-94A9-7525B892CFE6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3F19-C9AD-2143-885E-AE5EC97A8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7228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729F0-8A1C-0C46-94A9-7525B892CFE6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3F19-C9AD-2143-885E-AE5EC97A8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4578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729F0-8A1C-0C46-94A9-7525B892CFE6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3F19-C9AD-2143-885E-AE5EC97A8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035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729F0-8A1C-0C46-94A9-7525B892CFE6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8F3F19-C9AD-2143-885E-AE5EC97A8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3847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07" r:id="rId1"/>
    <p:sldLayoutId id="2147483908" r:id="rId2"/>
    <p:sldLayoutId id="2147483909" r:id="rId3"/>
    <p:sldLayoutId id="2147483910" r:id="rId4"/>
    <p:sldLayoutId id="2147483911" r:id="rId5"/>
    <p:sldLayoutId id="2147483912" r:id="rId6"/>
    <p:sldLayoutId id="2147483913" r:id="rId7"/>
    <p:sldLayoutId id="2147483914" r:id="rId8"/>
    <p:sldLayoutId id="2147483915" r:id="rId9"/>
    <p:sldLayoutId id="2147483916" r:id="rId10"/>
    <p:sldLayoutId id="2147483917" r:id="rId11"/>
    <p:sldLayoutId id="2147483918" r:id="rId12"/>
    <p:sldLayoutId id="2147483919" r:id="rId13"/>
    <p:sldLayoutId id="2147483920" r:id="rId14"/>
    <p:sldLayoutId id="2147483921" r:id="rId15"/>
    <p:sldLayoutId id="2147483922" r:id="rId16"/>
    <p:sldLayoutId id="2147483923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tiff"/><Relationship Id="rId4" Type="http://schemas.openxmlformats.org/officeDocument/2006/relationships/image" Target="../media/image12.tif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DA572-EB42-7447-A5A6-F70E57258C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22473" y="252569"/>
            <a:ext cx="7802833" cy="1665442"/>
          </a:xfrm>
        </p:spPr>
        <p:txBody>
          <a:bodyPr>
            <a:normAutofit fontScale="90000"/>
          </a:bodyPr>
          <a:lstStyle/>
          <a:p>
            <a:r>
              <a:rPr lang="en-GB" dirty="0"/>
              <a:t>The Relationship between the Media and the UK Police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8898A5-BE79-B04C-96C9-A1B91D2686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86357" y="5732211"/>
            <a:ext cx="8791575" cy="1655762"/>
          </a:xfrm>
        </p:spPr>
        <p:txBody>
          <a:bodyPr/>
          <a:lstStyle/>
          <a:p>
            <a:r>
              <a:rPr lang="en-GB" dirty="0"/>
              <a:t>By James Hudson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5071F14-818B-294C-B691-5A672C1932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6390" y="2359032"/>
            <a:ext cx="6885322" cy="387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291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61E55A-7ED1-4A46-8844-A55D9D00A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will I be discussing today?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F06F31-2781-9947-A1AE-196634CD0F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is the role of each institution?</a:t>
            </a:r>
          </a:p>
          <a:p>
            <a:r>
              <a:rPr lang="en-GB" dirty="0"/>
              <a:t>Brief history of the relationship between the media and Police</a:t>
            </a:r>
          </a:p>
          <a:p>
            <a:r>
              <a:rPr lang="en-GB" dirty="0"/>
              <a:t>Benefits of the relationship</a:t>
            </a:r>
          </a:p>
          <a:p>
            <a:r>
              <a:rPr lang="en-GB" dirty="0"/>
              <a:t>Disadvantages of the relationship</a:t>
            </a:r>
          </a:p>
          <a:p>
            <a:r>
              <a:rPr lang="en-GB" dirty="0"/>
              <a:t>Is media a detriment to the police, or can it help?</a:t>
            </a:r>
          </a:p>
        </p:txBody>
      </p:sp>
    </p:spTree>
    <p:extLst>
      <p:ext uri="{BB962C8B-B14F-4D97-AF65-F5344CB8AC3E}">
        <p14:creationId xmlns:p14="http://schemas.microsoft.com/office/powerpoint/2010/main" val="1496595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968A0F-A83A-594C-8F55-23F5166791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role OF THE police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0D3718-BACF-254F-A373-0FC1FEAC85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2249487"/>
            <a:ext cx="5973066" cy="3541714"/>
          </a:xfrm>
        </p:spPr>
        <p:txBody>
          <a:bodyPr>
            <a:normAutofit/>
          </a:bodyPr>
          <a:lstStyle/>
          <a:p>
            <a:r>
              <a:rPr lang="en-GB" sz="2800" dirty="0"/>
              <a:t>“Protecting life and property”,</a:t>
            </a:r>
          </a:p>
          <a:p>
            <a:r>
              <a:rPr lang="en-GB" sz="2800" dirty="0"/>
              <a:t>“Preserving order”,</a:t>
            </a:r>
          </a:p>
          <a:p>
            <a:r>
              <a:rPr lang="en-GB" sz="2800" dirty="0"/>
              <a:t>“Preventing the commission of offences”</a:t>
            </a:r>
          </a:p>
          <a:p>
            <a:pPr marL="0" indent="0">
              <a:buNone/>
            </a:pPr>
            <a:r>
              <a:rPr lang="en-GB" sz="2800" dirty="0"/>
              <a:t> (</a:t>
            </a:r>
            <a:r>
              <a:rPr lang="en-GB" dirty="0"/>
              <a:t>College of Policing, 2023</a:t>
            </a:r>
            <a:r>
              <a:rPr lang="en-GB" sz="3200" dirty="0"/>
              <a:t>)</a:t>
            </a:r>
            <a:endParaRPr lang="en-GB" sz="2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311615F-E2D1-E643-9DB2-3A3237567C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2411" y="2097088"/>
            <a:ext cx="4445000" cy="334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312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9E4E97-10E4-554F-A905-46DA747629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Role of the Media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851D1-B1EA-2B41-8053-DFFC48FF29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1973" y="1383081"/>
            <a:ext cx="5540028" cy="4326673"/>
          </a:xfrm>
        </p:spPr>
        <p:txBody>
          <a:bodyPr>
            <a:normAutofit lnSpcReduction="10000"/>
          </a:bodyPr>
          <a:lstStyle/>
          <a:p>
            <a:r>
              <a:rPr lang="en-GB" sz="2800" dirty="0"/>
              <a:t>Promotes “transparency and accountability” to the public and their target audience</a:t>
            </a:r>
          </a:p>
          <a:p>
            <a:r>
              <a:rPr lang="en-GB" sz="2800" dirty="0"/>
              <a:t>Scrutiny</a:t>
            </a:r>
          </a:p>
          <a:p>
            <a:r>
              <a:rPr lang="en-GB" sz="2800" dirty="0"/>
              <a:t>“Unearthing corruption or reporting crimes” in an “open and balanced way”</a:t>
            </a:r>
          </a:p>
          <a:p>
            <a:pPr marL="0" indent="0">
              <a:buNone/>
            </a:pPr>
            <a:r>
              <a:rPr lang="en-GB" dirty="0"/>
              <a:t>(Brown, 2011)</a:t>
            </a:r>
            <a:endParaRPr lang="en-GB" sz="3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F2ABC0-556B-2A49-9EF6-04F742D73D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1413" y="2316591"/>
            <a:ext cx="4890977" cy="2735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220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1165B-ED02-A74D-B491-6A17B73AA9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8147" y="2766642"/>
            <a:ext cx="10266876" cy="970450"/>
          </a:xfrm>
        </p:spPr>
        <p:txBody>
          <a:bodyPr>
            <a:normAutofit/>
          </a:bodyPr>
          <a:lstStyle/>
          <a:p>
            <a:r>
              <a:rPr lang="en-GB" dirty="0"/>
              <a:t>Media and Policing through the ages</a:t>
            </a:r>
          </a:p>
        </p:txBody>
      </p:sp>
    </p:spTree>
    <p:extLst>
      <p:ext uri="{BB962C8B-B14F-4D97-AF65-F5344CB8AC3E}">
        <p14:creationId xmlns:p14="http://schemas.microsoft.com/office/powerpoint/2010/main" val="3945912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5DD7D1-E0AB-AE4E-9CC1-F1629F3385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19</a:t>
            </a:r>
            <a:r>
              <a:rPr lang="en-GB" baseline="30000" dirty="0"/>
              <a:t>th</a:t>
            </a:r>
            <a:r>
              <a:rPr lang="en-GB" dirty="0"/>
              <a:t> century Media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9DE210-240D-3845-810E-A432FB3ED6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Newspapers</a:t>
            </a:r>
          </a:p>
          <a:p>
            <a:r>
              <a:rPr lang="en-GB" dirty="0"/>
              <a:t>Investigative Journalism</a:t>
            </a:r>
          </a:p>
          <a:p>
            <a:r>
              <a:rPr lang="en-GB" dirty="0"/>
              <a:t>Fuelled public interest in crime reporting</a:t>
            </a:r>
          </a:p>
          <a:p>
            <a:r>
              <a:rPr lang="en-GB" dirty="0"/>
              <a:t>Inaccurate information</a:t>
            </a:r>
          </a:p>
          <a:p>
            <a:r>
              <a:rPr lang="en-GB" dirty="0"/>
              <a:t>Police often resisted media scrutiny and control</a:t>
            </a:r>
          </a:p>
        </p:txBody>
      </p:sp>
    </p:spTree>
    <p:extLst>
      <p:ext uri="{BB962C8B-B14F-4D97-AF65-F5344CB8AC3E}">
        <p14:creationId xmlns:p14="http://schemas.microsoft.com/office/powerpoint/2010/main" val="3627910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55A05DE-9C95-5545-A367-EF050690F5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4059" y="627845"/>
            <a:ext cx="3797695" cy="578410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A50C19B-BA0B-8F4C-8E35-489FF2AC0403}"/>
              </a:ext>
            </a:extLst>
          </p:cNvPr>
          <p:cNvSpPr txBox="1"/>
          <p:nvPr/>
        </p:nvSpPr>
        <p:spPr>
          <a:xfrm>
            <a:off x="7069872" y="1605776"/>
            <a:ext cx="41036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Front page of the Daily Express Newspaper Wednesday 12</a:t>
            </a:r>
            <a:r>
              <a:rPr lang="en-GB" sz="2400" baseline="30000" dirty="0"/>
              <a:t>th</a:t>
            </a:r>
            <a:r>
              <a:rPr lang="en-GB" sz="2400" dirty="0"/>
              <a:t> May 1926</a:t>
            </a:r>
          </a:p>
          <a:p>
            <a:r>
              <a:rPr lang="en-GB" sz="2400" dirty="0"/>
              <a:t>(Daily Express, 1926)</a:t>
            </a:r>
          </a:p>
        </p:txBody>
      </p:sp>
    </p:spTree>
    <p:extLst>
      <p:ext uri="{BB962C8B-B14F-4D97-AF65-F5344CB8AC3E}">
        <p14:creationId xmlns:p14="http://schemas.microsoft.com/office/powerpoint/2010/main" val="28087745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8B739F-AB70-574D-B472-7CBEC660C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20</a:t>
            </a:r>
            <a:r>
              <a:rPr lang="en-GB" baseline="30000" dirty="0"/>
              <a:t>th</a:t>
            </a:r>
            <a:r>
              <a:rPr lang="en-GB" dirty="0"/>
              <a:t> Century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97EF47-94AF-8646-83AF-AD4D664DDD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Expanded tremendously</a:t>
            </a:r>
          </a:p>
          <a:p>
            <a:r>
              <a:rPr lang="en-GB" dirty="0"/>
              <a:t>Radio</a:t>
            </a:r>
          </a:p>
          <a:p>
            <a:r>
              <a:rPr lang="en-GB" dirty="0"/>
              <a:t>Television/cinema</a:t>
            </a:r>
          </a:p>
          <a:p>
            <a:r>
              <a:rPr lang="en-GB" dirty="0"/>
              <a:t>Internet</a:t>
            </a:r>
          </a:p>
          <a:p>
            <a:r>
              <a:rPr lang="en-GB" dirty="0"/>
              <a:t>Reached a wider audience</a:t>
            </a:r>
          </a:p>
          <a:p>
            <a:r>
              <a:rPr lang="en-GB" dirty="0"/>
              <a:t>More accessible </a:t>
            </a:r>
          </a:p>
          <a:p>
            <a:r>
              <a:rPr lang="en-GB" dirty="0"/>
              <a:t>Started to glamorize criminal cases to engage more people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4967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4385823-1CD8-B745-8477-6FC7A3E2AF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927" y="401444"/>
            <a:ext cx="4035771" cy="321650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471E345-7A2E-874A-90E2-8B6F7A5DEB13}"/>
              </a:ext>
            </a:extLst>
          </p:cNvPr>
          <p:cNvSpPr txBox="1"/>
          <p:nvPr/>
        </p:nvSpPr>
        <p:spPr>
          <a:xfrm>
            <a:off x="5241073" y="1717310"/>
            <a:ext cx="55310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1920’s Cinema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587AE73-9D3F-4E47-8ABB-1DA1AE4F83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1522" y="3617953"/>
            <a:ext cx="5365648" cy="301907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67B4CF8-47A7-1042-AF4E-434E1C78AF02}"/>
              </a:ext>
            </a:extLst>
          </p:cNvPr>
          <p:cNvSpPr txBox="1"/>
          <p:nvPr/>
        </p:nvSpPr>
        <p:spPr>
          <a:xfrm>
            <a:off x="2531812" y="4460488"/>
            <a:ext cx="3311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Internet 1990’s</a:t>
            </a:r>
          </a:p>
        </p:txBody>
      </p:sp>
    </p:spTree>
    <p:extLst>
      <p:ext uri="{BB962C8B-B14F-4D97-AF65-F5344CB8AC3E}">
        <p14:creationId xmlns:p14="http://schemas.microsoft.com/office/powerpoint/2010/main" val="1848900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642E34-ED5D-F441-97A5-4C935CAEC4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6848" y="2227185"/>
            <a:ext cx="4423587" cy="3541714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Front page of the Daily Mail newspaper from the 14</a:t>
            </a:r>
            <a:r>
              <a:rPr lang="en-GB" baseline="30000" dirty="0"/>
              <a:t>th</a:t>
            </a:r>
            <a:r>
              <a:rPr lang="en-GB" dirty="0"/>
              <a:t> February 1997 (Fernandez, 2012)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6B26C21-05FB-9446-90D1-13689B5013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9632" y="754431"/>
            <a:ext cx="3886200" cy="537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390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37C47-5B0C-E54F-93B3-5175FC6E59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Present 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812E33-EF6D-C647-ACFE-52C088DDB2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Social media:</a:t>
            </a:r>
          </a:p>
          <a:p>
            <a:r>
              <a:rPr lang="en-GB" dirty="0" err="1"/>
              <a:t>TikTok</a:t>
            </a:r>
            <a:endParaRPr lang="en-GB" dirty="0"/>
          </a:p>
          <a:p>
            <a:r>
              <a:rPr lang="en-GB" dirty="0"/>
              <a:t>Instagram</a:t>
            </a:r>
          </a:p>
          <a:p>
            <a:r>
              <a:rPr lang="en-GB" dirty="0"/>
              <a:t>Twitter</a:t>
            </a:r>
          </a:p>
          <a:p>
            <a:r>
              <a:rPr lang="en-GB" dirty="0" err="1"/>
              <a:t>SnapChat</a:t>
            </a:r>
            <a:endParaRPr lang="en-GB" dirty="0"/>
          </a:p>
          <a:p>
            <a:r>
              <a:rPr lang="en-GB" dirty="0"/>
              <a:t>Appeals to younger, and broader audience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3B645D-4E69-0141-996D-FC3768FFA2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165493">
            <a:off x="5003682" y="343394"/>
            <a:ext cx="2181457" cy="218145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899B67B-EB7F-9041-99A4-8E0B286E02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19162">
            <a:off x="8982020" y="4093397"/>
            <a:ext cx="2819666" cy="16918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E7C5571-39DA-9E46-951A-87A8C08E77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516079">
            <a:off x="6850886" y="2371341"/>
            <a:ext cx="2114550" cy="21145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4603B72-1854-BA4A-99DF-76D1BC7912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619424">
            <a:off x="9343908" y="490769"/>
            <a:ext cx="2337413" cy="2337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307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E7B0B5-0632-AC44-BF8A-CA21597131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2480" y="2490534"/>
            <a:ext cx="5073331" cy="1930400"/>
          </a:xfrm>
        </p:spPr>
        <p:txBody>
          <a:bodyPr/>
          <a:lstStyle/>
          <a:p>
            <a:r>
              <a:rPr lang="en-GB" dirty="0"/>
              <a:t>Dylan Page, a </a:t>
            </a:r>
            <a:r>
              <a:rPr lang="en-GB" dirty="0" err="1"/>
              <a:t>TikTok</a:t>
            </a:r>
            <a:r>
              <a:rPr lang="en-GB" dirty="0"/>
              <a:t> influencer who has a following of 8.8 million followers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6C355B7-6F40-F348-8261-E229FD7127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9760" y="439548"/>
            <a:ext cx="3390064" cy="6032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992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1164E-2939-3846-A653-DD0676A8A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Benefits of the relationship between police and media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3AC310-E0B5-3441-BC89-4A04B52744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Helps solve crime</a:t>
            </a:r>
          </a:p>
          <a:p>
            <a:r>
              <a:rPr lang="en-GB" dirty="0"/>
              <a:t>Brings offenders to justice</a:t>
            </a:r>
          </a:p>
          <a:p>
            <a:r>
              <a:rPr lang="en-GB" dirty="0"/>
              <a:t>Keeps communities safe</a:t>
            </a:r>
          </a:p>
          <a:p>
            <a:r>
              <a:rPr lang="en-GB" dirty="0"/>
              <a:t>Gives ’public insight’ into the the activity of the police </a:t>
            </a:r>
          </a:p>
        </p:txBody>
      </p:sp>
    </p:spTree>
    <p:extLst>
      <p:ext uri="{BB962C8B-B14F-4D97-AF65-F5344CB8AC3E}">
        <p14:creationId xmlns:p14="http://schemas.microsoft.com/office/powerpoint/2010/main" val="2612495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DAA227-C5FE-2849-8A9F-513F7D2310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David </a:t>
            </a:r>
            <a:r>
              <a:rPr lang="en-GB" dirty="0" err="1"/>
              <a:t>carrick</a:t>
            </a:r>
            <a:r>
              <a:rPr lang="en-GB" dirty="0"/>
              <a:t> 2023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19EBF9-6D14-D849-BCED-32BBC7295A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548" y="1924366"/>
            <a:ext cx="6427289" cy="4395153"/>
          </a:xfrm>
        </p:spPr>
        <p:txBody>
          <a:bodyPr>
            <a:normAutofit fontScale="92500" lnSpcReduction="10000"/>
          </a:bodyPr>
          <a:lstStyle/>
          <a:p>
            <a:pPr marL="457200" lvl="1" indent="0">
              <a:buNone/>
            </a:pPr>
            <a:r>
              <a:rPr lang="en-GB" dirty="0"/>
              <a:t>(Kingsley, 2023)</a:t>
            </a:r>
          </a:p>
          <a:p>
            <a:pPr lvl="1"/>
            <a:r>
              <a:rPr lang="en-GB" dirty="0"/>
              <a:t>London Metropolitan police</a:t>
            </a:r>
          </a:p>
          <a:p>
            <a:pPr lvl="1"/>
            <a:r>
              <a:rPr lang="en-GB" dirty="0"/>
              <a:t>Nicknamed himself ‘Bastard Dave’</a:t>
            </a:r>
          </a:p>
          <a:p>
            <a:pPr lvl="1"/>
            <a:r>
              <a:rPr lang="en-GB" dirty="0"/>
              <a:t>“The metropolitan police officer who admitted 50 criminal offences of rape, sexual assault and coercive control used his position in the force to abuse women”</a:t>
            </a:r>
          </a:p>
          <a:p>
            <a:pPr lvl="1"/>
            <a:r>
              <a:rPr lang="en-GB" dirty="0"/>
              <a:t>Offences spanned almost ‘20 years’</a:t>
            </a:r>
          </a:p>
          <a:p>
            <a:pPr lvl="1"/>
            <a:r>
              <a:rPr lang="en-GB" dirty="0"/>
              <a:t>Told victims he was a police officer when they met they were “safe with him”</a:t>
            </a:r>
          </a:p>
          <a:p>
            <a:pPr lvl="1"/>
            <a:r>
              <a:rPr lang="en-GB" dirty="0"/>
              <a:t>Used an ‘imitation firearm’ to strike fear into his victims</a:t>
            </a:r>
          </a:p>
          <a:p>
            <a:pPr lvl="1"/>
            <a:r>
              <a:rPr lang="en-GB" dirty="0"/>
              <a:t>“Frequently locked women away in a cupboard under his stairs and in his home”. 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41C38C-98DD-6149-84CC-1C4202D2B3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6608" y="2316480"/>
            <a:ext cx="5078300" cy="2843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5565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E3F247-59B0-974D-B2F6-E7EA96DFD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Darren </a:t>
            </a:r>
            <a:r>
              <a:rPr lang="en-GB" dirty="0" err="1"/>
              <a:t>Coathup</a:t>
            </a:r>
            <a:r>
              <a:rPr lang="en-GB" dirty="0"/>
              <a:t> 2023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B2DE2D-7623-CB4A-B96C-17DA812DA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4960" y="325120"/>
            <a:ext cx="5174931" cy="6136640"/>
          </a:xfrm>
        </p:spPr>
        <p:txBody>
          <a:bodyPr>
            <a:normAutofit fontScale="85000" lnSpcReduction="10000"/>
          </a:bodyPr>
          <a:lstStyle/>
          <a:p>
            <a:pPr marL="457200" lvl="1" indent="0">
              <a:buNone/>
            </a:pPr>
            <a:r>
              <a:rPr lang="en-GB" dirty="0"/>
              <a:t>(Slater &amp; Chiara, 2023)</a:t>
            </a:r>
          </a:p>
          <a:p>
            <a:pPr lvl="1"/>
            <a:r>
              <a:rPr lang="en-GB" dirty="0"/>
              <a:t>Lancashire Police</a:t>
            </a:r>
          </a:p>
          <a:p>
            <a:pPr lvl="1"/>
            <a:r>
              <a:rPr lang="en-GB" dirty="0"/>
              <a:t>18 years police experience</a:t>
            </a:r>
          </a:p>
          <a:p>
            <a:pPr lvl="1"/>
            <a:r>
              <a:rPr lang="en-GB" dirty="0"/>
              <a:t>Abused power to sleep with victim before revealing he had chlamydia</a:t>
            </a:r>
          </a:p>
          <a:p>
            <a:pPr lvl="1"/>
            <a:r>
              <a:rPr lang="en-GB" dirty="0"/>
              <a:t>“Darren </a:t>
            </a:r>
            <a:r>
              <a:rPr lang="en-GB" dirty="0" err="1"/>
              <a:t>Coathup</a:t>
            </a:r>
            <a:r>
              <a:rPr lang="en-GB" dirty="0"/>
              <a:t> used his power as a police officer to take advantage of two women, a court heard - he was jailed for two years on Friday and will have to serve half before being eligible for release”</a:t>
            </a:r>
          </a:p>
          <a:p>
            <a:pPr lvl="1"/>
            <a:r>
              <a:rPr lang="en-GB" dirty="0"/>
              <a:t>Sent hush money</a:t>
            </a:r>
          </a:p>
          <a:p>
            <a:pPr lvl="1"/>
            <a:r>
              <a:rPr lang="en-GB" dirty="0"/>
              <a:t>“Previously, he had also exchanged sexual messages, pictures and videos with another alleged crime victim who said he "preyed on her" after she reported her ex had assaulted her.”</a:t>
            </a:r>
          </a:p>
          <a:p>
            <a:pPr lvl="1"/>
            <a:r>
              <a:rPr lang="en-GB" dirty="0"/>
              <a:t>Abused position in police to take advantage of domestic abuse victim</a:t>
            </a:r>
          </a:p>
          <a:p>
            <a:pPr lvl="1"/>
            <a:r>
              <a:rPr lang="en-GB" dirty="0"/>
              <a:t>Days before completed a training course on sexual misconduct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92A841D-CD86-FD49-B98A-E973A703A5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2328228"/>
            <a:ext cx="5709920" cy="3211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286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FEEF59-88A9-E64A-B1E0-CC3710BF5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Disadvantages of the relationship between police and media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E75C99-F1F0-1D43-B8CC-1647BFD29A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/>
              <a:t>Reporting can sometimes lack objectivity and focus more on harsh punishments leading to giving the wrong impressions and information to the public </a:t>
            </a:r>
          </a:p>
          <a:p>
            <a:pPr lvl="0"/>
            <a:r>
              <a:rPr lang="en-GB" dirty="0"/>
              <a:t>Affects quality of police work due to scrutiny and unwanted attention</a:t>
            </a:r>
          </a:p>
          <a:p>
            <a:pPr lvl="0"/>
            <a:r>
              <a:rPr lang="en-GB" dirty="0"/>
              <a:t>Misinformation</a:t>
            </a:r>
          </a:p>
          <a:p>
            <a:pPr lvl="0"/>
            <a:r>
              <a:rPr lang="en-GB" dirty="0"/>
              <a:t>Interferes with investigation</a:t>
            </a:r>
          </a:p>
          <a:p>
            <a:pPr marL="0" lv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1580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9FBC18-E624-3D40-B209-2D39C7B07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18518"/>
            <a:ext cx="4731067" cy="1478570"/>
          </a:xfrm>
        </p:spPr>
        <p:txBody>
          <a:bodyPr/>
          <a:lstStyle/>
          <a:p>
            <a:r>
              <a:rPr lang="en-GB" dirty="0" err="1"/>
              <a:t>sANDRA</a:t>
            </a:r>
            <a:r>
              <a:rPr lang="en-GB" dirty="0"/>
              <a:t> </a:t>
            </a:r>
            <a:r>
              <a:rPr lang="en-GB" dirty="0" err="1"/>
              <a:t>bULLEY</a:t>
            </a:r>
            <a:r>
              <a:rPr lang="en-GB" dirty="0"/>
              <a:t> 2023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74F654-BFF3-6240-8C47-ADF23AE655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60160" y="447040"/>
            <a:ext cx="4897120" cy="6116320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GB" dirty="0"/>
              <a:t>(The Herts Advertiser, 2023)</a:t>
            </a:r>
          </a:p>
          <a:p>
            <a:pPr lvl="1"/>
            <a:r>
              <a:rPr lang="en-GB" dirty="0"/>
              <a:t>Social media sleuths have “distracted” the investigation into missing mother-of-two Nicola Bulley </a:t>
            </a:r>
          </a:p>
          <a:p>
            <a:pPr lvl="1"/>
            <a:r>
              <a:rPr lang="en-GB" dirty="0"/>
              <a:t>“</a:t>
            </a:r>
            <a:r>
              <a:rPr lang="en-GB" dirty="0" err="1"/>
              <a:t>TikTokers</a:t>
            </a:r>
            <a:r>
              <a:rPr lang="en-GB" dirty="0"/>
              <a:t> have been playing private detective”</a:t>
            </a:r>
          </a:p>
          <a:p>
            <a:pPr lvl="1"/>
            <a:r>
              <a:rPr lang="en-GB" dirty="0"/>
              <a:t>Officers have been “inundated with false information, accusations and rumours” relating to the case</a:t>
            </a:r>
          </a:p>
          <a:p>
            <a:pPr lvl="1"/>
            <a:r>
              <a:rPr lang="en-GB" dirty="0"/>
              <a:t>“Toxic public interest” caused police to struggle (Sky News, 2023)</a:t>
            </a:r>
          </a:p>
          <a:p>
            <a:pPr lvl="1"/>
            <a:r>
              <a:rPr lang="en-GB" dirty="0"/>
              <a:t>Significantly distracted the investigation</a:t>
            </a:r>
          </a:p>
          <a:p>
            <a:pPr lvl="1"/>
            <a:r>
              <a:rPr lang="en-GB" dirty="0"/>
              <a:t>If not for interruption from media, and public, she could have been found sooner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924AC9B-8EFD-8B41-896C-E4CEF9A242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414" y="2097088"/>
            <a:ext cx="5381064" cy="3753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174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8351186-1669-AF4F-A700-3409D3EDAE70}"/>
              </a:ext>
            </a:extLst>
          </p:cNvPr>
          <p:cNvSpPr/>
          <p:nvPr/>
        </p:nvSpPr>
        <p:spPr>
          <a:xfrm>
            <a:off x="0" y="0"/>
            <a:ext cx="6238240" cy="6858000"/>
          </a:xfrm>
          <a:prstGeom prst="rect">
            <a:avLst/>
          </a:prstGeom>
          <a:solidFill>
            <a:schemeClr val="tx2"/>
          </a:solidFill>
          <a:ln>
            <a:solidFill>
              <a:schemeClr val="bg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408A4E-3BC0-2349-83FB-95CE9FD23AA1}"/>
              </a:ext>
            </a:extLst>
          </p:cNvPr>
          <p:cNvSpPr txBox="1"/>
          <p:nvPr/>
        </p:nvSpPr>
        <p:spPr>
          <a:xfrm>
            <a:off x="314960" y="-182880"/>
            <a:ext cx="164592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>
                <a:solidFill>
                  <a:schemeClr val="bg1"/>
                </a:solidFill>
              </a:rPr>
              <a:t>“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4DA633-3549-9E4B-AA9D-32FD7E13676D}"/>
              </a:ext>
            </a:extLst>
          </p:cNvPr>
          <p:cNvSpPr txBox="1"/>
          <p:nvPr/>
        </p:nvSpPr>
        <p:spPr>
          <a:xfrm>
            <a:off x="314960" y="1503680"/>
            <a:ext cx="486664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GB" sz="3200" b="1" dirty="0">
                <a:solidFill>
                  <a:schemeClr val="bg1"/>
                </a:solidFill>
              </a:rPr>
              <a:t>Armchair detectives often help solve missing person cases.</a:t>
            </a:r>
          </a:p>
          <a:p>
            <a:pPr lvl="1"/>
            <a:endParaRPr lang="en-GB" sz="3200" b="1" dirty="0">
              <a:solidFill>
                <a:schemeClr val="bg1"/>
              </a:solidFill>
            </a:endParaRPr>
          </a:p>
          <a:p>
            <a:pPr lvl="1"/>
            <a:r>
              <a:rPr lang="en-GB" sz="3200" b="1" dirty="0">
                <a:solidFill>
                  <a:schemeClr val="bg1"/>
                </a:solidFill>
              </a:rPr>
              <a:t>Public interest must also be managed so evidence is not damaged.</a:t>
            </a:r>
          </a:p>
          <a:p>
            <a:pPr lvl="1"/>
            <a:endParaRPr lang="en-GB" sz="3200" b="1" dirty="0">
              <a:solidFill>
                <a:schemeClr val="bg1"/>
              </a:solidFill>
            </a:endParaRPr>
          </a:p>
          <a:p>
            <a:pPr lvl="1"/>
            <a:r>
              <a:rPr lang="en-GB" sz="3200" b="1" dirty="0">
                <a:solidFill>
                  <a:schemeClr val="bg1"/>
                </a:solidFill>
              </a:rPr>
              <a:t>Martin Underhill, 2023</a:t>
            </a:r>
          </a:p>
          <a:p>
            <a:pPr lvl="1"/>
            <a:endParaRPr lang="en-GB" sz="32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2870C8A-E218-1143-BA39-ED53096CE2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7680" y="0"/>
            <a:ext cx="66243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4852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1C447E-6443-2940-B1A5-6F49EF3FE6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18518"/>
            <a:ext cx="7616507" cy="1478570"/>
          </a:xfrm>
        </p:spPr>
        <p:txBody>
          <a:bodyPr/>
          <a:lstStyle/>
          <a:p>
            <a:r>
              <a:rPr lang="en-GB" dirty="0"/>
              <a:t>Nahel </a:t>
            </a:r>
            <a:r>
              <a:rPr lang="en-GB" dirty="0" err="1"/>
              <a:t>Merzouk</a:t>
            </a:r>
            <a:r>
              <a:rPr lang="en-GB" dirty="0"/>
              <a:t>/ French Riots 2023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AAAC7A-E0CC-DE4A-84E5-75BBE95FBB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1200" y="1538286"/>
            <a:ext cx="5621971" cy="4923473"/>
          </a:xfrm>
        </p:spPr>
        <p:txBody>
          <a:bodyPr>
            <a:normAutofit fontScale="92500" lnSpcReduction="10000"/>
          </a:bodyPr>
          <a:lstStyle/>
          <a:p>
            <a:pPr marL="457200" lvl="1" indent="0">
              <a:buNone/>
            </a:pPr>
            <a:r>
              <a:rPr lang="en-GB" dirty="0"/>
              <a:t>(Kirby, 2023)</a:t>
            </a:r>
          </a:p>
          <a:p>
            <a:pPr lvl="1"/>
            <a:r>
              <a:rPr lang="en-GB" dirty="0"/>
              <a:t>“The killing of Nahel M, 17, has sparked riots in cities across France as well as the town of Nanterre to the west of Paris where he grew up”</a:t>
            </a:r>
          </a:p>
          <a:p>
            <a:pPr lvl="1"/>
            <a:r>
              <a:rPr lang="en-GB" dirty="0"/>
              <a:t>Was shot point-blank in the chest by a French officer</a:t>
            </a:r>
          </a:p>
          <a:p>
            <a:pPr lvl="1"/>
            <a:r>
              <a:rPr lang="en-GB" dirty="0"/>
              <a:t>Unrest in France has been caused by “societal challenges such as unemployment, poverty, discrimination and strained relations between minority communities and law enforcement”. (</a:t>
            </a:r>
            <a:r>
              <a:rPr lang="en-GB" dirty="0" err="1"/>
              <a:t>Surendran</a:t>
            </a:r>
            <a:r>
              <a:rPr lang="en-GB" dirty="0"/>
              <a:t> &amp; Yadav, 2023)</a:t>
            </a:r>
          </a:p>
          <a:p>
            <a:pPr lvl="1"/>
            <a:r>
              <a:rPr lang="en-GB" dirty="0"/>
              <a:t>Nahel was of Algerian and Moroccan descent</a:t>
            </a:r>
          </a:p>
          <a:p>
            <a:pPr lvl="1"/>
            <a:r>
              <a:rPr lang="en-GB" dirty="0"/>
              <a:t>Police justified the shooting as a ‘safety concern’ 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E06E62-FAF9-D149-8178-D285FD4923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765" y="2097088"/>
            <a:ext cx="5380785" cy="3592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246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C03415-5923-2C4D-9564-0193EEB547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629920"/>
            <a:ext cx="4751388" cy="5161281"/>
          </a:xfrm>
        </p:spPr>
        <p:txBody>
          <a:bodyPr/>
          <a:lstStyle/>
          <a:p>
            <a:pPr lvl="1"/>
            <a:r>
              <a:rPr lang="en-GB" dirty="0"/>
              <a:t>A Twitter video shows the officers pointing a gun at the stopped car, which then sped away before crashing”</a:t>
            </a:r>
          </a:p>
          <a:p>
            <a:pPr lvl="1"/>
            <a:r>
              <a:rPr lang="en-GB" dirty="0"/>
              <a:t>Over the span of 5 nights, ‘3000’ arrests were made nationwide due to rioting</a:t>
            </a:r>
          </a:p>
          <a:p>
            <a:pPr lvl="1"/>
            <a:r>
              <a:rPr lang="en-GB" dirty="0"/>
              <a:t>Nahel’s education was described as ‘chaotic’</a:t>
            </a:r>
          </a:p>
          <a:p>
            <a:pPr lvl="1"/>
            <a:r>
              <a:rPr lang="en-GB" dirty="0"/>
              <a:t>“had been in trouble before and was known to the police</a:t>
            </a:r>
          </a:p>
          <a:p>
            <a:pPr lvl="1"/>
            <a:r>
              <a:rPr lang="en-GB" dirty="0"/>
              <a:t>No criminal record</a:t>
            </a:r>
          </a:p>
          <a:p>
            <a:pPr lvl="1"/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0D6929-7679-B646-B13A-7C0EC206FE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6893" y="1524000"/>
            <a:ext cx="5381831" cy="3373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8082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55B62-5AF9-F144-AE40-C0F5DA8C17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18518"/>
            <a:ext cx="5137467" cy="1478570"/>
          </a:xfrm>
        </p:spPr>
        <p:txBody>
          <a:bodyPr/>
          <a:lstStyle/>
          <a:p>
            <a:r>
              <a:rPr lang="en-GB" dirty="0"/>
              <a:t>What the media didn’t say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1606-46FD-5249-9E00-8B30678ACD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8880" y="647756"/>
            <a:ext cx="5547360" cy="5732724"/>
          </a:xfrm>
        </p:spPr>
        <p:txBody>
          <a:bodyPr>
            <a:normAutofit fontScale="77500" lnSpcReduction="20000"/>
          </a:bodyPr>
          <a:lstStyle/>
          <a:p>
            <a:pPr lvl="2"/>
            <a:r>
              <a:rPr lang="en-GB" sz="2300" dirty="0"/>
              <a:t>Legal age to get a driving licence in France is 18, Nahel was 17</a:t>
            </a:r>
          </a:p>
          <a:p>
            <a:pPr lvl="2"/>
            <a:r>
              <a:rPr lang="en-GB" sz="2300" dirty="0"/>
              <a:t>Friends story of events don’t add up- (Osborne, 2023)</a:t>
            </a:r>
          </a:p>
          <a:p>
            <a:pPr lvl="2"/>
            <a:r>
              <a:rPr lang="en-GB" sz="2300" dirty="0"/>
              <a:t> He describes Nahel driving dangerously, giving police reason to pull him over, making it out to be because of their skin colour</a:t>
            </a:r>
          </a:p>
          <a:p>
            <a:pPr lvl="2"/>
            <a:r>
              <a:rPr lang="en-GB" sz="2300" dirty="0"/>
              <a:t>states the police officer pulled them over and said “cut the engine or I’ll shoot you”</a:t>
            </a:r>
          </a:p>
          <a:p>
            <a:pPr lvl="2"/>
            <a:r>
              <a:rPr lang="en-GB" sz="2300" dirty="0"/>
              <a:t>Video of shooting shows that Nahel did not comply to this request as he was seen accelerating away</a:t>
            </a:r>
          </a:p>
          <a:p>
            <a:pPr lvl="2"/>
            <a:r>
              <a:rPr lang="en-GB" sz="2300" dirty="0"/>
              <a:t>Both officers apparently hit Nahel with the butts of their guns</a:t>
            </a:r>
          </a:p>
          <a:p>
            <a:pPr lvl="2"/>
            <a:r>
              <a:rPr lang="en-GB" sz="2300" dirty="0"/>
              <a:t>“don’t move or I’ll put a bullet in your head”</a:t>
            </a:r>
          </a:p>
          <a:p>
            <a:pPr lvl="2"/>
            <a:r>
              <a:rPr lang="en-GB" sz="2300" dirty="0"/>
              <a:t>Was hit 3 times by first officer</a:t>
            </a:r>
          </a:p>
          <a:p>
            <a:pPr lvl="2"/>
            <a:r>
              <a:rPr lang="en-GB" sz="2300" dirty="0"/>
              <a:t>As a reaction this is what got Nahel shot and he accelerated into a barrier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2FE7B3-5DF1-A742-A959-CDF5D0570C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6466" y="1959061"/>
            <a:ext cx="2223294" cy="3970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301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5964DC-1A8F-BA4A-A1C3-6DA4A6637A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69093" y="2731798"/>
            <a:ext cx="9905998" cy="1478570"/>
          </a:xfrm>
        </p:spPr>
        <p:txBody>
          <a:bodyPr/>
          <a:lstStyle/>
          <a:p>
            <a:r>
              <a:rPr lang="en-GB" dirty="0"/>
              <a:t>In Conclusion</a:t>
            </a:r>
          </a:p>
        </p:txBody>
      </p:sp>
    </p:spTree>
    <p:extLst>
      <p:ext uri="{BB962C8B-B14F-4D97-AF65-F5344CB8AC3E}">
        <p14:creationId xmlns:p14="http://schemas.microsoft.com/office/powerpoint/2010/main" val="12835164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13F87F9E-C0A8-2B4F-858E-ECDDC6B630D4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731520" y="583967"/>
            <a:ext cx="11196320" cy="5786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304704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2F5496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Bibliography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Brown, J., 2011. </a:t>
            </a:r>
            <a:r>
              <a:rPr kumimoji="0" lang="en-US" altLang="en-US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Role of media in society. 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US" altLang="en-US" sz="14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</a:t>
            </a:r>
            <a:r>
              <a:rPr kumimoji="0" lang="en-US" altLang="en-US" sz="14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www.gov.uk</a:t>
            </a:r>
            <a:r>
              <a:rPr kumimoji="0" lang="en-US" altLang="en-US" sz="14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/government/news/role-of-media-in-society#:~:text=The%20media%20also%20has%20a,an%20open%20and%20balanced%20way.</a:t>
            </a:r>
            <a:b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6 July 2023].</a:t>
            </a:r>
            <a:endParaRPr kumimoji="0" lang="en-US" altLang="en-US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College of Policing, 2023. </a:t>
            </a:r>
            <a:r>
              <a:rPr kumimoji="0" lang="en-US" altLang="en-US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Core planning principles. 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US" altLang="en-US" sz="14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</a:t>
            </a:r>
            <a:r>
              <a:rPr kumimoji="0" lang="en-US" altLang="en-US" sz="14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www.college.police.uk</a:t>
            </a:r>
            <a:r>
              <a:rPr kumimoji="0" lang="en-US" altLang="en-US" sz="14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/app/operations/operational-planning/core-planning-principles#:~:text=underpin%20all%20planning.-,Role%20of%20the%20police,preventing%20the%20commission%20of%20offences</a:t>
            </a:r>
            <a:b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5 July 2023].</a:t>
            </a:r>
            <a:endParaRPr kumimoji="0" lang="en-US" altLang="en-US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College of Policing, 2023. </a:t>
            </a:r>
            <a:r>
              <a:rPr kumimoji="0" lang="en-US" altLang="en-US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Media relations. 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US" altLang="en-US" sz="14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</a:t>
            </a:r>
            <a:r>
              <a:rPr kumimoji="0" lang="en-US" altLang="en-US" sz="14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www.college.police.uk</a:t>
            </a:r>
            <a:r>
              <a:rPr kumimoji="0" lang="en-US" altLang="en-US" sz="14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/app/engagement-and-communication/media-relations#:~:text=31%20mins%20read-,Introduction,why%20they%20are%20doing%20it</a:t>
            </a:r>
            <a:b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6 July 2023].</a:t>
            </a:r>
            <a:endParaRPr kumimoji="0" lang="en-US" altLang="en-US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Daily Express, 1926. </a:t>
            </a:r>
            <a:r>
              <a:rPr kumimoji="0" lang="en-US" altLang="en-US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Strike with a broken back. 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US" altLang="en-US" sz="14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</a:t>
            </a:r>
            <a:r>
              <a:rPr kumimoji="0" lang="en-US" altLang="en-US" sz="14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wdc.contentdm.oclc.org</a:t>
            </a:r>
            <a:r>
              <a:rPr kumimoji="0" lang="en-US" altLang="en-US" sz="14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/digital/collection/strike/id/478/</a:t>
            </a:r>
            <a:b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11 July 2023].</a:t>
            </a:r>
            <a:endParaRPr kumimoji="0" lang="en-US" altLang="en-US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Europeana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1999. </a:t>
            </a:r>
            <a:r>
              <a:rPr kumimoji="0" lang="en-US" altLang="en-US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century of technology The rise of mass media. 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US" altLang="en-US" sz="14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</a:t>
            </a:r>
            <a:r>
              <a:rPr kumimoji="0" lang="en-US" altLang="en-US" sz="14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www.europeana.eu</a:t>
            </a:r>
            <a:r>
              <a:rPr kumimoji="0" lang="en-US" altLang="en-US" sz="14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kumimoji="0" lang="en-US" altLang="en-US" sz="14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</a:t>
            </a:r>
            <a:r>
              <a:rPr kumimoji="0" lang="en-US" altLang="en-US" sz="14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/exhibitions/a-century-of-technology/the-rise-of-mass-media#:~:text=Cinema%20was%20at%20the%20roots,more%20readily%20available%20to%20all.</a:t>
            </a:r>
            <a:b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12 July 2023].</a:t>
            </a:r>
            <a:endParaRPr kumimoji="0" lang="en-US" altLang="en-US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Fernandez, C., 2012. </a:t>
            </a:r>
            <a:r>
              <a:rPr kumimoji="0" lang="en-US" altLang="en-US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Newspapers unite to praise Daily Mail, editor Paul </a:t>
            </a:r>
            <a:r>
              <a:rPr kumimoji="0" lang="en-US" altLang="en-US" sz="1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Dacre</a:t>
            </a:r>
            <a:r>
              <a:rPr kumimoji="0" lang="en-US" altLang="en-US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and THAT headline. 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US" altLang="en-US" sz="14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</a:t>
            </a:r>
            <a:r>
              <a:rPr kumimoji="0" lang="en-US" altLang="en-US" sz="14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www.dailymail.co.uk</a:t>
            </a:r>
            <a:r>
              <a:rPr kumimoji="0" lang="en-US" altLang="en-US" sz="14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/news/article-2082379/Stephen-Lawrence-murder-case-Daily-Mail-editor-Paul-Dacre-praised-THAT-headline.html</a:t>
            </a:r>
            <a:b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12 July 2023].</a:t>
            </a:r>
            <a:endParaRPr kumimoji="0" lang="en-US" altLang="en-US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46340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94A7D2-F599-B343-AE9A-9694AECF48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0452" y="1056640"/>
            <a:ext cx="9905999" cy="5283201"/>
          </a:xfrm>
        </p:spPr>
        <p:txBody>
          <a:bodyPr>
            <a:normAutofit fontScale="47500" lnSpcReduction="20000"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buNone/>
            </a:pP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Kingsley, T., 2023. </a:t>
            </a:r>
            <a:r>
              <a:rPr lang="en-US" altLang="en-US" sz="29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David Carrick used position as Met police officer to abuse and rape multiple women for 17 years. </a:t>
            </a: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US" altLang="en-US" sz="29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</a:t>
            </a:r>
            <a:r>
              <a:rPr lang="en-US" altLang="en-US" sz="2900" u="sng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www.independent.co.uk</a:t>
            </a:r>
            <a:r>
              <a:rPr lang="en-US" altLang="en-US" sz="29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/news/</a:t>
            </a:r>
            <a:r>
              <a:rPr lang="en-US" altLang="en-US" sz="2900" u="sng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uk</a:t>
            </a:r>
            <a:r>
              <a:rPr lang="en-US" altLang="en-US" sz="29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/crime/david-carrick-met-police-rape-b2262873.html</a:t>
            </a:r>
            <a:b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7 July 2023].</a:t>
            </a:r>
            <a:endParaRPr lang="en-US" altLang="en-US" sz="2000" dirty="0"/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buNone/>
            </a:pP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Kirby, P., 2023. </a:t>
            </a:r>
            <a:r>
              <a:rPr lang="en-US" altLang="en-US" sz="29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France shooting: Who was Nahel M, shot by French police in Nanterre?. </a:t>
            </a: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US" altLang="en-US" sz="29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</a:t>
            </a:r>
            <a:r>
              <a:rPr lang="en-US" altLang="en-US" sz="2900" u="sng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www.bbc.co.uk</a:t>
            </a:r>
            <a:r>
              <a:rPr lang="en-US" altLang="en-US" sz="29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/news/world-europe-66052104</a:t>
            </a:r>
            <a:b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11 July 2023].</a:t>
            </a:r>
            <a:endParaRPr lang="en-US" altLang="en-US" sz="2000" dirty="0"/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buNone/>
            </a:pP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Osborne, S., 2023. </a:t>
            </a:r>
            <a:r>
              <a:rPr lang="en-US" altLang="en-US" sz="29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France riots: 'I'll put a bullet in your head' - Witness says police threatened teen before fatal shooting. </a:t>
            </a: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US" altLang="en-US" sz="29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</a:t>
            </a:r>
            <a:r>
              <a:rPr lang="en-US" altLang="en-US" sz="2900" u="sng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news.sky.com</a:t>
            </a:r>
            <a:r>
              <a:rPr lang="en-US" altLang="en-US" sz="29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/story/france-riots-passenger-in-car-with-shot-teenager-says-he-wants-to-share-story-to-establish-truth-12912819</a:t>
            </a:r>
            <a:b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11 July 2023].</a:t>
            </a:r>
            <a:endParaRPr lang="en-US" altLang="en-US" sz="2000" dirty="0"/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buNone/>
            </a:pP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Sky News, 2023. </a:t>
            </a:r>
            <a:r>
              <a:rPr lang="en-US" altLang="en-US" sz="29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'intricacies' of local knowledge could help find Nicola Bulley, as police struggle with 'toxic' public interest. </a:t>
            </a: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US" altLang="en-US" sz="29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</a:t>
            </a:r>
            <a:r>
              <a:rPr lang="en-US" altLang="en-US" sz="2900" u="sng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news.sky.com</a:t>
            </a:r>
            <a:r>
              <a:rPr lang="en-US" altLang="en-US" sz="29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/story/armchair-detectives-in-cases-like-nicola-bulleys-could-be-crucial-but-must-be-managed-ex-detective-warns-12810006</a:t>
            </a:r>
            <a:b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11 July 2023].</a:t>
            </a:r>
            <a:endParaRPr lang="en-US" altLang="en-US" sz="2000" dirty="0"/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buNone/>
            </a:pP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Slater, C. &amp; Chiara, F., 2023. </a:t>
            </a:r>
            <a:r>
              <a:rPr lang="en-US" altLang="en-US" sz="29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Police officer used power to bed domestic abuse victim before revealing he had chlamydia. </a:t>
            </a: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US" altLang="en-US" sz="29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</a:t>
            </a:r>
            <a:r>
              <a:rPr lang="en-US" altLang="en-US" sz="2900" u="sng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www.mirror.co.uk</a:t>
            </a:r>
            <a:r>
              <a:rPr lang="en-US" altLang="en-US" sz="29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/news/</a:t>
            </a:r>
            <a:r>
              <a:rPr lang="en-US" altLang="en-US" sz="2900" u="sng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uk</a:t>
            </a:r>
            <a:r>
              <a:rPr lang="en-US" altLang="en-US" sz="29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-news/police-officer-used-power-bed-29246649</a:t>
            </a:r>
            <a:b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11 July 2023].</a:t>
            </a:r>
            <a:endParaRPr lang="en-US" altLang="en-US" sz="2000" dirty="0"/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buNone/>
            </a:pPr>
            <a:r>
              <a:rPr lang="en-US" alt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Surendran</a:t>
            </a: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S. &amp; Yadav, R., 2023. </a:t>
            </a:r>
            <a:r>
              <a:rPr lang="en-US" altLang="en-US" sz="29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Explained | Why were there riots in France?. </a:t>
            </a: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US" altLang="en-US" sz="29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</a:t>
            </a:r>
            <a:r>
              <a:rPr lang="en-US" altLang="en-US" sz="2900" u="sng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www.thehindu.com</a:t>
            </a:r>
            <a:r>
              <a:rPr lang="en-US" altLang="en-US" sz="29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/news/international/explained-why-were-there-riots-in-</a:t>
            </a:r>
            <a:r>
              <a:rPr lang="en-US" altLang="en-US" sz="2900" u="sng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france</a:t>
            </a:r>
            <a:r>
              <a:rPr lang="en-US" altLang="en-US" sz="29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/article67065402.ece#:~:text=These%20unrests%20frequently%20originated%20from,cases%20have%20seen%20minimal%20convictions.</a:t>
            </a:r>
            <a:b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12 July 2023].</a:t>
            </a:r>
            <a:endParaRPr lang="en-US" altLang="en-US" sz="2000" dirty="0"/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buNone/>
            </a:pP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alt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Herts</a:t>
            </a: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Advertiser, 2023. </a:t>
            </a:r>
            <a:r>
              <a:rPr lang="en-US" altLang="en-US" sz="29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Nicola Bulley: Social media sleuths have ‘distracted’ police investigation. </a:t>
            </a: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US" altLang="en-US" sz="29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</a:t>
            </a:r>
            <a:r>
              <a:rPr lang="en-US" altLang="en-US" sz="2900" u="sng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www.hertsad.co.uk</a:t>
            </a:r>
            <a:r>
              <a:rPr lang="en-US" altLang="en-US" sz="29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/news/national/23323823.nicola-bulley-social-media-sleuths-distracted-police-investigation/</a:t>
            </a:r>
            <a:b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altLang="en-US" sz="2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9 July 2023].</a:t>
            </a:r>
            <a:endParaRPr lang="en-US" altLang="en-US" sz="20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67387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{4DE026C0-9D09-BC49-9C11-019E6BC64E93}tf10001122</Template>
  <TotalTime>15363</TotalTime>
  <Words>1695</Words>
  <Application>Microsoft Macintosh PowerPoint</Application>
  <PresentationFormat>Widescreen</PresentationFormat>
  <Paragraphs>127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Arial</vt:lpstr>
      <vt:lpstr>Calibri</vt:lpstr>
      <vt:lpstr>Calibri Light</vt:lpstr>
      <vt:lpstr>Times New Roman</vt:lpstr>
      <vt:lpstr>Trebuchet MS</vt:lpstr>
      <vt:lpstr>Tw Cen MT</vt:lpstr>
      <vt:lpstr>Circuit</vt:lpstr>
      <vt:lpstr>The Relationship between the Media and the UK Police</vt:lpstr>
      <vt:lpstr>What will I be discussing today?</vt:lpstr>
      <vt:lpstr>role OF THE police</vt:lpstr>
      <vt:lpstr>Role of the Media</vt:lpstr>
      <vt:lpstr>Media and Policing through the ages</vt:lpstr>
      <vt:lpstr>19th century Media</vt:lpstr>
      <vt:lpstr>PowerPoint Presentation</vt:lpstr>
      <vt:lpstr>20th Century</vt:lpstr>
      <vt:lpstr>PowerPoint Presentation</vt:lpstr>
      <vt:lpstr>PowerPoint Presentation</vt:lpstr>
      <vt:lpstr>Present Day</vt:lpstr>
      <vt:lpstr>PowerPoint Presentation</vt:lpstr>
      <vt:lpstr>Benefits of the relationship between police and media</vt:lpstr>
      <vt:lpstr>David carrick 2023</vt:lpstr>
      <vt:lpstr>Darren Coathup 2023</vt:lpstr>
      <vt:lpstr>Disadvantages of the relationship between police and media</vt:lpstr>
      <vt:lpstr>sANDRA bULLEY 2023</vt:lpstr>
      <vt:lpstr>PowerPoint Presentation</vt:lpstr>
      <vt:lpstr>Nahel Merzouk/ French Riots 2023</vt:lpstr>
      <vt:lpstr>PowerPoint Presentation</vt:lpstr>
      <vt:lpstr>What the media didn’t say</vt:lpstr>
      <vt:lpstr>In Conclusion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Relationship between the Media and the UK Police</dc:title>
  <dc:creator>Microsoft Office User</dc:creator>
  <cp:lastModifiedBy>Microsoft Office User</cp:lastModifiedBy>
  <cp:revision>22</cp:revision>
  <dcterms:created xsi:type="dcterms:W3CDTF">2023-07-03T16:06:15Z</dcterms:created>
  <dcterms:modified xsi:type="dcterms:W3CDTF">2023-07-14T08:23:13Z</dcterms:modified>
</cp:coreProperties>
</file>