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308" r:id="rId24"/>
    <p:sldId id="522" r:id="rId25"/>
    <p:sldId id="517" r:id="rId26"/>
    <p:sldId id="525" r:id="rId27"/>
    <p:sldId id="518" r:id="rId28"/>
    <p:sldId id="526" r:id="rId29"/>
    <p:sldId id="520" r:id="rId30"/>
    <p:sldId id="527" r:id="rId31"/>
    <p:sldId id="521" r:id="rId32"/>
    <p:sldId id="519" r:id="rId33"/>
    <p:sldId id="523" r:id="rId34"/>
    <p:sldId id="524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7ECB51-1069-0B8B-D7A2-5E533F955F9A}" v="1" dt="2023-01-30T09:48:16.895"/>
    <p1510:client id="{63057191-4FE4-4B44-85E9-25CDCB2DEEB6}" v="17" dt="2023-01-24T21:41:24.705"/>
    <p1510:client id="{D58CE282-3379-4219-BF30-0DB2A1F1681D}" v="19" dt="2023-01-30T09:31:57.0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D58CE282-3379-4219-BF30-0DB2A1F1681D}"/>
    <pc:docChg chg="modSld">
      <pc:chgData name="Kate Piper (IMH)" userId="S::k.piper1@uwtsd.ac.uk::f69ee4e2-845b-4a1f-89c4-60fce9da139f" providerId="AD" clId="Web-{D58CE282-3379-4219-BF30-0DB2A1F1681D}" dt="2023-01-30T09:31:57.027" v="12" actId="1076"/>
      <pc:docMkLst>
        <pc:docMk/>
      </pc:docMkLst>
      <pc:sldChg chg="modSp">
        <pc:chgData name="Kate Piper (IMH)" userId="S::k.piper1@uwtsd.ac.uk::f69ee4e2-845b-4a1f-89c4-60fce9da139f" providerId="AD" clId="Web-{D58CE282-3379-4219-BF30-0DB2A1F1681D}" dt="2023-01-30T08:04:34.473" v="0" actId="20577"/>
        <pc:sldMkLst>
          <pc:docMk/>
          <pc:sldMk cId="1376370901" sldId="517"/>
        </pc:sldMkLst>
        <pc:spChg chg="mod">
          <ac:chgData name="Kate Piper (IMH)" userId="S::k.piper1@uwtsd.ac.uk::f69ee4e2-845b-4a1f-89c4-60fce9da139f" providerId="AD" clId="Web-{D58CE282-3379-4219-BF30-0DB2A1F1681D}" dt="2023-01-30T08:04:34.473" v="0" actId="20577"/>
          <ac:spMkLst>
            <pc:docMk/>
            <pc:sldMk cId="1376370901" sldId="517"/>
            <ac:spMk id="5" creationId="{2BD9BC8A-4800-A2B2-52E9-104F73BD7F98}"/>
          </ac:spMkLst>
        </pc:spChg>
      </pc:sldChg>
      <pc:sldChg chg="modSp">
        <pc:chgData name="Kate Piper (IMH)" userId="S::k.piper1@uwtsd.ac.uk::f69ee4e2-845b-4a1f-89c4-60fce9da139f" providerId="AD" clId="Web-{D58CE282-3379-4219-BF30-0DB2A1F1681D}" dt="2023-01-30T09:31:57.027" v="12" actId="1076"/>
        <pc:sldMkLst>
          <pc:docMk/>
          <pc:sldMk cId="891689960" sldId="519"/>
        </pc:sldMkLst>
        <pc:picChg chg="mod ord">
          <ac:chgData name="Kate Piper (IMH)" userId="S::k.piper1@uwtsd.ac.uk::f69ee4e2-845b-4a1f-89c4-60fce9da139f" providerId="AD" clId="Web-{D58CE282-3379-4219-BF30-0DB2A1F1681D}" dt="2023-01-30T09:31:57.027" v="12" actId="1076"/>
          <ac:picMkLst>
            <pc:docMk/>
            <pc:sldMk cId="891689960" sldId="519"/>
            <ac:picMk id="1028" creationId="{D948C350-4054-BFD7-2CEA-60361C7098A1}"/>
          </ac:picMkLst>
        </pc:picChg>
      </pc:sldChg>
      <pc:sldChg chg="modSp">
        <pc:chgData name="Kate Piper (IMH)" userId="S::k.piper1@uwtsd.ac.uk::f69ee4e2-845b-4a1f-89c4-60fce9da139f" providerId="AD" clId="Web-{D58CE282-3379-4219-BF30-0DB2A1F1681D}" dt="2023-01-30T08:05:22.693" v="5" actId="20577"/>
        <pc:sldMkLst>
          <pc:docMk/>
          <pc:sldMk cId="3264107178" sldId="520"/>
        </pc:sldMkLst>
        <pc:spChg chg="mod">
          <ac:chgData name="Kate Piper (IMH)" userId="S::k.piper1@uwtsd.ac.uk::f69ee4e2-845b-4a1f-89c4-60fce9da139f" providerId="AD" clId="Web-{D58CE282-3379-4219-BF30-0DB2A1F1681D}" dt="2023-01-30T08:05:22.693" v="5" actId="20577"/>
          <ac:spMkLst>
            <pc:docMk/>
            <pc:sldMk cId="3264107178" sldId="520"/>
            <ac:spMk id="3" creationId="{A47BD8A3-B6B8-30DD-9A3A-5506D75776B4}"/>
          </ac:spMkLst>
        </pc:spChg>
      </pc:sldChg>
      <pc:sldChg chg="modSp">
        <pc:chgData name="Kate Piper (IMH)" userId="S::k.piper1@uwtsd.ac.uk::f69ee4e2-845b-4a1f-89c4-60fce9da139f" providerId="AD" clId="Web-{D58CE282-3379-4219-BF30-0DB2A1F1681D}" dt="2023-01-30T08:04:41.364" v="1" actId="20577"/>
        <pc:sldMkLst>
          <pc:docMk/>
          <pc:sldMk cId="1014473811" sldId="525"/>
        </pc:sldMkLst>
        <pc:spChg chg="mod">
          <ac:chgData name="Kate Piper (IMH)" userId="S::k.piper1@uwtsd.ac.uk::f69ee4e2-845b-4a1f-89c4-60fce9da139f" providerId="AD" clId="Web-{D58CE282-3379-4219-BF30-0DB2A1F1681D}" dt="2023-01-30T08:04:41.364" v="1" actId="20577"/>
          <ac:spMkLst>
            <pc:docMk/>
            <pc:sldMk cId="1014473811" sldId="525"/>
            <ac:spMk id="6" creationId="{04449661-A9B7-894D-A912-81C9413CA9F3}"/>
          </ac:spMkLst>
        </pc:spChg>
      </pc:sldChg>
      <pc:sldChg chg="modSp">
        <pc:chgData name="Kate Piper (IMH)" userId="S::k.piper1@uwtsd.ac.uk::f69ee4e2-845b-4a1f-89c4-60fce9da139f" providerId="AD" clId="Web-{D58CE282-3379-4219-BF30-0DB2A1F1681D}" dt="2023-01-30T08:05:30.694" v="9" actId="20577"/>
        <pc:sldMkLst>
          <pc:docMk/>
          <pc:sldMk cId="2902080558" sldId="527"/>
        </pc:sldMkLst>
        <pc:spChg chg="mod">
          <ac:chgData name="Kate Piper (IMH)" userId="S::k.piper1@uwtsd.ac.uk::f69ee4e2-845b-4a1f-89c4-60fce9da139f" providerId="AD" clId="Web-{D58CE282-3379-4219-BF30-0DB2A1F1681D}" dt="2023-01-30T08:05:30.694" v="9" actId="20577"/>
          <ac:spMkLst>
            <pc:docMk/>
            <pc:sldMk cId="2902080558" sldId="527"/>
            <ac:spMk id="4" creationId="{13A881C5-1CE4-6F41-A2C1-ECFF40BE55B3}"/>
          </ac:spMkLst>
        </pc:spChg>
      </pc:sldChg>
    </pc:docChg>
  </pc:docChgLst>
  <pc:docChgLst>
    <pc:chgData clId="Web-{577ECB51-1069-0B8B-D7A2-5E533F955F9A}"/>
    <pc:docChg chg="modSld">
      <pc:chgData name="" userId="" providerId="" clId="Web-{577ECB51-1069-0B8B-D7A2-5E533F955F9A}" dt="2023-01-30T09:48:16.895" v="0" actId="1076"/>
      <pc:docMkLst>
        <pc:docMk/>
      </pc:docMkLst>
      <pc:sldChg chg="modSp">
        <pc:chgData name="" userId="" providerId="" clId="Web-{577ECB51-1069-0B8B-D7A2-5E533F955F9A}" dt="2023-01-30T09:48:16.895" v="0" actId="1076"/>
        <pc:sldMkLst>
          <pc:docMk/>
          <pc:sldMk cId="891689960" sldId="519"/>
        </pc:sldMkLst>
        <pc:picChg chg="mod">
          <ac:chgData name="" userId="" providerId="" clId="Web-{577ECB51-1069-0B8B-D7A2-5E533F955F9A}" dt="2023-01-30T09:48:16.895" v="0" actId="1076"/>
          <ac:picMkLst>
            <pc:docMk/>
            <pc:sldMk cId="891689960" sldId="519"/>
            <ac:picMk id="1028" creationId="{D948C350-4054-BFD7-2CEA-60361C7098A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First assessment: CV, Personal Statement/Cover letter, Work placement forms/ 500words to explain how you are going to use the two months for CPD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3063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err="1"/>
              <a:t>Asesiad</a:t>
            </a:r>
            <a:r>
              <a:rPr lang="en-GB"/>
              <a:t> </a:t>
            </a:r>
            <a:r>
              <a:rPr lang="en-GB" err="1"/>
              <a:t>cyntaf</a:t>
            </a:r>
            <a:r>
              <a:rPr lang="en-GB"/>
              <a:t> : CV, </a:t>
            </a:r>
            <a:r>
              <a:rPr lang="en-GB" err="1"/>
              <a:t>Datganiad</a:t>
            </a:r>
            <a:r>
              <a:rPr lang="en-GB"/>
              <a:t> </a:t>
            </a:r>
            <a:r>
              <a:rPr lang="en-GB" err="1"/>
              <a:t>Personol</a:t>
            </a:r>
            <a:r>
              <a:rPr lang="en-GB"/>
              <a:t> / </a:t>
            </a:r>
            <a:r>
              <a:rPr lang="en-GB" err="1"/>
              <a:t>llythyr</a:t>
            </a:r>
            <a:r>
              <a:rPr lang="en-GB"/>
              <a:t> </a:t>
            </a:r>
            <a:r>
              <a:rPr lang="en-GB" err="1"/>
              <a:t>datgan</a:t>
            </a:r>
            <a:r>
              <a:rPr lang="en-GB"/>
              <a:t> </a:t>
            </a:r>
            <a:r>
              <a:rPr lang="en-GB" err="1"/>
              <a:t>diddordeb</a:t>
            </a:r>
            <a:r>
              <a:rPr lang="en-GB"/>
              <a:t>, / </a:t>
            </a:r>
            <a:r>
              <a:rPr lang="en-GB" err="1"/>
              <a:t>ffurflenni</a:t>
            </a:r>
            <a:r>
              <a:rPr lang="en-GB"/>
              <a:t> </a:t>
            </a:r>
            <a:r>
              <a:rPr lang="en-GB" err="1"/>
              <a:t>lleoliad</a:t>
            </a:r>
            <a:r>
              <a:rPr lang="en-GB"/>
              <a:t> / 500 gair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egluro</a:t>
            </a:r>
            <a:r>
              <a:rPr lang="en-GB"/>
              <a:t>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rydych</a:t>
            </a:r>
            <a:r>
              <a:rPr lang="en-GB"/>
              <a:t> </a:t>
            </a:r>
            <a:r>
              <a:rPr lang="en-GB" err="1"/>
              <a:t>chi’n</a:t>
            </a:r>
            <a:r>
              <a:rPr lang="en-GB"/>
              <a:t> </a:t>
            </a:r>
            <a:r>
              <a:rPr lang="en-GB" err="1"/>
              <a:t>bwriadu</a:t>
            </a:r>
            <a:r>
              <a:rPr lang="en-GB"/>
              <a:t> </a:t>
            </a:r>
            <a:r>
              <a:rPr lang="en-GB" err="1"/>
              <a:t>defnyddio’r</a:t>
            </a:r>
            <a:r>
              <a:rPr lang="en-GB"/>
              <a:t> </a:t>
            </a:r>
            <a:r>
              <a:rPr lang="en-GB" err="1"/>
              <a:t>dau</a:t>
            </a:r>
            <a:r>
              <a:rPr lang="en-GB"/>
              <a:t> </a:t>
            </a:r>
            <a:r>
              <a:rPr lang="en-GB" err="1"/>
              <a:t>fis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CPD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First assessment: CV, Personal Statement/Cover letter, Work placement forms/ 500words to explain how you are going to use the two months for CPD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07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 through info on handbook (key point no </a:t>
            </a:r>
            <a:r>
              <a:rPr lang="en-GB" err="1"/>
              <a:t>EwL</a:t>
            </a:r>
            <a:r>
              <a:rPr lang="en-GB"/>
              <a:t> marks but when discussing policy NGB guidance – this falls into practical skills criteria).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08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err="1"/>
              <a:t>Mynd</a:t>
            </a:r>
            <a:r>
              <a:rPr lang="en-GB"/>
              <a:t> </a:t>
            </a:r>
            <a:r>
              <a:rPr lang="en-GB" err="1"/>
              <a:t>trwy</a:t>
            </a:r>
            <a:r>
              <a:rPr lang="en-GB"/>
              <a:t> </a:t>
            </a:r>
            <a:r>
              <a:rPr lang="en-GB" err="1"/>
              <a:t>llawlyfr</a:t>
            </a:r>
            <a:r>
              <a:rPr lang="en-GB"/>
              <a:t> (</a:t>
            </a:r>
            <a:r>
              <a:rPr lang="en-GB" err="1"/>
              <a:t>pwynt</a:t>
            </a:r>
            <a:r>
              <a:rPr lang="en-GB"/>
              <a:t> </a:t>
            </a:r>
            <a:r>
              <a:rPr lang="en-GB" err="1"/>
              <a:t>allweddol</a:t>
            </a:r>
            <a:r>
              <a:rPr lang="en-GB"/>
              <a:t> – does dim marc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EwL</a:t>
            </a:r>
            <a:r>
              <a:rPr lang="en-GB"/>
              <a:t> - </a:t>
            </a:r>
            <a:r>
              <a:rPr lang="en-GB" err="1"/>
              <a:t>ond</a:t>
            </a:r>
            <a:r>
              <a:rPr lang="en-GB"/>
              <a:t> pan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trafod</a:t>
            </a:r>
            <a:r>
              <a:rPr lang="en-GB"/>
              <a:t> </a:t>
            </a:r>
            <a:r>
              <a:rPr lang="en-GB" err="1"/>
              <a:t>polisiau</a:t>
            </a:r>
            <a:r>
              <a:rPr lang="en-GB"/>
              <a:t> ac </a:t>
            </a:r>
            <a:r>
              <a:rPr lang="en-GB" err="1"/>
              <a:t>arweiniad</a:t>
            </a:r>
            <a:r>
              <a:rPr lang="en-GB"/>
              <a:t> NGB –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hyn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syrthio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gateogri</a:t>
            </a:r>
            <a:r>
              <a:rPr lang="en-GB"/>
              <a:t> </a:t>
            </a:r>
            <a:r>
              <a:rPr lang="en-GB" err="1"/>
              <a:t>sgiliau</a:t>
            </a:r>
            <a:r>
              <a:rPr lang="en-GB"/>
              <a:t> </a:t>
            </a:r>
            <a:r>
              <a:rPr lang="en-GB" err="1"/>
              <a:t>ymarferol</a:t>
            </a:r>
            <a:r>
              <a:rPr lang="en-GB"/>
              <a:t>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 Go through info on handbook (key point no </a:t>
            </a:r>
            <a:r>
              <a:rPr lang="en-GB" err="1"/>
              <a:t>EwL</a:t>
            </a:r>
            <a:r>
              <a:rPr lang="en-GB"/>
              <a:t> marks but when discussing policy NGB guidance – this falls into practical skills criteria).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598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Building your own personal brand</a:t>
            </a:r>
          </a:p>
          <a:p>
            <a:r>
              <a:rPr lang="en-GB" err="1"/>
              <a:t>Adeiladu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Personal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977740" y="4903967"/>
            <a:ext cx="4535079" cy="511779"/>
          </a:xfrm>
        </p:spPr>
        <p:txBody>
          <a:bodyPr/>
          <a:lstStyle/>
          <a:p>
            <a:pPr algn="ctr"/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DBC7-0214-C46E-93B1-E2D189A2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162425"/>
            <a:ext cx="11481847" cy="1325563"/>
          </a:xfrm>
        </p:spPr>
        <p:txBody>
          <a:bodyPr/>
          <a:lstStyle/>
          <a:p>
            <a:r>
              <a:rPr lang="en-GB" err="1"/>
              <a:t>Amlinelliad</a:t>
            </a:r>
            <a:r>
              <a:rPr lang="en-GB"/>
              <a:t> </a:t>
            </a:r>
            <a:r>
              <a:rPr lang="en-GB" err="1"/>
              <a:t>Darlith</a:t>
            </a:r>
            <a:r>
              <a:rPr lang="en-GB"/>
              <a:t>                Lecture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B39D-E629-EB61-E2A0-520A072CA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343" y="1521597"/>
            <a:ext cx="5389438" cy="3814806"/>
          </a:xfrm>
        </p:spPr>
        <p:txBody>
          <a:bodyPr/>
          <a:lstStyle/>
          <a:p>
            <a:r>
              <a:rPr lang="en-GB"/>
              <a:t>Structure of Semester and lectures</a:t>
            </a:r>
          </a:p>
          <a:p>
            <a:r>
              <a:rPr lang="en-GB"/>
              <a:t>Assessments</a:t>
            </a:r>
          </a:p>
          <a:p>
            <a:r>
              <a:rPr lang="en-GB"/>
              <a:t>Resources and additional support</a:t>
            </a:r>
          </a:p>
          <a:p>
            <a:r>
              <a:rPr lang="en-GB"/>
              <a:t>Starting point</a:t>
            </a:r>
          </a:p>
          <a:p>
            <a:r>
              <a:rPr lang="en-GB"/>
              <a:t>Focus</a:t>
            </a:r>
          </a:p>
          <a:p>
            <a:r>
              <a:rPr lang="en-GB"/>
              <a:t>Tutorials – Workplace documents/ CPD logbooks</a:t>
            </a:r>
          </a:p>
          <a:p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7D7585-8FF0-034B-984C-58AC57482D3B}"/>
              </a:ext>
            </a:extLst>
          </p:cNvPr>
          <p:cNvSpPr txBox="1">
            <a:spLocks/>
          </p:cNvSpPr>
          <p:nvPr/>
        </p:nvSpPr>
        <p:spPr>
          <a:xfrm>
            <a:off x="358220" y="1487988"/>
            <a:ext cx="5389438" cy="38148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/>
              <a:t>Strwythur</a:t>
            </a:r>
            <a:r>
              <a:rPr lang="en-GB"/>
              <a:t> Semester a </a:t>
            </a:r>
            <a:r>
              <a:rPr lang="en-GB" err="1"/>
              <a:t>darlithoedd</a:t>
            </a:r>
            <a:r>
              <a:rPr lang="en-GB"/>
              <a:t> </a:t>
            </a:r>
          </a:p>
          <a:p>
            <a:r>
              <a:rPr lang="en-GB" err="1"/>
              <a:t>Asesiadau</a:t>
            </a:r>
            <a:r>
              <a:rPr lang="en-GB"/>
              <a:t> </a:t>
            </a:r>
          </a:p>
          <a:p>
            <a:r>
              <a:rPr lang="en-GB" err="1"/>
              <a:t>Adnoddau</a:t>
            </a:r>
            <a:r>
              <a:rPr lang="en-GB"/>
              <a:t> a </a:t>
            </a:r>
            <a:r>
              <a:rPr lang="en-GB" err="1"/>
              <a:t>deunydd</a:t>
            </a:r>
            <a:r>
              <a:rPr lang="en-GB"/>
              <a:t> </a:t>
            </a:r>
            <a:r>
              <a:rPr lang="en-GB" err="1"/>
              <a:t>ychwanegol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gefnogi</a:t>
            </a:r>
            <a:endParaRPr lang="en-GB"/>
          </a:p>
          <a:p>
            <a:r>
              <a:rPr lang="en-GB"/>
              <a:t>Man </a:t>
            </a:r>
            <a:r>
              <a:rPr lang="en-GB" err="1"/>
              <a:t>cychwyn</a:t>
            </a:r>
            <a:endParaRPr lang="en-GB"/>
          </a:p>
          <a:p>
            <a:r>
              <a:rPr lang="en-GB" err="1"/>
              <a:t>Ffocws</a:t>
            </a:r>
            <a:endParaRPr lang="en-GB"/>
          </a:p>
          <a:p>
            <a:r>
              <a:rPr lang="en-GB" err="1"/>
              <a:t>Tiwtorialau</a:t>
            </a:r>
            <a:r>
              <a:rPr lang="en-GB"/>
              <a:t> – </a:t>
            </a:r>
            <a:r>
              <a:rPr lang="en-GB" err="1"/>
              <a:t>Dogfenau</a:t>
            </a:r>
            <a:r>
              <a:rPr lang="en-GB"/>
              <a:t> </a:t>
            </a:r>
            <a:r>
              <a:rPr lang="en-GB" err="1"/>
              <a:t>gweithle</a:t>
            </a:r>
            <a:r>
              <a:rPr lang="en-GB"/>
              <a:t> / </a:t>
            </a:r>
            <a:r>
              <a:rPr lang="en-GB" err="1"/>
              <a:t>Llyfrau</a:t>
            </a:r>
            <a:r>
              <a:rPr lang="en-GB"/>
              <a:t> log CPD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72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09B85-3D5F-DD02-716D-AD4F8E0C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99320"/>
          </a:xfrm>
        </p:spPr>
        <p:txBody>
          <a:bodyPr/>
          <a:lstStyle/>
          <a:p>
            <a:r>
              <a:rPr lang="en-GB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9923-7549-1627-DE52-BA0F3AC12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15489"/>
            <a:ext cx="7145240" cy="3035487"/>
          </a:xfrm>
        </p:spPr>
        <p:txBody>
          <a:bodyPr>
            <a:normAutofit/>
          </a:bodyPr>
          <a:lstStyle/>
          <a:p>
            <a:r>
              <a:rPr lang="en-GB"/>
              <a:t>Monday mornings 9-12</a:t>
            </a:r>
          </a:p>
          <a:p>
            <a:r>
              <a:rPr lang="en-GB"/>
              <a:t>4 weeks: First Assessment focus and preparing for placement/CPD</a:t>
            </a:r>
          </a:p>
          <a:p>
            <a:r>
              <a:rPr lang="en-GB"/>
              <a:t>8 weeks: Placement and CPD Logbook focus</a:t>
            </a:r>
          </a:p>
          <a:p>
            <a:r>
              <a:rPr lang="en-GB"/>
              <a:t>3 weeks: Tutorials and Assessment 2 focus</a:t>
            </a:r>
          </a:p>
          <a:p>
            <a:r>
              <a:rPr lang="en-GB"/>
              <a:t>To be organised: Guest speakers</a:t>
            </a:r>
          </a:p>
          <a:p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3A8F2F5-89A2-D017-9AB9-AF2D4E66B3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0150836"/>
              </p:ext>
            </p:extLst>
          </p:nvPr>
        </p:nvGraphicFramePr>
        <p:xfrm>
          <a:off x="13446" y="4602019"/>
          <a:ext cx="12478872" cy="196918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91348">
                  <a:extLst>
                    <a:ext uri="{9D8B030D-6E8A-4147-A177-3AD203B41FA5}">
                      <a16:colId xmlns:a16="http://schemas.microsoft.com/office/drawing/2014/main" val="3973381048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2875484025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486256035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2716916343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2443316094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2570157198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238568672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1015512194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3982567265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2465017893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1185921446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3068726484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3053091130"/>
                    </a:ext>
                  </a:extLst>
                </a:gridCol>
                <a:gridCol w="891348">
                  <a:extLst>
                    <a:ext uri="{9D8B030D-6E8A-4147-A177-3AD203B41FA5}">
                      <a16:colId xmlns:a16="http://schemas.microsoft.com/office/drawing/2014/main" val="2753830086"/>
                    </a:ext>
                  </a:extLst>
                </a:gridCol>
              </a:tblGrid>
              <a:tr h="597588"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 (24/2)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</a:t>
                      </a:r>
                    </a:p>
                    <a:p>
                      <a:r>
                        <a:rPr lang="en-GB"/>
                        <a:t>(28/4)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029138"/>
                  </a:ext>
                </a:extLst>
              </a:tr>
              <a:tr h="346221">
                <a:tc gridSpan="3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Lectures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A1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8701537"/>
                  </a:ext>
                </a:extLst>
              </a:tr>
              <a:tr h="59758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r>
                        <a:rPr lang="en-GB"/>
                        <a:t>Placement/ CPD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Tutorial</a:t>
                      </a:r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1473387"/>
                  </a:ext>
                </a:extLst>
              </a:tr>
              <a:tr h="34622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Lectures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A2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0934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BD9BC8A-4800-A2B2-52E9-104F73BD7F98}"/>
              </a:ext>
            </a:extLst>
          </p:cNvPr>
          <p:cNvSpPr txBox="1"/>
          <p:nvPr/>
        </p:nvSpPr>
        <p:spPr>
          <a:xfrm>
            <a:off x="8485093" y="1794316"/>
            <a:ext cx="3267635" cy="923330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9-11	Lecture</a:t>
            </a:r>
          </a:p>
          <a:p>
            <a:r>
              <a:rPr lang="en-GB"/>
              <a:t>11-12	Tutorials (placement 	and CPD focus)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7637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97E5C-F48C-7545-B08E-6E04321E7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/>
          <a:lstStyle/>
          <a:p>
            <a:r>
              <a:rPr lang="en-US" err="1"/>
              <a:t>Strwythur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22CE7C1-B342-094F-B083-E9817C83073E}"/>
              </a:ext>
            </a:extLst>
          </p:cNvPr>
          <p:cNvSpPr txBox="1">
            <a:spLocks/>
          </p:cNvSpPr>
          <p:nvPr/>
        </p:nvSpPr>
        <p:spPr>
          <a:xfrm>
            <a:off x="355076" y="1325563"/>
            <a:ext cx="7145240" cy="303548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Bore </a:t>
            </a:r>
            <a:r>
              <a:rPr lang="en-GB" err="1"/>
              <a:t>dydd</a:t>
            </a:r>
            <a:r>
              <a:rPr lang="en-GB"/>
              <a:t> </a:t>
            </a:r>
            <a:r>
              <a:rPr lang="en-GB" err="1"/>
              <a:t>Llun</a:t>
            </a:r>
            <a:r>
              <a:rPr lang="en-GB"/>
              <a:t> 9-12</a:t>
            </a:r>
          </a:p>
          <a:p>
            <a:r>
              <a:rPr lang="en-GB"/>
              <a:t>4 </a:t>
            </a:r>
            <a:r>
              <a:rPr lang="en-GB" err="1"/>
              <a:t>wythnos</a:t>
            </a:r>
            <a:r>
              <a:rPr lang="en-GB"/>
              <a:t> : </a:t>
            </a:r>
            <a:r>
              <a:rPr lang="en-GB" err="1"/>
              <a:t>Ffocws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yr</a:t>
            </a:r>
            <a:r>
              <a:rPr lang="en-GB"/>
              <a:t> </a:t>
            </a:r>
            <a:r>
              <a:rPr lang="en-GB" err="1"/>
              <a:t>Asesiad</a:t>
            </a:r>
            <a:r>
              <a:rPr lang="en-GB"/>
              <a:t> </a:t>
            </a:r>
            <a:r>
              <a:rPr lang="en-GB" err="1"/>
              <a:t>Cyntaf</a:t>
            </a:r>
            <a:r>
              <a:rPr lang="en-GB"/>
              <a:t> a </a:t>
            </a:r>
            <a:r>
              <a:rPr lang="en-GB" err="1"/>
              <a:t>pharatoi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lleoliad</a:t>
            </a:r>
            <a:r>
              <a:rPr lang="en-GB"/>
              <a:t> /CPD</a:t>
            </a:r>
          </a:p>
          <a:p>
            <a:r>
              <a:rPr lang="en-GB"/>
              <a:t>8 </a:t>
            </a:r>
            <a:r>
              <a:rPr lang="en-GB" err="1"/>
              <a:t>wythnos</a:t>
            </a:r>
            <a:r>
              <a:rPr lang="en-GB"/>
              <a:t> : </a:t>
            </a:r>
            <a:r>
              <a:rPr lang="en-GB" err="1"/>
              <a:t>Lleoliad</a:t>
            </a:r>
            <a:r>
              <a:rPr lang="en-GB"/>
              <a:t> a CPD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ffocws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gwblhau</a:t>
            </a:r>
            <a:r>
              <a:rPr lang="en-GB"/>
              <a:t> </a:t>
            </a:r>
            <a:r>
              <a:rPr lang="en-GB" err="1"/>
              <a:t>llyfr</a:t>
            </a:r>
            <a:r>
              <a:rPr lang="en-GB"/>
              <a:t> log </a:t>
            </a:r>
          </a:p>
          <a:p>
            <a:r>
              <a:rPr lang="en-GB"/>
              <a:t>3 </a:t>
            </a:r>
            <a:r>
              <a:rPr lang="en-GB" err="1"/>
              <a:t>wythnos</a:t>
            </a:r>
            <a:r>
              <a:rPr lang="en-GB"/>
              <a:t>: </a:t>
            </a:r>
            <a:r>
              <a:rPr lang="en-GB" err="1"/>
              <a:t>Ffocws</a:t>
            </a:r>
            <a:r>
              <a:rPr lang="en-GB"/>
              <a:t> </a:t>
            </a:r>
            <a:r>
              <a:rPr lang="en-GB" err="1"/>
              <a:t>Tiwtorialau</a:t>
            </a:r>
            <a:r>
              <a:rPr lang="en-GB"/>
              <a:t> ac </a:t>
            </a:r>
            <a:r>
              <a:rPr lang="en-GB" err="1"/>
              <a:t>Asesiad</a:t>
            </a:r>
            <a:r>
              <a:rPr lang="en-GB"/>
              <a:t> 2</a:t>
            </a:r>
          </a:p>
          <a:p>
            <a:r>
              <a:rPr lang="en-GB" err="1"/>
              <a:t>I’w</a:t>
            </a:r>
            <a:r>
              <a:rPr lang="en-GB"/>
              <a:t> </a:t>
            </a:r>
            <a:r>
              <a:rPr lang="en-GB" err="1"/>
              <a:t>drefnu</a:t>
            </a:r>
            <a:r>
              <a:rPr lang="en-GB"/>
              <a:t>: </a:t>
            </a:r>
            <a:r>
              <a:rPr lang="en-GB" err="1"/>
              <a:t>Siaradwyr</a:t>
            </a:r>
            <a:r>
              <a:rPr lang="en-GB"/>
              <a:t> </a:t>
            </a:r>
            <a:r>
              <a:rPr lang="en-GB" err="1"/>
              <a:t>Gwâdd</a:t>
            </a:r>
            <a:endParaRPr lang="en-GB"/>
          </a:p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4C084F-95BF-734E-ABF7-F1D940B615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75958"/>
              </p:ext>
            </p:extLst>
          </p:nvPr>
        </p:nvGraphicFramePr>
        <p:xfrm>
          <a:off x="13442" y="4680773"/>
          <a:ext cx="12178558" cy="201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69897">
                  <a:extLst>
                    <a:ext uri="{9D8B030D-6E8A-4147-A177-3AD203B41FA5}">
                      <a16:colId xmlns:a16="http://schemas.microsoft.com/office/drawing/2014/main" val="3973381048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2875484025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486256035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2716916343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2443316094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2570157198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238568672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1015512194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3982567265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2465017893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1185921446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3068726484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3053091130"/>
                    </a:ext>
                  </a:extLst>
                </a:gridCol>
                <a:gridCol w="869897">
                  <a:extLst>
                    <a:ext uri="{9D8B030D-6E8A-4147-A177-3AD203B41FA5}">
                      <a16:colId xmlns:a16="http://schemas.microsoft.com/office/drawing/2014/main" val="2753830086"/>
                    </a:ext>
                  </a:extLst>
                </a:gridCol>
              </a:tblGrid>
              <a:tr h="597588"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 (24/2)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</a:t>
                      </a:r>
                    </a:p>
                    <a:p>
                      <a:r>
                        <a:rPr lang="en-GB"/>
                        <a:t>(28/4)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029138"/>
                  </a:ext>
                </a:extLst>
              </a:tr>
              <a:tr h="346221">
                <a:tc gridSpan="3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Lectures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A1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8701537"/>
                  </a:ext>
                </a:extLst>
              </a:tr>
              <a:tr h="59758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r>
                        <a:rPr lang="en-GB"/>
                        <a:t>Placement/ CPD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Tutorial</a:t>
                      </a:r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1473387"/>
                  </a:ext>
                </a:extLst>
              </a:tr>
              <a:tr h="34622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Lectures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A2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0934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4449661-A9B7-894D-A912-81C9413CA9F3}"/>
              </a:ext>
            </a:extLst>
          </p:cNvPr>
          <p:cNvSpPr txBox="1"/>
          <p:nvPr/>
        </p:nvSpPr>
        <p:spPr>
          <a:xfrm>
            <a:off x="8485093" y="1794316"/>
            <a:ext cx="3267635" cy="923330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9-11	</a:t>
            </a:r>
            <a:r>
              <a:rPr lang="en-GB" err="1"/>
              <a:t>Darlith</a:t>
            </a:r>
            <a:endParaRPr lang="en-GB"/>
          </a:p>
          <a:p>
            <a:r>
              <a:rPr lang="en-GB"/>
              <a:t>11-12	</a:t>
            </a:r>
            <a:r>
              <a:rPr lang="en-GB" err="1"/>
              <a:t>Tiwtorial</a:t>
            </a:r>
            <a:r>
              <a:rPr lang="en-GB"/>
              <a:t> (</a:t>
            </a:r>
            <a:r>
              <a:rPr lang="en-GB" err="1"/>
              <a:t>ffocws</a:t>
            </a:r>
            <a:r>
              <a:rPr lang="en-GB"/>
              <a:t> </a:t>
            </a:r>
            <a:r>
              <a:rPr lang="en-GB" err="1"/>
              <a:t>lleoliad</a:t>
            </a:r>
            <a:r>
              <a:rPr lang="en-GB"/>
              <a:t> a CPD)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4473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5378C-E0ED-192F-C722-192AAA340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84599"/>
          </a:xfrm>
        </p:spPr>
        <p:txBody>
          <a:bodyPr/>
          <a:lstStyle/>
          <a:p>
            <a:r>
              <a:rPr lang="en-GB"/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266CD-770F-E5C4-B77D-067160D7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5" y="1149724"/>
            <a:ext cx="11488132" cy="4251835"/>
          </a:xfrm>
        </p:spPr>
        <p:txBody>
          <a:bodyPr>
            <a:normAutofit lnSpcReduction="10000"/>
          </a:bodyPr>
          <a:lstStyle/>
          <a:p>
            <a:pPr>
              <a:lnSpc>
                <a:spcPct val="115000"/>
              </a:lnSpc>
            </a:pPr>
            <a:r>
              <a:rPr lang="en-GB" sz="2400"/>
              <a:t>An </a:t>
            </a:r>
            <a:r>
              <a:rPr lang="en-GB" sz="2400" err="1"/>
              <a:t>eportfolio</a:t>
            </a:r>
            <a:r>
              <a:rPr lang="en-GB" sz="2400"/>
              <a:t> to prepare for work placement and/or future career opportunities. You are to base your e-portfolio on a related/expected future position of employment.</a:t>
            </a:r>
          </a:p>
          <a:p>
            <a:pPr>
              <a:lnSpc>
                <a:spcPct val="115000"/>
              </a:lnSpc>
            </a:pPr>
            <a:endParaRPr lang="en-GB" sz="2400"/>
          </a:p>
          <a:p>
            <a:pPr>
              <a:lnSpc>
                <a:spcPct val="115000"/>
              </a:lnSpc>
            </a:pPr>
            <a:r>
              <a:rPr lang="en-GB" sz="2400" b="1" i="1"/>
              <a:t>Pathway a</a:t>
            </a:r>
            <a:r>
              <a:rPr lang="en-GB" sz="2400"/>
              <a:t>: Work Placement experience</a:t>
            </a:r>
          </a:p>
          <a:p>
            <a:pPr>
              <a:lnSpc>
                <a:spcPct val="115000"/>
              </a:lnSpc>
            </a:pPr>
            <a:r>
              <a:rPr lang="en-GB" sz="2400" b="1" i="1"/>
              <a:t>Pathway a elements</a:t>
            </a:r>
            <a:r>
              <a:rPr lang="en-GB" sz="2400"/>
              <a:t>: CV; Personal Statement/ Covering letter; Work placement documents; Key focus of placement (200 words).</a:t>
            </a:r>
          </a:p>
          <a:p>
            <a:pPr>
              <a:lnSpc>
                <a:spcPct val="115000"/>
              </a:lnSpc>
            </a:pPr>
            <a:r>
              <a:rPr lang="en-GB" sz="2400" b="1" i="1"/>
              <a:t>Pathway b</a:t>
            </a:r>
            <a:r>
              <a:rPr lang="en-GB" sz="2400"/>
              <a:t>: CPD logbook activities</a:t>
            </a:r>
          </a:p>
          <a:p>
            <a:pPr>
              <a:lnSpc>
                <a:spcPct val="115000"/>
              </a:lnSpc>
            </a:pPr>
            <a:r>
              <a:rPr lang="en-GB" sz="2400" b="1" i="1"/>
              <a:t>Pathway b elements</a:t>
            </a:r>
            <a:r>
              <a:rPr lang="en-GB" sz="2400"/>
              <a:t>: CV; Personal Statement/ Covering letter; Key focus of CPD logbook activities rationale (1500 words).</a:t>
            </a:r>
          </a:p>
          <a:p>
            <a:pPr>
              <a:lnSpc>
                <a:spcPct val="115000"/>
              </a:lnSpc>
            </a:pPr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DBA4E8-AC3A-EDF1-5224-4451685F95CA}"/>
              </a:ext>
            </a:extLst>
          </p:cNvPr>
          <p:cNvSpPr txBox="1"/>
          <p:nvPr/>
        </p:nvSpPr>
        <p:spPr>
          <a:xfrm>
            <a:off x="7987552" y="172040"/>
            <a:ext cx="3267635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/>
              <a:t>24 February 3pm </a:t>
            </a:r>
          </a:p>
          <a:p>
            <a:r>
              <a:rPr lang="en-GB"/>
              <a:t>All on one word document</a:t>
            </a:r>
          </a:p>
        </p:txBody>
      </p:sp>
    </p:spTree>
    <p:extLst>
      <p:ext uri="{BB962C8B-B14F-4D97-AF65-F5344CB8AC3E}">
        <p14:creationId xmlns:p14="http://schemas.microsoft.com/office/powerpoint/2010/main" val="2473141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8C387-C32B-5641-B02D-DB2360A49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37957"/>
          </a:xfrm>
        </p:spPr>
        <p:txBody>
          <a:bodyPr/>
          <a:lstStyle/>
          <a:p>
            <a:r>
              <a:rPr lang="en-US" err="1"/>
              <a:t>Asesiad</a:t>
            </a:r>
            <a:r>
              <a:rPr lang="en-US"/>
              <a:t> 1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7F9935-A4B2-D34D-AEF3-81FB6D11E6FF}"/>
              </a:ext>
            </a:extLst>
          </p:cNvPr>
          <p:cNvSpPr txBox="1">
            <a:spLocks/>
          </p:cNvSpPr>
          <p:nvPr/>
        </p:nvSpPr>
        <p:spPr>
          <a:xfrm>
            <a:off x="345649" y="1303082"/>
            <a:ext cx="11488132" cy="42518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/>
              <a:t>E-</a:t>
            </a:r>
            <a:r>
              <a:rPr lang="en-GB" sz="2400" err="1"/>
              <a:t>bortffolio</a:t>
            </a:r>
            <a:r>
              <a:rPr lang="en-GB" sz="2400"/>
              <a:t> i </a:t>
            </a:r>
            <a:r>
              <a:rPr lang="en-GB" sz="2400" err="1"/>
              <a:t>bartoi</a:t>
            </a:r>
            <a:r>
              <a:rPr lang="en-GB" sz="2400"/>
              <a:t> </a:t>
            </a:r>
            <a:r>
              <a:rPr lang="en-GB" sz="2400" err="1"/>
              <a:t>ar</a:t>
            </a:r>
            <a:r>
              <a:rPr lang="en-GB" sz="2400"/>
              <a:t> </a:t>
            </a:r>
            <a:r>
              <a:rPr lang="en-GB" sz="2400" err="1"/>
              <a:t>gyfer</a:t>
            </a:r>
            <a:r>
              <a:rPr lang="en-GB" sz="2400"/>
              <a:t> </a:t>
            </a:r>
            <a:r>
              <a:rPr lang="en-GB" sz="2400" err="1"/>
              <a:t>lleoliad</a:t>
            </a:r>
            <a:r>
              <a:rPr lang="en-GB" sz="2400"/>
              <a:t> ac / neu </a:t>
            </a:r>
            <a:r>
              <a:rPr lang="en-GB" sz="2400" err="1"/>
              <a:t>cyfleoed</a:t>
            </a:r>
            <a:r>
              <a:rPr lang="en-GB" sz="2400"/>
              <a:t> </a:t>
            </a:r>
            <a:r>
              <a:rPr lang="en-GB" sz="2400" err="1"/>
              <a:t>gwaith</a:t>
            </a:r>
            <a:r>
              <a:rPr lang="en-GB" sz="2400"/>
              <a:t> </a:t>
            </a:r>
            <a:r>
              <a:rPr lang="en-GB" sz="2400" err="1"/>
              <a:t>i’r</a:t>
            </a:r>
            <a:r>
              <a:rPr lang="en-GB" sz="2400"/>
              <a:t> </a:t>
            </a:r>
            <a:r>
              <a:rPr lang="en-GB" sz="2400" err="1"/>
              <a:t>dyfodol</a:t>
            </a:r>
            <a:r>
              <a:rPr lang="en-GB" sz="2400"/>
              <a:t>. </a:t>
            </a:r>
            <a:r>
              <a:rPr lang="en-GB" sz="2400" err="1"/>
              <a:t>Bydd</a:t>
            </a:r>
            <a:r>
              <a:rPr lang="en-GB" sz="2400"/>
              <a:t> </a:t>
            </a:r>
            <a:r>
              <a:rPr lang="en-GB" sz="2400" err="1"/>
              <a:t>angn</a:t>
            </a:r>
            <a:r>
              <a:rPr lang="en-GB" sz="2400"/>
              <a:t> </a:t>
            </a:r>
            <a:r>
              <a:rPr lang="en-GB" sz="2400" err="1"/>
              <a:t>selio</a:t>
            </a:r>
            <a:r>
              <a:rPr lang="en-GB" sz="2400"/>
              <a:t> </a:t>
            </a:r>
            <a:r>
              <a:rPr lang="en-GB" sz="2400" err="1"/>
              <a:t>eich</a:t>
            </a:r>
            <a:r>
              <a:rPr lang="en-GB" sz="2400"/>
              <a:t> e-</a:t>
            </a:r>
            <a:r>
              <a:rPr lang="en-GB" sz="2400" err="1"/>
              <a:t>bortffolio</a:t>
            </a:r>
            <a:r>
              <a:rPr lang="en-GB" sz="2400"/>
              <a:t> </a:t>
            </a:r>
            <a:r>
              <a:rPr lang="en-GB" sz="2400" err="1"/>
              <a:t>ar</a:t>
            </a:r>
            <a:r>
              <a:rPr lang="en-GB" sz="2400"/>
              <a:t> </a:t>
            </a:r>
            <a:r>
              <a:rPr lang="en-GB" sz="2400" err="1"/>
              <a:t>eich</a:t>
            </a:r>
            <a:r>
              <a:rPr lang="en-GB" sz="2400"/>
              <a:t> </a:t>
            </a:r>
            <a:r>
              <a:rPr lang="en-GB" sz="2400" err="1"/>
              <a:t>dymuniadau</a:t>
            </a:r>
            <a:r>
              <a:rPr lang="en-GB" sz="2400"/>
              <a:t> /</a:t>
            </a:r>
            <a:r>
              <a:rPr lang="en-GB" sz="2400" err="1"/>
              <a:t>gobeithion</a:t>
            </a:r>
            <a:r>
              <a:rPr lang="en-GB" sz="2400"/>
              <a:t> </a:t>
            </a:r>
            <a:r>
              <a:rPr lang="en-GB" sz="2400" err="1"/>
              <a:t>swyddi</a:t>
            </a:r>
            <a:r>
              <a:rPr lang="en-GB" sz="2400"/>
              <a:t> </a:t>
            </a:r>
            <a:r>
              <a:rPr lang="en-GB" sz="2400" err="1"/>
              <a:t>i’r</a:t>
            </a:r>
            <a:r>
              <a:rPr lang="en-GB" sz="2400"/>
              <a:t> </a:t>
            </a:r>
            <a:r>
              <a:rPr lang="en-GB" sz="2400" err="1"/>
              <a:t>dyfodol</a:t>
            </a:r>
            <a:r>
              <a:rPr lang="en-GB" sz="2400"/>
              <a:t> </a:t>
            </a:r>
            <a:r>
              <a:rPr lang="en-GB" sz="2400" err="1"/>
              <a:t>sy’n</a:t>
            </a:r>
            <a:r>
              <a:rPr lang="en-GB" sz="2400"/>
              <a:t> </a:t>
            </a:r>
            <a:r>
              <a:rPr lang="en-GB" sz="2400" err="1"/>
              <a:t>perthnasol</a:t>
            </a:r>
            <a:r>
              <a:rPr lang="en-GB" sz="2400"/>
              <a:t> </a:t>
            </a:r>
            <a:r>
              <a:rPr lang="en-GB" sz="2400" err="1"/>
              <a:t>i’ch</a:t>
            </a:r>
            <a:r>
              <a:rPr lang="en-GB" sz="2400"/>
              <a:t> </a:t>
            </a:r>
            <a:r>
              <a:rPr lang="en-GB" sz="2400" err="1"/>
              <a:t>cwrs</a:t>
            </a:r>
            <a:r>
              <a:rPr lang="en-GB" sz="2400"/>
              <a:t>. </a:t>
            </a:r>
          </a:p>
          <a:p>
            <a:pPr>
              <a:lnSpc>
                <a:spcPct val="115000"/>
              </a:lnSpc>
            </a:pPr>
            <a:endParaRPr lang="en-GB" sz="2400"/>
          </a:p>
          <a:p>
            <a:pPr>
              <a:lnSpc>
                <a:spcPct val="115000"/>
              </a:lnSpc>
            </a:pPr>
            <a:r>
              <a:rPr lang="en-GB" sz="2400" b="1" i="1" err="1"/>
              <a:t>Llwybr</a:t>
            </a:r>
            <a:r>
              <a:rPr lang="en-GB" sz="2400" b="1" i="1"/>
              <a:t>  a</a:t>
            </a:r>
            <a:r>
              <a:rPr lang="en-GB" sz="2400"/>
              <a:t>: </a:t>
            </a:r>
            <a:r>
              <a:rPr lang="en-GB" sz="2400" err="1"/>
              <a:t>Profiad</a:t>
            </a:r>
            <a:r>
              <a:rPr lang="en-GB" sz="2400"/>
              <a:t> Gwaith </a:t>
            </a:r>
          </a:p>
          <a:p>
            <a:pPr>
              <a:lnSpc>
                <a:spcPct val="115000"/>
              </a:lnSpc>
            </a:pPr>
            <a:r>
              <a:rPr lang="en-GB" sz="2400" b="1" i="1" err="1"/>
              <a:t>Elfennau</a:t>
            </a:r>
            <a:r>
              <a:rPr lang="en-GB" sz="2400" b="1" i="1"/>
              <a:t> o </a:t>
            </a:r>
            <a:r>
              <a:rPr lang="en-GB" sz="2400" b="1" i="1" err="1"/>
              <a:t>lwybr</a:t>
            </a:r>
            <a:r>
              <a:rPr lang="en-GB" sz="2400" b="1" i="1"/>
              <a:t> a </a:t>
            </a:r>
            <a:r>
              <a:rPr lang="en-GB" sz="2400"/>
              <a:t>: CV; </a:t>
            </a:r>
            <a:r>
              <a:rPr lang="en-GB" sz="2400" err="1"/>
              <a:t>Datganiad</a:t>
            </a:r>
            <a:r>
              <a:rPr lang="en-GB" sz="2400"/>
              <a:t> </a:t>
            </a:r>
            <a:r>
              <a:rPr lang="en-GB" sz="2400" err="1"/>
              <a:t>Personol</a:t>
            </a:r>
            <a:r>
              <a:rPr lang="en-GB" sz="2400"/>
              <a:t> / </a:t>
            </a:r>
            <a:r>
              <a:rPr lang="en-GB" sz="2400" err="1"/>
              <a:t>Llythyr</a:t>
            </a:r>
            <a:r>
              <a:rPr lang="en-GB" sz="2400"/>
              <a:t> </a:t>
            </a:r>
            <a:r>
              <a:rPr lang="en-GB" sz="2400" err="1"/>
              <a:t>Cyflwyno</a:t>
            </a:r>
            <a:r>
              <a:rPr lang="en-GB" sz="2400"/>
              <a:t>; </a:t>
            </a:r>
            <a:r>
              <a:rPr lang="en-GB" sz="2400" err="1"/>
              <a:t>Dogfenau</a:t>
            </a:r>
            <a:r>
              <a:rPr lang="en-GB" sz="2400"/>
              <a:t> </a:t>
            </a:r>
            <a:r>
              <a:rPr lang="en-GB" sz="2400" err="1"/>
              <a:t>lleoliad</a:t>
            </a:r>
            <a:r>
              <a:rPr lang="en-GB" sz="2400"/>
              <a:t> </a:t>
            </a:r>
            <a:r>
              <a:rPr lang="en-GB" sz="2400" err="1"/>
              <a:t>gwaith</a:t>
            </a:r>
            <a:r>
              <a:rPr lang="en-GB" sz="2400"/>
              <a:t>; </a:t>
            </a:r>
            <a:r>
              <a:rPr lang="en-GB" sz="2400" err="1"/>
              <a:t>Prif</a:t>
            </a:r>
            <a:r>
              <a:rPr lang="en-GB" sz="2400"/>
              <a:t> </a:t>
            </a:r>
            <a:r>
              <a:rPr lang="en-GB" sz="2400" err="1"/>
              <a:t>ffocws</a:t>
            </a:r>
            <a:r>
              <a:rPr lang="en-GB" sz="2400"/>
              <a:t> </a:t>
            </a:r>
            <a:r>
              <a:rPr lang="en-GB" sz="2400" err="1"/>
              <a:t>lleoliad</a:t>
            </a:r>
            <a:r>
              <a:rPr lang="en-GB" sz="2400"/>
              <a:t> (200 o </a:t>
            </a:r>
            <a:r>
              <a:rPr lang="en-GB" sz="2400" err="1"/>
              <a:t>eiriau</a:t>
            </a:r>
            <a:r>
              <a:rPr lang="en-GB" sz="2400"/>
              <a:t>).</a:t>
            </a:r>
          </a:p>
          <a:p>
            <a:pPr>
              <a:lnSpc>
                <a:spcPct val="115000"/>
              </a:lnSpc>
            </a:pPr>
            <a:r>
              <a:rPr lang="en-GB" sz="2400" b="1" i="1" err="1"/>
              <a:t>Llwybr</a:t>
            </a:r>
            <a:r>
              <a:rPr lang="en-GB" sz="2400" b="1" i="1"/>
              <a:t> b </a:t>
            </a:r>
            <a:r>
              <a:rPr lang="en-GB" sz="2400"/>
              <a:t>: </a:t>
            </a:r>
            <a:r>
              <a:rPr lang="en-GB" sz="2400" err="1"/>
              <a:t>llyfr</a:t>
            </a:r>
            <a:r>
              <a:rPr lang="en-GB" sz="2400"/>
              <a:t> log CPD o </a:t>
            </a:r>
            <a:r>
              <a:rPr lang="en-GB" sz="2400" err="1"/>
              <a:t>weithgareddau</a:t>
            </a:r>
            <a:r>
              <a:rPr lang="en-GB" sz="2400"/>
              <a:t> </a:t>
            </a:r>
          </a:p>
          <a:p>
            <a:pPr>
              <a:lnSpc>
                <a:spcPct val="115000"/>
              </a:lnSpc>
            </a:pPr>
            <a:r>
              <a:rPr lang="en-GB" sz="2400" b="1" i="1" err="1"/>
              <a:t>Elfennau</a:t>
            </a:r>
            <a:r>
              <a:rPr lang="en-GB" sz="2400" b="1" i="1"/>
              <a:t> o </a:t>
            </a:r>
            <a:r>
              <a:rPr lang="en-GB" sz="2400" b="1" i="1" err="1"/>
              <a:t>lwybr</a:t>
            </a:r>
            <a:r>
              <a:rPr lang="en-GB" sz="2400" b="1" i="1"/>
              <a:t> b </a:t>
            </a:r>
            <a:r>
              <a:rPr lang="en-GB" sz="2400"/>
              <a:t>: CV; </a:t>
            </a:r>
            <a:r>
              <a:rPr lang="en-GB" sz="2400" err="1"/>
              <a:t>Datganiad</a:t>
            </a:r>
            <a:r>
              <a:rPr lang="en-GB" sz="2400"/>
              <a:t> </a:t>
            </a:r>
            <a:r>
              <a:rPr lang="en-GB" sz="2400" err="1"/>
              <a:t>Personol</a:t>
            </a:r>
            <a:r>
              <a:rPr lang="en-GB" sz="2400"/>
              <a:t> / </a:t>
            </a:r>
            <a:r>
              <a:rPr lang="en-GB" sz="2400" err="1"/>
              <a:t>Llythyr</a:t>
            </a:r>
            <a:r>
              <a:rPr lang="en-GB" sz="2400"/>
              <a:t> </a:t>
            </a:r>
            <a:r>
              <a:rPr lang="en-GB" sz="2400" err="1"/>
              <a:t>Cyflwyno</a:t>
            </a:r>
            <a:r>
              <a:rPr lang="en-GB" sz="2400"/>
              <a:t>; </a:t>
            </a:r>
            <a:r>
              <a:rPr lang="en-GB" sz="2400" err="1"/>
              <a:t>Prif</a:t>
            </a:r>
            <a:r>
              <a:rPr lang="en-GB" sz="2400"/>
              <a:t> </a:t>
            </a:r>
            <a:r>
              <a:rPr lang="en-GB" sz="2400" err="1"/>
              <a:t>ffocws</a:t>
            </a:r>
            <a:r>
              <a:rPr lang="en-GB" sz="2400"/>
              <a:t> </a:t>
            </a:r>
            <a:r>
              <a:rPr lang="en-GB" sz="2400" err="1"/>
              <a:t>o’r</a:t>
            </a:r>
            <a:r>
              <a:rPr lang="en-GB" sz="2400"/>
              <a:t> CPD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rhan</a:t>
            </a:r>
            <a:r>
              <a:rPr lang="en-GB" sz="2400"/>
              <a:t> </a:t>
            </a:r>
            <a:r>
              <a:rPr lang="en-GB" sz="2400" err="1"/>
              <a:t>o’r</a:t>
            </a:r>
            <a:r>
              <a:rPr lang="en-GB" sz="2400"/>
              <a:t>  </a:t>
            </a:r>
            <a:r>
              <a:rPr lang="en-GB" sz="2400" err="1"/>
              <a:t>llyfr</a:t>
            </a:r>
            <a:r>
              <a:rPr lang="en-GB" sz="2400"/>
              <a:t> log </a:t>
            </a:r>
            <a:r>
              <a:rPr lang="en-GB" sz="2400" err="1"/>
              <a:t>sydd</a:t>
            </a:r>
            <a:r>
              <a:rPr lang="en-GB" sz="2400"/>
              <a:t> </a:t>
            </a:r>
            <a:r>
              <a:rPr lang="en-GB" sz="2400" err="1"/>
              <a:t>hefyd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cynnwys</a:t>
            </a:r>
            <a:r>
              <a:rPr lang="en-GB" sz="2400"/>
              <a:t> </a:t>
            </a:r>
            <a:r>
              <a:rPr lang="en-GB" sz="2400" err="1"/>
              <a:t>cyfiawnhad</a:t>
            </a:r>
            <a:r>
              <a:rPr lang="en-GB" sz="2400"/>
              <a:t> </a:t>
            </a:r>
            <a:r>
              <a:rPr lang="en-GB" sz="2400" err="1"/>
              <a:t>gweithgareddau</a:t>
            </a:r>
            <a:r>
              <a:rPr lang="en-GB" sz="2400"/>
              <a:t> CPD (1,500 o </a:t>
            </a:r>
            <a:r>
              <a:rPr lang="en-GB" sz="2400" err="1"/>
              <a:t>eiriau</a:t>
            </a:r>
            <a:r>
              <a:rPr lang="en-GB" sz="2400"/>
              <a:t>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953BDE-9A2E-A94A-A63E-26B8D536CAD9}"/>
              </a:ext>
            </a:extLst>
          </p:cNvPr>
          <p:cNvSpPr txBox="1"/>
          <p:nvPr/>
        </p:nvSpPr>
        <p:spPr>
          <a:xfrm>
            <a:off x="6611816" y="172040"/>
            <a:ext cx="4643372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err="1"/>
              <a:t>Chwefror</a:t>
            </a:r>
            <a:r>
              <a:rPr lang="en-GB" sz="3200" b="1"/>
              <a:t> 24ain: 3o’r </a:t>
            </a:r>
            <a:r>
              <a:rPr lang="en-GB" sz="3200" b="1" err="1"/>
              <a:t>gloch</a:t>
            </a:r>
            <a:r>
              <a:rPr lang="en-GB" sz="3200" b="1"/>
              <a:t> </a:t>
            </a:r>
          </a:p>
          <a:p>
            <a:r>
              <a:rPr lang="en-GB"/>
              <a:t>I </a:t>
            </a:r>
            <a:r>
              <a:rPr lang="en-GB" err="1"/>
              <a:t>gyd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un </a:t>
            </a:r>
            <a:r>
              <a:rPr lang="en-GB" err="1"/>
              <a:t>ddogfen</a:t>
            </a:r>
            <a:r>
              <a:rPr lang="en-GB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652204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C6C4B-4D70-856F-C368-C5FA1A846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24940"/>
          </a:xfrm>
        </p:spPr>
        <p:txBody>
          <a:bodyPr/>
          <a:lstStyle/>
          <a:p>
            <a:r>
              <a:rPr lang="en-GB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BD8A3-B6B8-30DD-9A3A-5506D7577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90066"/>
            <a:ext cx="11165909" cy="430305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sz="3000" b="1" i="1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After at least 20 hours of placement/ CPD logbook hours</a:t>
            </a:r>
            <a:endParaRPr lang="en-GB" sz="3000">
              <a:effectLst/>
              <a:latin typeface="Arial"/>
              <a:ea typeface="Times New Roman" panose="02020603050405020304" pitchFamily="18" charset="0"/>
              <a:cs typeface="Times New Roman"/>
            </a:endParaRPr>
          </a:p>
          <a:p>
            <a:pPr>
              <a:lnSpc>
                <a:spcPct val="200000"/>
              </a:lnSpc>
            </a:pPr>
            <a:r>
              <a:rPr lang="en-GB" sz="240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Reflection essay of work placement/ CPD logbook.</a:t>
            </a:r>
          </a:p>
          <a:p>
            <a:pPr>
              <a:lnSpc>
                <a:spcPct val="200000"/>
              </a:lnSpc>
            </a:pPr>
            <a:r>
              <a:rPr lang="en-GB" sz="240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For Pathway b – completed logbooks are to be handed in with the reflection essay.</a:t>
            </a:r>
          </a:p>
          <a:p>
            <a:pPr>
              <a:lnSpc>
                <a:spcPct val="200000"/>
              </a:lnSpc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reflection is a key skill that is helpful through not only your degree process but also throughout your future career. </a:t>
            </a:r>
          </a:p>
          <a:p>
            <a:endParaRPr lang="en-GB" sz="3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78704E-E63E-2041-9862-B6C626EF9D3F}"/>
              </a:ext>
            </a:extLst>
          </p:cNvPr>
          <p:cNvSpPr txBox="1"/>
          <p:nvPr/>
        </p:nvSpPr>
        <p:spPr>
          <a:xfrm>
            <a:off x="8414462" y="365126"/>
            <a:ext cx="3267635" cy="1138773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/>
              <a:t>28</a:t>
            </a:r>
            <a:r>
              <a:rPr lang="en-GB" sz="3200" b="1" baseline="30000"/>
              <a:t>th</a:t>
            </a:r>
            <a:r>
              <a:rPr lang="en-GB" sz="3200" b="1"/>
              <a:t> April 3pm </a:t>
            </a:r>
          </a:p>
          <a:p>
            <a:r>
              <a:rPr lang="en-GB"/>
              <a:t>All on one word document (if possible/ folder provided)</a:t>
            </a:r>
          </a:p>
        </p:txBody>
      </p:sp>
    </p:spTree>
    <p:extLst>
      <p:ext uri="{BB962C8B-B14F-4D97-AF65-F5344CB8AC3E}">
        <p14:creationId xmlns:p14="http://schemas.microsoft.com/office/powerpoint/2010/main" val="3264107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95133-612A-4149-B5E3-58296DA5E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Asesiad</a:t>
            </a:r>
            <a:r>
              <a:rPr lang="en-US"/>
              <a:t> 2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3A881C5-1CE4-6F41-A2C1-ECFF40BE55B3}"/>
              </a:ext>
            </a:extLst>
          </p:cNvPr>
          <p:cNvSpPr txBox="1">
            <a:spLocks/>
          </p:cNvSpPr>
          <p:nvPr/>
        </p:nvSpPr>
        <p:spPr>
          <a:xfrm>
            <a:off x="351934" y="1690688"/>
            <a:ext cx="11165909" cy="430305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Ar</a:t>
            </a:r>
            <a:r>
              <a:rPr lang="en-GB" sz="3000" b="1" i="1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ôl</a:t>
            </a:r>
            <a:r>
              <a:rPr lang="en-GB" sz="3000" b="1" i="1">
                <a:latin typeface="Arial"/>
                <a:ea typeface="Times New Roman" panose="02020603050405020304" pitchFamily="18" charset="0"/>
                <a:cs typeface="Times New Roman"/>
              </a:rPr>
              <a:t> o </a:t>
            </a: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leiaf</a:t>
            </a:r>
            <a:r>
              <a:rPr lang="en-GB" sz="3000" b="1" i="1">
                <a:latin typeface="Arial"/>
                <a:ea typeface="Times New Roman" panose="02020603050405020304" pitchFamily="18" charset="0"/>
                <a:cs typeface="Times New Roman"/>
              </a:rPr>
              <a:t> 20 </a:t>
            </a: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awr</a:t>
            </a:r>
            <a:r>
              <a:rPr lang="en-GB" sz="3000" b="1" i="1">
                <a:latin typeface="Arial"/>
                <a:ea typeface="Times New Roman" panose="02020603050405020304" pitchFamily="18" charset="0"/>
                <a:cs typeface="Times New Roman"/>
              </a:rPr>
              <a:t> o </a:t>
            </a: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leoliad</a:t>
            </a:r>
            <a:r>
              <a:rPr lang="en-GB" sz="3000" b="1" i="1">
                <a:latin typeface="Arial"/>
                <a:ea typeface="Times New Roman" panose="02020603050405020304" pitchFamily="18" charset="0"/>
                <a:cs typeface="Times New Roman"/>
              </a:rPr>
              <a:t> / </a:t>
            </a: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llyfr</a:t>
            </a:r>
            <a:r>
              <a:rPr lang="en-GB" sz="3000" b="1" i="1">
                <a:latin typeface="Arial"/>
                <a:ea typeface="Times New Roman" panose="02020603050405020304" pitchFamily="18" charset="0"/>
                <a:cs typeface="Times New Roman"/>
              </a:rPr>
              <a:t> log CPD – </a:t>
            </a: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cyfwerth</a:t>
            </a:r>
            <a:r>
              <a:rPr lang="en-GB" sz="3000" b="1" i="1">
                <a:latin typeface="Arial"/>
                <a:ea typeface="Times New Roman" panose="02020603050405020304" pitchFamily="18" charset="0"/>
                <a:cs typeface="Times New Roman"/>
              </a:rPr>
              <a:t> â 20 </a:t>
            </a:r>
            <a:r>
              <a:rPr lang="en-GB" sz="3000" b="1" i="1" err="1">
                <a:latin typeface="Arial"/>
                <a:ea typeface="Times New Roman" panose="02020603050405020304" pitchFamily="18" charset="0"/>
                <a:cs typeface="Times New Roman"/>
              </a:rPr>
              <a:t>awr</a:t>
            </a:r>
            <a:endParaRPr lang="en-GB" sz="2400" b="1" i="1">
              <a:latin typeface="Arial"/>
              <a:ea typeface="Times New Roman" panose="02020603050405020304" pitchFamily="18" charset="0"/>
              <a:cs typeface="Times New Roman"/>
            </a:endParaRPr>
          </a:p>
          <a:p>
            <a:pPr>
              <a:lnSpc>
                <a:spcPct val="200000"/>
              </a:lnSpc>
            </a:pPr>
            <a:r>
              <a:rPr lang="en-GB" sz="2400" err="1">
                <a:latin typeface="Arial"/>
                <a:ea typeface="Times New Roman" panose="02020603050405020304" pitchFamily="18" charset="0"/>
                <a:cs typeface="Times New Roman"/>
              </a:rPr>
              <a:t>Traethawd</a:t>
            </a:r>
            <a:r>
              <a:rPr lang="en-GB" sz="240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err="1">
                <a:latin typeface="Arial"/>
                <a:ea typeface="Times New Roman" panose="02020603050405020304" pitchFamily="18" charset="0"/>
                <a:cs typeface="Times New Roman"/>
              </a:rPr>
              <a:t>yn</a:t>
            </a:r>
            <a:r>
              <a:rPr lang="en-GB" sz="240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err="1">
                <a:latin typeface="Arial"/>
                <a:ea typeface="Times New Roman" panose="02020603050405020304" pitchFamily="18" charset="0"/>
                <a:cs typeface="Times New Roman"/>
              </a:rPr>
              <a:t>myfyrio</a:t>
            </a:r>
            <a:r>
              <a:rPr lang="en-GB" sz="240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err="1">
                <a:latin typeface="Arial"/>
                <a:ea typeface="Times New Roman" panose="02020603050405020304" pitchFamily="18" charset="0"/>
                <a:cs typeface="Times New Roman"/>
              </a:rPr>
              <a:t>ar</a:t>
            </a:r>
            <a:r>
              <a:rPr lang="en-GB" sz="240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err="1">
                <a:latin typeface="Arial"/>
                <a:ea typeface="Times New Roman" panose="02020603050405020304" pitchFamily="18" charset="0"/>
                <a:cs typeface="Times New Roman"/>
              </a:rPr>
              <a:t>leoliad</a:t>
            </a:r>
            <a:r>
              <a:rPr lang="en-GB" sz="240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err="1">
                <a:latin typeface="Arial"/>
                <a:ea typeface="Times New Roman" panose="02020603050405020304" pitchFamily="18" charset="0"/>
                <a:cs typeface="Times New Roman"/>
              </a:rPr>
              <a:t>gwaith</a:t>
            </a:r>
            <a:r>
              <a:rPr lang="en-GB" sz="2400">
                <a:latin typeface="Arial"/>
                <a:ea typeface="Times New Roman" panose="02020603050405020304" pitchFamily="18" charset="0"/>
                <a:cs typeface="Times New Roman"/>
              </a:rPr>
              <a:t> / </a:t>
            </a:r>
            <a:r>
              <a:rPr lang="en-GB" sz="2400" err="1">
                <a:latin typeface="Arial"/>
                <a:ea typeface="Times New Roman" panose="02020603050405020304" pitchFamily="18" charset="0"/>
                <a:cs typeface="Times New Roman"/>
              </a:rPr>
              <a:t>llyfr</a:t>
            </a:r>
            <a:r>
              <a:rPr lang="en-GB" sz="2400">
                <a:latin typeface="Arial"/>
                <a:ea typeface="Times New Roman" panose="02020603050405020304" pitchFamily="18" charset="0"/>
                <a:cs typeface="Times New Roman"/>
              </a:rPr>
              <a:t> log CPD </a:t>
            </a:r>
            <a:endParaRPr lang="en-GB" sz="240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 –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angen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cyflwyno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llyfr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log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cwblhau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gyda’r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traethawd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myfyrio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myfyrio’n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gritigol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sgil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allweddol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fydd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cynorthwyo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chi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nid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unig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tra’n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astudio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graddau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one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gydol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gyrfaoedd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i’r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dyfodol</a:t>
            </a: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3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B2CB4-0E1D-434F-AC30-FB85824491A7}"/>
              </a:ext>
            </a:extLst>
          </p:cNvPr>
          <p:cNvSpPr txBox="1"/>
          <p:nvPr/>
        </p:nvSpPr>
        <p:spPr>
          <a:xfrm>
            <a:off x="7573108" y="365126"/>
            <a:ext cx="4108989" cy="1138773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err="1"/>
              <a:t>Ebrill</a:t>
            </a:r>
            <a:r>
              <a:rPr lang="en-GB" sz="3200" b="1"/>
              <a:t> 28ain: 3o’r </a:t>
            </a:r>
            <a:r>
              <a:rPr lang="en-GB" sz="3200" b="1" err="1"/>
              <a:t>gloch</a:t>
            </a:r>
            <a:r>
              <a:rPr lang="en-GB" sz="3200" b="1"/>
              <a:t> </a:t>
            </a:r>
          </a:p>
          <a:p>
            <a:r>
              <a:rPr lang="en-GB" err="1"/>
              <a:t>Popeth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un </a:t>
            </a:r>
            <a:r>
              <a:rPr lang="en-GB" err="1"/>
              <a:t>ddogfen</a:t>
            </a:r>
            <a:r>
              <a:rPr lang="en-GB"/>
              <a:t> word (</a:t>
            </a:r>
            <a:r>
              <a:rPr lang="en-GB" err="1"/>
              <a:t>os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bosibl</a:t>
            </a:r>
            <a:r>
              <a:rPr lang="en-GB"/>
              <a:t>/</a:t>
            </a:r>
            <a:r>
              <a:rPr lang="en-GB" err="1"/>
              <a:t>rhenni’r</a:t>
            </a:r>
            <a:r>
              <a:rPr lang="en-GB"/>
              <a:t> </a:t>
            </a:r>
            <a:r>
              <a:rPr lang="en-GB" err="1"/>
              <a:t>ffolder</a:t>
            </a:r>
            <a:r>
              <a:rPr lang="en-GB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902080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B1597-3713-5903-9D67-DB6F45E66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Adnoddau</a:t>
            </a:r>
            <a:r>
              <a:rPr lang="en-GB"/>
              <a:t> </a:t>
            </a:r>
            <a:r>
              <a:rPr lang="en-GB" err="1"/>
              <a:t>Ychwanegol</a:t>
            </a:r>
            <a:r>
              <a:rPr lang="en-GB"/>
              <a:t>           Additional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64A5B-22CE-F2BA-4F65-AD2C56BF0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062" y="1825625"/>
            <a:ext cx="4900004" cy="3575934"/>
          </a:xfrm>
        </p:spPr>
        <p:txBody>
          <a:bodyPr/>
          <a:lstStyle/>
          <a:p>
            <a:r>
              <a:rPr lang="en-GB"/>
              <a:t>Guest Speakers</a:t>
            </a:r>
          </a:p>
          <a:p>
            <a:endParaRPr lang="en-GB"/>
          </a:p>
          <a:p>
            <a:r>
              <a:rPr lang="en-GB"/>
              <a:t>Online Graduate Attribute Module generic resource units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3AFD6F-7C68-344D-B748-76F9ED1247FE}"/>
              </a:ext>
            </a:extLst>
          </p:cNvPr>
          <p:cNvSpPr txBox="1">
            <a:spLocks/>
          </p:cNvSpPr>
          <p:nvPr/>
        </p:nvSpPr>
        <p:spPr>
          <a:xfrm>
            <a:off x="351935" y="1739929"/>
            <a:ext cx="490000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/>
              <a:t>Siaradwyr</a:t>
            </a:r>
            <a:r>
              <a:rPr lang="en-GB"/>
              <a:t> </a:t>
            </a:r>
            <a:r>
              <a:rPr lang="en-GB" err="1"/>
              <a:t>Gwâdd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 err="1"/>
              <a:t>Cynnwys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lein</a:t>
            </a:r>
            <a:r>
              <a:rPr lang="en-GB"/>
              <a:t> – </a:t>
            </a:r>
            <a:r>
              <a:rPr lang="en-GB" err="1"/>
              <a:t>adnoddau</a:t>
            </a:r>
            <a:r>
              <a:rPr lang="en-GB"/>
              <a:t> </a:t>
            </a:r>
            <a:r>
              <a:rPr lang="en-GB" err="1"/>
              <a:t>cyffredinol</a:t>
            </a:r>
            <a:r>
              <a:rPr lang="en-GB"/>
              <a:t> o </a:t>
            </a:r>
            <a:r>
              <a:rPr lang="en-GB" err="1"/>
              <a:t>fewn</a:t>
            </a:r>
            <a:r>
              <a:rPr lang="en-GB"/>
              <a:t> </a:t>
            </a:r>
            <a:r>
              <a:rPr lang="en-GB" err="1"/>
              <a:t>unedau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ymwneud</a:t>
            </a:r>
            <a:r>
              <a:rPr lang="en-GB"/>
              <a:t> </a:t>
            </a:r>
            <a:r>
              <a:rPr lang="en-GB" err="1"/>
              <a:t>â</a:t>
            </a:r>
            <a:r>
              <a:rPr lang="en-GB"/>
              <a:t> </a:t>
            </a:r>
            <a:r>
              <a:rPr lang="en-GB" err="1"/>
              <a:t>adeiladu</a:t>
            </a:r>
            <a:r>
              <a:rPr lang="en-GB"/>
              <a:t> brand </a:t>
            </a:r>
            <a:r>
              <a:rPr lang="en-GB" err="1"/>
              <a:t>persool</a:t>
            </a:r>
            <a:r>
              <a:rPr lang="en-GB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23429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14FCB-4CF1-F719-401C-40CDA8E31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971306"/>
          </a:xfrm>
        </p:spPr>
        <p:txBody>
          <a:bodyPr/>
          <a:lstStyle/>
          <a:p>
            <a:r>
              <a:rPr lang="en-GB"/>
              <a:t>What is our starting point?           </a:t>
            </a:r>
            <a:r>
              <a:rPr lang="en-GB" i="1"/>
              <a:t>Man </a:t>
            </a:r>
            <a:r>
              <a:rPr lang="en-GB" i="1" err="1"/>
              <a:t>cychwyn</a:t>
            </a:r>
            <a:r>
              <a:rPr lang="en-GB" i="1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01B8C-DAFC-19A6-9E62-ECEDD458A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246593" cy="3575934"/>
          </a:xfrm>
        </p:spPr>
        <p:txBody>
          <a:bodyPr/>
          <a:lstStyle/>
          <a:p>
            <a:r>
              <a:rPr lang="en-GB"/>
              <a:t>SWOT Analysis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Network/ K&amp;S/ </a:t>
            </a:r>
            <a:r>
              <a:rPr lang="en-GB" err="1"/>
              <a:t>Misc</a:t>
            </a:r>
            <a:r>
              <a:rPr lang="en-GB"/>
              <a:t> Analysis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D06C8D-9CAF-A909-DFD9-F8CB25CEE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667" y="1170254"/>
            <a:ext cx="5351669" cy="28067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CF1B44-1311-CFB8-A8EE-B9907A3D38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283" y="2638127"/>
            <a:ext cx="4117398" cy="3049619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131D76E-6B98-56F3-C24E-9EF1A7495907}"/>
              </a:ext>
            </a:extLst>
          </p:cNvPr>
          <p:cNvSpPr txBox="1">
            <a:spLocks/>
          </p:cNvSpPr>
          <p:nvPr/>
        </p:nvSpPr>
        <p:spPr>
          <a:xfrm>
            <a:off x="376088" y="1825625"/>
            <a:ext cx="1124659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SWOT Analysis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Network/ K&amp;S/ </a:t>
            </a:r>
            <a:r>
              <a:rPr lang="en-GB" err="1"/>
              <a:t>Misc</a:t>
            </a:r>
            <a:r>
              <a:rPr lang="en-GB"/>
              <a:t> Analysis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8C9A36-3B3D-435F-C8E4-2636F9446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8536" y="1170254"/>
            <a:ext cx="5351669" cy="28067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1657DC-B0F8-1C1C-455C-F61AAD34ED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3152" y="2638127"/>
            <a:ext cx="4117398" cy="3049619"/>
          </a:xfrm>
          <a:prstGeom prst="rect">
            <a:avLst/>
          </a:prstGeom>
        </p:spPr>
      </p:pic>
      <p:pic>
        <p:nvPicPr>
          <p:cNvPr id="1028" name="Picture 4" descr="23 Best Personal SWOT Analysis Examples for Students (2023)">
            <a:extLst>
              <a:ext uri="{FF2B5EF4-FFF2-40B4-BE49-F238E27FC236}">
                <a16:creationId xmlns:a16="http://schemas.microsoft.com/office/drawing/2014/main" id="{D948C350-4054-BFD7-2CEA-60361C7098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039" y="1714621"/>
            <a:ext cx="6156959" cy="304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168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/>
          <a:lstStyle/>
          <a:p>
            <a:r>
              <a:rPr lang="en-GB"/>
              <a:t>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8324"/>
            <a:ext cx="11481847" cy="402323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 of focus: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Schools: Behaviour management techniques; the new curriculum; Differentiation and inclusion; Foundation phase; specific teaching ideas…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Outdoor activities and skills: presentation of key standards (NGBs); style of facilitation; Health and Safety procedures; development of own skills and experience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Sport Exercise Science opportunities: key/specific client groups; key management aspects; key/ specific sport/ key fitness improvement…</a:t>
            </a:r>
          </a:p>
          <a:p>
            <a:pPr marL="342900" lvl="0" indent="-342900" algn="just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Other/ More general: nutrition interests (with or without key client groups); organisation; team work/ team management; software skills…</a:t>
            </a:r>
          </a:p>
          <a:p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286505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0F447-07CB-71FD-0827-25B85CCB9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Grwpiau</a:t>
            </a:r>
            <a:r>
              <a:rPr lang="en-GB"/>
              <a:t> </a:t>
            </a:r>
            <a:r>
              <a:rPr lang="en-GB" err="1"/>
              <a:t>Tiwtorial</a:t>
            </a:r>
            <a:r>
              <a:rPr lang="en-GB"/>
              <a:t>.                 Tutorial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F2A56-E505-647D-726B-A921F440F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2492" y="1825625"/>
            <a:ext cx="5087574" cy="3575934"/>
          </a:xfrm>
        </p:spPr>
        <p:txBody>
          <a:bodyPr/>
          <a:lstStyle/>
          <a:p>
            <a:r>
              <a:rPr lang="en-GB"/>
              <a:t>Placement documents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CPD chat and tutorials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02249BC-1872-7C45-84E7-D75D733803A1}"/>
              </a:ext>
            </a:extLst>
          </p:cNvPr>
          <p:cNvSpPr txBox="1">
            <a:spLocks/>
          </p:cNvSpPr>
          <p:nvPr/>
        </p:nvSpPr>
        <p:spPr>
          <a:xfrm>
            <a:off x="691661" y="1825625"/>
            <a:ext cx="508757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/>
              <a:t>Dogfenau</a:t>
            </a:r>
            <a:r>
              <a:rPr lang="en-GB"/>
              <a:t> </a:t>
            </a:r>
            <a:r>
              <a:rPr lang="en-GB" err="1"/>
              <a:t>Lleoliad</a:t>
            </a: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r>
              <a:rPr lang="en-GB"/>
              <a:t>CPD </a:t>
            </a:r>
            <a:r>
              <a:rPr lang="en-GB" err="1"/>
              <a:t>sgwrs</a:t>
            </a:r>
            <a:r>
              <a:rPr lang="en-GB"/>
              <a:t> a </a:t>
            </a:r>
            <a:r>
              <a:rPr lang="en-GB" err="1"/>
              <a:t>tiwtorial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34503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4</Notes>
  <HiddenSlides>0</HiddenSlide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2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Amlinelliad Darlith                Lecture outline</vt:lpstr>
      <vt:lpstr>Structure</vt:lpstr>
      <vt:lpstr>Strwythur</vt:lpstr>
      <vt:lpstr>Assessment 1</vt:lpstr>
      <vt:lpstr>Asesiad 1</vt:lpstr>
      <vt:lpstr>Assessment 2</vt:lpstr>
      <vt:lpstr>Asesiad 2</vt:lpstr>
      <vt:lpstr>Adnoddau Ychwanegol           Additional Resources</vt:lpstr>
      <vt:lpstr>What is our starting point?           Man cychwyn? </vt:lpstr>
      <vt:lpstr>Focus</vt:lpstr>
      <vt:lpstr>Grwpiau Tiwtorial.                 Tutorial Groups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2021-03-09T15:35:42Z</dcterms:created>
  <dcterms:modified xsi:type="dcterms:W3CDTF">2023-01-30T09:48:31Z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