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7" r:id="rId1"/>
  </p:sldMasterIdLst>
  <p:notesMasterIdLst>
    <p:notesMasterId r:id="rId23"/>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86085" autoAdjust="0"/>
  </p:normalViewPr>
  <p:slideViewPr>
    <p:cSldViewPr snapToGrid="0">
      <p:cViewPr varScale="1">
        <p:scale>
          <a:sx n="62" d="100"/>
          <a:sy n="62" d="100"/>
        </p:scale>
        <p:origin x="1068" y="66"/>
      </p:cViewPr>
      <p:guideLst/>
    </p:cSldViewPr>
  </p:slideViewPr>
  <p:outlineViewPr>
    <p:cViewPr>
      <p:scale>
        <a:sx n="33" d="100"/>
        <a:sy n="33" d="100"/>
      </p:scale>
      <p:origin x="0" y="-2102"/>
    </p:cViewPr>
  </p:outlineViewPr>
  <p:notesTextViewPr>
    <p:cViewPr>
      <p:scale>
        <a:sx n="1" d="1"/>
        <a:sy n="1" d="1"/>
      </p:scale>
      <p:origin x="0" y="0"/>
    </p:cViewPr>
  </p:notesTextViewPr>
  <p:notesViewPr>
    <p:cSldViewPr snapToGrid="0">
      <p:cViewPr>
        <p:scale>
          <a:sx n="107" d="100"/>
          <a:sy n="107" d="100"/>
        </p:scale>
        <p:origin x="2256" y="-2251"/>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5175E-02F2-40CB-A300-E2879F14BFBF}" type="datetimeFigureOut">
              <a:rPr lang="en-US" smtClean="0"/>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70799A-C0D8-4FD4-B23F-5BD4435A9C77}" type="slidenum">
              <a:rPr lang="en-US" smtClean="0"/>
              <a:t>‹#›</a:t>
            </a:fld>
            <a:endParaRPr lang="en-US"/>
          </a:p>
        </p:txBody>
      </p:sp>
    </p:spTree>
    <p:extLst>
      <p:ext uri="{BB962C8B-B14F-4D97-AF65-F5344CB8AC3E}">
        <p14:creationId xmlns:p14="http://schemas.microsoft.com/office/powerpoint/2010/main" val="144833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Macintosh is a global innovation organization that makes, fabricates, and showcases customer merchandise, online administrations, and PC programming. Their state of the art items and imaginative advertising are notable. Apple's showcasing technique stands apart for its accentuation on ease of use, effortlessness, and fostering a close to home association with its ideal interest group. Apple has fostered an unmistakable and fruitful brand through predictable marking and showcasing. They put a lot of exertion into their promoting efforts to convey an impression of development, quality, and client experience (Johnson K. et al., 2012). Despite the fact that Apple Inc. </a:t>
            </a:r>
            <a:r>
              <a:rPr lang="en-US" sz="1800" kern="100">
                <a:effectLst/>
                <a:latin typeface="Calibri" panose="020F0502020204030204" pitchFamily="34" charset="0"/>
                <a:ea typeface="Calibri" panose="020F0502020204030204" pitchFamily="34" charset="0"/>
                <a:cs typeface="Times New Roman" panose="02020603050405020304" pitchFamily="18" charset="0"/>
              </a:rPr>
              <a:t>has gained remarkable headway, there are different huge pieces of the business environment, internal as well as external, that, if inadequately managed or neglected, could incite market disillusionment: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D870799A-C0D8-4FD4-B23F-5BD4435A9C77}" type="slidenum">
              <a:rPr lang="en-US" smtClean="0"/>
              <a:t>1</a:t>
            </a:fld>
            <a:endParaRPr lang="en-US"/>
          </a:p>
        </p:txBody>
      </p:sp>
    </p:spTree>
    <p:extLst>
      <p:ext uri="{BB962C8B-B14F-4D97-AF65-F5344CB8AC3E}">
        <p14:creationId xmlns:p14="http://schemas.microsoft.com/office/powerpoint/2010/main" val="373007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Item separation should be gotten to the next level: A huge consider the organization's prosperity brings been its ability to the table for imaginative and unique items. Assume Apple neglected to maintain its standing for inventive highlights, prevalent plan, and a positive client experience (Sorin, E. et al.). All things considered, it might battle to draw in new clients and hold existing ones, bringing about a deficiency of piece of the pie (Sorin E. et al., 2018).</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2</a:t>
            </a:fld>
            <a:endParaRPr lang="en-US"/>
          </a:p>
        </p:txBody>
      </p:sp>
    </p:spTree>
    <p:extLst>
      <p:ext uri="{BB962C8B-B14F-4D97-AF65-F5344CB8AC3E}">
        <p14:creationId xmlns:p14="http://schemas.microsoft.com/office/powerpoint/2010/main" val="29103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Its capacity to advance and acquaint progressive innovations is fundamental with its prosperity. The business could fall behind rivals and lose a slice of the pie if it doesn't make a sufficient number of interests in creative work, then again, in case those adventures don't achieve gigantic new developments (Okur, M., 2017).</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3</a:t>
            </a:fld>
            <a:endParaRPr lang="en-US"/>
          </a:p>
        </p:txBody>
      </p:sp>
    </p:spTree>
    <p:extLst>
      <p:ext uri="{BB962C8B-B14F-4D97-AF65-F5344CB8AC3E}">
        <p14:creationId xmlns:p14="http://schemas.microsoft.com/office/powerpoint/2010/main" val="1852568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basic course is essential for Apple to beat the long stretch. Unfortunate choices in regards to item advancement, market development, associations, promoting, or valuing systems may fundamentally affect the organization's presentation and market position.</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4</a:t>
            </a:fld>
            <a:endParaRPr lang="en-US"/>
          </a:p>
        </p:txBody>
      </p:sp>
    </p:spTree>
    <p:extLst>
      <p:ext uri="{BB962C8B-B14F-4D97-AF65-F5344CB8AC3E}">
        <p14:creationId xmlns:p14="http://schemas.microsoft.com/office/powerpoint/2010/main" val="3154068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innovation business is known for its fast and troublesome turn of events. Assume Apple can't stay aware of state of the art innovation like man-made reasoning, 5G network, and the Web of Things (IoT). All things considered, it gambles becoming obsolete and losing market significance (Kane, G.C. et al., 2015).</a:t>
            </a:r>
          </a:p>
        </p:txBody>
      </p:sp>
      <p:sp>
        <p:nvSpPr>
          <p:cNvPr id="4" name="Slide Number Placeholder 3"/>
          <p:cNvSpPr>
            <a:spLocks noGrp="1"/>
          </p:cNvSpPr>
          <p:nvPr>
            <p:ph type="sldNum" sz="quarter" idx="10"/>
          </p:nvPr>
        </p:nvSpPr>
        <p:spPr/>
        <p:txBody>
          <a:bodyPr/>
          <a:lstStyle/>
          <a:p>
            <a:fld id="{D870799A-C0D8-4FD4-B23F-5BD4435A9C77}" type="slidenum">
              <a:rPr lang="en-US" smtClean="0"/>
              <a:t>5</a:t>
            </a:fld>
            <a:endParaRPr lang="en-US"/>
          </a:p>
        </p:txBody>
      </p:sp>
    </p:spTree>
    <p:extLst>
      <p:ext uri="{BB962C8B-B14F-4D97-AF65-F5344CB8AC3E}">
        <p14:creationId xmlns:p14="http://schemas.microsoft.com/office/powerpoint/2010/main" val="484399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Various worldwide partnerships are competing for market strength in innovation (Dolata, U., 2017). Assume Apple faces extraordinary rivalry from rivals who offer items tantamount to or better than Apple's at lower costs. All things considered, it might find it trying to keep up with its market position and benefit.</a:t>
            </a:r>
          </a:p>
        </p:txBody>
      </p:sp>
      <p:sp>
        <p:nvSpPr>
          <p:cNvPr id="4" name="Slide Number Placeholder 3"/>
          <p:cNvSpPr>
            <a:spLocks noGrp="1"/>
          </p:cNvSpPr>
          <p:nvPr>
            <p:ph type="sldNum" sz="quarter" idx="10"/>
          </p:nvPr>
        </p:nvSpPr>
        <p:spPr/>
        <p:txBody>
          <a:bodyPr/>
          <a:lstStyle/>
          <a:p>
            <a:fld id="{D870799A-C0D8-4FD4-B23F-5BD4435A9C77}" type="slidenum">
              <a:rPr lang="en-US" smtClean="0"/>
              <a:t>6</a:t>
            </a:fld>
            <a:endParaRPr lang="en-US"/>
          </a:p>
        </p:txBody>
      </p:sp>
    </p:spTree>
    <p:extLst>
      <p:ext uri="{BB962C8B-B14F-4D97-AF65-F5344CB8AC3E}">
        <p14:creationId xmlns:p14="http://schemas.microsoft.com/office/powerpoint/2010/main" val="611470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Buyer inclinations and prerequisites might change quickly, especially soon after a pandemic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Becdach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 et al., 2020.). Assume Apple doesn't adjust its items, administrations, and promoting techniques to satisfy moving shopper needs. All things considered, it chances losing piece of the pie and significance to rivals who can all the more successfully address moving shopper needs.</a:t>
            </a:r>
          </a:p>
        </p:txBody>
      </p:sp>
      <p:sp>
        <p:nvSpPr>
          <p:cNvPr id="4" name="Slide Number Placeholder 3"/>
          <p:cNvSpPr>
            <a:spLocks noGrp="1"/>
          </p:cNvSpPr>
          <p:nvPr>
            <p:ph type="sldNum" sz="quarter" idx="10"/>
          </p:nvPr>
        </p:nvSpPr>
        <p:spPr/>
        <p:txBody>
          <a:bodyPr/>
          <a:lstStyle/>
          <a:p>
            <a:pPr algn="just"/>
            <a:fld id="{D870799A-C0D8-4FD4-B23F-5BD4435A9C77}" type="slidenum">
              <a:rPr lang="en-US" smtClean="0"/>
              <a:pPr algn="just"/>
              <a:t>7</a:t>
            </a:fld>
            <a:endParaRPr lang="en-US"/>
          </a:p>
        </p:txBody>
      </p:sp>
    </p:spTree>
    <p:extLst>
      <p:ext uri="{BB962C8B-B14F-4D97-AF65-F5344CB8AC3E}">
        <p14:creationId xmlns:p14="http://schemas.microsoft.com/office/powerpoint/2010/main" val="2413669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dispenses assets decisively to deal with its product offering. The affiliation analyzes market designs, client tendencies, and the vicious scene to recognize remarkable entryways and fittingly administer resources. This incorporates helping with making, sending off, and modernizing new items and existing product offerings (Seifert, R.W. et al., 2016). Apple might spend assets after the pandemic to send off state of the art items that meet moving client assumptions. These items may be for wellbeing and health, remote work, or web based learning.</a:t>
            </a:r>
          </a:p>
        </p:txBody>
      </p:sp>
      <p:sp>
        <p:nvSpPr>
          <p:cNvPr id="4" name="Slide Number Placeholder 3"/>
          <p:cNvSpPr>
            <a:spLocks noGrp="1"/>
          </p:cNvSpPr>
          <p:nvPr>
            <p:ph type="sldNum" sz="quarter" idx="10"/>
          </p:nvPr>
        </p:nvSpPr>
        <p:spPr/>
        <p:txBody>
          <a:bodyPr/>
          <a:lstStyle/>
          <a:p>
            <a:fld id="{D870799A-C0D8-4FD4-B23F-5BD4435A9C77}" type="slidenum">
              <a:rPr lang="en-US" smtClean="0"/>
              <a:t>8</a:t>
            </a:fld>
            <a:endParaRPr lang="en-US"/>
          </a:p>
        </p:txBody>
      </p:sp>
    </p:spTree>
    <p:extLst>
      <p:ext uri="{BB962C8B-B14F-4D97-AF65-F5344CB8AC3E}">
        <p14:creationId xmlns:p14="http://schemas.microsoft.com/office/powerpoint/2010/main" val="3309983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puts resources into statistical surveying and customer experiences to all the more likely fathom its objective market and expect to move requests and inclinations. The organization designates assets for information examination, center gatherings, and overviews to accumulate quick information. As per Khalid, M.A., and Vida, V., 2023, in the post-pandemic time, Apple might designate assets to explore the moving customer scene, including conduct, buying examples, and mentalities. This will empower the organization to upgrade its showcasing procedures and product offerings.</a:t>
            </a:r>
          </a:p>
        </p:txBody>
      </p:sp>
      <p:sp>
        <p:nvSpPr>
          <p:cNvPr id="4" name="Slide Number Placeholder 3"/>
          <p:cNvSpPr>
            <a:spLocks noGrp="1"/>
          </p:cNvSpPr>
          <p:nvPr>
            <p:ph type="sldNum" sz="quarter" idx="10"/>
          </p:nvPr>
        </p:nvSpPr>
        <p:spPr/>
        <p:txBody>
          <a:bodyPr/>
          <a:lstStyle/>
          <a:p>
            <a:fld id="{D870799A-C0D8-4FD4-B23F-5BD4435A9C77}" type="slidenum">
              <a:rPr lang="en-US" smtClean="0"/>
              <a:t>9</a:t>
            </a:fld>
            <a:endParaRPr lang="en-US"/>
          </a:p>
        </p:txBody>
      </p:sp>
    </p:spTree>
    <p:extLst>
      <p:ext uri="{BB962C8B-B14F-4D97-AF65-F5344CB8AC3E}">
        <p14:creationId xmlns:p14="http://schemas.microsoft.com/office/powerpoint/2010/main" val="2591355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places cash into making remarkable retail encounters for its clients. The organization puts resources into store plan, visual promoting, and representative preparation to give a drawing in and special shopping experience (Ramaswamy, V.,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Ozcan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 2019). Apple could commit resources for additional foster its retail experiences post-pandemic by using tech-driven courses of action, as extended reality (AR) for thing demos or features for virtual endeavor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10"/>
          </p:nvPr>
        </p:nvSpPr>
        <p:spPr/>
        <p:txBody>
          <a:bodyPr/>
          <a:lstStyle/>
          <a:p>
            <a:fld id="{D870799A-C0D8-4FD4-B23F-5BD4435A9C77}" type="slidenum">
              <a:rPr lang="en-US" smtClean="0"/>
              <a:t>10</a:t>
            </a:fld>
            <a:endParaRPr lang="en-US"/>
          </a:p>
        </p:txBody>
      </p:sp>
    </p:spTree>
    <p:extLst>
      <p:ext uri="{BB962C8B-B14F-4D97-AF65-F5344CB8AC3E}">
        <p14:creationId xmlns:p14="http://schemas.microsoft.com/office/powerpoint/2010/main" val="4150654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separation system is Apple's best and pertinent technique for acquiring an upper hand in the post-pandemic period. Through its unique and explicit things, unmatched arrangement, and reliable climate blend, Apple has a long history of isolating itself (Tien, N.H. et al., 2019). By zeroing in on separation, Apple can beat the difficulties presented by extreme contest, moving customer inclinations, and the need of staying significant in a continually moving business sector. After the pandemic, clients look for exceptional and significant choices that meet their evolving needs. Apple might have the option to separate itself from the opposition by delivering items and highlights that explicitly address post-pandemic issues. The organization could offer better remote work highlights, for example, state of the art video conferencing abilities, efficiency instruments, and ideal availability for consistent virtual cooperation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Glimstedt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2020).</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Apple's obligation to manageability may likewise make it stick out. By putting resources into clean energy sources, utilizing moral creation techniques, and making its items recyclable, Apple can exhibit its obligation to ecological maintainability. This separating procedure will draw in clients who esteem practical organizations and care about the climate. In spite of considerable adversaries, Apple can keep up with its client base by reliably conveying unmistakable contributions. Apple can keep up with its exceptional valuing, net revenues, position as a market chief, and keep on driving development with this methodology.</a:t>
            </a:r>
          </a:p>
        </p:txBody>
      </p:sp>
      <p:sp>
        <p:nvSpPr>
          <p:cNvPr id="4" name="Slide Number Placeholder 3"/>
          <p:cNvSpPr>
            <a:spLocks noGrp="1"/>
          </p:cNvSpPr>
          <p:nvPr>
            <p:ph type="sldNum" sz="quarter" idx="10"/>
          </p:nvPr>
        </p:nvSpPr>
        <p:spPr/>
        <p:txBody>
          <a:bodyPr/>
          <a:lstStyle/>
          <a:p>
            <a:fld id="{D870799A-C0D8-4FD4-B23F-5BD4435A9C77}" type="slidenum">
              <a:rPr lang="en-US" smtClean="0"/>
              <a:t>11</a:t>
            </a:fld>
            <a:endParaRPr lang="en-US"/>
          </a:p>
        </p:txBody>
      </p:sp>
    </p:spTree>
    <p:extLst>
      <p:ext uri="{BB962C8B-B14F-4D97-AF65-F5344CB8AC3E}">
        <p14:creationId xmlns:p14="http://schemas.microsoft.com/office/powerpoint/2010/main" val="705548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has laid out provoking ecological objectives to diminish its carbon impression and advance supportability. As indicated by Clarke, T., and Boersma, M. (2017), the organization plans to accomplish net-zero fossil fuel byproducts at each phase of its store network by 2030. Apple has made critical interests in sustainable power projects like sun oriented and wind homesteads to control its offices and decline its dependence on non-renewable energy sources.</a:t>
            </a:r>
          </a:p>
        </p:txBody>
      </p:sp>
      <p:sp>
        <p:nvSpPr>
          <p:cNvPr id="4" name="Slide Number Placeholder 3"/>
          <p:cNvSpPr>
            <a:spLocks noGrp="1"/>
          </p:cNvSpPr>
          <p:nvPr>
            <p:ph type="sldNum" sz="quarter" idx="10"/>
          </p:nvPr>
        </p:nvSpPr>
        <p:spPr/>
        <p:txBody>
          <a:bodyPr/>
          <a:lstStyle/>
          <a:p>
            <a:fld id="{D870799A-C0D8-4FD4-B23F-5BD4435A9C77}" type="slidenum">
              <a:rPr lang="en-US" smtClean="0"/>
              <a:t>12</a:t>
            </a:fld>
            <a:endParaRPr lang="en-US"/>
          </a:p>
        </p:txBody>
      </p:sp>
    </p:spTree>
    <p:extLst>
      <p:ext uri="{BB962C8B-B14F-4D97-AF65-F5344CB8AC3E}">
        <p14:creationId xmlns:p14="http://schemas.microsoft.com/office/powerpoint/2010/main" val="4106641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Apple stresses item reusing and asset effectiveness as a feature of its CSR drives. Through reusing programs like Apple Exchange, clients can trade their old gadgets for credit toward new buys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Aljafari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2016). Moreover, Apple delivers its items from reused assets, like reused aluminum and tin, in its iPhones.</a:t>
            </a:r>
          </a:p>
        </p:txBody>
      </p:sp>
      <p:sp>
        <p:nvSpPr>
          <p:cNvPr id="4" name="Slide Number Placeholder 3"/>
          <p:cNvSpPr>
            <a:spLocks noGrp="1"/>
          </p:cNvSpPr>
          <p:nvPr>
            <p:ph type="sldNum" sz="quarter" idx="10"/>
          </p:nvPr>
        </p:nvSpPr>
        <p:spPr/>
        <p:txBody>
          <a:bodyPr/>
          <a:lstStyle/>
          <a:p>
            <a:fld id="{D870799A-C0D8-4FD4-B23F-5BD4435A9C77}" type="slidenum">
              <a:rPr lang="en-US" smtClean="0"/>
              <a:t>13</a:t>
            </a:fld>
            <a:endParaRPr lang="en-US"/>
          </a:p>
        </p:txBody>
      </p:sp>
    </p:spTree>
    <p:extLst>
      <p:ext uri="{BB962C8B-B14F-4D97-AF65-F5344CB8AC3E}">
        <p14:creationId xmlns:p14="http://schemas.microsoft.com/office/powerpoint/2010/main" val="1778031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All apple's items put energy productivity first. The organization makes gadgets with energy-saving elements and utilizations energy-effective assembling strategies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Gruyters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W. et al., 2019). Apple likewise lessens bundling waste by utilizing reused or inexhaustible materials whenever the situation allows and utilizing direct bundling plans.</a:t>
            </a:r>
          </a:p>
        </p:txBody>
      </p:sp>
      <p:sp>
        <p:nvSpPr>
          <p:cNvPr id="4" name="Slide Number Placeholder 3"/>
          <p:cNvSpPr>
            <a:spLocks noGrp="1"/>
          </p:cNvSpPr>
          <p:nvPr>
            <p:ph type="sldNum" sz="quarter" idx="10"/>
          </p:nvPr>
        </p:nvSpPr>
        <p:spPr/>
        <p:txBody>
          <a:bodyPr/>
          <a:lstStyle/>
          <a:p>
            <a:fld id="{D870799A-C0D8-4FD4-B23F-5BD4435A9C77}" type="slidenum">
              <a:rPr lang="en-US" smtClean="0"/>
              <a:t>14</a:t>
            </a:fld>
            <a:endParaRPr lang="en-US"/>
          </a:p>
        </p:txBody>
      </p:sp>
    </p:spTree>
    <p:extLst>
      <p:ext uri="{BB962C8B-B14F-4D97-AF65-F5344CB8AC3E}">
        <p14:creationId xmlns:p14="http://schemas.microsoft.com/office/powerpoint/2010/main" val="1005189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Through statistical surveying and information examination, Apple can all the more likely understand the necessities and inclinations of its clients. As per Fader (P.) 2020, Apple ought to accumulate information in regards to moving shopper inclinations and change its administrations and items appropriately. By taking on a client driven technique, Apple can give explicit encounters, expect client requests, and further develop client connections.</a:t>
            </a:r>
          </a:p>
        </p:txBody>
      </p:sp>
      <p:sp>
        <p:nvSpPr>
          <p:cNvPr id="4" name="Slide Number Placeholder 3"/>
          <p:cNvSpPr>
            <a:spLocks noGrp="1"/>
          </p:cNvSpPr>
          <p:nvPr>
            <p:ph type="sldNum" sz="quarter" idx="10"/>
          </p:nvPr>
        </p:nvSpPr>
        <p:spPr/>
        <p:txBody>
          <a:bodyPr/>
          <a:lstStyle/>
          <a:p>
            <a:fld id="{D870799A-C0D8-4FD4-B23F-5BD4435A9C77}" type="slidenum">
              <a:rPr lang="en-US" smtClean="0"/>
              <a:t>15</a:t>
            </a:fld>
            <a:endParaRPr lang="en-US"/>
          </a:p>
        </p:txBody>
      </p:sp>
    </p:spTree>
    <p:extLst>
      <p:ext uri="{BB962C8B-B14F-4D97-AF65-F5344CB8AC3E}">
        <p14:creationId xmlns:p14="http://schemas.microsoft.com/office/powerpoint/2010/main" val="2532651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Openness, widening the extent of online business and further developing computerized showcasing systems (Verhoef, P.C. et al., 2021). To reach and draw in clients on the web, underscore customized suggestions, designated publicizing, and easy to understand web based buying methodology.</a:t>
            </a:r>
          </a:p>
        </p:txBody>
      </p:sp>
      <p:sp>
        <p:nvSpPr>
          <p:cNvPr id="4" name="Slide Number Placeholder 3"/>
          <p:cNvSpPr>
            <a:spLocks noGrp="1"/>
          </p:cNvSpPr>
          <p:nvPr>
            <p:ph type="sldNum" sz="quarter" idx="10"/>
          </p:nvPr>
        </p:nvSpPr>
        <p:spPr/>
        <p:txBody>
          <a:bodyPr/>
          <a:lstStyle/>
          <a:p>
            <a:fld id="{D870799A-C0D8-4FD4-B23F-5BD4435A9C77}" type="slidenum">
              <a:rPr lang="en-US" smtClean="0"/>
              <a:t>16</a:t>
            </a:fld>
            <a:endParaRPr lang="en-US"/>
          </a:p>
        </p:txBody>
      </p:sp>
    </p:spTree>
    <p:extLst>
      <p:ext uri="{BB962C8B-B14F-4D97-AF65-F5344CB8AC3E}">
        <p14:creationId xmlns:p14="http://schemas.microsoft.com/office/powerpoint/2010/main" val="371533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Keep putting resources into Research and development to drive advancement and keep areas of strength for a technique. As indicated by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Heracleous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Papachroni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(2016), Apple ought to foster novel advancements, particular qualities, and basic items to coordinate into its item organization. By continually presenting novel items, Apple can separate itself and keep up with its upper hand.</a:t>
            </a:r>
          </a:p>
        </p:txBody>
      </p:sp>
      <p:sp>
        <p:nvSpPr>
          <p:cNvPr id="4" name="Slide Number Placeholder 3"/>
          <p:cNvSpPr>
            <a:spLocks noGrp="1"/>
          </p:cNvSpPr>
          <p:nvPr>
            <p:ph type="sldNum" sz="quarter" idx="10"/>
          </p:nvPr>
        </p:nvSpPr>
        <p:spPr/>
        <p:txBody>
          <a:bodyPr/>
          <a:lstStyle/>
          <a:p>
            <a:fld id="{D870799A-C0D8-4FD4-B23F-5BD4435A9C77}" type="slidenum">
              <a:rPr lang="en-US" smtClean="0"/>
              <a:t>17</a:t>
            </a:fld>
            <a:endParaRPr lang="en-US"/>
          </a:p>
        </p:txBody>
      </p:sp>
    </p:spTree>
    <p:extLst>
      <p:ext uri="{BB962C8B-B14F-4D97-AF65-F5344CB8AC3E}">
        <p14:creationId xmlns:p14="http://schemas.microsoft.com/office/powerpoint/2010/main" val="31228683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Natural manageability projects ought to be fortified to line up with purchaser esteems and advance a positive brand picture. Apple should stay aware of its advantage in productive power energy sources, moral collecting strategies, and thing reusing drives (Dou, G., in addition, Choi, T.M., 2021). Apple can attract clients that thought about the environment and set itself unique as a socially reliable brand by putting a need on reasonability.</a:t>
            </a:r>
          </a:p>
        </p:txBody>
      </p:sp>
      <p:sp>
        <p:nvSpPr>
          <p:cNvPr id="4" name="Slide Number Placeholder 3"/>
          <p:cNvSpPr>
            <a:spLocks noGrp="1"/>
          </p:cNvSpPr>
          <p:nvPr>
            <p:ph type="sldNum" sz="quarter" idx="10"/>
          </p:nvPr>
        </p:nvSpPr>
        <p:spPr/>
        <p:txBody>
          <a:bodyPr/>
          <a:lstStyle/>
          <a:p>
            <a:fld id="{D870799A-C0D8-4FD4-B23F-5BD4435A9C77}" type="slidenum">
              <a:rPr lang="en-US" smtClean="0"/>
              <a:t>18</a:t>
            </a:fld>
            <a:endParaRPr lang="en-US"/>
          </a:p>
        </p:txBody>
      </p:sp>
    </p:spTree>
    <p:extLst>
      <p:ext uri="{BB962C8B-B14F-4D97-AF65-F5344CB8AC3E}">
        <p14:creationId xmlns:p14="http://schemas.microsoft.com/office/powerpoint/2010/main" val="17087157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They should stay aware of their advantage in projects that will redesign their picture and further foster the customer experience. Apple ought to effectively convey its image upsides of value, plan, and advancement through promoting efforts and advertising drives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Benyon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2019). The main things ought to give amazing retail encounters, individualized client support, and consistent gadget and administration joining.</a:t>
            </a:r>
          </a:p>
        </p:txBody>
      </p:sp>
      <p:sp>
        <p:nvSpPr>
          <p:cNvPr id="4" name="Slide Number Placeholder 3"/>
          <p:cNvSpPr>
            <a:spLocks noGrp="1"/>
          </p:cNvSpPr>
          <p:nvPr>
            <p:ph type="sldNum" sz="quarter" idx="10"/>
          </p:nvPr>
        </p:nvSpPr>
        <p:spPr/>
        <p:txBody>
          <a:bodyPr/>
          <a:lstStyle/>
          <a:p>
            <a:fld id="{D870799A-C0D8-4FD4-B23F-5BD4435A9C77}" type="slidenum">
              <a:rPr lang="en-US" smtClean="0"/>
              <a:t>19</a:t>
            </a:fld>
            <a:endParaRPr lang="en-US"/>
          </a:p>
        </p:txBody>
      </p:sp>
    </p:spTree>
    <p:extLst>
      <p:ext uri="{BB962C8B-B14F-4D97-AF65-F5344CB8AC3E}">
        <p14:creationId xmlns:p14="http://schemas.microsoft.com/office/powerpoint/2010/main" val="2061039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870799A-C0D8-4FD4-B23F-5BD4435A9C77}" type="slidenum">
              <a:rPr lang="en-US" smtClean="0"/>
              <a:t>20</a:t>
            </a:fld>
            <a:endParaRPr lang="en-US"/>
          </a:p>
        </p:txBody>
      </p:sp>
    </p:spTree>
    <p:extLst>
      <p:ext uri="{BB962C8B-B14F-4D97-AF65-F5344CB8AC3E}">
        <p14:creationId xmlns:p14="http://schemas.microsoft.com/office/powerpoint/2010/main" val="1930499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4656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2979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89301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60319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7/9/2023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44262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31018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49540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52426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2591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53334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00122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714908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06830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5646224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AAD347D-5ACD-4C99-B74B-A9C85AD731AF}" type="datetimeFigureOut">
              <a:rPr lang="en-US" smtClean="0"/>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327467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72163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3225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AAD347D-5ACD-4C99-B74B-A9C85AD731AF}" type="datetimeFigureOut">
              <a:rPr lang="en-US" smtClean="0"/>
              <a:t>7/9/2023</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468343936"/>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
        <p:nvSpPr>
          <p:cNvPr id="2" name="Title 1"/>
          <p:cNvSpPr>
            <a:spLocks noGrp="1"/>
          </p:cNvSpPr>
          <p:nvPr>
            <p:ph type="ctrTitle"/>
          </p:nvPr>
        </p:nvSpPr>
        <p:spPr>
          <a:xfrm>
            <a:off x="1262130" y="2395470"/>
            <a:ext cx="9259910" cy="1326524"/>
          </a:xfrm>
        </p:spPr>
        <p:txBody>
          <a:bodyPr/>
          <a:lstStyle/>
          <a:p>
            <a:r>
              <a:rPr lang="en-US" dirty="0"/>
              <a:t>Apple Inc.</a:t>
            </a:r>
          </a:p>
        </p:txBody>
      </p:sp>
    </p:spTree>
    <p:extLst>
      <p:ext uri="{BB962C8B-B14F-4D97-AF65-F5344CB8AC3E}">
        <p14:creationId xmlns:p14="http://schemas.microsoft.com/office/powerpoint/2010/main" val="414078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835" y="609600"/>
            <a:ext cx="10353762" cy="970450"/>
          </a:xfrm>
        </p:spPr>
        <p:txBody>
          <a:bodyPr>
            <a:normAutofit/>
          </a:bodyPr>
          <a:lstStyle/>
          <a:p>
            <a:r>
              <a:rPr lang="en-US" b="1" dirty="0">
                <a:effectLst/>
              </a:rPr>
              <a:t>Internal Factors</a:t>
            </a:r>
            <a:endParaRPr lang="en-US" dirty="0"/>
          </a:p>
        </p:txBody>
      </p:sp>
      <p:sp>
        <p:nvSpPr>
          <p:cNvPr id="3" name="Content Placeholder 2"/>
          <p:cNvSpPr>
            <a:spLocks noGrp="1"/>
          </p:cNvSpPr>
          <p:nvPr>
            <p:ph idx="1"/>
          </p:nvPr>
        </p:nvSpPr>
        <p:spPr>
          <a:xfrm>
            <a:off x="3688080" y="1580050"/>
            <a:ext cx="5196839" cy="807720"/>
          </a:xfrm>
        </p:spPr>
        <p:txBody>
          <a:bodyPr>
            <a:normAutofit/>
          </a:bodyPr>
          <a:lstStyle/>
          <a:p>
            <a:pPr marL="36900" indent="0">
              <a:buNone/>
            </a:pPr>
            <a:r>
              <a:rPr lang="en-US" sz="2800" dirty="0">
                <a:effectLst/>
              </a:rPr>
              <a:t>Lack of Product Differentiation</a:t>
            </a:r>
          </a:p>
        </p:txBody>
      </p:sp>
      <p:pic>
        <p:nvPicPr>
          <p:cNvPr id="2050" name="Picture 2" descr="Product Differentiation and What it Means for Your Bra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8960" y="2276180"/>
            <a:ext cx="6141720" cy="40944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788878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Internal Factors</a:t>
            </a:r>
            <a:endParaRPr lang="en-US" dirty="0"/>
          </a:p>
        </p:txBody>
      </p:sp>
      <p:sp>
        <p:nvSpPr>
          <p:cNvPr id="3" name="Content Placeholder 2"/>
          <p:cNvSpPr>
            <a:spLocks noGrp="1"/>
          </p:cNvSpPr>
          <p:nvPr>
            <p:ph idx="1"/>
          </p:nvPr>
        </p:nvSpPr>
        <p:spPr>
          <a:xfrm>
            <a:off x="4388515" y="1580050"/>
            <a:ext cx="3155285" cy="797391"/>
          </a:xfrm>
        </p:spPr>
        <p:txBody>
          <a:bodyPr>
            <a:normAutofit/>
          </a:bodyPr>
          <a:lstStyle/>
          <a:p>
            <a:pPr marL="36900" indent="0">
              <a:buNone/>
            </a:pPr>
            <a:r>
              <a:rPr lang="en-US" sz="2800" dirty="0">
                <a:effectLst/>
              </a:rPr>
              <a:t>Inadequate R&amp;D</a:t>
            </a:r>
          </a:p>
        </p:txBody>
      </p:sp>
      <p:pic>
        <p:nvPicPr>
          <p:cNvPr id="3074" name="Picture 2" descr="Apple chi 3,5% doanh thu vào R&amp;D, ít hơn Google và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584" y="2255521"/>
            <a:ext cx="6971016" cy="39211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752740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30391" y="1431920"/>
            <a:ext cx="4410689" cy="747400"/>
          </a:xfrm>
        </p:spPr>
        <p:txBody>
          <a:bodyPr/>
          <a:lstStyle/>
          <a:p>
            <a:pPr marL="36900" indent="0">
              <a:buNone/>
            </a:pPr>
            <a:r>
              <a:rPr lang="en-US" sz="2800" dirty="0"/>
              <a:t>Poor Strategic Decisions</a:t>
            </a:r>
          </a:p>
          <a:p>
            <a:pPr marL="36900" indent="0">
              <a:buNone/>
            </a:pPr>
            <a:endParaRPr lang="en-US" dirty="0"/>
          </a:p>
        </p:txBody>
      </p:sp>
      <p:sp>
        <p:nvSpPr>
          <p:cNvPr id="5" name="Title 1"/>
          <p:cNvSpPr>
            <a:spLocks noGrp="1"/>
          </p:cNvSpPr>
          <p:nvPr>
            <p:ph type="title"/>
          </p:nvPr>
        </p:nvSpPr>
        <p:spPr/>
        <p:txBody>
          <a:bodyPr/>
          <a:lstStyle/>
          <a:p>
            <a:r>
              <a:rPr lang="en-US" b="1" dirty="0">
                <a:effectLst/>
              </a:rPr>
              <a:t>Internal Factors</a:t>
            </a:r>
            <a:endParaRPr lang="en-US" dirty="0"/>
          </a:p>
        </p:txBody>
      </p:sp>
      <p:pic>
        <p:nvPicPr>
          <p:cNvPr id="4098" name="Picture 2" descr="Strategic Marketing Decision Making Framework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5455" y="2179320"/>
            <a:ext cx="6573515" cy="39673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381580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External Factors</a:t>
            </a:r>
            <a:endParaRPr lang="en-US" dirty="0"/>
          </a:p>
        </p:txBody>
      </p:sp>
      <p:sp>
        <p:nvSpPr>
          <p:cNvPr id="3" name="Content Placeholder 2"/>
          <p:cNvSpPr>
            <a:spLocks noGrp="1"/>
          </p:cNvSpPr>
          <p:nvPr>
            <p:ph idx="1"/>
          </p:nvPr>
        </p:nvSpPr>
        <p:spPr>
          <a:xfrm>
            <a:off x="3474721" y="1473369"/>
            <a:ext cx="5623560" cy="1178391"/>
          </a:xfrm>
        </p:spPr>
        <p:txBody>
          <a:bodyPr>
            <a:normAutofit/>
          </a:bodyPr>
          <a:lstStyle/>
          <a:p>
            <a:pPr marL="36900" indent="0" algn="ctr">
              <a:buNone/>
            </a:pPr>
            <a:r>
              <a:rPr lang="en-US" sz="2800" dirty="0">
                <a:effectLst/>
              </a:rPr>
              <a:t>Rapid Technological Advancement</a:t>
            </a:r>
            <a:endParaRPr lang="en-US" sz="2800" dirty="0"/>
          </a:p>
        </p:txBody>
      </p:sp>
      <p:pic>
        <p:nvPicPr>
          <p:cNvPr id="5122" name="Picture 2" descr="The Evolution of the iPhone: Every Model from 2007–2020 | History of the  iphone, Iphone, Evol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1134" y="2240280"/>
            <a:ext cx="7083427" cy="39667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536529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External Factors</a:t>
            </a:r>
            <a:endParaRPr lang="en-US" dirty="0"/>
          </a:p>
        </p:txBody>
      </p:sp>
      <p:sp>
        <p:nvSpPr>
          <p:cNvPr id="3" name="Content Placeholder 2"/>
          <p:cNvSpPr>
            <a:spLocks noGrp="1"/>
          </p:cNvSpPr>
          <p:nvPr>
            <p:ph idx="1"/>
          </p:nvPr>
        </p:nvSpPr>
        <p:spPr>
          <a:xfrm>
            <a:off x="4406353" y="1381929"/>
            <a:ext cx="3368645" cy="812631"/>
          </a:xfrm>
        </p:spPr>
        <p:txBody>
          <a:bodyPr>
            <a:normAutofit/>
          </a:bodyPr>
          <a:lstStyle/>
          <a:p>
            <a:pPr marL="36900" indent="0">
              <a:buNone/>
            </a:pPr>
            <a:r>
              <a:rPr lang="en-US" sz="2800" dirty="0">
                <a:effectLst/>
              </a:rPr>
              <a:t>Intense Competition</a:t>
            </a:r>
            <a:endParaRPr lang="en-US" sz="2800" dirty="0"/>
          </a:p>
        </p:txBody>
      </p:sp>
      <p:pic>
        <p:nvPicPr>
          <p:cNvPr id="6146" name="Picture 2" descr="In 2021, Apple's iPhone was the #1 Premium Smartphone around the World  delivering a Stellar Performance with 60% Market Share - Patently App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199" y="1893793"/>
            <a:ext cx="6742401" cy="448369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11199" y="6370241"/>
            <a:ext cx="6901122" cy="261610"/>
          </a:xfrm>
          <a:prstGeom prst="rect">
            <a:avLst/>
          </a:prstGeom>
        </p:spPr>
        <p:txBody>
          <a:bodyPr wrap="square">
            <a:spAutoFit/>
          </a:bodyPr>
          <a:lstStyle/>
          <a:p>
            <a:pPr algn="ctr"/>
            <a:r>
              <a:rPr lang="en-US" sz="1100" dirty="0"/>
              <a:t>Image Source: (</a:t>
            </a:r>
            <a:r>
              <a:rPr lang="en-US" sz="1100" dirty="0" err="1"/>
              <a:t>Purcher</a:t>
            </a:r>
            <a:r>
              <a:rPr lang="en-US" sz="1100" dirty="0"/>
              <a:t>, 2021)</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583516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External Factors</a:t>
            </a:r>
            <a:endParaRPr lang="en-US" dirty="0"/>
          </a:p>
        </p:txBody>
      </p:sp>
      <p:sp>
        <p:nvSpPr>
          <p:cNvPr id="3" name="Content Placeholder 2"/>
          <p:cNvSpPr>
            <a:spLocks noGrp="1"/>
          </p:cNvSpPr>
          <p:nvPr>
            <p:ph idx="1"/>
          </p:nvPr>
        </p:nvSpPr>
        <p:spPr>
          <a:xfrm>
            <a:off x="2757835" y="1397169"/>
            <a:ext cx="7071965" cy="873591"/>
          </a:xfrm>
        </p:spPr>
        <p:txBody>
          <a:bodyPr>
            <a:normAutofit/>
          </a:bodyPr>
          <a:lstStyle/>
          <a:p>
            <a:pPr marL="36900" indent="0">
              <a:buNone/>
            </a:pPr>
            <a:r>
              <a:rPr lang="en-US" sz="2800" dirty="0">
                <a:effectLst/>
              </a:rPr>
              <a:t>Shifting Consumer Preferences and Needs</a:t>
            </a:r>
            <a:endParaRPr lang="en-US" sz="2800" dirty="0"/>
          </a:p>
        </p:txBody>
      </p:sp>
      <p:pic>
        <p:nvPicPr>
          <p:cNvPr id="7170" name="Picture 2" descr="Chart: What Consumers Want From Apple's New iPhones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214" y="2040528"/>
            <a:ext cx="6218628" cy="44307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71214" y="6471300"/>
            <a:ext cx="6758586" cy="276999"/>
          </a:xfrm>
          <a:prstGeom prst="rect">
            <a:avLst/>
          </a:prstGeom>
        </p:spPr>
        <p:txBody>
          <a:bodyPr wrap="square">
            <a:spAutoFit/>
          </a:bodyPr>
          <a:lstStyle/>
          <a:p>
            <a:pPr algn="ctr"/>
            <a:r>
              <a:rPr lang="en-US" sz="1200" dirty="0"/>
              <a:t>Image Source:: (McCarthy, 2018)</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119888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3443635" y="1580050"/>
            <a:ext cx="4968845" cy="629751"/>
          </a:xfrm>
        </p:spPr>
        <p:txBody>
          <a:bodyPr>
            <a:normAutofit/>
          </a:bodyPr>
          <a:lstStyle/>
          <a:p>
            <a:pPr marL="36900" indent="0">
              <a:buNone/>
            </a:pPr>
            <a:r>
              <a:rPr lang="en-US" sz="2800" dirty="0">
                <a:effectLst/>
              </a:rPr>
              <a:t>Product Portfolio Management</a:t>
            </a:r>
            <a:endParaRPr lang="en-US" sz="2800" dirty="0"/>
          </a:p>
        </p:txBody>
      </p:sp>
      <p:pic>
        <p:nvPicPr>
          <p:cNvPr id="8194" name="Picture 2" descr="A Strategic Analysis of Apple In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7016" y="2209801"/>
            <a:ext cx="9327183" cy="36492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880057" y="6047155"/>
            <a:ext cx="6096000" cy="276999"/>
          </a:xfrm>
          <a:prstGeom prst="rect">
            <a:avLst/>
          </a:prstGeom>
        </p:spPr>
        <p:txBody>
          <a:bodyPr>
            <a:spAutoFit/>
          </a:bodyPr>
          <a:lstStyle/>
          <a:p>
            <a:pPr algn="ctr"/>
            <a:r>
              <a:rPr lang="en-US" sz="1200" dirty="0"/>
              <a:t>Image Source: (</a:t>
            </a:r>
            <a:r>
              <a:rPr lang="en-US" sz="1200" dirty="0" err="1"/>
              <a:t>Ogedengbe</a:t>
            </a:r>
            <a:r>
              <a:rPr lang="en-US" sz="1200" dirty="0"/>
              <a:t>, 2021)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26480"/>
            <a:ext cx="660400" cy="660400"/>
          </a:xfrm>
          <a:prstGeom prst="rect">
            <a:avLst/>
          </a:prstGeom>
        </p:spPr>
      </p:pic>
    </p:spTree>
    <p:extLst>
      <p:ext uri="{BB962C8B-B14F-4D97-AF65-F5344CB8AC3E}">
        <p14:creationId xmlns:p14="http://schemas.microsoft.com/office/powerpoint/2010/main" val="2202634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2910235" y="1483700"/>
            <a:ext cx="6660485" cy="827871"/>
          </a:xfrm>
        </p:spPr>
        <p:txBody>
          <a:bodyPr>
            <a:normAutofit/>
          </a:bodyPr>
          <a:lstStyle/>
          <a:p>
            <a:pPr marL="36900" indent="0">
              <a:buNone/>
            </a:pPr>
            <a:r>
              <a:rPr lang="en-US" sz="2800" dirty="0">
                <a:effectLst/>
              </a:rPr>
              <a:t>Market Research and Consumer Insight</a:t>
            </a:r>
            <a:endParaRPr lang="en-US" sz="2800" dirty="0"/>
          </a:p>
        </p:txBody>
      </p:sp>
      <p:pic>
        <p:nvPicPr>
          <p:cNvPr id="1026" name="Picture 2" descr="Consumer Cloud Storage Services Market is Booming Worldw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9175" y="2032000"/>
            <a:ext cx="4416425" cy="44164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412756" y="6496050"/>
            <a:ext cx="7355840" cy="276999"/>
          </a:xfrm>
          <a:prstGeom prst="rect">
            <a:avLst/>
          </a:prstGeom>
        </p:spPr>
        <p:txBody>
          <a:bodyPr wrap="square">
            <a:spAutoFit/>
          </a:bodyPr>
          <a:lstStyle/>
          <a:p>
            <a:pPr algn="ctr"/>
            <a:r>
              <a:rPr lang="en-US" sz="1200" dirty="0"/>
              <a:t>Image Source: (Partners, 2023)</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41863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Resource Utilization </a:t>
            </a:r>
          </a:p>
        </p:txBody>
      </p:sp>
      <p:sp>
        <p:nvSpPr>
          <p:cNvPr id="3" name="Content Placeholder 2"/>
          <p:cNvSpPr>
            <a:spLocks noGrp="1"/>
          </p:cNvSpPr>
          <p:nvPr>
            <p:ph idx="1"/>
          </p:nvPr>
        </p:nvSpPr>
        <p:spPr>
          <a:xfrm>
            <a:off x="4358035" y="1427649"/>
            <a:ext cx="3124805" cy="644991"/>
          </a:xfrm>
        </p:spPr>
        <p:txBody>
          <a:bodyPr>
            <a:normAutofit/>
          </a:bodyPr>
          <a:lstStyle/>
          <a:p>
            <a:pPr marL="36900" indent="0">
              <a:buNone/>
            </a:pPr>
            <a:r>
              <a:rPr lang="en-US" sz="2800" dirty="0">
                <a:effectLst/>
              </a:rPr>
              <a:t>Retail Experience</a:t>
            </a:r>
            <a:endParaRPr lang="en-US" sz="2800" dirty="0"/>
          </a:p>
        </p:txBody>
      </p:sp>
      <p:pic>
        <p:nvPicPr>
          <p:cNvPr id="2050" name="Picture 2" descr="Transforming Your Retail Customer Experience: Building An Apple Store  Experience On A Budg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4264" y="1923466"/>
            <a:ext cx="7397736" cy="43959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219317" y="6319404"/>
            <a:ext cx="10048240" cy="307777"/>
          </a:xfrm>
          <a:prstGeom prst="rect">
            <a:avLst/>
          </a:prstGeom>
        </p:spPr>
        <p:txBody>
          <a:bodyPr wrap="square">
            <a:spAutoFit/>
          </a:bodyPr>
          <a:lstStyle/>
          <a:p>
            <a:pPr algn="ctr"/>
            <a:r>
              <a:rPr lang="en-US" sz="1400" dirty="0"/>
              <a:t>Image Source: (Solomon)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934618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Differentiation Strategy</a:t>
            </a:r>
            <a:endParaRPr lang="en-US" dirty="0"/>
          </a:p>
        </p:txBody>
      </p:sp>
      <p:pic>
        <p:nvPicPr>
          <p:cNvPr id="3074" name="Picture 2" descr="12 Powerful Differentiation Strategy Examples For Brand Positioni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59507" y="1721803"/>
            <a:ext cx="7866661" cy="442499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765882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3809393" y="1580050"/>
            <a:ext cx="4709765" cy="721191"/>
          </a:xfrm>
        </p:spPr>
        <p:txBody>
          <a:bodyPr>
            <a:normAutofit/>
          </a:bodyPr>
          <a:lstStyle/>
          <a:p>
            <a:pPr marL="36900" indent="0">
              <a:buNone/>
            </a:pPr>
            <a:r>
              <a:rPr lang="en-US" sz="2800" dirty="0"/>
              <a:t>Environmental Commitment</a:t>
            </a:r>
          </a:p>
        </p:txBody>
      </p:sp>
      <p:pic>
        <p:nvPicPr>
          <p:cNvPr id="4098" name="Picture 2" descr="Read Apple's 2020 Environmental Progress Report - TidBI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355" y="2118446"/>
            <a:ext cx="8796179" cy="41807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116275" y="6299200"/>
            <a:ext cx="6096000" cy="276999"/>
          </a:xfrm>
          <a:prstGeom prst="rect">
            <a:avLst/>
          </a:prstGeom>
        </p:spPr>
        <p:txBody>
          <a:bodyPr>
            <a:spAutoFit/>
          </a:bodyPr>
          <a:lstStyle/>
          <a:p>
            <a:pPr algn="ctr"/>
            <a:r>
              <a:rPr lang="en-US" sz="1200" dirty="0"/>
              <a:t>Image Source: (</a:t>
            </a:r>
            <a:r>
              <a:rPr lang="en-US" sz="1200" dirty="0" err="1"/>
              <a:t>TidBITS</a:t>
            </a:r>
            <a:r>
              <a:rPr lang="en-US" sz="1200" dirty="0"/>
              <a:t>, 2020)</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276797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4655212" y="1580050"/>
            <a:ext cx="3018127" cy="695620"/>
          </a:xfrm>
        </p:spPr>
        <p:txBody>
          <a:bodyPr>
            <a:normAutofit/>
          </a:bodyPr>
          <a:lstStyle/>
          <a:p>
            <a:pPr marL="36900" indent="0">
              <a:buNone/>
            </a:pPr>
            <a:r>
              <a:rPr lang="en-US" sz="2800" dirty="0">
                <a:effectLst/>
              </a:rPr>
              <a:t>Product Recycling</a:t>
            </a:r>
            <a:endParaRPr lang="en-US" sz="2800" dirty="0"/>
          </a:p>
        </p:txBody>
      </p:sp>
      <p:pic>
        <p:nvPicPr>
          <p:cNvPr id="5124" name="Picture 4" descr="Apple using 100 percent recycled magnets in iPhone 12, removing headphones  and charger from box | AppleInsi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6959" y="2052918"/>
            <a:ext cx="7487921" cy="42147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42919" y="6278913"/>
            <a:ext cx="6096000" cy="276999"/>
          </a:xfrm>
          <a:prstGeom prst="rect">
            <a:avLst/>
          </a:prstGeom>
        </p:spPr>
        <p:txBody>
          <a:bodyPr>
            <a:spAutoFit/>
          </a:bodyPr>
          <a:lstStyle/>
          <a:p>
            <a:pPr algn="ctr"/>
            <a:r>
              <a:rPr lang="en-US" sz="1200" dirty="0"/>
              <a:t>Image Source: (</a:t>
            </a:r>
            <a:r>
              <a:rPr lang="en-US" sz="1200" dirty="0" err="1"/>
              <a:t>AppleInsider</a:t>
            </a:r>
            <a:r>
              <a:rPr lang="en-US" sz="1200" dirty="0"/>
              <a:t>)</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238976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500965" cy="970450"/>
          </a:xfrm>
        </p:spPr>
        <p:txBody>
          <a:bodyPr>
            <a:normAutofit fontScale="90000"/>
          </a:bodyPr>
          <a:lstStyle/>
          <a:p>
            <a:r>
              <a:rPr lang="en-US" b="1" dirty="0">
                <a:effectLst/>
              </a:rPr>
              <a:t>Green Environment and Corporate Social Responsibility</a:t>
            </a:r>
            <a:br>
              <a:rPr lang="en-US" b="1" dirty="0">
                <a:effectLst/>
              </a:rPr>
            </a:br>
            <a:endParaRPr lang="en-US" dirty="0"/>
          </a:p>
        </p:txBody>
      </p:sp>
      <p:sp>
        <p:nvSpPr>
          <p:cNvPr id="3" name="Content Placeholder 2"/>
          <p:cNvSpPr>
            <a:spLocks noGrp="1"/>
          </p:cNvSpPr>
          <p:nvPr>
            <p:ph idx="1"/>
          </p:nvPr>
        </p:nvSpPr>
        <p:spPr>
          <a:xfrm>
            <a:off x="3520440" y="1580050"/>
            <a:ext cx="6035040" cy="812630"/>
          </a:xfrm>
        </p:spPr>
        <p:txBody>
          <a:bodyPr>
            <a:normAutofit fontScale="92500"/>
          </a:bodyPr>
          <a:lstStyle/>
          <a:p>
            <a:pPr marL="36900" indent="0">
              <a:buNone/>
            </a:pPr>
            <a:r>
              <a:rPr lang="en-US" sz="2800" dirty="0">
                <a:effectLst/>
              </a:rPr>
              <a:t>Energy Efficiency and Green Packaging</a:t>
            </a:r>
            <a:endParaRPr lang="en-US" sz="2800" dirty="0"/>
          </a:p>
        </p:txBody>
      </p:sp>
      <p:pic>
        <p:nvPicPr>
          <p:cNvPr id="6146" name="Picture 2" descr="How is iPhone12 box packaging so intense to the environ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7991" y="2118445"/>
            <a:ext cx="5845229" cy="43256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148684" y="6444065"/>
            <a:ext cx="2031197" cy="276999"/>
          </a:xfrm>
          <a:prstGeom prst="rect">
            <a:avLst/>
          </a:prstGeom>
        </p:spPr>
        <p:txBody>
          <a:bodyPr wrap="none">
            <a:spAutoFit/>
          </a:bodyPr>
          <a:lstStyle/>
          <a:p>
            <a:pPr algn="ctr"/>
            <a:r>
              <a:rPr lang="en-US" sz="1200" dirty="0"/>
              <a:t>Source of the Image (</a:t>
            </a:r>
            <a:r>
              <a:rPr lang="en-US" sz="1200" dirty="0" err="1"/>
              <a:t>Nagal</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145905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778915" y="1458129"/>
            <a:ext cx="5227925" cy="812631"/>
          </a:xfrm>
        </p:spPr>
        <p:txBody>
          <a:bodyPr>
            <a:normAutofit/>
          </a:bodyPr>
          <a:lstStyle/>
          <a:p>
            <a:pPr marL="36900" indent="0">
              <a:buNone/>
            </a:pPr>
            <a:r>
              <a:rPr lang="en-US" sz="2800" dirty="0">
                <a:effectLst/>
              </a:rPr>
              <a:t>Customer Centric Approach</a:t>
            </a:r>
          </a:p>
          <a:p>
            <a:pPr marL="36900" indent="0">
              <a:buNone/>
            </a:pPr>
            <a:endParaRPr lang="en-US" dirty="0"/>
          </a:p>
        </p:txBody>
      </p:sp>
      <p:pic>
        <p:nvPicPr>
          <p:cNvPr id="7170" name="Picture 2" descr="How to Create a Customer Centric Strategy For Your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982" y="2014855"/>
            <a:ext cx="6447660" cy="43046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566160" y="6350169"/>
            <a:ext cx="6096000" cy="276999"/>
          </a:xfrm>
          <a:prstGeom prst="rect">
            <a:avLst/>
          </a:prstGeom>
        </p:spPr>
        <p:txBody>
          <a:bodyPr>
            <a:spAutoFit/>
          </a:bodyPr>
          <a:lstStyle/>
          <a:p>
            <a:pPr algn="ctr"/>
            <a:r>
              <a:rPr lang="en-US" sz="1200" dirty="0"/>
              <a:t>Source of the Image: (</a:t>
            </a:r>
            <a:r>
              <a:rPr lang="en-US" sz="1200" dirty="0" err="1"/>
              <a:t>macdonald</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3171479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4205635" y="1458129"/>
            <a:ext cx="4130645" cy="675471"/>
          </a:xfrm>
        </p:spPr>
        <p:txBody>
          <a:bodyPr>
            <a:normAutofit/>
          </a:bodyPr>
          <a:lstStyle/>
          <a:p>
            <a:pPr marL="36900" indent="0">
              <a:buNone/>
            </a:pPr>
            <a:r>
              <a:rPr lang="en-US" sz="2800" dirty="0">
                <a:effectLst/>
              </a:rPr>
              <a:t>Digital Transformation</a:t>
            </a:r>
          </a:p>
          <a:p>
            <a:pPr marL="36900" indent="0">
              <a:buNone/>
            </a:pPr>
            <a:endParaRPr lang="en-US" dirty="0"/>
          </a:p>
        </p:txBody>
      </p:sp>
      <p:pic>
        <p:nvPicPr>
          <p:cNvPr id="8194" name="Picture 2" descr="So what is the role of marketing in digital transformation? CMO's, step up  and get in the trenches – Riverfle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7495" y="2042159"/>
            <a:ext cx="6336665" cy="442803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627120" y="6534604"/>
            <a:ext cx="6096000" cy="276999"/>
          </a:xfrm>
          <a:prstGeom prst="rect">
            <a:avLst/>
          </a:prstGeom>
        </p:spPr>
        <p:txBody>
          <a:bodyPr>
            <a:spAutoFit/>
          </a:bodyPr>
          <a:lstStyle/>
          <a:p>
            <a:pPr algn="ctr"/>
            <a:r>
              <a:rPr lang="en-US" sz="1200" dirty="0"/>
              <a:t>Source of the Image: (</a:t>
            </a:r>
            <a:r>
              <a:rPr lang="en-US" sz="1200" dirty="0" err="1"/>
              <a:t>Riverflex</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505487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778915" y="1458129"/>
            <a:ext cx="5227925" cy="812631"/>
          </a:xfrm>
        </p:spPr>
        <p:txBody>
          <a:bodyPr>
            <a:normAutofit/>
          </a:bodyPr>
          <a:lstStyle/>
          <a:p>
            <a:pPr marL="36900" indent="0">
              <a:buNone/>
            </a:pPr>
            <a:r>
              <a:rPr lang="en-US" sz="2800" dirty="0">
                <a:effectLst/>
              </a:rPr>
              <a:t>Innovation and Differentiation</a:t>
            </a:r>
          </a:p>
          <a:p>
            <a:pPr marL="36900" indent="0">
              <a:buNone/>
            </a:pPr>
            <a:endParaRPr lang="en-US" dirty="0"/>
          </a:p>
        </p:txBody>
      </p:sp>
      <p:pic>
        <p:nvPicPr>
          <p:cNvPr id="11266" name="Picture 2" descr="Product Differenti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2835" y="2143457"/>
            <a:ext cx="8301325" cy="41506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541152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2620675" y="1412409"/>
            <a:ext cx="7742525" cy="675471"/>
          </a:xfrm>
        </p:spPr>
        <p:txBody>
          <a:bodyPr>
            <a:normAutofit fontScale="92500"/>
          </a:bodyPr>
          <a:lstStyle/>
          <a:p>
            <a:pPr marL="36900" indent="0">
              <a:buNone/>
            </a:pPr>
            <a:r>
              <a:rPr lang="en-US" sz="2800" dirty="0">
                <a:effectLst/>
              </a:rPr>
              <a:t>Strengthen Environmental Sustainability Initiatives</a:t>
            </a:r>
          </a:p>
          <a:p>
            <a:pPr marL="36900" indent="0">
              <a:buNone/>
            </a:pPr>
            <a:endParaRPr lang="en-US" dirty="0"/>
          </a:p>
        </p:txBody>
      </p:sp>
      <p:pic>
        <p:nvPicPr>
          <p:cNvPr id="9218" name="Picture 2" descr="Apple adds to growing industry sustainability dr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2560" y="2087880"/>
            <a:ext cx="7271385" cy="40946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362960" y="6275755"/>
            <a:ext cx="7000240" cy="276999"/>
          </a:xfrm>
          <a:prstGeom prst="rect">
            <a:avLst/>
          </a:prstGeom>
        </p:spPr>
        <p:txBody>
          <a:bodyPr wrap="square">
            <a:spAutoFit/>
          </a:bodyPr>
          <a:lstStyle/>
          <a:p>
            <a:pPr algn="ctr"/>
            <a:r>
              <a:rPr lang="en-US" sz="1200" dirty="0"/>
              <a:t>Source of the Image: (</a:t>
            </a:r>
            <a:r>
              <a:rPr lang="en-US" sz="1200" dirty="0" err="1"/>
              <a:t>Stryjak</a:t>
            </a:r>
            <a:r>
              <a:rPr lang="en-US" sz="1200" dirty="0"/>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499534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Recommendation</a:t>
            </a:r>
            <a:endParaRPr lang="en-US" dirty="0"/>
          </a:p>
        </p:txBody>
      </p:sp>
      <p:sp>
        <p:nvSpPr>
          <p:cNvPr id="3" name="Content Placeholder 2"/>
          <p:cNvSpPr>
            <a:spLocks noGrp="1"/>
          </p:cNvSpPr>
          <p:nvPr>
            <p:ph idx="1"/>
          </p:nvPr>
        </p:nvSpPr>
        <p:spPr>
          <a:xfrm>
            <a:off x="3049993" y="1458129"/>
            <a:ext cx="6081365" cy="599271"/>
          </a:xfrm>
        </p:spPr>
        <p:txBody>
          <a:bodyPr>
            <a:normAutofit fontScale="92500"/>
          </a:bodyPr>
          <a:lstStyle/>
          <a:p>
            <a:pPr marL="36900" indent="0">
              <a:buNone/>
            </a:pPr>
            <a:r>
              <a:rPr lang="en-US" sz="2800" dirty="0">
                <a:effectLst/>
              </a:rPr>
              <a:t>Brand Building and Customer Experience</a:t>
            </a:r>
          </a:p>
          <a:p>
            <a:pPr marL="36900" indent="0">
              <a:buNone/>
            </a:pPr>
            <a:endParaRPr lang="en-US" dirty="0"/>
          </a:p>
        </p:txBody>
      </p:sp>
      <p:pic>
        <p:nvPicPr>
          <p:cNvPr id="10242" name="Picture 2" descr="Brand vs. Customer Experience: Know What Matters | The Go-To Gu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6130" y="2057400"/>
            <a:ext cx="7620669" cy="44551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4151726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Cont.</a:t>
            </a:r>
          </a:p>
        </p:txBody>
      </p:sp>
      <p:sp>
        <p:nvSpPr>
          <p:cNvPr id="3" name="Content Placeholder 2"/>
          <p:cNvSpPr>
            <a:spLocks noGrp="1"/>
          </p:cNvSpPr>
          <p:nvPr>
            <p:ph idx="1"/>
          </p:nvPr>
        </p:nvSpPr>
        <p:spPr>
          <a:xfrm>
            <a:off x="913794" y="1732449"/>
            <a:ext cx="10810845" cy="4668351"/>
          </a:xfrm>
        </p:spPr>
        <p:txBody>
          <a:bodyPr>
            <a:noAutofit/>
          </a:bodyPr>
          <a:lstStyle/>
          <a:p>
            <a:r>
              <a:rPr lang="en-US" sz="800" dirty="0" err="1">
                <a:effectLst/>
              </a:rPr>
              <a:t>Aljafari</a:t>
            </a:r>
            <a:r>
              <a:rPr lang="en-US" sz="800" dirty="0">
                <a:effectLst/>
              </a:rPr>
              <a:t>, A., 2016. Apple Inc. industry analysis business policy and strategy. International Journal of Scientific &amp; Engineering Research, 7(3), pp.406-441.</a:t>
            </a:r>
          </a:p>
          <a:p>
            <a:r>
              <a:rPr lang="en-US" sz="800" dirty="0" err="1">
                <a:effectLst/>
              </a:rPr>
              <a:t>Becdach</a:t>
            </a:r>
            <a:r>
              <a:rPr lang="en-US" sz="800" dirty="0">
                <a:effectLst/>
              </a:rPr>
              <a:t>, C., Brown, B., </a:t>
            </a:r>
            <a:r>
              <a:rPr lang="en-US" sz="800" dirty="0" err="1">
                <a:effectLst/>
              </a:rPr>
              <a:t>Halbardier</a:t>
            </a:r>
            <a:r>
              <a:rPr lang="en-US" sz="800" dirty="0">
                <a:effectLst/>
              </a:rPr>
              <a:t>, F., </a:t>
            </a:r>
            <a:r>
              <a:rPr lang="en-US" sz="800" dirty="0" err="1">
                <a:effectLst/>
              </a:rPr>
              <a:t>Henstorf</a:t>
            </a:r>
            <a:r>
              <a:rPr lang="en-US" sz="800" dirty="0">
                <a:effectLst/>
              </a:rPr>
              <a:t>, B. and Murphy, R., 2020. Rapidly forecasting demand and adapting commercial plans in a pandemic. McKinsey &amp; Company.</a:t>
            </a:r>
          </a:p>
          <a:p>
            <a:r>
              <a:rPr lang="en-US" sz="800" dirty="0" err="1">
                <a:effectLst/>
              </a:rPr>
              <a:t>Benyon</a:t>
            </a:r>
            <a:r>
              <a:rPr lang="en-US" sz="800" dirty="0">
                <a:effectLst/>
              </a:rPr>
              <a:t>, D., 2019. Designing user experience. Pearson UK.</a:t>
            </a:r>
          </a:p>
          <a:p>
            <a:r>
              <a:rPr lang="en-US" sz="800" dirty="0">
                <a:effectLst/>
              </a:rPr>
              <a:t>Clarke, T. and </a:t>
            </a:r>
            <a:r>
              <a:rPr lang="en-US" sz="800" dirty="0" err="1">
                <a:effectLst/>
              </a:rPr>
              <a:t>Boersma</a:t>
            </a:r>
            <a:r>
              <a:rPr lang="en-US" sz="800" dirty="0">
                <a:effectLst/>
              </a:rPr>
              <a:t>, M., 2017. The governance of global value chains: Unresolved human rights, environmental and ethical dilemmas in the apple supply chain. Journal of business ethics, 143, pp.111-131.</a:t>
            </a:r>
          </a:p>
          <a:p>
            <a:r>
              <a:rPr lang="en-US" sz="800" dirty="0">
                <a:effectLst/>
              </a:rPr>
              <a:t>Dolata, U., 2017. Apple, Amazon, Google, Facebook, Microsoft: market concentration-competition-innovation strategies (No. 2017-01). SOI Discussion Paper.</a:t>
            </a:r>
          </a:p>
          <a:p>
            <a:r>
              <a:rPr lang="en-US" sz="800" dirty="0">
                <a:effectLst/>
              </a:rPr>
              <a:t>Dou, G. and Choi, T.M., 2021. Does implementing trade-in and green technology together benefit the environment?. European Journal of Operational Research, 295(2), pp.517-533.</a:t>
            </a:r>
          </a:p>
          <a:p>
            <a:r>
              <a:rPr lang="en-US" sz="800" dirty="0">
                <a:effectLst/>
              </a:rPr>
              <a:t>Fader, P., 2020. Customer centricity: Focus on the right customers for strategic advantage. University of Pennsylvania Press.</a:t>
            </a:r>
          </a:p>
          <a:p>
            <a:r>
              <a:rPr lang="en-US" sz="800" dirty="0" err="1">
                <a:effectLst/>
              </a:rPr>
              <a:t>Glimstedt</a:t>
            </a:r>
            <a:r>
              <a:rPr lang="en-US" sz="800" dirty="0">
                <a:effectLst/>
              </a:rPr>
              <a:t>, H., 2020. The iPhone and its antecedents: Re-thinking entry and the evolution of platform strategies at Apple Inc. </a:t>
            </a:r>
            <a:r>
              <a:rPr lang="en-US" sz="800" dirty="0" err="1">
                <a:effectLst/>
              </a:rPr>
              <a:t>Entreprises</a:t>
            </a:r>
            <a:r>
              <a:rPr lang="en-US" sz="800" dirty="0">
                <a:effectLst/>
              </a:rPr>
              <a:t> et histoire, (1), pp.120-151.</a:t>
            </a:r>
          </a:p>
          <a:p>
            <a:r>
              <a:rPr lang="en-US" sz="800" dirty="0" err="1">
                <a:effectLst/>
              </a:rPr>
              <a:t>Gruyters</a:t>
            </a:r>
            <a:r>
              <a:rPr lang="en-US" sz="800" dirty="0">
                <a:effectLst/>
              </a:rPr>
              <a:t>, W., </a:t>
            </a:r>
            <a:r>
              <a:rPr lang="en-US" sz="800" dirty="0" err="1">
                <a:effectLst/>
              </a:rPr>
              <a:t>Defraeye</a:t>
            </a:r>
            <a:r>
              <a:rPr lang="en-US" sz="800" dirty="0">
                <a:effectLst/>
              </a:rPr>
              <a:t>, T., </a:t>
            </a:r>
            <a:r>
              <a:rPr lang="en-US" sz="800" dirty="0" err="1">
                <a:effectLst/>
              </a:rPr>
              <a:t>Verboven</a:t>
            </a:r>
            <a:r>
              <a:rPr lang="en-US" sz="800" dirty="0">
                <a:effectLst/>
              </a:rPr>
              <a:t>, P., Berry, T., </a:t>
            </a:r>
            <a:r>
              <a:rPr lang="en-US" sz="800" dirty="0" err="1">
                <a:effectLst/>
              </a:rPr>
              <a:t>Ambaw</a:t>
            </a:r>
            <a:r>
              <a:rPr lang="en-US" sz="800" dirty="0">
                <a:effectLst/>
              </a:rPr>
              <a:t>, A., </a:t>
            </a:r>
            <a:r>
              <a:rPr lang="en-US" sz="800" dirty="0" err="1">
                <a:effectLst/>
              </a:rPr>
              <a:t>Opara</a:t>
            </a:r>
            <a:r>
              <a:rPr lang="en-US" sz="800" dirty="0">
                <a:effectLst/>
              </a:rPr>
              <a:t>, U.L. and Nicolai, B., 2019. Reusable boxes for a beneficial apple cold chain: A precooling analysis. International Journal of Refrigeration, 106, pp.338-349.</a:t>
            </a:r>
          </a:p>
          <a:p>
            <a:r>
              <a:rPr lang="en-US" sz="800" dirty="0" err="1">
                <a:effectLst/>
              </a:rPr>
              <a:t>Heracleous</a:t>
            </a:r>
            <a:r>
              <a:rPr lang="en-US" sz="800" dirty="0">
                <a:effectLst/>
              </a:rPr>
              <a:t>, L. and </a:t>
            </a:r>
            <a:r>
              <a:rPr lang="en-US" sz="800" dirty="0" err="1">
                <a:effectLst/>
              </a:rPr>
              <a:t>Papachroni</a:t>
            </a:r>
            <a:r>
              <a:rPr lang="en-US" sz="800" dirty="0">
                <a:effectLst/>
              </a:rPr>
              <a:t>, A., 2016. Strategic Leadership and Innovation at Apple Inc. SAGE Publications Ltd.</a:t>
            </a:r>
          </a:p>
          <a:p>
            <a:r>
              <a:rPr lang="en-US" sz="800" dirty="0">
                <a:effectLst/>
              </a:rPr>
              <a:t>Johnson, K., Li, Y., Phan, H., Singer, J. and Trinh, H., 2012. The Innovative Success that is Apple, Inc.</a:t>
            </a:r>
          </a:p>
          <a:p>
            <a:r>
              <a:rPr lang="en-US" sz="800" dirty="0">
                <a:effectLst/>
              </a:rPr>
              <a:t>Kane, G.C., Palmer, D., Phillips, A.N., Kiron, D. and Buckley, N., 2015. Strategy, not technology, drives digital transformation. MIT Sloan Management Review.</a:t>
            </a:r>
          </a:p>
          <a:p>
            <a:r>
              <a:rPr lang="en-US" sz="800" dirty="0">
                <a:effectLst/>
              </a:rPr>
              <a:t>Khalid, M.A. and Vida, V., 2023. Strategic Marketing Plan for APPLE Inc. Network Intelligence Studies, Year (volume) XI, (21), pp.61-74.</a:t>
            </a:r>
          </a:p>
          <a:p>
            <a:r>
              <a:rPr lang="en-US" sz="800" dirty="0">
                <a:effectLst/>
              </a:rPr>
              <a:t>Khalid, M.A. and Vida, V., 2023. Strategic Marketing Plan for APPLE Inc. Network Intelligence Studies, Year (volume) XI, (21), pp.61-74.</a:t>
            </a:r>
          </a:p>
          <a:p>
            <a:r>
              <a:rPr lang="en-US" sz="800" dirty="0" err="1">
                <a:effectLst/>
              </a:rPr>
              <a:t>Okur</a:t>
            </a:r>
            <a:r>
              <a:rPr lang="en-US" sz="800" dirty="0">
                <a:effectLst/>
              </a:rPr>
              <a:t>, M., 2017. Open Innovation and Entrepreneurship. Entrepreneurship and Innovation Management, pp.157-169.</a:t>
            </a:r>
          </a:p>
          <a:p>
            <a:r>
              <a:rPr lang="en-US" sz="800" dirty="0" err="1">
                <a:effectLst/>
              </a:rPr>
              <a:t>Ramaswamy</a:t>
            </a:r>
            <a:r>
              <a:rPr lang="en-US" sz="800" dirty="0">
                <a:effectLst/>
              </a:rPr>
              <a:t>, V. and </a:t>
            </a:r>
            <a:r>
              <a:rPr lang="en-US" sz="800" dirty="0" err="1">
                <a:effectLst/>
              </a:rPr>
              <a:t>Ozcan</a:t>
            </a:r>
            <a:r>
              <a:rPr lang="en-US" sz="800" dirty="0">
                <a:effectLst/>
              </a:rPr>
              <a:t>, K., 2019. Digitalized interactive platforms: turning goods and services into retail co-creation experiences. NIM Marketing Intelligence Review, 11(1), pp.18-23.</a:t>
            </a:r>
          </a:p>
          <a:p>
            <a:r>
              <a:rPr lang="en-US" sz="800" dirty="0">
                <a:effectLst/>
              </a:rPr>
              <a:t>Seifert, R.W., </a:t>
            </a:r>
            <a:r>
              <a:rPr lang="en-US" sz="800" dirty="0" err="1">
                <a:effectLst/>
              </a:rPr>
              <a:t>Tancrez</a:t>
            </a:r>
            <a:r>
              <a:rPr lang="en-US" sz="800" dirty="0">
                <a:effectLst/>
              </a:rPr>
              <a:t>, J.S. and </a:t>
            </a:r>
            <a:r>
              <a:rPr lang="en-US" sz="800" dirty="0" err="1">
                <a:effectLst/>
              </a:rPr>
              <a:t>Biçer</a:t>
            </a:r>
            <a:r>
              <a:rPr lang="en-US" sz="800" dirty="0">
                <a:effectLst/>
              </a:rPr>
              <a:t>, I., 2016. Dynamic product portfolio management with life cycle considerations. International Journal of Production Economics, 171, pp.71-83.</a:t>
            </a:r>
          </a:p>
          <a:p>
            <a:r>
              <a:rPr lang="en-US" sz="800" dirty="0" err="1">
                <a:effectLst/>
              </a:rPr>
              <a:t>Sorin</a:t>
            </a:r>
            <a:r>
              <a:rPr lang="en-US" sz="800" dirty="0">
                <a:effectLst/>
              </a:rPr>
              <a:t>, E., Bobo, L. and Pinson, P., 2018. Consensus-based approach to peer-to-peer electricity markets with product differentiation. IEEE Transactions on Power Systems, 34(2), pp.994-1004.</a:t>
            </a:r>
          </a:p>
          <a:p>
            <a:r>
              <a:rPr lang="en-US" sz="800" dirty="0">
                <a:effectLst/>
              </a:rPr>
              <a:t>Tien, N.H., </a:t>
            </a:r>
            <a:r>
              <a:rPr lang="en-US" sz="800" dirty="0" err="1">
                <a:effectLst/>
              </a:rPr>
              <a:t>Dat</a:t>
            </a:r>
            <a:r>
              <a:rPr lang="en-US" sz="800" dirty="0">
                <a:effectLst/>
              </a:rPr>
              <a:t>, N. and Chi, D.T.P., 2019. Product policy in international marketing comparative analysis between Samsung and Apple. Int. J. Res. Mark. </a:t>
            </a:r>
            <a:r>
              <a:rPr lang="en-US" sz="800" dirty="0" err="1">
                <a:effectLst/>
              </a:rPr>
              <a:t>Manag</a:t>
            </a:r>
            <a:r>
              <a:rPr lang="en-US" sz="800" dirty="0">
                <a:effectLst/>
              </a:rPr>
              <a:t>. Sales, 1, pp.129-133.</a:t>
            </a:r>
          </a:p>
          <a:p>
            <a:r>
              <a:rPr lang="en-US" sz="800" dirty="0" err="1">
                <a:effectLst/>
              </a:rPr>
              <a:t>Verhoef</a:t>
            </a:r>
            <a:r>
              <a:rPr lang="en-US" sz="800" dirty="0">
                <a:effectLst/>
              </a:rPr>
              <a:t>, P.C., </a:t>
            </a:r>
            <a:r>
              <a:rPr lang="en-US" sz="800" dirty="0" err="1">
                <a:effectLst/>
              </a:rPr>
              <a:t>Broekhuizen</a:t>
            </a:r>
            <a:r>
              <a:rPr lang="en-US" sz="800" dirty="0">
                <a:effectLst/>
              </a:rPr>
              <a:t>, T., Bart, Y., Bhattacharya, A., Dong, J.Q., Fabian, N. and </a:t>
            </a:r>
            <a:r>
              <a:rPr lang="en-US" sz="800" dirty="0" err="1">
                <a:effectLst/>
              </a:rPr>
              <a:t>Haenlein</a:t>
            </a:r>
            <a:r>
              <a:rPr lang="en-US" sz="800" dirty="0">
                <a:effectLst/>
              </a:rPr>
              <a:t>, M., 2021. Digital transformation: A multidisciplinary reflection and research agenda. Journal of business research, 122, pp.889-901.</a:t>
            </a:r>
          </a:p>
          <a:p>
            <a:r>
              <a:rPr lang="en-US" sz="800" dirty="0" err="1">
                <a:effectLst/>
              </a:rPr>
              <a:t>Yoffie</a:t>
            </a:r>
            <a:r>
              <a:rPr lang="en-US" sz="800" dirty="0">
                <a:effectLst/>
              </a:rPr>
              <a:t>, D.B. and </a:t>
            </a:r>
            <a:r>
              <a:rPr lang="en-US" sz="800" dirty="0" err="1">
                <a:effectLst/>
              </a:rPr>
              <a:t>Rossano</a:t>
            </a:r>
            <a:r>
              <a:rPr lang="en-US" sz="800" dirty="0">
                <a:effectLst/>
              </a:rPr>
              <a:t>, P., 2012. Apple Inc. in 2012. Harvard Business School.</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31600" y="6116320"/>
            <a:ext cx="660400" cy="660400"/>
          </a:xfrm>
          <a:prstGeom prst="rect">
            <a:avLst/>
          </a:prstGeom>
        </p:spPr>
      </p:pic>
    </p:spTree>
    <p:extLst>
      <p:ext uri="{BB962C8B-B14F-4D97-AF65-F5344CB8AC3E}">
        <p14:creationId xmlns:p14="http://schemas.microsoft.com/office/powerpoint/2010/main" val="2312716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A979-5795-06D5-EFE2-AFB79B0ECE9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49F84A-965B-E5CF-E516-401645739822}"/>
              </a:ext>
            </a:extLst>
          </p:cNvPr>
          <p:cNvSpPr>
            <a:spLocks noGrp="1"/>
          </p:cNvSpPr>
          <p:nvPr>
            <p:ph idx="1"/>
          </p:nvPr>
        </p:nvSpPr>
        <p:spPr/>
        <p:txBody>
          <a:bodyPr>
            <a:normAutofit fontScale="47500" lnSpcReduction="20000"/>
          </a:bodyPr>
          <a:lstStyle/>
          <a:p>
            <a:r>
              <a:rPr lang="en-US" dirty="0" err="1"/>
              <a:t>Purcher</a:t>
            </a:r>
            <a:r>
              <a:rPr lang="en-US" dirty="0"/>
              <a:t>, J. (2021). In 2021, Apple’s iPhone was the #1 Premium Smartphone around the World delivering a Stellar Performance with 60% Market Share. [online] Patently Apple. Available at: https://www.patentlyapple.com/2022/03/in-2021-apples-iphone-was-the-1-premium-smartphone-around-the-world-delivering-a-stellar-performance-with-60-market-share.html.</a:t>
            </a:r>
          </a:p>
          <a:p>
            <a:r>
              <a:rPr lang="en-US" dirty="0"/>
              <a:t>McCarthy, N. (2018). Infographic: What Consumers Want From Apple’s New iPhones. [online] Statista Infographics. Available at: https://www.statista.com/chart/15415/the-most-wanted-features-in-apples-new-iphones/.</a:t>
            </a:r>
          </a:p>
          <a:p>
            <a:r>
              <a:rPr lang="en-US" dirty="0" err="1"/>
              <a:t>Ogedengbe</a:t>
            </a:r>
            <a:r>
              <a:rPr lang="en-US" dirty="0"/>
              <a:t>, B. (2021). A Strategic Analysis of Apple Inc. [online] www.linkedin.com. Available at: https://www.linkedin.com/pulse/strategic-analysis-apple-inc-bidemi-ogedengbe.</a:t>
            </a:r>
          </a:p>
          <a:p>
            <a:r>
              <a:rPr lang="en-US" dirty="0"/>
              <a:t>Partners, T.I. (2023). Consumer Cloud Storage Services Market is Booming Worldwide. [online] www.openpr.com. Available at: https://www.openpr.com/news/3052249/consumer-cloud-storage-services-market-is-booming-worldwide [Accessed 9 Jul. 2023].</a:t>
            </a:r>
          </a:p>
          <a:p>
            <a:r>
              <a:rPr lang="en-US" dirty="0"/>
              <a:t>Solomon, M. (n.d.). Transforming Your Retail Customer Experience: Building An Apple Store Experience On A Budget. [online] Forbes. Available at: https://www.forbes.com/sites/micahsolomon/2015/01/02/transforming-your-retail-customer-experience-an-apple-store-experience-on-a-budget/?sh=69153c09b1a2 [Accessed 9 Jul. 2023].</a:t>
            </a:r>
          </a:p>
          <a:p>
            <a:r>
              <a:rPr lang="en-US" dirty="0" err="1"/>
              <a:t>TidBITS</a:t>
            </a:r>
            <a:r>
              <a:rPr lang="en-US" dirty="0"/>
              <a:t>. (2020). Read Apple’s 2020 Environmental Progress Report. [online] Available at: https://tidbits.com/2020/08/24/read-apples-2020-environmental-progress-report/.</a:t>
            </a:r>
          </a:p>
          <a:p>
            <a:r>
              <a:rPr lang="en-US" dirty="0" err="1"/>
              <a:t>AppleInsider</a:t>
            </a:r>
            <a:r>
              <a:rPr lang="en-US" dirty="0"/>
              <a:t>. (n.d.). Apple using 100 percent recycled magnets in iPhone 12, removing headphones and charger from box. [online] Available at: https://appleinsider.com/articles/20/10/13/apple-using-100-percent-recycled-magnets-in-iphone-12-removing-headphones-and-charger-from-box.</a:t>
            </a:r>
          </a:p>
          <a:p>
            <a:r>
              <a:rPr lang="en-US" dirty="0" err="1"/>
              <a:t>Nagal</a:t>
            </a:r>
            <a:r>
              <a:rPr lang="en-US" dirty="0"/>
              <a:t>, J. (2020). How is iPhone12 box packaging so intense to the environment? [online] </a:t>
            </a:r>
            <a:r>
              <a:rPr lang="en-US" dirty="0" err="1"/>
              <a:t>PackagingGURUji</a:t>
            </a:r>
            <a:r>
              <a:rPr lang="en-US" dirty="0"/>
              <a:t>. Available at: https://packagingguruji.com/iphone12-packaging/.</a:t>
            </a:r>
          </a:p>
          <a:p>
            <a:r>
              <a:rPr lang="en-US" dirty="0" err="1"/>
              <a:t>macdonald</a:t>
            </a:r>
            <a:r>
              <a:rPr lang="en-US" dirty="0"/>
              <a:t>, steven (2019). How to Create a Customer Centric Strategy for Your Business. [online] </a:t>
            </a:r>
            <a:r>
              <a:rPr lang="en-US" dirty="0" err="1"/>
              <a:t>SuperOffice</a:t>
            </a:r>
            <a:r>
              <a:rPr lang="en-US" dirty="0"/>
              <a:t>. Available at: https://www.superoffice.com/blog/how-to-create-a-customer-centric-strategy/.</a:t>
            </a:r>
          </a:p>
          <a:p>
            <a:r>
              <a:rPr lang="en-US" dirty="0" err="1"/>
              <a:t>Riverflex</a:t>
            </a:r>
            <a:r>
              <a:rPr lang="en-US" dirty="0"/>
              <a:t>. (2019). What is the role of marketing in a digital transformation? [online] Available at: https://riverflex.com/marketing-digital-transformation-cmo/.</a:t>
            </a:r>
          </a:p>
          <a:p>
            <a:r>
              <a:rPr lang="en-US" dirty="0" err="1"/>
              <a:t>Stryjak</a:t>
            </a:r>
            <a:r>
              <a:rPr lang="en-US" dirty="0"/>
              <a:t>, J. (2022). Apple adds to growing industry sustainability drive. [online] Counterpoint Research. Available at: https://www.counterpointresearch.com/apple-adds-to-growing-industry-sustainability-drive/.</a:t>
            </a:r>
          </a:p>
          <a:p>
            <a:endParaRPr lang="en-US" dirty="0"/>
          </a:p>
        </p:txBody>
      </p:sp>
    </p:spTree>
    <p:extLst>
      <p:ext uri="{BB962C8B-B14F-4D97-AF65-F5344CB8AC3E}">
        <p14:creationId xmlns:p14="http://schemas.microsoft.com/office/powerpoint/2010/main" val="2912052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215</TotalTime>
  <Words>3002</Words>
  <PresentationFormat>Widescreen</PresentationFormat>
  <Paragraphs>120</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Calibri</vt:lpstr>
      <vt:lpstr>Calisto MT</vt:lpstr>
      <vt:lpstr>Wingdings 2</vt:lpstr>
      <vt:lpstr>Slate</vt:lpstr>
      <vt:lpstr>Apple Inc.</vt:lpstr>
      <vt:lpstr>Internal Factors</vt:lpstr>
      <vt:lpstr>Internal Factors</vt:lpstr>
      <vt:lpstr>Internal Factors</vt:lpstr>
      <vt:lpstr>External Factors</vt:lpstr>
      <vt:lpstr>External Factors</vt:lpstr>
      <vt:lpstr>External Factors</vt:lpstr>
      <vt:lpstr>Resource Utilization </vt:lpstr>
      <vt:lpstr>Resource Utilization </vt:lpstr>
      <vt:lpstr>Resource Utilization </vt:lpstr>
      <vt:lpstr>Differentiation Strategy</vt:lpstr>
      <vt:lpstr>Green Environment and Corporate Social Responsibility </vt:lpstr>
      <vt:lpstr>Green Environment and Corporate Social Responsibility </vt:lpstr>
      <vt:lpstr>Green Environment and Corporate Social Responsibility </vt:lpstr>
      <vt:lpstr>Recommendation</vt:lpstr>
      <vt:lpstr>Recommendation</vt:lpstr>
      <vt:lpstr>Recommendation</vt:lpstr>
      <vt:lpstr>Recommendation</vt:lpstr>
      <vt:lpstr>Recommendation</vt:lpstr>
      <vt:lpstr>References: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2023-07-05T09:46:53Z</dcterms:created>
  <dcterms:modified xsi:type="dcterms:W3CDTF">2023-07-09T20:36:11Z</dcterms:modified>
</cp:coreProperties>
</file>