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200" d="100"/>
          <a:sy n="200" d="100"/>
        </p:scale>
        <p:origin x="-4512" y="-35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al khan" userId="710eb6fb9abe2ab4" providerId="LiveId" clId="{776C96C0-EB18-439F-8E2C-C516C55F1F3A}"/>
    <pc:docChg chg="modSld">
      <pc:chgData name="aimal khan" userId="710eb6fb9abe2ab4" providerId="LiveId" clId="{776C96C0-EB18-439F-8E2C-C516C55F1F3A}" dt="2025-04-27T17:04:40.024" v="2" actId="14100"/>
      <pc:docMkLst>
        <pc:docMk/>
      </pc:docMkLst>
      <pc:sldChg chg="modSp mod">
        <pc:chgData name="aimal khan" userId="710eb6fb9abe2ab4" providerId="LiveId" clId="{776C96C0-EB18-439F-8E2C-C516C55F1F3A}" dt="2025-04-27T17:04:40.024" v="2" actId="14100"/>
        <pc:sldMkLst>
          <pc:docMk/>
          <pc:sldMk cId="3568474057" sldId="256"/>
        </pc:sldMkLst>
        <pc:picChg chg="mod">
          <ac:chgData name="aimal khan" userId="710eb6fb9abe2ab4" providerId="LiveId" clId="{776C96C0-EB18-439F-8E2C-C516C55F1F3A}" dt="2025-04-27T17:04:40.024" v="2" actId="14100"/>
          <ac:picMkLst>
            <pc:docMk/>
            <pc:sldMk cId="3568474057" sldId="256"/>
            <ac:picMk id="24" creationId="{11158D2F-FD64-3469-BE8C-098C472D9E2B}"/>
          </ac:picMkLst>
        </pc:picChg>
        <pc:picChg chg="mod">
          <ac:chgData name="aimal khan" userId="710eb6fb9abe2ab4" providerId="LiveId" clId="{776C96C0-EB18-439F-8E2C-C516C55F1F3A}" dt="2025-04-27T17:04:31.836" v="0" actId="14100"/>
          <ac:picMkLst>
            <pc:docMk/>
            <pc:sldMk cId="3568474057" sldId="256"/>
            <ac:picMk id="25" creationId="{C366EDC9-77A2-5CB8-B856-37DF7819754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7F4FCA-1EB7-471C-9345-0A53468D2B3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1226368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7F4FCA-1EB7-471C-9345-0A53468D2B3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1875454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7F4FCA-1EB7-471C-9345-0A53468D2B3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996921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7F4FCA-1EB7-471C-9345-0A53468D2B34}" type="datetimeFigureOut">
              <a:rPr lang="en-US" smtClean="0"/>
              <a:t>4/27/2025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3243264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7F4FCA-1EB7-471C-9345-0A53468D2B34}" type="datetimeFigureOut">
              <a:rPr lang="en-US" smtClean="0"/>
              <a:t>4/27/2025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1768210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7F4FCA-1EB7-471C-9345-0A53468D2B34}" type="datetimeFigureOut">
              <a:rPr lang="en-US" smtClean="0"/>
              <a:t>4/27/2025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2015844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7F4FCA-1EB7-471C-9345-0A53468D2B34}" type="datetimeFigureOut">
              <a:rPr lang="en-US" smtClean="0"/>
              <a:t>4/27/2025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1594351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7F4FCA-1EB7-471C-9345-0A53468D2B34}" type="datetimeFigureOut">
              <a:rPr lang="en-US" smtClean="0"/>
              <a:t>4/27/2025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4048136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7F4FCA-1EB7-471C-9345-0A53468D2B34}" type="datetimeFigureOut">
              <a:rPr lang="en-US" smtClean="0"/>
              <a:t>4/27/2025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3051477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7F4FCA-1EB7-471C-9345-0A53468D2B3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3192282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7F4FCA-1EB7-471C-9345-0A53468D2B34}" type="datetimeFigureOut">
              <a:rPr lang="en-US" smtClean="0"/>
              <a:t>4/27/2025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3DE821-7DD7-4057-95D1-D294E483422E}" type="slidenum">
              <a:rPr lang="en-US" smtClean="0"/>
              <a:t>‹#›</a:t>
            </a:fld>
            <a:endParaRPr lang="en-US"/>
          </a:p>
        </p:txBody>
      </p:sp>
    </p:spTree>
    <p:extLst>
      <p:ext uri="{BB962C8B-B14F-4D97-AF65-F5344CB8AC3E}">
        <p14:creationId xmlns:p14="http://schemas.microsoft.com/office/powerpoint/2010/main" val="3839913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7F4FCA-1EB7-471C-9345-0A53468D2B34}" type="datetimeFigureOut">
              <a:rPr lang="en-US" smtClean="0"/>
              <a:t>4/27/2025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3DE821-7DD7-4057-95D1-D294E483422E}" type="slidenum">
              <a:rPr lang="en-US" smtClean="0"/>
              <a:t>‹#›</a:t>
            </a:fld>
            <a:endParaRPr lang="en-US"/>
          </a:p>
        </p:txBody>
      </p:sp>
    </p:spTree>
    <p:extLst>
      <p:ext uri="{BB962C8B-B14F-4D97-AF65-F5344CB8AC3E}">
        <p14:creationId xmlns:p14="http://schemas.microsoft.com/office/powerpoint/2010/main" val="195722996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A4D42B5-4AA0-1E3C-F9CC-A4F41DF67B82}"/>
              </a:ext>
            </a:extLst>
          </p:cNvPr>
          <p:cNvSpPr/>
          <p:nvPr/>
        </p:nvSpPr>
        <p:spPr>
          <a:xfrm>
            <a:off x="0" y="17892"/>
            <a:ext cx="12192000" cy="306586"/>
          </a:xfrm>
          <a:prstGeom prst="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650" b="1" kern="100" dirty="0">
                <a:latin typeface="Times New Roman" panose="02020603050405020304" pitchFamily="18" charset="0"/>
                <a:ea typeface="Calibri" panose="020F0502020204030204" pitchFamily="34" charset="0"/>
                <a:cs typeface="Times New Roman" panose="02020603050405020304" pitchFamily="18" charset="0"/>
              </a:rPr>
              <a:t>Welsh Language, Culture and Identity in Healthcare</a:t>
            </a:r>
            <a:endParaRPr lang="en-US" sz="1650" b="1" kern="100" dirty="0">
              <a:latin typeface="Times New Roman" panose="02020603050405020304" pitchFamily="18" charset="0"/>
              <a:ea typeface="Calibri" panose="020F0502020204030204" pitchFamily="34" charset="0"/>
              <a:cs typeface="Times New Roman" panose="02020603050405020304" pitchFamily="18" charset="0"/>
            </a:endParaRPr>
          </a:p>
          <a:p>
            <a:pPr algn="ctr"/>
            <a:endParaRPr lang="en-US" sz="1650" dirty="0"/>
          </a:p>
        </p:txBody>
      </p:sp>
      <p:sp>
        <p:nvSpPr>
          <p:cNvPr id="7" name="TextBox 6">
            <a:extLst>
              <a:ext uri="{FF2B5EF4-FFF2-40B4-BE49-F238E27FC236}">
                <a16:creationId xmlns:a16="http://schemas.microsoft.com/office/drawing/2014/main" id="{0947FB5B-636A-6874-3EE7-1D97C6449510}"/>
              </a:ext>
            </a:extLst>
          </p:cNvPr>
          <p:cNvSpPr txBox="1"/>
          <p:nvPr/>
        </p:nvSpPr>
        <p:spPr>
          <a:xfrm>
            <a:off x="0" y="317754"/>
            <a:ext cx="4523874" cy="1631216"/>
          </a:xfrm>
          <a:prstGeom prst="rect">
            <a:avLst/>
          </a:prstGeom>
          <a:solidFill>
            <a:schemeClr val="accent2">
              <a:lumMod val="20000"/>
              <a:lumOff val="80000"/>
            </a:schemeClr>
          </a:solidFill>
          <a:ln>
            <a:solidFill>
              <a:schemeClr val="accent1">
                <a:shade val="15000"/>
              </a:schemeClr>
            </a:solidFill>
          </a:ln>
        </p:spPr>
        <p:txBody>
          <a:bodyPr wrap="square" rtlCol="0">
            <a:spAutoFit/>
          </a:bodyPr>
          <a:lstStyle/>
          <a:p>
            <a:r>
              <a:rPr lang="en-GB" sz="1000" b="1" dirty="0">
                <a:latin typeface="Times New Roman" panose="02020603050405020304" pitchFamily="18" charset="0"/>
                <a:cs typeface="Times New Roman" panose="02020603050405020304" pitchFamily="18" charset="0"/>
              </a:rPr>
              <a:t>Introduction</a:t>
            </a:r>
          </a:p>
          <a:p>
            <a:pPr algn="just"/>
            <a:r>
              <a:rPr lang="en-US" sz="1000" dirty="0">
                <a:latin typeface="Times New Roman" panose="02020603050405020304" pitchFamily="18" charset="0"/>
                <a:cs typeface="Times New Roman" panose="02020603050405020304" pitchFamily="18" charset="0"/>
              </a:rPr>
              <a:t>Wales has its own special language and culture, which also affects its healthcare system. Language is an important part of a community’s identity, including for people who speak Welsh. In healthcare, speaking the same language becomes even more important because it helps build trust, makes patients feel comfortable, and improves their care. Welsh-speaking patients, especially older people and others who are vulnerable, need care in their own language to feel safe and understood. Good communication is very important in healthcare. If doctors and patients don’t speak the same language well, it can lead to mistakes, wrong diagnoses, and patients feeling unhappy (Martin, Woods and Williams, 2019).</a:t>
            </a:r>
          </a:p>
        </p:txBody>
      </p:sp>
      <p:sp>
        <p:nvSpPr>
          <p:cNvPr id="8" name="TextBox 7">
            <a:extLst>
              <a:ext uri="{FF2B5EF4-FFF2-40B4-BE49-F238E27FC236}">
                <a16:creationId xmlns:a16="http://schemas.microsoft.com/office/drawing/2014/main" id="{7B18FC72-21FF-A9F4-A9AE-79619481762C}"/>
              </a:ext>
            </a:extLst>
          </p:cNvPr>
          <p:cNvSpPr txBox="1"/>
          <p:nvPr/>
        </p:nvSpPr>
        <p:spPr>
          <a:xfrm>
            <a:off x="4523874" y="324478"/>
            <a:ext cx="5119469" cy="1631216"/>
          </a:xfrm>
          <a:prstGeom prst="rect">
            <a:avLst/>
          </a:prstGeom>
          <a:solidFill>
            <a:srgbClr val="00B0F0"/>
          </a:solidFill>
          <a:ln>
            <a:solidFill>
              <a:schemeClr val="accent1">
                <a:shade val="15000"/>
              </a:schemeClr>
            </a:solidFill>
          </a:ln>
        </p:spPr>
        <p:txBody>
          <a:bodyPr wrap="square" rtlCol="0">
            <a:spAutoFit/>
          </a:bodyPr>
          <a:lstStyle/>
          <a:p>
            <a:pPr algn="just"/>
            <a:r>
              <a:rPr lang="en-GB" sz="1000" b="1" kern="100" dirty="0">
                <a:effectLst/>
                <a:latin typeface="Times New Roman" panose="02020603050405020304" pitchFamily="18" charset="0"/>
                <a:ea typeface="Calibri" panose="020F0502020204030204" pitchFamily="34" charset="0"/>
                <a:cs typeface="Times New Roman" panose="02020603050405020304" pitchFamily="18" charset="0"/>
              </a:rPr>
              <a:t>Current Policy And Legislation</a:t>
            </a:r>
          </a:p>
          <a:p>
            <a:pPr algn="just"/>
            <a:r>
              <a:rPr lang="en-US" sz="1000" dirty="0">
                <a:latin typeface="Times New Roman" panose="02020603050405020304" pitchFamily="18" charset="0"/>
                <a:cs typeface="Times New Roman" panose="02020603050405020304" pitchFamily="18" charset="0"/>
              </a:rPr>
              <a:t>Today, more Welsh speakers are working in the NHS because of different plans from the Welsh government. One important change was the Welsh Language (Wales) Measure 2011, which gave the Welsh language official status. This means Welsh must be treated the same as English in public services like healthcare. Because of this, the NHS must offer services in Welsh, so patients can get care in the language they prefer. Another important plan is the "More Than Just Words" framework, first started in 2012 and updated in 2016 and 2022 (Martin, 2021). </a:t>
            </a:r>
          </a:p>
          <a:p>
            <a:pPr algn="just"/>
            <a:r>
              <a:rPr lang="en-US" sz="1000" dirty="0">
                <a:latin typeface="Times New Roman" panose="02020603050405020304" pitchFamily="18" charset="0"/>
                <a:cs typeface="Times New Roman" panose="02020603050405020304" pitchFamily="18" charset="0"/>
              </a:rPr>
              <a:t>This plan helps health and social care services improve their Welsh language support. It also encourages something called the "Active Offer," which means patients should be automatically offered services in Welsh, without needing to ask for it.</a:t>
            </a:r>
          </a:p>
        </p:txBody>
      </p:sp>
      <p:sp>
        <p:nvSpPr>
          <p:cNvPr id="10" name="TextBox 9">
            <a:extLst>
              <a:ext uri="{FF2B5EF4-FFF2-40B4-BE49-F238E27FC236}">
                <a16:creationId xmlns:a16="http://schemas.microsoft.com/office/drawing/2014/main" id="{83AF9BD6-8454-CB8C-1891-E210E1158D32}"/>
              </a:ext>
            </a:extLst>
          </p:cNvPr>
          <p:cNvSpPr txBox="1"/>
          <p:nvPr/>
        </p:nvSpPr>
        <p:spPr>
          <a:xfrm>
            <a:off x="9643343" y="343849"/>
            <a:ext cx="2548657" cy="5001369"/>
          </a:xfrm>
          <a:prstGeom prst="rect">
            <a:avLst/>
          </a:prstGeom>
          <a:solidFill>
            <a:schemeClr val="accent1">
              <a:lumMod val="40000"/>
              <a:lumOff val="60000"/>
            </a:schemeClr>
          </a:solidFill>
          <a:ln>
            <a:solidFill>
              <a:schemeClr val="accent1">
                <a:shade val="15000"/>
              </a:schemeClr>
            </a:solidFill>
          </a:ln>
        </p:spPr>
        <p:txBody>
          <a:bodyPr wrap="square" rtlCol="0">
            <a:spAutoFit/>
          </a:bodyPr>
          <a:lstStyle/>
          <a:p>
            <a:pPr algn="just"/>
            <a:r>
              <a:rPr lang="en-GB" sz="1100" b="1" dirty="0">
                <a:latin typeface="Times New Roman" panose="02020603050405020304" pitchFamily="18" charset="0"/>
                <a:cs typeface="Times New Roman" panose="02020603050405020304" pitchFamily="18" charset="0"/>
              </a:rPr>
              <a:t>Conclusion</a:t>
            </a:r>
          </a:p>
          <a:p>
            <a:pPr algn="just"/>
            <a:r>
              <a:rPr lang="en-US" sz="1100" dirty="0">
                <a:latin typeface="Times New Roman" panose="02020603050405020304" pitchFamily="18" charset="0"/>
                <a:cs typeface="Times New Roman" panose="02020603050405020304" pitchFamily="18" charset="0"/>
              </a:rPr>
              <a:t>For many people in Wales, the Welsh language is a very important part of their healthcare experience. Speaking to patients in their own language helps build trust, makes communication clear, and gives care that respects their culture. Some good steps have already been taken, like the Welsh Language (Wales) Measure 2011 and the "More Than Just Words" plan. But more work is needed to fully close the gaps.</a:t>
            </a:r>
            <a:br>
              <a:rPr lang="en-US" sz="1100" dirty="0">
                <a:latin typeface="Times New Roman" panose="02020603050405020304" pitchFamily="18" charset="0"/>
                <a:cs typeface="Times New Roman" panose="02020603050405020304" pitchFamily="18" charset="0"/>
              </a:rPr>
            </a:br>
            <a:r>
              <a:rPr lang="en-US" sz="1100" dirty="0">
                <a:latin typeface="Times New Roman" panose="02020603050405020304" pitchFamily="18" charset="0"/>
                <a:cs typeface="Times New Roman" panose="02020603050405020304" pitchFamily="18" charset="0"/>
              </a:rPr>
              <a:t>We need to invest more in training health workers to speak Welsh and teach them about bilingual services. This will help create a healthcare system that is welcoming for everyone.</a:t>
            </a:r>
          </a:p>
          <a:p>
            <a:pPr algn="just"/>
            <a:r>
              <a:rPr lang="en-US" sz="1100" dirty="0">
                <a:latin typeface="Times New Roman" panose="02020603050405020304" pitchFamily="18" charset="0"/>
                <a:cs typeface="Times New Roman" panose="02020603050405020304" pitchFamily="18" charset="0"/>
              </a:rPr>
              <a:t>Healthcare workers, government leaders, and the public must work together to make sure language is never a problem when getting good care. Making it easier for Welsh-speaking patients to access services helps give better, more personal care and keeps the Welsh language strong in healthcare.</a:t>
            </a:r>
            <a:br>
              <a:rPr lang="en-US" sz="1100" dirty="0">
                <a:latin typeface="Times New Roman" panose="02020603050405020304" pitchFamily="18" charset="0"/>
                <a:cs typeface="Times New Roman" panose="02020603050405020304" pitchFamily="18" charset="0"/>
              </a:rPr>
            </a:br>
            <a:r>
              <a:rPr lang="en-US" sz="1100" dirty="0">
                <a:latin typeface="Times New Roman" panose="02020603050405020304" pitchFamily="18" charset="0"/>
                <a:cs typeface="Times New Roman" panose="02020603050405020304" pitchFamily="18" charset="0"/>
              </a:rPr>
              <a:t>It’s important for the future that new healthcare workers can also speak Welsh. With ongoing effort and teamwork, a truly bilingual NHS in Wales is possible.</a:t>
            </a:r>
          </a:p>
        </p:txBody>
      </p:sp>
      <p:sp>
        <p:nvSpPr>
          <p:cNvPr id="12" name="TextBox 11">
            <a:extLst>
              <a:ext uri="{FF2B5EF4-FFF2-40B4-BE49-F238E27FC236}">
                <a16:creationId xmlns:a16="http://schemas.microsoft.com/office/drawing/2014/main" id="{8680628E-176C-D60A-C297-A3354FCF8BC0}"/>
              </a:ext>
            </a:extLst>
          </p:cNvPr>
          <p:cNvSpPr txBox="1"/>
          <p:nvPr/>
        </p:nvSpPr>
        <p:spPr>
          <a:xfrm>
            <a:off x="0" y="1948970"/>
            <a:ext cx="5736771" cy="1962824"/>
          </a:xfrm>
          <a:prstGeom prst="rect">
            <a:avLst/>
          </a:prstGeom>
          <a:solidFill>
            <a:srgbClr val="92D050"/>
          </a:solidFill>
          <a:ln>
            <a:solidFill>
              <a:schemeClr val="accent1">
                <a:shade val="15000"/>
              </a:schemeClr>
            </a:solidFill>
          </a:ln>
        </p:spPr>
        <p:txBody>
          <a:bodyPr wrap="square" rtlCol="0">
            <a:spAutoFit/>
          </a:bodyPr>
          <a:lstStyle/>
          <a:p>
            <a:pPr algn="just"/>
            <a:r>
              <a:rPr lang="en-GB" sz="1000" b="1" kern="100" dirty="0">
                <a:effectLst/>
                <a:latin typeface="Times New Roman" panose="02020603050405020304" pitchFamily="18" charset="0"/>
                <a:ea typeface="Calibri" panose="020F0502020204030204" pitchFamily="34" charset="0"/>
                <a:cs typeface="Times New Roman" panose="02020603050405020304" pitchFamily="18" charset="0"/>
              </a:rPr>
              <a:t>Understanding Welsh Culture and Identity in the Context of Healthcare</a:t>
            </a:r>
            <a:endParaRPr lang="en-US" sz="10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US" sz="1000" dirty="0">
                <a:latin typeface="Times New Roman" panose="02020603050405020304" pitchFamily="18" charset="0"/>
                <a:cs typeface="Times New Roman" panose="02020603050405020304" pitchFamily="18" charset="0"/>
              </a:rPr>
              <a:t>Our sense of community, language, and traditions make up a country’s culture. For many people in Wales, the Welsh language is a key part of who they are. It shapes how they talk and connect with others, even in care settings. In the past, the Welsh language was pushed aside, and English became the main language used in public services. But in recent years, Welsh has become more important again, especially in schools, government, and healthcare.</a:t>
            </a:r>
          </a:p>
          <a:p>
            <a:pPr algn="just"/>
            <a:r>
              <a:rPr lang="en-US" sz="1000" dirty="0">
                <a:latin typeface="Times New Roman" panose="02020603050405020304" pitchFamily="18" charset="0"/>
                <a:cs typeface="Times New Roman" panose="02020603050405020304" pitchFamily="18" charset="0"/>
              </a:rPr>
              <a:t>Understanding a patient’s cultural and language needs helps healthcare workers create a welcoming and supportive space. Many older Welsh speakers would rather talk about their health in their first language. For people with memory problems, like dementia, speaking in their native language is especially important because they might not understand or respond well to English. Studies (Saville, 2022) show that patients are more likely to follow their treatment plans when care is given in the language they prefer. This proves how language is at the heart of good healthcare making patients feel heard, respected, and at ease.</a:t>
            </a:r>
          </a:p>
        </p:txBody>
      </p:sp>
      <p:sp>
        <p:nvSpPr>
          <p:cNvPr id="16" name="TextBox 15">
            <a:extLst>
              <a:ext uri="{FF2B5EF4-FFF2-40B4-BE49-F238E27FC236}">
                <a16:creationId xmlns:a16="http://schemas.microsoft.com/office/drawing/2014/main" id="{E4E4429C-49EA-BD2A-E24B-CB420ECA6242}"/>
              </a:ext>
            </a:extLst>
          </p:cNvPr>
          <p:cNvSpPr txBox="1"/>
          <p:nvPr/>
        </p:nvSpPr>
        <p:spPr>
          <a:xfrm>
            <a:off x="5736770" y="1962417"/>
            <a:ext cx="3906573" cy="1615827"/>
          </a:xfrm>
          <a:prstGeom prst="rect">
            <a:avLst/>
          </a:prstGeom>
          <a:solidFill>
            <a:schemeClr val="bg2">
              <a:lumMod val="75000"/>
            </a:schemeClr>
          </a:solidFill>
          <a:ln>
            <a:solidFill>
              <a:schemeClr val="accent1">
                <a:shade val="15000"/>
              </a:schemeClr>
            </a:solidFill>
          </a:ln>
        </p:spPr>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Importance of the Welsh Language in Care</a:t>
            </a:r>
          </a:p>
          <a:p>
            <a:pPr algn="just"/>
            <a:r>
              <a:rPr lang="en-US" sz="900" dirty="0">
                <a:latin typeface="Times New Roman" panose="02020603050405020304" pitchFamily="18" charset="0"/>
                <a:cs typeface="Times New Roman" panose="02020603050405020304" pitchFamily="18" charset="0"/>
              </a:rPr>
              <a:t>Healthcare providers need to speak English or another language to communicate properly with their patients. When there are language barriers, it can lead to misunderstandings and incorrect diagnoses, which can make healthcare services less effective for patients. Welsh Language Services help reduce anxiety, build trust, and improve patient engagement.</a:t>
            </a:r>
          </a:p>
          <a:p>
            <a:pPr algn="just"/>
            <a:r>
              <a:rPr lang="en-US" sz="900" dirty="0">
                <a:latin typeface="Times New Roman" panose="02020603050405020304" pitchFamily="18" charset="0"/>
                <a:cs typeface="Times New Roman" panose="02020603050405020304" pitchFamily="18" charset="0"/>
              </a:rPr>
              <a:t>NHS Wales follows an "Active Offer" approach, meaning healthcare providers actively offer services in Welsh without waiting for patients to ask. This ensures Welsh-speaking patients feel comfortable using their language. However, not all healthcare staff feel confident speaking Welsh, and there are still some gaps in providing these services (Prys, Hodges, and Roberts, 2021).</a:t>
            </a:r>
          </a:p>
        </p:txBody>
      </p:sp>
      <p:sp>
        <p:nvSpPr>
          <p:cNvPr id="22" name="TextBox 21">
            <a:extLst>
              <a:ext uri="{FF2B5EF4-FFF2-40B4-BE49-F238E27FC236}">
                <a16:creationId xmlns:a16="http://schemas.microsoft.com/office/drawing/2014/main" id="{FD88482B-38D3-2678-5F84-97CA57836347}"/>
              </a:ext>
            </a:extLst>
          </p:cNvPr>
          <p:cNvSpPr txBox="1"/>
          <p:nvPr/>
        </p:nvSpPr>
        <p:spPr>
          <a:xfrm>
            <a:off x="0" y="5226784"/>
            <a:ext cx="12192000" cy="1631216"/>
          </a:xfrm>
          <a:prstGeom prst="rect">
            <a:avLst/>
          </a:prstGeom>
          <a:solidFill>
            <a:schemeClr val="tx2">
              <a:lumMod val="10000"/>
              <a:lumOff val="90000"/>
            </a:schemeClr>
          </a:solidFill>
          <a:ln>
            <a:solidFill>
              <a:schemeClr val="accent1">
                <a:shade val="15000"/>
              </a:schemeClr>
            </a:solidFill>
          </a:ln>
        </p:spPr>
        <p:txBody>
          <a:bodyPr wrap="square" rtlCol="0">
            <a:spAutoFit/>
          </a:bodyPr>
          <a:lstStyle/>
          <a:p>
            <a:pPr algn="just"/>
            <a:r>
              <a:rPr lang="en-GB" sz="1000" b="1" dirty="0">
                <a:latin typeface="Times New Roman" panose="02020603050405020304" pitchFamily="18" charset="0"/>
                <a:cs typeface="Times New Roman" panose="02020603050405020304" pitchFamily="18" charset="0"/>
              </a:rPr>
              <a:t>Challenges and Suggestions</a:t>
            </a:r>
          </a:p>
          <a:p>
            <a:pPr algn="just">
              <a:buNone/>
            </a:pPr>
            <a:r>
              <a:rPr lang="en-US" sz="1000" dirty="0">
                <a:latin typeface="Times New Roman" panose="02020603050405020304" pitchFamily="18" charset="0"/>
                <a:cs typeface="Times New Roman" panose="02020603050405020304" pitchFamily="18" charset="0"/>
              </a:rPr>
              <a:t>Even though there are policies to support Welsh language services in healthcare, they have not yet become a normal and expected part of the system. One big problem is the shortage of bilingual healthcare workers, which makes it hard to provide consistent services. In many specialist areas, there are more jobs asking for Welsh-speaking staff than there are trained people available to fill them (Williams, 2022). Another problem is awareness and accessibility. Even though patients have the right to ask for services in Welsh, many don't know they can, or they feel unsure about asking.</a:t>
            </a:r>
          </a:p>
          <a:p>
            <a:pPr algn="just">
              <a:buNone/>
            </a:pPr>
            <a:r>
              <a:rPr lang="en-US" sz="1000" dirty="0">
                <a:latin typeface="Times New Roman" panose="02020603050405020304" pitchFamily="18" charset="0"/>
                <a:cs typeface="Times New Roman" panose="02020603050405020304" pitchFamily="18" charset="0"/>
              </a:rPr>
              <a:t>Here are some ways to help fix these problems:</a:t>
            </a:r>
          </a:p>
          <a:p>
            <a:pPr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Welsh Language Training for Healthcare Staff:</a:t>
            </a:r>
            <a:r>
              <a:rPr lang="en-US" sz="1000" dirty="0">
                <a:latin typeface="Times New Roman" panose="02020603050405020304" pitchFamily="18" charset="0"/>
                <a:cs typeface="Times New Roman" panose="02020603050405020304" pitchFamily="18" charset="0"/>
              </a:rPr>
              <a:t> New and better language learning programs for NHS Wales can help non-fluent staff feel more confident using Welsh. Short courses and training at work can help them use Welsh more in their everyday work.</a:t>
            </a:r>
          </a:p>
          <a:p>
            <a:pPr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Recruitment of Bilingual Professionals:</a:t>
            </a:r>
            <a:r>
              <a:rPr lang="en-US" sz="1000" dirty="0">
                <a:latin typeface="Times New Roman" panose="02020603050405020304" pitchFamily="18" charset="0"/>
                <a:cs typeface="Times New Roman" panose="02020603050405020304" pitchFamily="18" charset="0"/>
              </a:rPr>
              <a:t> Hiring more Welsh-speaking healthcare workers can make primary care and community health services better (Harrington, Hughes-Moore and Thomas, 2022).</a:t>
            </a:r>
          </a:p>
          <a:p>
            <a:pPr algn="just">
              <a:buFont typeface="Arial" panose="020B0604020202020204" pitchFamily="34" charset="0"/>
              <a:buChar char="•"/>
            </a:pPr>
            <a:r>
              <a:rPr lang="en-US" sz="1000" b="1" dirty="0">
                <a:latin typeface="Times New Roman" panose="02020603050405020304" pitchFamily="18" charset="0"/>
                <a:cs typeface="Times New Roman" panose="02020603050405020304" pitchFamily="18" charset="0"/>
              </a:rPr>
              <a:t>Public Awareness Campaigns:</a:t>
            </a:r>
            <a:r>
              <a:rPr lang="en-US" sz="1000" dirty="0">
                <a:latin typeface="Times New Roman" panose="02020603050405020304" pitchFamily="18" charset="0"/>
                <a:cs typeface="Times New Roman" panose="02020603050405020304" pitchFamily="18" charset="0"/>
              </a:rPr>
              <a:t> Teaching patients about their right to use Welsh services can encourage them to speak Welsh when getting medical care. Sharing real healthcare stories and making signs and information clearly bilingual can also help.</a:t>
            </a:r>
          </a:p>
        </p:txBody>
      </p:sp>
      <p:pic>
        <p:nvPicPr>
          <p:cNvPr id="23" name="Picture 10" descr="Revival of welsh language : r/AmazighPeople">
            <a:extLst>
              <a:ext uri="{FF2B5EF4-FFF2-40B4-BE49-F238E27FC236}">
                <a16:creationId xmlns:a16="http://schemas.microsoft.com/office/drawing/2014/main" id="{81869DB3-E68B-8D90-F271-8DE20DA586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25637"/>
            <a:ext cx="2352710" cy="1296533"/>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descr="A graph with blue and black bars&#10;&#10;Description automatically generated">
            <a:extLst>
              <a:ext uri="{FF2B5EF4-FFF2-40B4-BE49-F238E27FC236}">
                <a16:creationId xmlns:a16="http://schemas.microsoft.com/office/drawing/2014/main" id="{11158D2F-FD64-3469-BE8C-098C472D9E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2710" y="3921023"/>
            <a:ext cx="3406740" cy="1296534"/>
          </a:xfrm>
          <a:prstGeom prst="rect">
            <a:avLst/>
          </a:prstGeom>
        </p:spPr>
      </p:pic>
      <p:pic>
        <p:nvPicPr>
          <p:cNvPr id="25" name="Picture 24" descr="A graph of different colored bars&#10;&#10;Description automatically generated">
            <a:extLst>
              <a:ext uri="{FF2B5EF4-FFF2-40B4-BE49-F238E27FC236}">
                <a16:creationId xmlns:a16="http://schemas.microsoft.com/office/drawing/2014/main" id="{C366EDC9-77A2-5CB8-B856-37DF781975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59450" y="3591482"/>
            <a:ext cx="3857625" cy="1631217"/>
          </a:xfrm>
          <a:prstGeom prst="rect">
            <a:avLst/>
          </a:prstGeom>
        </p:spPr>
      </p:pic>
    </p:spTree>
    <p:extLst>
      <p:ext uri="{BB962C8B-B14F-4D97-AF65-F5344CB8AC3E}">
        <p14:creationId xmlns:p14="http://schemas.microsoft.com/office/powerpoint/2010/main" val="35684740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245</TotalTime>
  <Words>1050</Words>
  <Application>Microsoft Office PowerPoint</Application>
  <PresentationFormat>Widescreen</PresentationFormat>
  <Paragraphs>21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aimal khan</dc:creator>
  <cp:lastModifiedBy>aimal khan</cp:lastModifiedBy>
  <cp:revision>2</cp:revision>
  <dcterms:created xsi:type="dcterms:W3CDTF">2025-04-27T12:59:38Z</dcterms:created>
  <dcterms:modified xsi:type="dcterms:W3CDTF">2025-04-27T17:04:40Z</dcterms:modified>
</cp:coreProperties>
</file>