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284" r:id="rId3"/>
    <p:sldId id="266" r:id="rId4"/>
    <p:sldId id="257" r:id="rId5"/>
    <p:sldId id="259" r:id="rId6"/>
    <p:sldId id="260" r:id="rId7"/>
    <p:sldId id="261" r:id="rId8"/>
    <p:sldId id="262" r:id="rId9"/>
    <p:sldId id="263" r:id="rId10"/>
    <p:sldId id="286" r:id="rId11"/>
    <p:sldId id="264" r:id="rId12"/>
    <p:sldId id="269" r:id="rId13"/>
    <p:sldId id="267" r:id="rId14"/>
    <p:sldId id="268" r:id="rId15"/>
    <p:sldId id="288" r:id="rId16"/>
    <p:sldId id="289" r:id="rId17"/>
    <p:sldId id="290" r:id="rId18"/>
    <p:sldId id="291" r:id="rId19"/>
    <p:sldId id="292" r:id="rId20"/>
    <p:sldId id="293" r:id="rId21"/>
    <p:sldId id="294" r:id="rId22"/>
    <p:sldId id="295" r:id="rId23"/>
    <p:sldId id="296" r:id="rId24"/>
    <p:sldId id="297" r:id="rId25"/>
    <p:sldId id="298" r:id="rId26"/>
    <p:sldId id="299" r:id="rId27"/>
    <p:sldId id="300" r:id="rId28"/>
    <p:sldId id="301" r:id="rId29"/>
    <p:sldId id="302" r:id="rId30"/>
    <p:sldId id="303" r:id="rId31"/>
    <p:sldId id="304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90" d="100"/>
          <a:sy n="90" d="100"/>
        </p:scale>
        <p:origin x="-480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F199C-2B16-AB43-A110-09BB4C820350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ACB8E-2B9E-8847-9F0E-E58C3F8E9D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87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Schienert</a:t>
            </a:r>
            <a:r>
              <a:rPr lang="en-US" baseline="0" dirty="0" smtClean="0"/>
              <a:t> = shy-</a:t>
            </a:r>
            <a:r>
              <a:rPr lang="en-US" baseline="0" dirty="0" err="1" smtClean="0"/>
              <a:t>nert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1178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subsequent slides were accessed on the 16</a:t>
            </a:r>
            <a:r>
              <a:rPr lang="en-US" baseline="30000" dirty="0" smtClean="0"/>
              <a:t>th</a:t>
            </a:r>
            <a:r>
              <a:rPr lang="en-US" dirty="0" smtClean="0"/>
              <a:t> of October 2022.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561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</a:t>
            </a:r>
            <a:r>
              <a:rPr lang="en-US" baseline="0" dirty="0" smtClean="0"/>
              <a:t> good</a:t>
            </a:r>
            <a:r>
              <a:rPr lang="en-US" dirty="0" smtClean="0"/>
              <a:t> review tells you what is good or bad </a:t>
            </a:r>
            <a:r>
              <a:rPr lang="mr-IN" dirty="0" smtClean="0"/>
              <a:t>–</a:t>
            </a:r>
            <a:r>
              <a:rPr lang="en-US" dirty="0" smtClean="0"/>
              <a:t> in the author’s opinion - but also</a:t>
            </a:r>
            <a:r>
              <a:rPr lang="en-US" baseline="0" dirty="0" smtClean="0"/>
              <a:t> tells you why it is good or bad in the author’s opinion in relation to the field or discipline.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76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170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some nice gags and sprightly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Kubrickian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touches, and one genuinely shocking scene when Evelyn fat-shames her daughter – an authentically upsetting moment of family dysfunction that seems to come from another film, one in a parallel universe. But this mad succession of consequence-free events, trains of activity which get cancelled by a switch to another parallel world, means that nothing is actually at stake, and the film becomes a formless splurge of Nothing Nowhere Over a Long Period of Time. Again, this film is much admired and arrives adorned with saucer-eyed critical notices … I wish I liked it more.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1307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 reading more than one review you find out what ‘the industry’ considers to be comparative points of reference. In this case Marvel Studios, The</a:t>
            </a:r>
            <a:r>
              <a:rPr lang="en-US" baseline="0" dirty="0" smtClean="0"/>
              <a:t> Matrix, the Dan’s previous film ‘Swiss Army Man’ and a </a:t>
            </a:r>
            <a:r>
              <a:rPr lang="en-US" baseline="0" dirty="0" err="1" smtClean="0"/>
              <a:t>metion</a:t>
            </a:r>
            <a:r>
              <a:rPr lang="en-US" baseline="0" dirty="0" smtClean="0"/>
              <a:t> of Michael </a:t>
            </a:r>
            <a:r>
              <a:rPr lang="en-US" baseline="0" dirty="0" err="1" smtClean="0"/>
              <a:t>Gondry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This review feels more concerned with the nature of film commenting upon the DOP and editors in the full article.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794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Pick</a:t>
            </a:r>
            <a:r>
              <a:rPr lang="en-US" baseline="0" dirty="0" smtClean="0"/>
              <a:t> up Unit 1 Topic 2 Critical thinking.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386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Pepper  https://</a:t>
            </a:r>
            <a:r>
              <a:rPr lang="en-US" dirty="0" err="1" smtClean="0"/>
              <a:t>www.bbcgoodfood.com</a:t>
            </a:r>
            <a:r>
              <a:rPr lang="en-US" dirty="0" smtClean="0"/>
              <a:t>/glossary/pepper-glossary</a:t>
            </a:r>
          </a:p>
          <a:p>
            <a:endParaRPr lang="en-US" dirty="0" smtClean="0"/>
          </a:p>
          <a:p>
            <a:r>
              <a:rPr lang="en-US" dirty="0" smtClean="0"/>
              <a:t>Eggs https://</a:t>
            </a:r>
            <a:r>
              <a:rPr lang="en-US" dirty="0" err="1" smtClean="0"/>
              <a:t>www.medicalnewstoday.com</a:t>
            </a:r>
            <a:r>
              <a:rPr lang="en-US" dirty="0" smtClean="0"/>
              <a:t>/articles/283659#benefits</a:t>
            </a:r>
          </a:p>
          <a:p>
            <a:endParaRPr lang="en-US" dirty="0" smtClean="0"/>
          </a:p>
          <a:p>
            <a:r>
              <a:rPr lang="en-US" dirty="0" smtClean="0"/>
              <a:t>YouTube tutorial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=Hyz0C7i3ysU</a:t>
            </a:r>
            <a:r>
              <a:rPr lang="en-GB" dirty="0" smtClean="0">
                <a:effectLst/>
              </a:rPr>
              <a:t>  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3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=LsY4ihZCJL8 - Pop Art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=GMsg3QskvtU - World building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game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stuff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5436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an important part of information</a:t>
            </a:r>
            <a:r>
              <a:rPr lang="en-US" baseline="0" dirty="0" smtClean="0"/>
              <a:t> and research dissemination.</a:t>
            </a:r>
          </a:p>
          <a:p>
            <a:r>
              <a:rPr lang="en-US" baseline="0" dirty="0" smtClean="0"/>
              <a:t>How will you present info on screen? A shared PowerPoint is perfect.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58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AdFilm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should consider using MS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Stream </a:t>
            </a:r>
            <a:r>
              <a:rPr lang="mr-IN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but also should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the most appropriate editing software to complete this task.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7364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Jan McArthur</a:t>
            </a:r>
            <a:r>
              <a:rPr lang="en-US" baseline="0" dirty="0" smtClean="0"/>
              <a:t>: </a:t>
            </a:r>
            <a:r>
              <a:rPr lang="en-US" dirty="0" smtClean="0"/>
              <a:t>Why do the assessment tasks matter? To the student</a:t>
            </a:r>
            <a:r>
              <a:rPr lang="mr-IN" dirty="0" smtClean="0"/>
              <a:t>…</a:t>
            </a:r>
            <a:r>
              <a:rPr lang="en-GB" dirty="0" smtClean="0"/>
              <a:t> what do they bring to it?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788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224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5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9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40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05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768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7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96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1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884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5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91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hyperlink" Target="https://www.theguardian.com/film/2022/may/11/everything-everywhere-all-at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C0opdrqTk" TargetMode="External"/><Relationship Id="rId4" Type="http://schemas.openxmlformats.org/officeDocument/2006/relationships/image" Target="../media/image9.png"/><Relationship Id="rId5" Type="http://schemas.openxmlformats.org/officeDocument/2006/relationships/hyperlink" Target="https://www.youtube.com/watch?v=uD9Iy_pXJdM" TargetMode="External"/><Relationship Id="rId6" Type="http://schemas.openxmlformats.org/officeDocument/2006/relationships/image" Target="../media/image10.png"/><Relationship Id="rId7" Type="http://schemas.openxmlformats.org/officeDocument/2006/relationships/hyperlink" Target="https://www.youtube.com/watch?v=Hyz0C7i3ysU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iDRM_2F5vg" TargetMode="External"/><Relationship Id="rId4" Type="http://schemas.openxmlformats.org/officeDocument/2006/relationships/hyperlink" Target="https://www.youtube.com/watch?v=Tv_geitX9_4" TargetMode="External"/><Relationship Id="rId5" Type="http://schemas.openxmlformats.org/officeDocument/2006/relationships/hyperlink" Target="https://www.youtube.com/watch?v=WurazV-KrIQ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Learning in the Digital Era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Unit 1 </a:t>
            </a:r>
          </a:p>
          <a:p>
            <a:r>
              <a:rPr lang="en-US" sz="4800" dirty="0" smtClean="0"/>
              <a:t>Topic 3 and 4</a:t>
            </a:r>
          </a:p>
          <a:p>
            <a:r>
              <a:rPr lang="en-US" dirty="0" smtClean="0"/>
              <a:t>17</a:t>
            </a:r>
            <a:r>
              <a:rPr lang="en-US" baseline="30000" dirty="0" smtClean="0"/>
              <a:t>th</a:t>
            </a:r>
            <a:r>
              <a:rPr lang="en-US" dirty="0" smtClean="0"/>
              <a:t> October 2022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4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Subject Librarian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Emily </a:t>
            </a:r>
            <a:r>
              <a:rPr lang="en-US" dirty="0" err="1" smtClean="0"/>
              <a:t>Hywel</a:t>
            </a:r>
            <a:r>
              <a:rPr lang="en-US" dirty="0" smtClean="0"/>
              <a:t>, </a:t>
            </a:r>
            <a:r>
              <a:rPr lang="en-US" dirty="0" smtClean="0"/>
              <a:t>your subject </a:t>
            </a:r>
            <a:r>
              <a:rPr lang="en-US" dirty="0" smtClean="0"/>
              <a:t>librarian’s </a:t>
            </a:r>
            <a:r>
              <a:rPr lang="en-US" dirty="0" smtClean="0"/>
              <a:t>presentation </a:t>
            </a:r>
            <a:r>
              <a:rPr lang="en-US" dirty="0" smtClean="0"/>
              <a:t>is available </a:t>
            </a:r>
            <a:r>
              <a:rPr lang="en-US" dirty="0" smtClean="0"/>
              <a:t>in the Additional Resources tile </a:t>
            </a:r>
            <a:r>
              <a:rPr lang="mr-IN" dirty="0" smtClean="0"/>
              <a:t>–</a:t>
            </a:r>
            <a:r>
              <a:rPr lang="en-US" dirty="0" smtClean="0"/>
              <a:t> along with presentation notes from previous sessions.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393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 Request from last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3776133" cy="4525963"/>
          </a:xfrm>
        </p:spPr>
        <p:txBody>
          <a:bodyPr/>
          <a:lstStyle/>
          <a:p>
            <a:r>
              <a:rPr lang="en-US" dirty="0" smtClean="0"/>
              <a:t>I watched ‘Everything Everywhere All at Once’ (2022) Dan Kwan &amp; Daniel </a:t>
            </a:r>
            <a:r>
              <a:rPr lang="en-US" dirty="0" err="1" smtClean="0"/>
              <a:t>Schienert</a:t>
            </a:r>
            <a:r>
              <a:rPr lang="en-US" dirty="0" smtClean="0"/>
              <a:t>.</a:t>
            </a:r>
          </a:p>
        </p:txBody>
      </p:sp>
      <p:pic>
        <p:nvPicPr>
          <p:cNvPr id="4" name="Picture 3" descr="Screen Shot 2022-10-17 at 10.12.15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6" t="15259" r="49814" b="12806"/>
          <a:stretch/>
        </p:blipFill>
        <p:spPr>
          <a:xfrm>
            <a:off x="4724400" y="1417638"/>
            <a:ext cx="3793067" cy="546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300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 Request from last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‘Everything Everywhere All at Once’ (2022) Dan Kwan &amp; Daniel </a:t>
            </a:r>
            <a:r>
              <a:rPr lang="en-US" dirty="0" err="1" smtClean="0"/>
              <a:t>Schienert</a:t>
            </a:r>
            <a:r>
              <a:rPr lang="en-US" dirty="0" smtClean="0"/>
              <a:t>.</a:t>
            </a:r>
          </a:p>
          <a:p>
            <a:r>
              <a:rPr lang="en-US" dirty="0" smtClean="0"/>
              <a:t>Bloody wonderful.</a:t>
            </a:r>
          </a:p>
          <a:p>
            <a:r>
              <a:rPr lang="en-US" dirty="0" smtClean="0"/>
              <a:t>Why?</a:t>
            </a:r>
          </a:p>
          <a:p>
            <a:r>
              <a:rPr lang="en-US" dirty="0" smtClean="0"/>
              <a:t>Visually vibrant</a:t>
            </a:r>
          </a:p>
          <a:p>
            <a:r>
              <a:rPr lang="en-US" dirty="0" smtClean="0"/>
              <a:t>Fast paced but not confusing (editing)</a:t>
            </a:r>
          </a:p>
          <a:p>
            <a:r>
              <a:rPr lang="en-US" dirty="0" smtClean="0"/>
              <a:t>Unpredictable </a:t>
            </a:r>
            <a:r>
              <a:rPr lang="mr-IN" dirty="0" smtClean="0"/>
              <a:t>–</a:t>
            </a:r>
            <a:r>
              <a:rPr lang="en-US" dirty="0" smtClean="0"/>
              <a:t> or enjoyably engaging </a:t>
            </a:r>
          </a:p>
          <a:p>
            <a:r>
              <a:rPr lang="en-US" dirty="0" smtClean="0"/>
              <a:t>Emotionally accessible </a:t>
            </a:r>
            <a:r>
              <a:rPr lang="mr-IN" dirty="0" smtClean="0"/>
              <a:t>–</a:t>
            </a:r>
            <a:r>
              <a:rPr lang="en-US" dirty="0" smtClean="0"/>
              <a:t> you can </a:t>
            </a:r>
            <a:r>
              <a:rPr lang="en-US" dirty="0" err="1" smtClean="0"/>
              <a:t>empathise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084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Reviews: Empire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302904"/>
            <a:ext cx="8415867" cy="555096"/>
          </a:xfrm>
        </p:spPr>
        <p:txBody>
          <a:bodyPr>
            <a:normAutofit/>
          </a:bodyPr>
          <a:lstStyle/>
          <a:p>
            <a:r>
              <a:rPr lang="en-US" sz="1600" dirty="0" smtClean="0"/>
              <a:t>https://</a:t>
            </a:r>
            <a:r>
              <a:rPr lang="en-US" sz="1600" dirty="0" err="1" smtClean="0"/>
              <a:t>www.empireonline.com</a:t>
            </a:r>
            <a:r>
              <a:rPr lang="en-US" sz="1600" dirty="0" smtClean="0"/>
              <a:t>/movies/reviews/everything-everywhere-all-at-once/</a:t>
            </a:r>
            <a:endParaRPr lang="en-US" sz="1600" dirty="0"/>
          </a:p>
        </p:txBody>
      </p:sp>
      <p:pic>
        <p:nvPicPr>
          <p:cNvPr id="4" name="Picture 3" descr="Emp 1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17407" r="15370" b="10889"/>
          <a:stretch/>
        </p:blipFill>
        <p:spPr>
          <a:xfrm>
            <a:off x="1862667" y="1303865"/>
            <a:ext cx="7281333" cy="409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921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Reviews: </a:t>
            </a:r>
            <a:r>
              <a:rPr lang="en-US" dirty="0" err="1" smtClean="0"/>
              <a:t>Rotton</a:t>
            </a:r>
            <a:r>
              <a:rPr lang="en-US" dirty="0" smtClean="0"/>
              <a:t> Tomatoes</a:t>
            </a:r>
            <a:endParaRPr lang="en-US" dirty="0"/>
          </a:p>
        </p:txBody>
      </p:sp>
      <p:pic>
        <p:nvPicPr>
          <p:cNvPr id="4" name="Content Placeholder 3" descr="Rotton Toms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5" t="16045" r="6584" b="8565"/>
          <a:stretch/>
        </p:blipFill>
        <p:spPr>
          <a:xfrm>
            <a:off x="0" y="1151466"/>
            <a:ext cx="7186208" cy="5198534"/>
          </a:xfrm>
        </p:spPr>
      </p:pic>
      <p:sp>
        <p:nvSpPr>
          <p:cNvPr id="5" name="TextBox 4"/>
          <p:cNvSpPr txBox="1"/>
          <p:nvPr/>
        </p:nvSpPr>
        <p:spPr>
          <a:xfrm>
            <a:off x="0" y="6366934"/>
            <a:ext cx="7373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   https://</a:t>
            </a:r>
            <a:r>
              <a:rPr lang="en-US" dirty="0" err="1" smtClean="0"/>
              <a:t>www.rottentomatoes.com</a:t>
            </a:r>
            <a:r>
              <a:rPr lang="en-US" dirty="0" smtClean="0"/>
              <a:t>/m/</a:t>
            </a:r>
            <a:r>
              <a:rPr lang="en-US" dirty="0" err="1" smtClean="0"/>
              <a:t>everything_everywhere_all_at_once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551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572"/>
            <a:ext cx="8229600" cy="1143000"/>
          </a:xfrm>
        </p:spPr>
        <p:txBody>
          <a:bodyPr/>
          <a:lstStyle/>
          <a:p>
            <a:r>
              <a:rPr lang="en-US" dirty="0" smtClean="0"/>
              <a:t>Reviews: The Guardian</a:t>
            </a:r>
            <a:endParaRPr lang="en-US" dirty="0"/>
          </a:p>
        </p:txBody>
      </p:sp>
      <p:pic>
        <p:nvPicPr>
          <p:cNvPr id="4" name="Content Placeholder 3" descr="Screen Shot 2022-10-17 at 10.32.35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2" t="17032" r="30865" b="9552"/>
          <a:stretch/>
        </p:blipFill>
        <p:spPr>
          <a:xfrm>
            <a:off x="1714287" y="943505"/>
            <a:ext cx="7429713" cy="5414464"/>
          </a:xfrm>
        </p:spPr>
      </p:pic>
      <p:sp>
        <p:nvSpPr>
          <p:cNvPr id="5" name="TextBox 4"/>
          <p:cNvSpPr txBox="1"/>
          <p:nvPr/>
        </p:nvSpPr>
        <p:spPr>
          <a:xfrm>
            <a:off x="0" y="6211669"/>
            <a:ext cx="7992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4"/>
              </a:rPr>
              <a:t>https://www.theguardian.com/film/2022/may/11/everything-everywhere-all-at</a:t>
            </a:r>
            <a:endParaRPr lang="en-US" dirty="0" smtClean="0"/>
          </a:p>
          <a:p>
            <a:r>
              <a:rPr lang="en-US" dirty="0" smtClean="0"/>
              <a:t>-once-review-nothing-nowhere-over-a-long-period-of-time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054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Reviews: The Independent </a:t>
            </a:r>
            <a:endParaRPr lang="en-US" dirty="0"/>
          </a:p>
        </p:txBody>
      </p:sp>
      <p:pic>
        <p:nvPicPr>
          <p:cNvPr id="4" name="Content Placeholder 3" descr="Independent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8" t="41065" r="10288" b="16137"/>
          <a:stretch/>
        </p:blipFill>
        <p:spPr>
          <a:xfrm>
            <a:off x="0" y="1417638"/>
            <a:ext cx="6417733" cy="2201333"/>
          </a:xfrm>
        </p:spPr>
      </p:pic>
      <p:sp>
        <p:nvSpPr>
          <p:cNvPr id="5" name="TextBox 4"/>
          <p:cNvSpPr txBox="1"/>
          <p:nvPr/>
        </p:nvSpPr>
        <p:spPr>
          <a:xfrm>
            <a:off x="643467" y="4563070"/>
            <a:ext cx="85005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‘To </a:t>
            </a:r>
            <a:r>
              <a:rPr lang="en-GB" dirty="0"/>
              <a:t>elaborate any more on the plot would spoil the fun, but the power packed </a:t>
            </a:r>
            <a:r>
              <a:rPr lang="en-GB" dirty="0" smtClean="0"/>
              <a:t>into</a:t>
            </a:r>
          </a:p>
          <a:p>
            <a:pPr algn="r"/>
            <a:r>
              <a:rPr lang="en-GB" dirty="0"/>
              <a:t> </a:t>
            </a:r>
            <a:r>
              <a:rPr lang="en-GB" i="1" dirty="0"/>
              <a:t>Everything </a:t>
            </a:r>
            <a:r>
              <a:rPr lang="en-GB" i="1" dirty="0" err="1"/>
              <a:t>Everywhere</a:t>
            </a:r>
            <a:r>
              <a:rPr lang="en-GB" dirty="0" err="1"/>
              <a:t>’s</a:t>
            </a:r>
            <a:r>
              <a:rPr lang="en-GB" dirty="0"/>
              <a:t> punch is that all this elaborate chaos has a distinct purpose </a:t>
            </a:r>
            <a:r>
              <a:rPr lang="en-GB" dirty="0" smtClean="0"/>
              <a:t>to it</a:t>
            </a:r>
            <a:r>
              <a:rPr lang="en-GB" dirty="0"/>
              <a:t>. </a:t>
            </a:r>
            <a:r>
              <a:rPr lang="en-GB" dirty="0" smtClean="0"/>
              <a:t>The </a:t>
            </a:r>
            <a:r>
              <a:rPr lang="en-GB" dirty="0"/>
              <a:t>Daniels have fully captured the fractured feeling of modern existence, of never quite </a:t>
            </a:r>
            <a:r>
              <a:rPr lang="en-GB" dirty="0" smtClean="0"/>
              <a:t>being </a:t>
            </a:r>
            <a:r>
              <a:rPr lang="en-GB" dirty="0"/>
              <a:t>at the wheel of your own life</a:t>
            </a:r>
            <a:r>
              <a:rPr lang="en-GB" dirty="0" smtClean="0"/>
              <a:t>.’</a:t>
            </a:r>
            <a:endParaRPr lang="en-GB" dirty="0"/>
          </a:p>
          <a:p>
            <a:pPr algn="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0" y="6273224"/>
            <a:ext cx="9144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https://</a:t>
            </a:r>
            <a:r>
              <a:rPr lang="en-US" sz="1600" dirty="0" err="1" smtClean="0"/>
              <a:t>www.independent.co.uk</a:t>
            </a:r>
            <a:r>
              <a:rPr lang="en-US" sz="1600" dirty="0" smtClean="0"/>
              <a:t>/arts-entertainment/films/reviews/everything-everywhere-all-at-once-review-uk-b2079094.html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4558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Your reviews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request was to:</a:t>
            </a:r>
          </a:p>
          <a:p>
            <a:endParaRPr lang="en-US" dirty="0"/>
          </a:p>
          <a:p>
            <a:r>
              <a:rPr lang="en-US" dirty="0" smtClean="0"/>
              <a:t>Read a review of a work of film, theatre, exhibition that you have seen very recently.</a:t>
            </a:r>
          </a:p>
          <a:p>
            <a:endParaRPr lang="en-US" dirty="0" smtClean="0"/>
          </a:p>
          <a:p>
            <a:r>
              <a:rPr lang="en-US" dirty="0" smtClean="0"/>
              <a:t>Consider if the review influences your opinion, analysis or enjoyment of the work.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564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have you just done?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Engaged with your discipline / art form / interests</a:t>
            </a:r>
          </a:p>
          <a:p>
            <a:r>
              <a:rPr lang="en-US" dirty="0" smtClean="0"/>
              <a:t>Given an overview of your critical insight</a:t>
            </a:r>
          </a:p>
          <a:p>
            <a:r>
              <a:rPr lang="en-US" dirty="0" smtClean="0"/>
              <a:t>Provided a snapshot of the creative industries</a:t>
            </a:r>
          </a:p>
          <a:p>
            <a:r>
              <a:rPr lang="en-US" dirty="0" smtClean="0"/>
              <a:t>Made judgments about relevance and research</a:t>
            </a:r>
            <a:endParaRPr lang="en-US" dirty="0"/>
          </a:p>
          <a:p>
            <a:r>
              <a:rPr lang="en-US" dirty="0" smtClean="0"/>
              <a:t>Committed to independent study for self </a:t>
            </a:r>
            <a:r>
              <a:rPr lang="en-US" dirty="0" smtClean="0"/>
              <a:t>improvement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70003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3</a:t>
            </a:r>
            <a:endParaRPr lang="en-US" dirty="0"/>
          </a:p>
        </p:txBody>
      </p:sp>
      <p:pic>
        <p:nvPicPr>
          <p:cNvPr id="4" name="Content Placeholder 3" descr="Screen Shot 2022-10-17 at 09.51.23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0" t="9802" r="5253" b="9310"/>
          <a:stretch/>
        </p:blipFill>
        <p:spPr>
          <a:xfrm>
            <a:off x="463934" y="1893383"/>
            <a:ext cx="8222866" cy="4555395"/>
          </a:xfrm>
        </p:spPr>
      </p:pic>
    </p:spTree>
    <p:extLst>
      <p:ext uri="{BB962C8B-B14F-4D97-AF65-F5344CB8AC3E}">
        <p14:creationId xmlns:p14="http://schemas.microsoft.com/office/powerpoint/2010/main" val="3355156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This technology for assessment is a very comprehensive guide to Microsoft Word and PowerPoint.</a:t>
            </a:r>
          </a:p>
          <a:p>
            <a:r>
              <a:rPr lang="en-US" dirty="0" smtClean="0"/>
              <a:t>There is also very good guidance on how to prepare and create a ‘video’ presentation on MS Stream. </a:t>
            </a:r>
          </a:p>
          <a:p>
            <a:r>
              <a:rPr lang="en-US" dirty="0" smtClean="0"/>
              <a:t>It will be a comparatively short Topic if you have some experience of using the Microsoft workflow.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659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3</a:t>
            </a:r>
            <a:endParaRPr lang="en-US" dirty="0"/>
          </a:p>
        </p:txBody>
      </p:sp>
      <p:pic>
        <p:nvPicPr>
          <p:cNvPr id="4" name="Content Placeholder 3" descr="U3 penultimate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" t="9616" r="5222" b="11617"/>
          <a:stretch/>
        </p:blipFill>
        <p:spPr>
          <a:xfrm>
            <a:off x="0" y="1417638"/>
            <a:ext cx="6467883" cy="3465487"/>
          </a:xfrm>
        </p:spPr>
      </p:pic>
    </p:spTree>
    <p:extLst>
      <p:ext uri="{BB962C8B-B14F-4D97-AF65-F5344CB8AC3E}">
        <p14:creationId xmlns:p14="http://schemas.microsoft.com/office/powerpoint/2010/main" val="2313854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3</a:t>
            </a:r>
            <a:endParaRPr lang="en-US" dirty="0"/>
          </a:p>
        </p:txBody>
      </p:sp>
      <p:pic>
        <p:nvPicPr>
          <p:cNvPr id="4" name="Content Placeholder 3" descr="U3 penultimate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" t="9616" r="5222" b="11617"/>
          <a:stretch/>
        </p:blipFill>
        <p:spPr>
          <a:xfrm>
            <a:off x="0" y="1417638"/>
            <a:ext cx="6467883" cy="3465487"/>
          </a:xfrm>
        </p:spPr>
      </p:pic>
      <p:pic>
        <p:nvPicPr>
          <p:cNvPr id="5" name="Picture 4" descr="Unit refs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7" t="12584" r="7592" b="12007"/>
          <a:stretch/>
        </p:blipFill>
        <p:spPr>
          <a:xfrm>
            <a:off x="2992143" y="3810090"/>
            <a:ext cx="5418366" cy="294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415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Skill </a:t>
            </a:r>
            <a:r>
              <a:rPr lang="en-US" dirty="0" err="1" smtClean="0"/>
              <a:t>utilisation</a:t>
            </a:r>
            <a:r>
              <a:rPr lang="en-US" dirty="0" smtClean="0"/>
              <a:t> in your discipline.</a:t>
            </a:r>
          </a:p>
          <a:p>
            <a:endParaRPr lang="en-US" dirty="0" smtClean="0"/>
          </a:p>
          <a:p>
            <a:r>
              <a:rPr lang="en-GB" dirty="0" smtClean="0"/>
              <a:t>You </a:t>
            </a:r>
            <a:r>
              <a:rPr lang="en-GB" dirty="0"/>
              <a:t>will </a:t>
            </a:r>
            <a:r>
              <a:rPr lang="en-GB" dirty="0" smtClean="0"/>
              <a:t>use the </a:t>
            </a:r>
            <a:r>
              <a:rPr lang="en-GB" dirty="0"/>
              <a:t>'technology' </a:t>
            </a:r>
            <a:r>
              <a:rPr lang="en-GB" dirty="0" smtClean="0"/>
              <a:t>used in </a:t>
            </a:r>
            <a:r>
              <a:rPr lang="en-GB" dirty="0"/>
              <a:t>Unit 1 Topic 3 to support this work</a:t>
            </a:r>
            <a:r>
              <a:rPr lang="en-GB" dirty="0" smtClean="0"/>
              <a:t>.</a:t>
            </a:r>
          </a:p>
          <a:p>
            <a:r>
              <a:rPr lang="en-GB" dirty="0" smtClean="0"/>
              <a:t>Task-led rather than taught content led.</a:t>
            </a:r>
            <a:endParaRPr lang="en-GB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824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task:</a:t>
            </a:r>
          </a:p>
          <a:p>
            <a:endParaRPr lang="en-GB" dirty="0"/>
          </a:p>
          <a:p>
            <a:r>
              <a:rPr lang="en-GB" dirty="0" smtClean="0"/>
              <a:t>Reverse engineer a creative task and express it clearly using discipline led </a:t>
            </a:r>
            <a:r>
              <a:rPr lang="en-GB" i="1" dirty="0" smtClean="0"/>
              <a:t>intelligence</a:t>
            </a:r>
            <a:r>
              <a:rPr lang="en-GB" dirty="0" smtClean="0"/>
              <a:t> and appropriate technologies to the Unit content.</a:t>
            </a:r>
          </a:p>
          <a:p>
            <a:endParaRPr lang="en-GB" dirty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568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Choose an </a:t>
            </a:r>
            <a:r>
              <a:rPr lang="en-GB" dirty="0" smtClean="0"/>
              <a:t>event, method </a:t>
            </a:r>
            <a:r>
              <a:rPr lang="en-GB" dirty="0"/>
              <a:t>or creative task that </a:t>
            </a:r>
            <a:r>
              <a:rPr lang="en-GB" dirty="0" smtClean="0"/>
              <a:t>is </a:t>
            </a:r>
            <a:r>
              <a:rPr lang="en-GB" dirty="0"/>
              <a:t>important </a:t>
            </a:r>
            <a:r>
              <a:rPr lang="en-GB" dirty="0" smtClean="0"/>
              <a:t>to success in </a:t>
            </a:r>
            <a:r>
              <a:rPr lang="en-GB" dirty="0"/>
              <a:t>your industry - something basic and interesting.</a:t>
            </a:r>
          </a:p>
          <a:p>
            <a:endParaRPr lang="en-GB" dirty="0"/>
          </a:p>
          <a:p>
            <a:r>
              <a:rPr lang="en-GB" dirty="0"/>
              <a:t>In your discipline </a:t>
            </a:r>
            <a:r>
              <a:rPr lang="en-GB" dirty="0" smtClean="0"/>
              <a:t>group, </a:t>
            </a:r>
            <a:r>
              <a:rPr lang="en-GB" dirty="0"/>
              <a:t>work in groups of 4 or 5 </a:t>
            </a:r>
            <a:r>
              <a:rPr lang="en-GB" dirty="0" smtClean="0"/>
              <a:t>students and </a:t>
            </a:r>
            <a:r>
              <a:rPr lang="en-GB" dirty="0"/>
              <a:t>create a step-by-step </a:t>
            </a:r>
            <a:r>
              <a:rPr lang="en-GB" dirty="0" smtClean="0"/>
              <a:t>“guide </a:t>
            </a:r>
            <a:r>
              <a:rPr lang="en-GB" dirty="0"/>
              <a:t>to </a:t>
            </a:r>
            <a:r>
              <a:rPr lang="en-GB" dirty="0" smtClean="0"/>
              <a:t>creating</a:t>
            </a:r>
            <a:r>
              <a:rPr lang="mr-IN" dirty="0" smtClean="0"/>
              <a:t>…</a:t>
            </a:r>
            <a:r>
              <a:rPr lang="en-GB" dirty="0" smtClean="0"/>
              <a:t>” presentation and ‘video’ of a </a:t>
            </a:r>
            <a:r>
              <a:rPr lang="en-GB" dirty="0"/>
              <a:t>basic version of your chosen </a:t>
            </a:r>
            <a:r>
              <a:rPr lang="en-GB" dirty="0" smtClean="0"/>
              <a:t>event (</a:t>
            </a:r>
            <a:r>
              <a:rPr lang="en-GB" dirty="0"/>
              <a:t>as outlined above).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8928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might be a rough-guide style:</a:t>
            </a:r>
            <a:endParaRPr lang="en-GB" dirty="0" smtClean="0"/>
          </a:p>
          <a:p>
            <a:r>
              <a:rPr lang="en-GB" dirty="0" smtClean="0"/>
              <a:t>Guide to creating a flat for Set Design and Production</a:t>
            </a:r>
          </a:p>
          <a:p>
            <a:r>
              <a:rPr lang="en-GB" dirty="0" smtClean="0"/>
              <a:t>Guide to shooting landscapes for Adventure Filmmaking</a:t>
            </a:r>
          </a:p>
          <a:p>
            <a:r>
              <a:rPr lang="en-GB" dirty="0" smtClean="0"/>
              <a:t>Guide to method acting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5720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pic>
        <p:nvPicPr>
          <p:cNvPr id="4" name="Content Placeholder 3" descr="Screen Shot 2022-10-17 at 11.02.45.png">
            <a:hlinkClick r:id="rId3"/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3" t="30585" r="43484" b="16740"/>
          <a:stretch/>
        </p:blipFill>
        <p:spPr>
          <a:xfrm>
            <a:off x="457200" y="1476023"/>
            <a:ext cx="3104444" cy="2709333"/>
          </a:xfrm>
        </p:spPr>
      </p:pic>
      <p:pic>
        <p:nvPicPr>
          <p:cNvPr id="5" name="Picture 4" descr="Screen Shot 2022-10-17 at 11.03.12.png">
            <a:hlinkClick r:id="rId5"/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1" t="27655" r="34722" b="11358"/>
          <a:stretch/>
        </p:blipFill>
        <p:spPr>
          <a:xfrm>
            <a:off x="2989028" y="3084689"/>
            <a:ext cx="3888727" cy="2568223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313310" y="4673601"/>
            <a:ext cx="2370667" cy="195862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hlinkClick r:id="rId7"/>
              </a:rPr>
              <a:t>YouTube tutorial on food filming.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5222" y="6110112"/>
            <a:ext cx="3031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Click on the images for videos.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4636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Watch these examples of discipline-based video info-tutorials that might inspire some practice based ideas on how to present information interestingly:</a:t>
            </a:r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Adventure Filmmaking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Set, Design and Production</a:t>
            </a:r>
            <a:endParaRPr lang="en-US" dirty="0" smtClean="0"/>
          </a:p>
          <a:p>
            <a:r>
              <a:rPr lang="en-US" dirty="0" smtClean="0">
                <a:hlinkClick r:id="rId5"/>
              </a:rPr>
              <a:t>Acting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038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</a:t>
            </a:r>
            <a:r>
              <a:rPr lang="en-US" dirty="0" smtClean="0"/>
              <a:t>mportant emphasis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I’m not asking for animated, expensive, time-consuming videos.</a:t>
            </a:r>
          </a:p>
          <a:p>
            <a:r>
              <a:rPr lang="en-US" dirty="0" smtClean="0"/>
              <a:t>I want you to </a:t>
            </a:r>
            <a:r>
              <a:rPr lang="en-US" b="1" dirty="0" smtClean="0"/>
              <a:t>show</a:t>
            </a:r>
            <a:r>
              <a:rPr lang="en-US" dirty="0" smtClean="0"/>
              <a:t> what you have learned in the Unit through the </a:t>
            </a:r>
            <a:r>
              <a:rPr lang="en-US" b="1" dirty="0" smtClean="0"/>
              <a:t>lens</a:t>
            </a:r>
            <a:r>
              <a:rPr lang="en-US" dirty="0" smtClean="0"/>
              <a:t> of your subject area.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2014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can list </a:t>
            </a:r>
            <a:r>
              <a:rPr lang="en-GB" dirty="0"/>
              <a:t>all of the creative, practical and literacy technologies that were </a:t>
            </a:r>
            <a:r>
              <a:rPr lang="en-GB" dirty="0" smtClean="0"/>
              <a:t>used in making the presentation video:</a:t>
            </a:r>
            <a:endParaRPr lang="en-GB" dirty="0"/>
          </a:p>
          <a:p>
            <a:r>
              <a:rPr lang="en-GB" dirty="0"/>
              <a:t>e.g. </a:t>
            </a:r>
            <a:r>
              <a:rPr lang="en-GB" dirty="0" smtClean="0"/>
              <a:t>to use </a:t>
            </a:r>
            <a:r>
              <a:rPr lang="en-GB" dirty="0"/>
              <a:t>an electric saw </a:t>
            </a:r>
            <a:r>
              <a:rPr lang="en-GB" dirty="0" smtClean="0"/>
              <a:t>there are considerations of  </a:t>
            </a:r>
            <a:r>
              <a:rPr lang="en-GB" dirty="0"/>
              <a:t>H&amp;S, location, </a:t>
            </a:r>
            <a:r>
              <a:rPr lang="en-GB" dirty="0" smtClean="0"/>
              <a:t>maintenance, training, appropriateness </a:t>
            </a:r>
            <a:r>
              <a:rPr lang="en-GB" dirty="0" err="1" smtClean="0"/>
              <a:t>etc</a:t>
            </a:r>
            <a:endParaRPr lang="en-GB" dirty="0"/>
          </a:p>
          <a:p>
            <a:r>
              <a:rPr lang="en-GB" dirty="0" smtClean="0"/>
              <a:t>Consider how you can express this information is </a:t>
            </a:r>
            <a:r>
              <a:rPr lang="en-GB" dirty="0"/>
              <a:t>to an interested person / a beginner / a professional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824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</a:t>
            </a:r>
            <a:r>
              <a:rPr lang="en-GB" dirty="0" smtClean="0"/>
              <a:t>aim to produce:</a:t>
            </a:r>
          </a:p>
          <a:p>
            <a:endParaRPr lang="en-GB" dirty="0"/>
          </a:p>
          <a:p>
            <a:r>
              <a:rPr lang="en-GB" dirty="0" smtClean="0"/>
              <a:t>A 60 </a:t>
            </a:r>
            <a:r>
              <a:rPr lang="en-GB" dirty="0"/>
              <a:t>second </a:t>
            </a:r>
            <a:r>
              <a:rPr lang="en-GB" dirty="0" smtClean="0"/>
              <a:t>video presentation, or</a:t>
            </a:r>
          </a:p>
          <a:p>
            <a:r>
              <a:rPr lang="en-GB" dirty="0" smtClean="0"/>
              <a:t>A 60 seconds of film, or,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90 second read (equivalent) on </a:t>
            </a:r>
            <a:r>
              <a:rPr lang="en-GB" dirty="0" smtClean="0"/>
              <a:t>Sway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0774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purpose of this very practical Topic is to combine your discipline skills </a:t>
            </a:r>
            <a:r>
              <a:rPr lang="mr-IN" dirty="0" smtClean="0"/>
              <a:t>–</a:t>
            </a:r>
            <a:r>
              <a:rPr lang="en-US" dirty="0" smtClean="0"/>
              <a:t> or degree </a:t>
            </a:r>
            <a:r>
              <a:rPr lang="en-US" dirty="0" err="1" smtClean="0"/>
              <a:t>programme</a:t>
            </a:r>
            <a:r>
              <a:rPr lang="en-US" dirty="0" smtClean="0"/>
              <a:t> competencies - with the Unit 1 Topic skills of:</a:t>
            </a:r>
          </a:p>
          <a:p>
            <a:endParaRPr lang="en-US" dirty="0"/>
          </a:p>
          <a:p>
            <a:r>
              <a:rPr lang="en-US" dirty="0" smtClean="0"/>
              <a:t>Topic 1: Finding and Using Information</a:t>
            </a:r>
          </a:p>
          <a:p>
            <a:r>
              <a:rPr lang="en-US" dirty="0" smtClean="0"/>
              <a:t>Topic 2: Thinking and Writing Critically</a:t>
            </a:r>
          </a:p>
          <a:p>
            <a:r>
              <a:rPr lang="en-US" dirty="0" smtClean="0"/>
              <a:t>Topic 3: Technology for Assessment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36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You should try to include information about relevant technologies that aid your disciplines or industries in your presentation.</a:t>
            </a:r>
          </a:p>
          <a:p>
            <a:r>
              <a:rPr lang="en-US" dirty="0" smtClean="0"/>
              <a:t>This might be as universal as </a:t>
            </a:r>
            <a:r>
              <a:rPr lang="en-US" dirty="0" err="1" smtClean="0"/>
              <a:t>DropBox</a:t>
            </a:r>
            <a:r>
              <a:rPr lang="en-US" dirty="0" smtClean="0"/>
              <a:t> or as specific as Adobe After Effects and </a:t>
            </a:r>
            <a:r>
              <a:rPr lang="en-US" dirty="0" err="1" smtClean="0"/>
              <a:t>PhotoShop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19278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smtClean="0"/>
              <a:t>final work should:</a:t>
            </a:r>
          </a:p>
          <a:p>
            <a:r>
              <a:rPr lang="en-GB" dirty="0"/>
              <a:t>H</a:t>
            </a:r>
            <a:r>
              <a:rPr lang="en-GB" dirty="0" smtClean="0"/>
              <a:t>ave </a:t>
            </a:r>
            <a:r>
              <a:rPr lang="en-GB" dirty="0"/>
              <a:t>a 'further reading' slide / links - for further interest.</a:t>
            </a:r>
          </a:p>
          <a:p>
            <a:r>
              <a:rPr lang="en-GB" dirty="0"/>
              <a:t>B</a:t>
            </a:r>
            <a:r>
              <a:rPr lang="en-GB" dirty="0" smtClean="0"/>
              <a:t>e accessible - explaining </a:t>
            </a:r>
            <a:r>
              <a:rPr lang="en-GB" dirty="0"/>
              <a:t>key terms and methods </a:t>
            </a:r>
            <a:r>
              <a:rPr lang="mr-IN" dirty="0" smtClean="0"/>
              <a:t>–</a:t>
            </a:r>
            <a:r>
              <a:rPr lang="en-GB" dirty="0" smtClean="0"/>
              <a:t> and provide a </a:t>
            </a:r>
            <a:r>
              <a:rPr lang="en-GB" dirty="0"/>
              <a:t>professional </a:t>
            </a:r>
            <a:r>
              <a:rPr lang="en-GB" dirty="0" smtClean="0"/>
              <a:t>focus or tone by </a:t>
            </a:r>
            <a:r>
              <a:rPr lang="en-GB" dirty="0"/>
              <a:t>the </a:t>
            </a:r>
            <a:r>
              <a:rPr lang="en-GB" dirty="0" smtClean="0"/>
              <a:t>end of the presentation.</a:t>
            </a:r>
            <a:endParaRPr lang="en-GB" dirty="0"/>
          </a:p>
          <a:p>
            <a:r>
              <a:rPr lang="en-GB" dirty="0"/>
              <a:t>E</a:t>
            </a:r>
            <a:r>
              <a:rPr lang="en-GB" dirty="0" smtClean="0"/>
              <a:t>mphasise critical clarity by focussing </a:t>
            </a:r>
            <a:r>
              <a:rPr lang="en-GB" dirty="0"/>
              <a:t>upon academic integrity, readability, access, </a:t>
            </a:r>
            <a:r>
              <a:rPr lang="en-GB" dirty="0" smtClean="0"/>
              <a:t>and your understanding of the learning outcomes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7653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Here are the Learning Outcomes again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Demonstrate the foundational skills required to be a resilient and healthy independent learner.</a:t>
            </a:r>
          </a:p>
          <a:p>
            <a:r>
              <a:rPr lang="en-GB" dirty="0" smtClean="0"/>
              <a:t>Practise the principles of learning agility. </a:t>
            </a:r>
          </a:p>
          <a:p>
            <a:pPr lvl="0"/>
            <a:r>
              <a:rPr lang="en-GB" dirty="0" smtClean="0"/>
              <a:t>Use suitable technology to support and enhance their learning experience within the discipline area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6500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Uploading your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highly independent module so there may be some difference in the times / weeks that you choose to complete the task. </a:t>
            </a:r>
          </a:p>
          <a:p>
            <a:r>
              <a:rPr lang="en-US" dirty="0" smtClean="0"/>
              <a:t>However I suggest that you undertake this work as soon as possible to prepare you for assignments and assessment in your other modules.</a:t>
            </a:r>
          </a:p>
        </p:txBody>
      </p:sp>
    </p:spTree>
    <p:extLst>
      <p:ext uri="{BB962C8B-B14F-4D97-AF65-F5344CB8AC3E}">
        <p14:creationId xmlns:p14="http://schemas.microsoft.com/office/powerpoint/2010/main" val="41706093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Uploading your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Upload a </a:t>
            </a:r>
            <a:r>
              <a:rPr lang="en-US" u="sng" dirty="0" smtClean="0"/>
              <a:t>link</a:t>
            </a:r>
            <a:r>
              <a:rPr lang="en-US" dirty="0" smtClean="0"/>
              <a:t> to your final presentation to the Forum in Unit 1, Topic 4.</a:t>
            </a:r>
          </a:p>
          <a:p>
            <a:r>
              <a:rPr lang="en-US" dirty="0" smtClean="0"/>
              <a:t>Include the names of the members of your group in your post.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8171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Completion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should set a specific timeframe in which to complete this Topic and task.</a:t>
            </a:r>
          </a:p>
          <a:p>
            <a:endParaRPr lang="en-US" dirty="0" smtClean="0"/>
          </a:p>
          <a:p>
            <a:r>
              <a:rPr lang="en-US" dirty="0" smtClean="0"/>
              <a:t>As it is a self-directed Topic, your times will vary, however, you should aim to spend approximately three hours on this work.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5845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A55094-FEFE-A446-BD81-AFD00D14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48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cyfraniad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Thank you for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39729341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1482</Words>
  <Application>Microsoft Macintosh PowerPoint</Application>
  <PresentationFormat>On-screen Show (4:3)</PresentationFormat>
  <Paragraphs>150</Paragraphs>
  <Slides>31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Learning in the Digital Era</vt:lpstr>
      <vt:lpstr>Subject Librarian Session</vt:lpstr>
      <vt:lpstr>Review Request from last session</vt:lpstr>
      <vt:lpstr>Review Request from last session</vt:lpstr>
      <vt:lpstr>Reviews: Empire </vt:lpstr>
      <vt:lpstr>Reviews: Rotton Tomatoes</vt:lpstr>
      <vt:lpstr>Reviews: The Guardian</vt:lpstr>
      <vt:lpstr>Reviews: The Independent </vt:lpstr>
      <vt:lpstr>Your reviews</vt:lpstr>
      <vt:lpstr>What have you just done?</vt:lpstr>
      <vt:lpstr>Unit 1 Topic 3</vt:lpstr>
      <vt:lpstr>Unit 1 Topic 3</vt:lpstr>
      <vt:lpstr>Unit 1 Topic 3</vt:lpstr>
      <vt:lpstr>Unit 1 Topic 3</vt:lpstr>
      <vt:lpstr>Unit 1 Topic 4</vt:lpstr>
      <vt:lpstr>Unit 1 Topic 4</vt:lpstr>
      <vt:lpstr>Unit 1 Topic 4</vt:lpstr>
      <vt:lpstr>Unit 1 Topic 4</vt:lpstr>
      <vt:lpstr>Unit 1 Topic 4</vt:lpstr>
      <vt:lpstr>Unit 1 Topic 4</vt:lpstr>
      <vt:lpstr>Important emphasis</vt:lpstr>
      <vt:lpstr>Unit 1 Topic 4</vt:lpstr>
      <vt:lpstr>Unit 1 Topic 4</vt:lpstr>
      <vt:lpstr>Unit 1 Topic 4</vt:lpstr>
      <vt:lpstr>Unit 1 Topic 4</vt:lpstr>
      <vt:lpstr>Unit 1 Topic 4</vt:lpstr>
      <vt:lpstr>Here are the Learning Outcomes again </vt:lpstr>
      <vt:lpstr>Uploading your work</vt:lpstr>
      <vt:lpstr>Uploading your work</vt:lpstr>
      <vt:lpstr>Task Completion</vt:lpstr>
      <vt:lpstr> Diolch yn fawr am eich cyfraniad. Thank you for your contribution.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Jonathan</dc:creator>
  <cp:lastModifiedBy>Jonathan</cp:lastModifiedBy>
  <cp:revision>21</cp:revision>
  <dcterms:created xsi:type="dcterms:W3CDTF">2022-10-17T07:47:52Z</dcterms:created>
  <dcterms:modified xsi:type="dcterms:W3CDTF">2022-10-17T12:04:15Z</dcterms:modified>
</cp:coreProperties>
</file>