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74" r:id="rId3"/>
    <p:sldId id="275" r:id="rId4"/>
    <p:sldId id="276" r:id="rId5"/>
    <p:sldId id="277" r:id="rId6"/>
    <p:sldId id="278" r:id="rId7"/>
    <p:sldId id="279" r:id="rId8"/>
    <p:sldId id="280" r:id="rId9"/>
    <p:sldId id="281" r:id="rId10"/>
    <p:sldId id="282" r:id="rId11"/>
    <p:sldId id="283" r:id="rId12"/>
    <p:sldId id="284" r:id="rId13"/>
    <p:sldId id="285"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95" autoAdjust="0"/>
  </p:normalViewPr>
  <p:slideViewPr>
    <p:cSldViewPr snapToGrid="0">
      <p:cViewPr varScale="1">
        <p:scale>
          <a:sx n="86" d="100"/>
          <a:sy n="86" d="100"/>
        </p:scale>
        <p:origin x="708" y="7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18/10/2018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Human Rights Act 1998 sets out the fundamental rights and freedoms that everyone in the UK is entitled to. It incorporates the rights set out in the European Convention on Human Rights (ECHR) into domestic British law. The Human Rights Act came into force in the UK in October 2000.</a:t>
            </a:r>
          </a:p>
          <a:p>
            <a:r>
              <a:rPr lang="en-GB" dirty="0" smtClean="0"/>
              <a:t>What human rights are covered by the Act?</a:t>
            </a:r>
          </a:p>
          <a:p>
            <a:r>
              <a:rPr lang="en-GB" dirty="0" smtClean="0"/>
              <a:t>The Act sets out your human rights in a series of ‘Articles’. Each Article deals with a different right. These are all taken from the ECHR and are commonly known as ‘the Convention Rights’:</a:t>
            </a:r>
          </a:p>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13</a:t>
            </a:fld>
            <a:endParaRPr lang="en-GB"/>
          </a:p>
        </p:txBody>
      </p:sp>
    </p:spTree>
    <p:extLst>
      <p:ext uri="{BB962C8B-B14F-4D97-AF65-F5344CB8AC3E}">
        <p14:creationId xmlns:p14="http://schemas.microsoft.com/office/powerpoint/2010/main" val="3136665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18/10/2018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18/10/2018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18/10/2018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18/10/2018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18/10/2018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18/10/2018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legislation.gov.uk/ukpga/1998/42/introduction" TargetMode="External"/><Relationship Id="rId1" Type="http://schemas.openxmlformats.org/officeDocument/2006/relationships/slideLayout" Target="../slideLayouts/slideLayout7.xml"/><Relationship Id="rId4" Type="http://schemas.openxmlformats.org/officeDocument/2006/relationships/hyperlink" Target="http://www.echr.coe.int/Documents/Convention_ENG.pdf"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Human Rights</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err="1">
                <a:solidFill>
                  <a:schemeClr val="bg1"/>
                </a:solidFill>
              </a:rPr>
              <a:t>Brayne</a:t>
            </a:r>
            <a:r>
              <a:rPr lang="en-GB" sz="3600" dirty="0">
                <a:solidFill>
                  <a:schemeClr val="bg1"/>
                </a:solidFill>
              </a:rPr>
              <a:t> and </a:t>
            </a:r>
            <a:r>
              <a:rPr lang="en-GB" sz="3600" dirty="0" err="1">
                <a:solidFill>
                  <a:schemeClr val="bg1"/>
                </a:solidFill>
              </a:rPr>
              <a:t>Carr</a:t>
            </a:r>
            <a:r>
              <a:rPr lang="en-GB" sz="3600" dirty="0">
                <a:solidFill>
                  <a:schemeClr val="bg1"/>
                </a:solidFill>
              </a:rPr>
              <a:t> (2013: 80-109</a:t>
            </a:r>
            <a:r>
              <a:rPr lang="en-GB" sz="3600" dirty="0" smtClean="0">
                <a:solidFill>
                  <a:schemeClr val="bg1"/>
                </a:solidFill>
              </a:rPr>
              <a:t>)</a:t>
            </a:r>
            <a:endParaRPr lang="en-GB" sz="3600" dirty="0">
              <a:solidFill>
                <a:schemeClr val="bg1"/>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p:cNvPicPr>
            <a:picLocks noChangeAspect="1"/>
          </p:cNvPicPr>
          <p:nvPr/>
        </p:nvPicPr>
        <p:blipFill>
          <a:blip r:embed="rId4"/>
          <a:stretch>
            <a:fillRect/>
          </a:stretch>
        </p:blipFill>
        <p:spPr>
          <a:xfrm>
            <a:off x="668700" y="4333513"/>
            <a:ext cx="1569864" cy="2040823"/>
          </a:xfrm>
          <a:prstGeom prst="rect">
            <a:avLst/>
          </a:prstGeom>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a:t>
            </a:fld>
            <a:endParaRPr lang="en-US"/>
          </a:p>
        </p:txBody>
      </p:sp>
      <p:sp>
        <p:nvSpPr>
          <p:cNvPr id="5" name="Rectangle 4"/>
          <p:cNvSpPr/>
          <p:nvPr/>
        </p:nvSpPr>
        <p:spPr>
          <a:xfrm>
            <a:off x="1563526" y="4743263"/>
            <a:ext cx="6324575" cy="1200329"/>
          </a:xfrm>
          <a:prstGeom prst="rect">
            <a:avLst/>
          </a:prstGeom>
          <a:solidFill>
            <a:srgbClr val="FFFF00"/>
          </a:solidFill>
          <a:ln w="76200">
            <a:solidFill>
              <a:schemeClr val="tx1"/>
            </a:solidFill>
          </a:ln>
        </p:spPr>
        <p:txBody>
          <a:bodyPr wrap="square">
            <a:spAutoFit/>
          </a:bodyPr>
          <a:lstStyle/>
          <a:p>
            <a:pPr algn="ctr"/>
            <a:r>
              <a:rPr lang="en-GB" sz="2400" dirty="0"/>
              <a:t>An Act to give further effect to rights and freedoms guaranteed under the European Convention on Human Rights</a:t>
            </a:r>
          </a:p>
        </p:txBody>
      </p:sp>
      <p:pic>
        <p:nvPicPr>
          <p:cNvPr id="6" name="Picture 5">
            <a:hlinkClick r:id="rId2"/>
          </p:cNvPr>
          <p:cNvPicPr>
            <a:picLocks noChangeAspect="1"/>
          </p:cNvPicPr>
          <p:nvPr/>
        </p:nvPicPr>
        <p:blipFill>
          <a:blip r:embed="rId3"/>
          <a:stretch>
            <a:fillRect/>
          </a:stretch>
        </p:blipFill>
        <p:spPr>
          <a:xfrm>
            <a:off x="177627" y="16343"/>
            <a:ext cx="9096375" cy="4629150"/>
          </a:xfrm>
          <a:prstGeom prst="rect">
            <a:avLst/>
          </a:prstGeom>
        </p:spPr>
      </p:pic>
      <p:sp>
        <p:nvSpPr>
          <p:cNvPr id="7" name="Rectangle 6"/>
          <p:cNvSpPr/>
          <p:nvPr/>
        </p:nvSpPr>
        <p:spPr>
          <a:xfrm>
            <a:off x="1563526" y="6267658"/>
            <a:ext cx="6324575" cy="369332"/>
          </a:xfrm>
          <a:prstGeom prst="rect">
            <a:avLst/>
          </a:prstGeom>
        </p:spPr>
        <p:txBody>
          <a:bodyPr wrap="square">
            <a:spAutoFit/>
          </a:bodyPr>
          <a:lstStyle/>
          <a:p>
            <a:pPr algn="ctr"/>
            <a:r>
              <a:rPr lang="en-GB" dirty="0">
                <a:hlinkClick r:id="rId4"/>
              </a:rPr>
              <a:t>http://www.echr.coe.int/Documents/Convention_ENG.pdf</a:t>
            </a:r>
            <a:r>
              <a:rPr lang="en-GB" dirty="0"/>
              <a:t> </a:t>
            </a:r>
          </a:p>
        </p:txBody>
      </p:sp>
    </p:spTree>
    <p:extLst>
      <p:ext uri="{BB962C8B-B14F-4D97-AF65-F5344CB8AC3E}">
        <p14:creationId xmlns:p14="http://schemas.microsoft.com/office/powerpoint/2010/main" val="17194635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3200" dirty="0"/>
              <a:t>What are rights?</a:t>
            </a:r>
          </a:p>
          <a:p>
            <a:endParaRPr lang="en-GB" sz="3200" dirty="0"/>
          </a:p>
          <a:p>
            <a:r>
              <a:rPr lang="en-GB" sz="3200" dirty="0"/>
              <a:t>Who has them?</a:t>
            </a:r>
          </a:p>
          <a:p>
            <a:endParaRPr lang="en-GB" sz="3200" dirty="0"/>
          </a:p>
          <a:p>
            <a:r>
              <a:rPr lang="en-GB" sz="3200" dirty="0"/>
              <a:t>Are there age differences?</a:t>
            </a:r>
          </a:p>
          <a:p>
            <a:endParaRPr lang="en-GB" sz="3200" dirty="0"/>
          </a:p>
          <a:p>
            <a:r>
              <a:rPr lang="en-GB" sz="3200" dirty="0"/>
              <a:t>What about animals?</a:t>
            </a:r>
          </a:p>
        </p:txBody>
      </p:sp>
      <p:sp>
        <p:nvSpPr>
          <p:cNvPr id="3" name="Slide Number Placeholder 2"/>
          <p:cNvSpPr>
            <a:spLocks noGrp="1"/>
          </p:cNvSpPr>
          <p:nvPr>
            <p:ph type="sldNum" sz="quarter" idx="12"/>
          </p:nvPr>
        </p:nvSpPr>
        <p:spPr/>
        <p:txBody>
          <a:bodyPr/>
          <a:lstStyle/>
          <a:p>
            <a:fld id="{B6F15528-21DE-4FAA-801E-634DDDAF4B2B}" type="slidenum">
              <a:rPr lang="en-US" smtClean="0"/>
              <a:pPr/>
              <a:t>3</a:t>
            </a:fld>
            <a:endParaRPr lang="en-US"/>
          </a:p>
        </p:txBody>
      </p:sp>
      <p:sp>
        <p:nvSpPr>
          <p:cNvPr id="4" name="Title 3"/>
          <p:cNvSpPr>
            <a:spLocks noGrp="1"/>
          </p:cNvSpPr>
          <p:nvPr>
            <p:ph type="title"/>
          </p:nvPr>
        </p:nvSpPr>
        <p:spPr/>
        <p:txBody>
          <a:bodyPr/>
          <a:lstStyle/>
          <a:p>
            <a:r>
              <a:rPr lang="en-GB" dirty="0" smtClean="0"/>
              <a:t>Task</a:t>
            </a:r>
            <a:endParaRPr lang="en-GB" dirty="0"/>
          </a:p>
        </p:txBody>
      </p:sp>
    </p:spTree>
    <p:extLst>
      <p:ext uri="{BB962C8B-B14F-4D97-AF65-F5344CB8AC3E}">
        <p14:creationId xmlns:p14="http://schemas.microsoft.com/office/powerpoint/2010/main" val="30497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742950" indent="-742950">
              <a:buFont typeface="+mj-lt"/>
              <a:buAutoNum type="arabicPeriod"/>
            </a:pPr>
            <a:endParaRPr lang="en-GB" sz="3600" dirty="0"/>
          </a:p>
          <a:p>
            <a:pPr marL="742950" indent="-742950">
              <a:buFont typeface="+mj-lt"/>
              <a:buAutoNum type="arabicPeriod"/>
            </a:pPr>
            <a:r>
              <a:rPr lang="en-GB" sz="3600" dirty="0"/>
              <a:t>An overview of human rights law</a:t>
            </a:r>
          </a:p>
          <a:p>
            <a:pPr marL="742950" indent="-742950">
              <a:buFont typeface="+mj-lt"/>
              <a:buAutoNum type="arabicPeriod"/>
            </a:pPr>
            <a:endParaRPr lang="en-GB" sz="3600" dirty="0"/>
          </a:p>
          <a:p>
            <a:pPr marL="742950" indent="-742950">
              <a:buFont typeface="+mj-lt"/>
              <a:buAutoNum type="arabicPeriod"/>
            </a:pPr>
            <a:r>
              <a:rPr lang="en-GB" sz="3600" dirty="0"/>
              <a:t>Clarify key elements of equality law</a:t>
            </a:r>
          </a:p>
          <a:p>
            <a:pPr>
              <a:buNone/>
            </a:pPr>
            <a:endParaRPr lang="en-GB" dirty="0" smtClean="0"/>
          </a:p>
          <a:p>
            <a:endParaRPr lang="en-GB" dirty="0"/>
          </a:p>
        </p:txBody>
      </p:sp>
      <p:sp>
        <p:nvSpPr>
          <p:cNvPr id="2" name="Title 1"/>
          <p:cNvSpPr>
            <a:spLocks noGrp="1"/>
          </p:cNvSpPr>
          <p:nvPr>
            <p:ph type="title"/>
          </p:nvPr>
        </p:nvSpPr>
        <p:spPr/>
        <p:txBody>
          <a:bodyPr/>
          <a:lstStyle/>
          <a:p>
            <a:r>
              <a:rPr lang="en-GB" dirty="0" smtClean="0"/>
              <a:t>Objective</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1694171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Human Rights Act 1998 and Equality Act 2010 have created a framework, </a:t>
            </a:r>
          </a:p>
          <a:p>
            <a:pPr>
              <a:buNone/>
            </a:pPr>
            <a:r>
              <a:rPr lang="en-GB" dirty="0" smtClean="0"/>
              <a:t>	</a:t>
            </a:r>
          </a:p>
          <a:p>
            <a:pPr>
              <a:buNone/>
            </a:pPr>
            <a:r>
              <a:rPr lang="en-GB" dirty="0" smtClean="0"/>
              <a:t>	</a:t>
            </a:r>
            <a:r>
              <a:rPr lang="en-GB" b="1" dirty="0" smtClean="0"/>
              <a:t>“which in some ways pervades all other law.” </a:t>
            </a:r>
            <a:r>
              <a:rPr lang="en-GB" dirty="0" smtClean="0"/>
              <a:t>[80]</a:t>
            </a:r>
          </a:p>
          <a:p>
            <a:endParaRPr lang="en-GB" dirty="0" smtClean="0"/>
          </a:p>
          <a:p>
            <a:r>
              <a:rPr lang="en-GB" dirty="0" smtClean="0"/>
              <a:t>Principles underpin practice</a:t>
            </a:r>
            <a:endParaRPr lang="en-GB" dirty="0"/>
          </a:p>
        </p:txBody>
      </p:sp>
      <p:sp>
        <p:nvSpPr>
          <p:cNvPr id="2" name="Title 1"/>
          <p:cNvSpPr>
            <a:spLocks noGrp="1"/>
          </p:cNvSpPr>
          <p:nvPr>
            <p:ph type="title"/>
          </p:nvPr>
        </p:nvSpPr>
        <p:spPr/>
        <p:txBody>
          <a:bodyPr/>
          <a:lstStyle/>
          <a:p>
            <a:r>
              <a:rPr lang="en-GB" dirty="0" smtClean="0"/>
              <a:t>Background</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405171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endParaRPr lang="en-GB" sz="2800" dirty="0"/>
          </a:p>
          <a:p>
            <a:r>
              <a:rPr lang="en-GB" sz="2800" dirty="0"/>
              <a:t>2</a:t>
            </a:r>
            <a:r>
              <a:rPr lang="en-GB" sz="2800" baseline="30000" dirty="0"/>
              <a:t>nd</a:t>
            </a:r>
            <a:r>
              <a:rPr lang="en-GB" sz="2800" dirty="0"/>
              <a:t> World War and the desire to prevent fascist oppression</a:t>
            </a:r>
          </a:p>
          <a:p>
            <a:r>
              <a:rPr lang="en-GB" sz="2800" dirty="0"/>
              <a:t>Designed to give legal force within Europe to the principles of the UN Declaration of Human Rights 1948</a:t>
            </a:r>
          </a:p>
          <a:p>
            <a:r>
              <a:rPr lang="en-GB" sz="2800" dirty="0"/>
              <a:t>UK signed the Convention in 1951 and it became binding upon its signatories in 1953</a:t>
            </a:r>
          </a:p>
        </p:txBody>
      </p:sp>
      <p:sp>
        <p:nvSpPr>
          <p:cNvPr id="2" name="Title 1"/>
          <p:cNvSpPr>
            <a:spLocks noGrp="1"/>
          </p:cNvSpPr>
          <p:nvPr>
            <p:ph type="title"/>
          </p:nvPr>
        </p:nvSpPr>
        <p:spPr/>
        <p:txBody>
          <a:bodyPr>
            <a:normAutofit/>
          </a:bodyPr>
          <a:lstStyle/>
          <a:p>
            <a:r>
              <a:rPr lang="en-GB" dirty="0" smtClean="0"/>
              <a:t>European Convention on </a:t>
            </a:r>
            <a:br>
              <a:rPr lang="en-GB" dirty="0" smtClean="0"/>
            </a:br>
            <a:r>
              <a:rPr lang="en-GB" dirty="0" smtClean="0"/>
              <a:t>Human </a:t>
            </a:r>
            <a:r>
              <a:rPr lang="en-GB" smtClean="0"/>
              <a:t>Rights 1951</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174075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‘Declarations’ are statements of general principles to be accepted by governments, but carrying no specific obligations. </a:t>
            </a:r>
          </a:p>
          <a:p>
            <a:endParaRPr lang="en-GB" sz="2800" dirty="0"/>
          </a:p>
          <a:p>
            <a:r>
              <a:rPr lang="en-GB" sz="2800" dirty="0"/>
              <a:t>‘Conventions’ are binding, requiring an active decision by states to ratify them. </a:t>
            </a:r>
          </a:p>
          <a:p>
            <a:pPr>
              <a:buNone/>
            </a:pPr>
            <a:endParaRPr lang="en-GB" dirty="0" smtClean="0"/>
          </a:p>
          <a:p>
            <a:pPr>
              <a:buNone/>
            </a:pPr>
            <a:r>
              <a:rPr lang="en-GB" dirty="0" smtClean="0"/>
              <a:t>Newell (1991)</a:t>
            </a:r>
          </a:p>
          <a:p>
            <a:pPr>
              <a:buNone/>
            </a:pPr>
            <a:endParaRPr lang="en-GB" dirty="0"/>
          </a:p>
        </p:txBody>
      </p:sp>
      <p:sp>
        <p:nvSpPr>
          <p:cNvPr id="2" name="Title 1"/>
          <p:cNvSpPr>
            <a:spLocks noGrp="1"/>
          </p:cNvSpPr>
          <p:nvPr>
            <p:ph type="title"/>
          </p:nvPr>
        </p:nvSpPr>
        <p:spPr/>
        <p:txBody>
          <a:bodyPr/>
          <a:lstStyle/>
          <a:p>
            <a:r>
              <a:rPr lang="en-GB" dirty="0" smtClean="0"/>
              <a:t>Convention v. Declaration</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17374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An early piece of legislation from New Labour</a:t>
            </a:r>
          </a:p>
          <a:p>
            <a:r>
              <a:rPr lang="en-GB" dirty="0" smtClean="0"/>
              <a:t>Primary aim to enable the Convention rights to be enforced through UK courts</a:t>
            </a:r>
          </a:p>
          <a:p>
            <a:r>
              <a:rPr lang="en-GB" dirty="0" smtClean="0"/>
              <a:t>At one time it was felt that human rights cannot work in the context of the so-called war on terror</a:t>
            </a:r>
          </a:p>
          <a:p>
            <a:r>
              <a:rPr lang="en-GB" dirty="0" smtClean="0"/>
              <a:t>Government actually modified the HRA to allow the detainment of terror suspects without trial</a:t>
            </a:r>
            <a:endParaRPr lang="en-GB" dirty="0"/>
          </a:p>
        </p:txBody>
      </p:sp>
      <p:sp>
        <p:nvSpPr>
          <p:cNvPr id="2" name="Title 1"/>
          <p:cNvSpPr>
            <a:spLocks noGrp="1"/>
          </p:cNvSpPr>
          <p:nvPr>
            <p:ph type="title"/>
          </p:nvPr>
        </p:nvSpPr>
        <p:spPr/>
        <p:txBody>
          <a:bodyPr/>
          <a:lstStyle/>
          <a:p>
            <a:r>
              <a:rPr lang="en-GB" dirty="0" smtClean="0"/>
              <a:t>Human Rights Act 1998 (HRA)</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1666345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HRA 1998 (Designated Derogation) Order </a:t>
            </a:r>
            <a:r>
              <a:rPr lang="en-GB" sz="2800" dirty="0" smtClean="0"/>
              <a:t>2001</a:t>
            </a:r>
          </a:p>
          <a:p>
            <a:endParaRPr lang="en-GB" sz="2800" dirty="0"/>
          </a:p>
          <a:p>
            <a:r>
              <a:rPr lang="en-GB" sz="2800" dirty="0"/>
              <a:t>In A and Others v Secretary of State for the Home Department (2005) the House of Lords found that government action against terror suspects was disproportionate and discriminatory. It decided the Order was unlawful</a:t>
            </a:r>
          </a:p>
          <a:p>
            <a:endParaRPr lang="en-GB" dirty="0"/>
          </a:p>
        </p:txBody>
      </p:sp>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130545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What do we think?</a:t>
            </a:r>
          </a:p>
          <a:p>
            <a:endParaRPr lang="en-GB" dirty="0" smtClean="0"/>
          </a:p>
          <a:p>
            <a:r>
              <a:rPr lang="en-GB" dirty="0" smtClean="0"/>
              <a:t>Should suspected terrorists have rights?</a:t>
            </a:r>
          </a:p>
          <a:p>
            <a:endParaRPr lang="en-GB" dirty="0" smtClean="0"/>
          </a:p>
          <a:p>
            <a:r>
              <a:rPr lang="en-GB" dirty="0" smtClean="0"/>
              <a:t>Should governments be allowed to override our rights at times of political conflict?</a:t>
            </a:r>
            <a:endParaRPr lang="en-GB" dirty="0"/>
          </a:p>
        </p:txBody>
      </p:sp>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1507906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Lord Steyn [83]</a:t>
            </a:r>
          </a:p>
          <a:p>
            <a:pPr>
              <a:buNone/>
            </a:pPr>
            <a:endParaRPr lang="en-GB" dirty="0" smtClean="0"/>
          </a:p>
          <a:p>
            <a:r>
              <a:rPr lang="en-GB" dirty="0" smtClean="0"/>
              <a:t>A constitutional democracy must protect fundamental rights. </a:t>
            </a:r>
          </a:p>
          <a:p>
            <a:endParaRPr lang="en-GB" dirty="0" smtClean="0"/>
          </a:p>
          <a:p>
            <a:r>
              <a:rPr lang="en-GB" dirty="0" smtClean="0"/>
              <a:t>It is morally right that the state and all who act on its behalf in a broad functional sense, should respect the fundamental rights of individuals</a:t>
            </a:r>
          </a:p>
          <a:p>
            <a:endParaRPr lang="en-GB" dirty="0" smtClean="0"/>
          </a:p>
          <a:p>
            <a:r>
              <a:rPr lang="en-GB" dirty="0" smtClean="0"/>
              <a:t>Without such a moral compass the state is bound to treat individuals arbitrarily and unjustly</a:t>
            </a:r>
            <a:endParaRPr lang="en-GB" dirty="0"/>
          </a:p>
        </p:txBody>
      </p:sp>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spTree>
    <p:extLst>
      <p:ext uri="{BB962C8B-B14F-4D97-AF65-F5344CB8AC3E}">
        <p14:creationId xmlns:p14="http://schemas.microsoft.com/office/powerpoint/2010/main" val="2138764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a:t>Terrorist cases might get the headlines but lower profile cases are key</a:t>
            </a:r>
          </a:p>
          <a:p>
            <a:r>
              <a:rPr lang="en-GB" sz="2800" dirty="0"/>
              <a:t>R (Bernard) v Enfield LBC (2002) – High Court considered the case of a severely disabled person where her needs were assessed and the local authority failed to act</a:t>
            </a:r>
          </a:p>
          <a:p>
            <a:r>
              <a:rPr lang="en-GB" sz="2800" dirty="0"/>
              <a:t>High Court found they had an obligation under article 8 of the European Convention</a:t>
            </a:r>
          </a:p>
        </p:txBody>
      </p:sp>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881622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77334" y="592183"/>
            <a:ext cx="4184035" cy="5449178"/>
          </a:xfrm>
        </p:spPr>
        <p:txBody>
          <a:bodyPr>
            <a:noAutofit/>
          </a:bodyPr>
          <a:lstStyle/>
          <a:p>
            <a:r>
              <a:rPr lang="en-GB" sz="2000" dirty="0" smtClean="0">
                <a:solidFill>
                  <a:schemeClr val="accent1"/>
                </a:solidFill>
              </a:rPr>
              <a:t>Article </a:t>
            </a:r>
            <a:r>
              <a:rPr lang="en-GB" sz="2000" dirty="0">
                <a:solidFill>
                  <a:schemeClr val="accent1"/>
                </a:solidFill>
              </a:rPr>
              <a:t>2: Right to life</a:t>
            </a:r>
          </a:p>
          <a:p>
            <a:r>
              <a:rPr lang="en-GB" sz="2000" dirty="0">
                <a:solidFill>
                  <a:schemeClr val="accent1"/>
                </a:solidFill>
              </a:rPr>
              <a:t>Article 3: Freedom from torture and inhuman or degrading treatment</a:t>
            </a:r>
          </a:p>
          <a:p>
            <a:r>
              <a:rPr lang="en-GB" sz="2000" dirty="0">
                <a:solidFill>
                  <a:schemeClr val="accent1"/>
                </a:solidFill>
              </a:rPr>
              <a:t>Article 4: Freedom from slavery and forced labour</a:t>
            </a:r>
          </a:p>
          <a:p>
            <a:r>
              <a:rPr lang="en-GB" sz="2000" dirty="0">
                <a:solidFill>
                  <a:schemeClr val="accent1"/>
                </a:solidFill>
              </a:rPr>
              <a:t>Article 5: Right to liberty and security</a:t>
            </a:r>
          </a:p>
          <a:p>
            <a:r>
              <a:rPr lang="en-GB" sz="2000" dirty="0">
                <a:solidFill>
                  <a:schemeClr val="accent1"/>
                </a:solidFill>
              </a:rPr>
              <a:t>Article 6: Right to a fair trial</a:t>
            </a:r>
          </a:p>
          <a:p>
            <a:r>
              <a:rPr lang="en-GB" sz="2000" dirty="0">
                <a:solidFill>
                  <a:schemeClr val="accent1"/>
                </a:solidFill>
              </a:rPr>
              <a:t>Article 7: No punishment without law</a:t>
            </a:r>
          </a:p>
          <a:p>
            <a:r>
              <a:rPr lang="en-GB" sz="2000" dirty="0">
                <a:solidFill>
                  <a:schemeClr val="accent1"/>
                </a:solidFill>
              </a:rPr>
              <a:t>Article 8: Respect for your private and family life, home and correspondence</a:t>
            </a:r>
          </a:p>
          <a:p>
            <a:r>
              <a:rPr lang="en-GB" sz="2000" dirty="0">
                <a:solidFill>
                  <a:schemeClr val="accent1"/>
                </a:solidFill>
              </a:rPr>
              <a:t>Article 9: Freedom of thought, belief and </a:t>
            </a:r>
            <a:r>
              <a:rPr lang="en-GB" sz="2000" dirty="0" smtClean="0">
                <a:solidFill>
                  <a:schemeClr val="accent1"/>
                </a:solidFill>
              </a:rPr>
              <a:t>religion</a:t>
            </a:r>
            <a:endParaRPr lang="en-GB" sz="2000" dirty="0">
              <a:solidFill>
                <a:schemeClr val="accent1"/>
              </a:solidFill>
            </a:endParaRPr>
          </a:p>
        </p:txBody>
      </p:sp>
      <p:sp>
        <p:nvSpPr>
          <p:cNvPr id="6" name="Content Placeholder 5"/>
          <p:cNvSpPr>
            <a:spLocks noGrp="1"/>
          </p:cNvSpPr>
          <p:nvPr>
            <p:ph sz="half" idx="2"/>
          </p:nvPr>
        </p:nvSpPr>
        <p:spPr>
          <a:xfrm>
            <a:off x="5089970" y="592183"/>
            <a:ext cx="4184034" cy="5814304"/>
          </a:xfrm>
        </p:spPr>
        <p:txBody>
          <a:bodyPr>
            <a:normAutofit fontScale="92500" lnSpcReduction="20000"/>
          </a:bodyPr>
          <a:lstStyle/>
          <a:p>
            <a:r>
              <a:rPr lang="en-GB" sz="2200" dirty="0">
                <a:solidFill>
                  <a:schemeClr val="accent1"/>
                </a:solidFill>
              </a:rPr>
              <a:t>Article 10: Freedom of expression</a:t>
            </a:r>
          </a:p>
          <a:p>
            <a:r>
              <a:rPr lang="en-GB" sz="2200" dirty="0">
                <a:solidFill>
                  <a:schemeClr val="accent1"/>
                </a:solidFill>
              </a:rPr>
              <a:t>Article 11: Freedom of assembly and association</a:t>
            </a:r>
          </a:p>
          <a:p>
            <a:r>
              <a:rPr lang="en-GB" sz="2200" dirty="0">
                <a:solidFill>
                  <a:schemeClr val="accent1"/>
                </a:solidFill>
              </a:rPr>
              <a:t>Article 12: Right to marry and start a family</a:t>
            </a:r>
          </a:p>
          <a:p>
            <a:r>
              <a:rPr lang="en-GB" sz="2200" dirty="0">
                <a:solidFill>
                  <a:schemeClr val="accent1"/>
                </a:solidFill>
              </a:rPr>
              <a:t>Article 14: Protection from discrimination in respect of these rights and freedoms</a:t>
            </a:r>
          </a:p>
          <a:p>
            <a:r>
              <a:rPr lang="en-GB" sz="2200" dirty="0">
                <a:solidFill>
                  <a:schemeClr val="accent1"/>
                </a:solidFill>
              </a:rPr>
              <a:t>Protocol 1, Article 1: Right to peaceful enjoyment of your property</a:t>
            </a:r>
          </a:p>
          <a:p>
            <a:r>
              <a:rPr lang="en-GB" sz="2200" dirty="0">
                <a:solidFill>
                  <a:schemeClr val="accent1"/>
                </a:solidFill>
              </a:rPr>
              <a:t>Protocol 1, Article 2: Right to education</a:t>
            </a:r>
          </a:p>
          <a:p>
            <a:r>
              <a:rPr lang="en-GB" sz="2200" dirty="0">
                <a:solidFill>
                  <a:schemeClr val="accent1"/>
                </a:solidFill>
              </a:rPr>
              <a:t>Protocol 1, Article 3: Right to participate in free elections</a:t>
            </a:r>
          </a:p>
          <a:p>
            <a:r>
              <a:rPr lang="en-GB" sz="2200" dirty="0">
                <a:solidFill>
                  <a:schemeClr val="accent1"/>
                </a:solidFill>
              </a:rPr>
              <a:t>Protocol 13, Article 1: Abolition of the death penalty</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613507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606</Words>
  <Application>Microsoft Office PowerPoint</Application>
  <PresentationFormat>Widescreen</PresentationFormat>
  <Paragraphs>92</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Human Rights</vt:lpstr>
      <vt:lpstr>PowerPoint Presentation</vt:lpstr>
      <vt:lpstr>Task</vt:lpstr>
      <vt:lpstr>Objective</vt:lpstr>
      <vt:lpstr>Background</vt:lpstr>
      <vt:lpstr>European Convention on  Human Rights 1951</vt:lpstr>
      <vt:lpstr>Convention v. Declaration</vt:lpstr>
      <vt:lpstr>Human Rights Act 1998 (HRA)</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10</cp:revision>
  <dcterms:created xsi:type="dcterms:W3CDTF">2018-09-27T15:42:22Z</dcterms:created>
  <dcterms:modified xsi:type="dcterms:W3CDTF">2018-10-18T11:59:26Z</dcterms:modified>
</cp:coreProperties>
</file>