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1" r:id="rId16"/>
    <p:sldId id="270"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7E2430-A0C3-D7B7-10FC-ADDE2AAE5CA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06F82E52-23CE-CA17-E2A1-76F99D25960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0CECD013-2AE1-236F-12C8-D6A8A059E38F}"/>
              </a:ext>
            </a:extLst>
          </p:cNvPr>
          <p:cNvSpPr>
            <a:spLocks noGrp="1"/>
          </p:cNvSpPr>
          <p:nvPr>
            <p:ph type="dt" sz="half" idx="10"/>
          </p:nvPr>
        </p:nvSpPr>
        <p:spPr/>
        <p:txBody>
          <a:bodyPr/>
          <a:lstStyle/>
          <a:p>
            <a:fld id="{B61C560A-9E2F-47A9-9878-E4B302EA8681}" type="datetimeFigureOut">
              <a:rPr lang="en-GB" smtClean="0"/>
              <a:t>08/07/2024</a:t>
            </a:fld>
            <a:endParaRPr lang="en-GB"/>
          </a:p>
        </p:txBody>
      </p:sp>
      <p:sp>
        <p:nvSpPr>
          <p:cNvPr id="5" name="Footer Placeholder 4">
            <a:extLst>
              <a:ext uri="{FF2B5EF4-FFF2-40B4-BE49-F238E27FC236}">
                <a16:creationId xmlns:a16="http://schemas.microsoft.com/office/drawing/2014/main" id="{C002B7A9-A080-19C3-969B-E693818B7B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39CAAA3-6B95-B709-C3AB-B2F06B8EEFEF}"/>
              </a:ext>
            </a:extLst>
          </p:cNvPr>
          <p:cNvSpPr>
            <a:spLocks noGrp="1"/>
          </p:cNvSpPr>
          <p:nvPr>
            <p:ph type="sldNum" sz="quarter" idx="12"/>
          </p:nvPr>
        </p:nvSpPr>
        <p:spPr/>
        <p:txBody>
          <a:bodyPr/>
          <a:lstStyle/>
          <a:p>
            <a:fld id="{832735EC-4BF6-4DBE-8179-68FC9D9671D0}" type="slidenum">
              <a:rPr lang="en-GB" smtClean="0"/>
              <a:t>‹#›</a:t>
            </a:fld>
            <a:endParaRPr lang="en-GB"/>
          </a:p>
        </p:txBody>
      </p:sp>
    </p:spTree>
    <p:extLst>
      <p:ext uri="{BB962C8B-B14F-4D97-AF65-F5344CB8AC3E}">
        <p14:creationId xmlns:p14="http://schemas.microsoft.com/office/powerpoint/2010/main" val="42505272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795FA7-9470-EB94-3AB0-178AAEECE6B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EE660D1-9014-42AC-BB93-EBE41BF4D54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4029CC6-5AB5-93E8-D31B-FBF8B2F61838}"/>
              </a:ext>
            </a:extLst>
          </p:cNvPr>
          <p:cNvSpPr>
            <a:spLocks noGrp="1"/>
          </p:cNvSpPr>
          <p:nvPr>
            <p:ph type="dt" sz="half" idx="10"/>
          </p:nvPr>
        </p:nvSpPr>
        <p:spPr/>
        <p:txBody>
          <a:bodyPr/>
          <a:lstStyle/>
          <a:p>
            <a:fld id="{B61C560A-9E2F-47A9-9878-E4B302EA8681}" type="datetimeFigureOut">
              <a:rPr lang="en-GB" smtClean="0"/>
              <a:t>08/07/2024</a:t>
            </a:fld>
            <a:endParaRPr lang="en-GB"/>
          </a:p>
        </p:txBody>
      </p:sp>
      <p:sp>
        <p:nvSpPr>
          <p:cNvPr id="5" name="Footer Placeholder 4">
            <a:extLst>
              <a:ext uri="{FF2B5EF4-FFF2-40B4-BE49-F238E27FC236}">
                <a16:creationId xmlns:a16="http://schemas.microsoft.com/office/drawing/2014/main" id="{331B76C3-781F-53C6-E54A-4410C6ED65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5771F4-89D9-CC4E-8A72-CB06B26D3279}"/>
              </a:ext>
            </a:extLst>
          </p:cNvPr>
          <p:cNvSpPr>
            <a:spLocks noGrp="1"/>
          </p:cNvSpPr>
          <p:nvPr>
            <p:ph type="sldNum" sz="quarter" idx="12"/>
          </p:nvPr>
        </p:nvSpPr>
        <p:spPr/>
        <p:txBody>
          <a:bodyPr/>
          <a:lstStyle/>
          <a:p>
            <a:fld id="{832735EC-4BF6-4DBE-8179-68FC9D9671D0}" type="slidenum">
              <a:rPr lang="en-GB" smtClean="0"/>
              <a:t>‹#›</a:t>
            </a:fld>
            <a:endParaRPr lang="en-GB"/>
          </a:p>
        </p:txBody>
      </p:sp>
    </p:spTree>
    <p:extLst>
      <p:ext uri="{BB962C8B-B14F-4D97-AF65-F5344CB8AC3E}">
        <p14:creationId xmlns:p14="http://schemas.microsoft.com/office/powerpoint/2010/main" val="8584766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7EAC4-C109-BB1E-61C6-B81ED8D2D2B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9F67444B-12F6-5DD1-9A7F-BA28FBB9AE5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AAF706B-C9C5-EA9D-2BEB-DCAD563C62E5}"/>
              </a:ext>
            </a:extLst>
          </p:cNvPr>
          <p:cNvSpPr>
            <a:spLocks noGrp="1"/>
          </p:cNvSpPr>
          <p:nvPr>
            <p:ph type="dt" sz="half" idx="10"/>
          </p:nvPr>
        </p:nvSpPr>
        <p:spPr/>
        <p:txBody>
          <a:bodyPr/>
          <a:lstStyle/>
          <a:p>
            <a:fld id="{B61C560A-9E2F-47A9-9878-E4B302EA8681}" type="datetimeFigureOut">
              <a:rPr lang="en-GB" smtClean="0"/>
              <a:t>08/07/2024</a:t>
            </a:fld>
            <a:endParaRPr lang="en-GB"/>
          </a:p>
        </p:txBody>
      </p:sp>
      <p:sp>
        <p:nvSpPr>
          <p:cNvPr id="5" name="Footer Placeholder 4">
            <a:extLst>
              <a:ext uri="{FF2B5EF4-FFF2-40B4-BE49-F238E27FC236}">
                <a16:creationId xmlns:a16="http://schemas.microsoft.com/office/drawing/2014/main" id="{EC5E9151-008C-6D23-9A36-922EA3F441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A141FF-2DE0-8982-34B6-154E38722EED}"/>
              </a:ext>
            </a:extLst>
          </p:cNvPr>
          <p:cNvSpPr>
            <a:spLocks noGrp="1"/>
          </p:cNvSpPr>
          <p:nvPr>
            <p:ph type="sldNum" sz="quarter" idx="12"/>
          </p:nvPr>
        </p:nvSpPr>
        <p:spPr/>
        <p:txBody>
          <a:bodyPr/>
          <a:lstStyle/>
          <a:p>
            <a:fld id="{832735EC-4BF6-4DBE-8179-68FC9D9671D0}" type="slidenum">
              <a:rPr lang="en-GB" smtClean="0"/>
              <a:t>‹#›</a:t>
            </a:fld>
            <a:endParaRPr lang="en-GB"/>
          </a:p>
        </p:txBody>
      </p:sp>
    </p:spTree>
    <p:extLst>
      <p:ext uri="{BB962C8B-B14F-4D97-AF65-F5344CB8AC3E}">
        <p14:creationId xmlns:p14="http://schemas.microsoft.com/office/powerpoint/2010/main" val="22160665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18126F-E997-CFB0-3B05-DBBB13098B8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14CBD9C-19F4-D988-80D7-CAD5F20E024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6C2E7CCF-0A5C-4C1F-D3E3-7A1CF27CF9F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DDA44331-F58F-2FE5-D538-2741138D42FA}"/>
              </a:ext>
            </a:extLst>
          </p:cNvPr>
          <p:cNvSpPr>
            <a:spLocks noGrp="1"/>
          </p:cNvSpPr>
          <p:nvPr>
            <p:ph type="dt" sz="half" idx="10"/>
          </p:nvPr>
        </p:nvSpPr>
        <p:spPr/>
        <p:txBody>
          <a:bodyPr/>
          <a:lstStyle/>
          <a:p>
            <a:fld id="{B61C560A-9E2F-47A9-9878-E4B302EA8681}" type="datetimeFigureOut">
              <a:rPr lang="en-GB" smtClean="0"/>
              <a:t>08/07/2024</a:t>
            </a:fld>
            <a:endParaRPr lang="en-GB"/>
          </a:p>
        </p:txBody>
      </p:sp>
      <p:sp>
        <p:nvSpPr>
          <p:cNvPr id="6" name="Footer Placeholder 5">
            <a:extLst>
              <a:ext uri="{FF2B5EF4-FFF2-40B4-BE49-F238E27FC236}">
                <a16:creationId xmlns:a16="http://schemas.microsoft.com/office/drawing/2014/main" id="{83DDD6F7-C68C-190C-6123-74B6C39A04B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2EFBF8F-C4E0-E90D-AF78-4263DBC47134}"/>
              </a:ext>
            </a:extLst>
          </p:cNvPr>
          <p:cNvSpPr>
            <a:spLocks noGrp="1"/>
          </p:cNvSpPr>
          <p:nvPr>
            <p:ph type="sldNum" sz="quarter" idx="12"/>
          </p:nvPr>
        </p:nvSpPr>
        <p:spPr/>
        <p:txBody>
          <a:bodyPr/>
          <a:lstStyle/>
          <a:p>
            <a:fld id="{832735EC-4BF6-4DBE-8179-68FC9D9671D0}" type="slidenum">
              <a:rPr lang="en-GB" smtClean="0"/>
              <a:t>‹#›</a:t>
            </a:fld>
            <a:endParaRPr lang="en-GB"/>
          </a:p>
        </p:txBody>
      </p:sp>
    </p:spTree>
    <p:extLst>
      <p:ext uri="{BB962C8B-B14F-4D97-AF65-F5344CB8AC3E}">
        <p14:creationId xmlns:p14="http://schemas.microsoft.com/office/powerpoint/2010/main" val="22917449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FFF63-4F09-631D-E94D-AB09E6C2BD1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9B97EF26-F3E3-411D-55BA-1C2DB8329FE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D94CE0B-D723-6359-5618-3F10B065B7A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B5C51103-F5E8-BB50-0580-AD1A4E4CCEA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6E682FC-09F8-D2E1-1506-EC9FEEA5659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1F79E5D3-18D9-8102-F333-7B7C7BF9EF17}"/>
              </a:ext>
            </a:extLst>
          </p:cNvPr>
          <p:cNvSpPr>
            <a:spLocks noGrp="1"/>
          </p:cNvSpPr>
          <p:nvPr>
            <p:ph type="dt" sz="half" idx="10"/>
          </p:nvPr>
        </p:nvSpPr>
        <p:spPr/>
        <p:txBody>
          <a:bodyPr/>
          <a:lstStyle/>
          <a:p>
            <a:fld id="{B61C560A-9E2F-47A9-9878-E4B302EA8681}" type="datetimeFigureOut">
              <a:rPr lang="en-GB" smtClean="0"/>
              <a:t>08/07/2024</a:t>
            </a:fld>
            <a:endParaRPr lang="en-GB"/>
          </a:p>
        </p:txBody>
      </p:sp>
      <p:sp>
        <p:nvSpPr>
          <p:cNvPr id="8" name="Footer Placeholder 7">
            <a:extLst>
              <a:ext uri="{FF2B5EF4-FFF2-40B4-BE49-F238E27FC236}">
                <a16:creationId xmlns:a16="http://schemas.microsoft.com/office/drawing/2014/main" id="{5D0F189E-8594-F4B6-2C04-28FB510E95F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C07CE61-CDB2-1D9B-E40A-66C56BA9EDEF}"/>
              </a:ext>
            </a:extLst>
          </p:cNvPr>
          <p:cNvSpPr>
            <a:spLocks noGrp="1"/>
          </p:cNvSpPr>
          <p:nvPr>
            <p:ph type="sldNum" sz="quarter" idx="12"/>
          </p:nvPr>
        </p:nvSpPr>
        <p:spPr/>
        <p:txBody>
          <a:bodyPr/>
          <a:lstStyle/>
          <a:p>
            <a:fld id="{832735EC-4BF6-4DBE-8179-68FC9D9671D0}" type="slidenum">
              <a:rPr lang="en-GB" smtClean="0"/>
              <a:t>‹#›</a:t>
            </a:fld>
            <a:endParaRPr lang="en-GB"/>
          </a:p>
        </p:txBody>
      </p:sp>
    </p:spTree>
    <p:extLst>
      <p:ext uri="{BB962C8B-B14F-4D97-AF65-F5344CB8AC3E}">
        <p14:creationId xmlns:p14="http://schemas.microsoft.com/office/powerpoint/2010/main" val="4781820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B44F0E-C6AD-AB45-E3A3-C1243E8E5D8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81771D30-8E94-A4B2-09EF-320FAFC76A0F}"/>
              </a:ext>
            </a:extLst>
          </p:cNvPr>
          <p:cNvSpPr>
            <a:spLocks noGrp="1"/>
          </p:cNvSpPr>
          <p:nvPr>
            <p:ph type="dt" sz="half" idx="10"/>
          </p:nvPr>
        </p:nvSpPr>
        <p:spPr/>
        <p:txBody>
          <a:bodyPr/>
          <a:lstStyle/>
          <a:p>
            <a:fld id="{B61C560A-9E2F-47A9-9878-E4B302EA8681}" type="datetimeFigureOut">
              <a:rPr lang="en-GB" smtClean="0"/>
              <a:t>08/07/2024</a:t>
            </a:fld>
            <a:endParaRPr lang="en-GB"/>
          </a:p>
        </p:txBody>
      </p:sp>
      <p:sp>
        <p:nvSpPr>
          <p:cNvPr id="4" name="Footer Placeholder 3">
            <a:extLst>
              <a:ext uri="{FF2B5EF4-FFF2-40B4-BE49-F238E27FC236}">
                <a16:creationId xmlns:a16="http://schemas.microsoft.com/office/drawing/2014/main" id="{2F8F3E0F-F233-CCB3-D9DB-0636223A6CF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10D0EEF-1290-CA15-D4F8-51E8F8EC1148}"/>
              </a:ext>
            </a:extLst>
          </p:cNvPr>
          <p:cNvSpPr>
            <a:spLocks noGrp="1"/>
          </p:cNvSpPr>
          <p:nvPr>
            <p:ph type="sldNum" sz="quarter" idx="12"/>
          </p:nvPr>
        </p:nvSpPr>
        <p:spPr/>
        <p:txBody>
          <a:bodyPr/>
          <a:lstStyle/>
          <a:p>
            <a:fld id="{832735EC-4BF6-4DBE-8179-68FC9D9671D0}" type="slidenum">
              <a:rPr lang="en-GB" smtClean="0"/>
              <a:t>‹#›</a:t>
            </a:fld>
            <a:endParaRPr lang="en-GB"/>
          </a:p>
        </p:txBody>
      </p:sp>
    </p:spTree>
    <p:extLst>
      <p:ext uri="{BB962C8B-B14F-4D97-AF65-F5344CB8AC3E}">
        <p14:creationId xmlns:p14="http://schemas.microsoft.com/office/powerpoint/2010/main" val="28127996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9AFB4F2-4431-1310-2DD2-7401710C1CEC}"/>
              </a:ext>
            </a:extLst>
          </p:cNvPr>
          <p:cNvSpPr>
            <a:spLocks noGrp="1"/>
          </p:cNvSpPr>
          <p:nvPr>
            <p:ph type="dt" sz="half" idx="10"/>
          </p:nvPr>
        </p:nvSpPr>
        <p:spPr/>
        <p:txBody>
          <a:bodyPr/>
          <a:lstStyle/>
          <a:p>
            <a:fld id="{B61C560A-9E2F-47A9-9878-E4B302EA8681}" type="datetimeFigureOut">
              <a:rPr lang="en-GB" smtClean="0"/>
              <a:t>08/07/2024</a:t>
            </a:fld>
            <a:endParaRPr lang="en-GB"/>
          </a:p>
        </p:txBody>
      </p:sp>
      <p:sp>
        <p:nvSpPr>
          <p:cNvPr id="3" name="Footer Placeholder 2">
            <a:extLst>
              <a:ext uri="{FF2B5EF4-FFF2-40B4-BE49-F238E27FC236}">
                <a16:creationId xmlns:a16="http://schemas.microsoft.com/office/drawing/2014/main" id="{F62A73DB-F586-EAF1-F5A8-8D2CAC53FF2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44477F0-A985-5402-6DD8-0E5E24C1340C}"/>
              </a:ext>
            </a:extLst>
          </p:cNvPr>
          <p:cNvSpPr>
            <a:spLocks noGrp="1"/>
          </p:cNvSpPr>
          <p:nvPr>
            <p:ph type="sldNum" sz="quarter" idx="12"/>
          </p:nvPr>
        </p:nvSpPr>
        <p:spPr/>
        <p:txBody>
          <a:bodyPr/>
          <a:lstStyle/>
          <a:p>
            <a:fld id="{832735EC-4BF6-4DBE-8179-68FC9D9671D0}" type="slidenum">
              <a:rPr lang="en-GB" smtClean="0"/>
              <a:t>‹#›</a:t>
            </a:fld>
            <a:endParaRPr lang="en-GB"/>
          </a:p>
        </p:txBody>
      </p:sp>
    </p:spTree>
    <p:extLst>
      <p:ext uri="{BB962C8B-B14F-4D97-AF65-F5344CB8AC3E}">
        <p14:creationId xmlns:p14="http://schemas.microsoft.com/office/powerpoint/2010/main" val="19213679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FDA88-FEF8-118B-361A-598B224F841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A2D26934-3704-ECE7-1F52-F1985EC6C9D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17ED00C-61BD-3E85-5C81-6275C722F2A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8E35780-00B2-39B2-C189-9CB9DE3D51F7}"/>
              </a:ext>
            </a:extLst>
          </p:cNvPr>
          <p:cNvSpPr>
            <a:spLocks noGrp="1"/>
          </p:cNvSpPr>
          <p:nvPr>
            <p:ph type="dt" sz="half" idx="10"/>
          </p:nvPr>
        </p:nvSpPr>
        <p:spPr/>
        <p:txBody>
          <a:bodyPr/>
          <a:lstStyle/>
          <a:p>
            <a:fld id="{B61C560A-9E2F-47A9-9878-E4B302EA8681}" type="datetimeFigureOut">
              <a:rPr lang="en-GB" smtClean="0"/>
              <a:t>08/07/2024</a:t>
            </a:fld>
            <a:endParaRPr lang="en-GB"/>
          </a:p>
        </p:txBody>
      </p:sp>
      <p:sp>
        <p:nvSpPr>
          <p:cNvPr id="6" name="Footer Placeholder 5">
            <a:extLst>
              <a:ext uri="{FF2B5EF4-FFF2-40B4-BE49-F238E27FC236}">
                <a16:creationId xmlns:a16="http://schemas.microsoft.com/office/drawing/2014/main" id="{52EAB1E6-CD28-BB28-0771-D610B27BCB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D26366D-77D9-8294-3B4C-2B8356DBF1D1}"/>
              </a:ext>
            </a:extLst>
          </p:cNvPr>
          <p:cNvSpPr>
            <a:spLocks noGrp="1"/>
          </p:cNvSpPr>
          <p:nvPr>
            <p:ph type="sldNum" sz="quarter" idx="12"/>
          </p:nvPr>
        </p:nvSpPr>
        <p:spPr/>
        <p:txBody>
          <a:bodyPr/>
          <a:lstStyle/>
          <a:p>
            <a:fld id="{832735EC-4BF6-4DBE-8179-68FC9D9671D0}" type="slidenum">
              <a:rPr lang="en-GB" smtClean="0"/>
              <a:t>‹#›</a:t>
            </a:fld>
            <a:endParaRPr lang="en-GB"/>
          </a:p>
        </p:txBody>
      </p:sp>
    </p:spTree>
    <p:extLst>
      <p:ext uri="{BB962C8B-B14F-4D97-AF65-F5344CB8AC3E}">
        <p14:creationId xmlns:p14="http://schemas.microsoft.com/office/powerpoint/2010/main" val="30748890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0E822-29C9-07E2-CF1F-7FE4FA6D873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1BB04369-5DD0-34BB-08F8-CDEF895A19C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7DCE921-B539-7914-FC24-EAD8DE90C66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4DC3289-0355-3FC2-E7BD-9BE39E75522B}"/>
              </a:ext>
            </a:extLst>
          </p:cNvPr>
          <p:cNvSpPr>
            <a:spLocks noGrp="1"/>
          </p:cNvSpPr>
          <p:nvPr>
            <p:ph type="dt" sz="half" idx="10"/>
          </p:nvPr>
        </p:nvSpPr>
        <p:spPr/>
        <p:txBody>
          <a:bodyPr/>
          <a:lstStyle/>
          <a:p>
            <a:fld id="{B61C560A-9E2F-47A9-9878-E4B302EA8681}" type="datetimeFigureOut">
              <a:rPr lang="en-GB" smtClean="0"/>
              <a:t>08/07/2024</a:t>
            </a:fld>
            <a:endParaRPr lang="en-GB"/>
          </a:p>
        </p:txBody>
      </p:sp>
      <p:sp>
        <p:nvSpPr>
          <p:cNvPr id="6" name="Footer Placeholder 5">
            <a:extLst>
              <a:ext uri="{FF2B5EF4-FFF2-40B4-BE49-F238E27FC236}">
                <a16:creationId xmlns:a16="http://schemas.microsoft.com/office/drawing/2014/main" id="{D0845C00-6228-4020-C91E-7130646D96C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A84DBA1-F14E-9B2D-2655-A93C28A4E995}"/>
              </a:ext>
            </a:extLst>
          </p:cNvPr>
          <p:cNvSpPr>
            <a:spLocks noGrp="1"/>
          </p:cNvSpPr>
          <p:nvPr>
            <p:ph type="sldNum" sz="quarter" idx="12"/>
          </p:nvPr>
        </p:nvSpPr>
        <p:spPr/>
        <p:txBody>
          <a:bodyPr/>
          <a:lstStyle/>
          <a:p>
            <a:fld id="{832735EC-4BF6-4DBE-8179-68FC9D9671D0}" type="slidenum">
              <a:rPr lang="en-GB" smtClean="0"/>
              <a:t>‹#›</a:t>
            </a:fld>
            <a:endParaRPr lang="en-GB"/>
          </a:p>
        </p:txBody>
      </p:sp>
    </p:spTree>
    <p:extLst>
      <p:ext uri="{BB962C8B-B14F-4D97-AF65-F5344CB8AC3E}">
        <p14:creationId xmlns:p14="http://schemas.microsoft.com/office/powerpoint/2010/main" val="34561644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F59A95-5A89-8848-1629-AAF4EDB06D9A}"/>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274D1BAD-6EC1-C35A-77BA-E0C3219178D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824B26D-3A47-8E22-902C-6A6F58AEA249}"/>
              </a:ext>
            </a:extLst>
          </p:cNvPr>
          <p:cNvSpPr>
            <a:spLocks noGrp="1"/>
          </p:cNvSpPr>
          <p:nvPr>
            <p:ph type="dt" sz="half" idx="10"/>
          </p:nvPr>
        </p:nvSpPr>
        <p:spPr/>
        <p:txBody>
          <a:bodyPr/>
          <a:lstStyle/>
          <a:p>
            <a:fld id="{B61C560A-9E2F-47A9-9878-E4B302EA8681}" type="datetimeFigureOut">
              <a:rPr lang="en-GB" smtClean="0"/>
              <a:t>08/07/2024</a:t>
            </a:fld>
            <a:endParaRPr lang="en-GB"/>
          </a:p>
        </p:txBody>
      </p:sp>
      <p:sp>
        <p:nvSpPr>
          <p:cNvPr id="5" name="Footer Placeholder 4">
            <a:extLst>
              <a:ext uri="{FF2B5EF4-FFF2-40B4-BE49-F238E27FC236}">
                <a16:creationId xmlns:a16="http://schemas.microsoft.com/office/drawing/2014/main" id="{1B0EE300-15D2-F382-FC91-5A1B6E702D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8B0345-5B6D-2C69-D8E5-9165D64FABBE}"/>
              </a:ext>
            </a:extLst>
          </p:cNvPr>
          <p:cNvSpPr>
            <a:spLocks noGrp="1"/>
          </p:cNvSpPr>
          <p:nvPr>
            <p:ph type="sldNum" sz="quarter" idx="12"/>
          </p:nvPr>
        </p:nvSpPr>
        <p:spPr/>
        <p:txBody>
          <a:bodyPr/>
          <a:lstStyle/>
          <a:p>
            <a:fld id="{832735EC-4BF6-4DBE-8179-68FC9D9671D0}" type="slidenum">
              <a:rPr lang="en-GB" smtClean="0"/>
              <a:t>‹#›</a:t>
            </a:fld>
            <a:endParaRPr lang="en-GB"/>
          </a:p>
        </p:txBody>
      </p:sp>
    </p:spTree>
    <p:extLst>
      <p:ext uri="{BB962C8B-B14F-4D97-AF65-F5344CB8AC3E}">
        <p14:creationId xmlns:p14="http://schemas.microsoft.com/office/powerpoint/2010/main" val="408291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7FF3DE0-F6DB-3658-BB79-B1A02D40365B}"/>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29CE12BC-684F-7E30-586C-7A8D1FE853F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6082C00-6EA1-D880-6D2D-AF3F39C547E3}"/>
              </a:ext>
            </a:extLst>
          </p:cNvPr>
          <p:cNvSpPr>
            <a:spLocks noGrp="1"/>
          </p:cNvSpPr>
          <p:nvPr>
            <p:ph type="dt" sz="half" idx="10"/>
          </p:nvPr>
        </p:nvSpPr>
        <p:spPr/>
        <p:txBody>
          <a:bodyPr/>
          <a:lstStyle/>
          <a:p>
            <a:fld id="{B61C560A-9E2F-47A9-9878-E4B302EA8681}" type="datetimeFigureOut">
              <a:rPr lang="en-GB" smtClean="0"/>
              <a:t>08/07/2024</a:t>
            </a:fld>
            <a:endParaRPr lang="en-GB"/>
          </a:p>
        </p:txBody>
      </p:sp>
      <p:sp>
        <p:nvSpPr>
          <p:cNvPr id="5" name="Footer Placeholder 4">
            <a:extLst>
              <a:ext uri="{FF2B5EF4-FFF2-40B4-BE49-F238E27FC236}">
                <a16:creationId xmlns:a16="http://schemas.microsoft.com/office/drawing/2014/main" id="{DF4A9FFC-6974-3259-E35D-1ADABF8A99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01E6EB6-C9EB-F324-C4CB-330CEA4A8DCC}"/>
              </a:ext>
            </a:extLst>
          </p:cNvPr>
          <p:cNvSpPr>
            <a:spLocks noGrp="1"/>
          </p:cNvSpPr>
          <p:nvPr>
            <p:ph type="sldNum" sz="quarter" idx="12"/>
          </p:nvPr>
        </p:nvSpPr>
        <p:spPr/>
        <p:txBody>
          <a:bodyPr/>
          <a:lstStyle/>
          <a:p>
            <a:fld id="{832735EC-4BF6-4DBE-8179-68FC9D9671D0}" type="slidenum">
              <a:rPr lang="en-GB" smtClean="0"/>
              <a:t>‹#›</a:t>
            </a:fld>
            <a:endParaRPr lang="en-GB"/>
          </a:p>
        </p:txBody>
      </p:sp>
    </p:spTree>
    <p:extLst>
      <p:ext uri="{BB962C8B-B14F-4D97-AF65-F5344CB8AC3E}">
        <p14:creationId xmlns:p14="http://schemas.microsoft.com/office/powerpoint/2010/main" val="21446628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6110B59-0323-44C7-D4DD-68C4111050D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DB5A064D-859B-C8E4-87B2-5EB69F67D3A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6AAD382-B92E-65E7-540F-64CDF82330E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61C560A-9E2F-47A9-9878-E4B302EA8681}" type="datetimeFigureOut">
              <a:rPr lang="en-GB" smtClean="0"/>
              <a:t>08/07/2024</a:t>
            </a:fld>
            <a:endParaRPr lang="en-GB"/>
          </a:p>
        </p:txBody>
      </p:sp>
      <p:sp>
        <p:nvSpPr>
          <p:cNvPr id="5" name="Footer Placeholder 4">
            <a:extLst>
              <a:ext uri="{FF2B5EF4-FFF2-40B4-BE49-F238E27FC236}">
                <a16:creationId xmlns:a16="http://schemas.microsoft.com/office/drawing/2014/main" id="{B802564E-C4EC-6745-E7E1-C793C7843DE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E1F8035-25EB-3F24-EDB0-CDC181E6CB2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32735EC-4BF6-4DBE-8179-68FC9D9671D0}" type="slidenum">
              <a:rPr lang="en-GB" smtClean="0"/>
              <a:t>‹#›</a:t>
            </a:fld>
            <a:endParaRPr lang="en-GB"/>
          </a:p>
        </p:txBody>
      </p:sp>
    </p:spTree>
    <p:extLst>
      <p:ext uri="{BB962C8B-B14F-4D97-AF65-F5344CB8AC3E}">
        <p14:creationId xmlns:p14="http://schemas.microsoft.com/office/powerpoint/2010/main" val="8090732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healthcareguys.com/2020/03/09/4-medical-communication-strategies-health-care-professionals-should-take-note-of/" TargetMode="External"/><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careerguide.com/career/working-professionals/10-different-ways-to-arrive-at-your-meaning-of-success/attachment/objectives" TargetMode="External"/><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usa.edu/blog/communication-in-nursing/" TargetMode="External"/><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davisandco.com/blog/how-improve-open-ended-questions-surveys" TargetMode="External"/><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pinterest.com.mx/pin/403705554089103745/" TargetMode="External"/><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slideserve.com/cassandrah/attending-amp-listening-powerpoint-ppt-presentation" TargetMode="External"/><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healthvision.in/how-active-listening-makes-a-person-healthier/active-listening-skills/" TargetMode="External"/><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slideserve.com/seda/effective-listening" TargetMode="External"/><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barkleypd.com/blog/promoting-reflection-for-educator-learning/" TargetMode="External"/><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pressbooks.library.ryerson.ca/communicationnursing/chapter/factors-influencing-interprofessional-communication/" TargetMode="External"/><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pixabay.com/illustrations/question-board-chalk-school-1262378/" TargetMode="External"/><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70A1295-61BC-4214-AA3E-D39667302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177956-FC27-ADC3-29A6-4064F4952F23}"/>
              </a:ext>
            </a:extLst>
          </p:cNvPr>
          <p:cNvSpPr>
            <a:spLocks noGrp="1"/>
          </p:cNvSpPr>
          <p:nvPr>
            <p:ph type="ctrTitle"/>
          </p:nvPr>
        </p:nvSpPr>
        <p:spPr>
          <a:xfrm>
            <a:off x="804672" y="5116529"/>
            <a:ext cx="10592174" cy="1000655"/>
          </a:xfrm>
        </p:spPr>
        <p:txBody>
          <a:bodyPr anchor="t">
            <a:normAutofit/>
          </a:bodyPr>
          <a:lstStyle/>
          <a:p>
            <a:pPr algn="l"/>
            <a:r>
              <a:rPr lang="en-GB" sz="3100" b="1">
                <a:solidFill>
                  <a:schemeClr val="tx2"/>
                </a:solidFill>
                <a:latin typeface="Times New Roman" panose="02020603050405020304" pitchFamily="18" charset="0"/>
                <a:cs typeface="Times New Roman" panose="02020603050405020304" pitchFamily="18" charset="0"/>
              </a:rPr>
              <a:t>Basic Communication Skills</a:t>
            </a:r>
            <a:br>
              <a:rPr lang="en-GB" sz="3100" b="1">
                <a:solidFill>
                  <a:schemeClr val="tx2"/>
                </a:solidFill>
                <a:latin typeface="Times New Roman" panose="02020603050405020304" pitchFamily="18" charset="0"/>
                <a:cs typeface="Times New Roman" panose="02020603050405020304" pitchFamily="18" charset="0"/>
              </a:rPr>
            </a:br>
            <a:r>
              <a:rPr lang="en-GB" sz="3100" b="1">
                <a:solidFill>
                  <a:schemeClr val="tx2"/>
                </a:solidFill>
                <a:latin typeface="Times New Roman" panose="02020603050405020304" pitchFamily="18" charset="0"/>
                <a:cs typeface="Times New Roman" panose="02020603050405020304" pitchFamily="18" charset="0"/>
              </a:rPr>
              <a:t>within Healthcare</a:t>
            </a:r>
            <a:endParaRPr lang="en-GB" sz="3100">
              <a:solidFill>
                <a:schemeClr val="tx2"/>
              </a:solidFill>
            </a:endParaRPr>
          </a:p>
        </p:txBody>
      </p:sp>
      <p:pic>
        <p:nvPicPr>
          <p:cNvPr id="7" name="Picture 6" descr="A person holding a tablet">
            <a:extLst>
              <a:ext uri="{FF2B5EF4-FFF2-40B4-BE49-F238E27FC236}">
                <a16:creationId xmlns:a16="http://schemas.microsoft.com/office/drawing/2014/main" id="{F0222D46-6E4A-AD38-FCE5-9FA1FED3DBB7}"/>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19390"/>
          <a:stretch/>
        </p:blipFill>
        <p:spPr>
          <a:xfrm>
            <a:off x="-1" y="10"/>
            <a:ext cx="12192001" cy="4201449"/>
          </a:xfrm>
          <a:prstGeom prst="rect">
            <a:avLst/>
          </a:prstGeom>
        </p:spPr>
      </p:pic>
      <p:grpSp>
        <p:nvGrpSpPr>
          <p:cNvPr id="14" name="Group 13">
            <a:extLst>
              <a:ext uri="{FF2B5EF4-FFF2-40B4-BE49-F238E27FC236}">
                <a16:creationId xmlns:a16="http://schemas.microsoft.com/office/drawing/2014/main" id="{0B139475-2B26-4CA9-9413-DE741E49F7B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5" name="Freeform: Shape 14">
              <a:extLst>
                <a:ext uri="{FF2B5EF4-FFF2-40B4-BE49-F238E27FC236}">
                  <a16:creationId xmlns:a16="http://schemas.microsoft.com/office/drawing/2014/main" id="{16C6BF63-6277-4C39-BE5D-3C341662C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dirty="0"/>
            </a:p>
          </p:txBody>
        </p:sp>
        <p:sp>
          <p:nvSpPr>
            <p:cNvPr id="16" name="Freeform: Shape 15">
              <a:extLst>
                <a:ext uri="{FF2B5EF4-FFF2-40B4-BE49-F238E27FC236}">
                  <a16:creationId xmlns:a16="http://schemas.microsoft.com/office/drawing/2014/main" id="{6EA3BAD9-C130-4A9C-9086-20D132A6CF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2587D38B-9E07-4A8B-B285-5FEBF6A60D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5EF4DD4B-217B-4346-A2B8-432793639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a:p>
          </p:txBody>
        </p:sp>
      </p:grpSp>
      <p:sp>
        <p:nvSpPr>
          <p:cNvPr id="3" name="Subtitle 2">
            <a:extLst>
              <a:ext uri="{FF2B5EF4-FFF2-40B4-BE49-F238E27FC236}">
                <a16:creationId xmlns:a16="http://schemas.microsoft.com/office/drawing/2014/main" id="{77EB06B2-4FC8-A017-D164-C52A6B7FAC3C}"/>
              </a:ext>
            </a:extLst>
          </p:cNvPr>
          <p:cNvSpPr>
            <a:spLocks noGrp="1"/>
          </p:cNvSpPr>
          <p:nvPr>
            <p:ph type="subTitle" idx="1"/>
          </p:nvPr>
        </p:nvSpPr>
        <p:spPr>
          <a:xfrm>
            <a:off x="804672" y="4580785"/>
            <a:ext cx="9416898" cy="484374"/>
          </a:xfrm>
        </p:spPr>
        <p:txBody>
          <a:bodyPr anchor="b">
            <a:normAutofit/>
          </a:bodyPr>
          <a:lstStyle/>
          <a:p>
            <a:pPr algn="l"/>
            <a:r>
              <a:rPr lang="en-GB" sz="2000" dirty="0">
                <a:solidFill>
                  <a:schemeClr val="tx2"/>
                </a:solidFill>
              </a:rPr>
              <a:t>Week 8</a:t>
            </a:r>
          </a:p>
        </p:txBody>
      </p:sp>
    </p:spTree>
    <p:extLst>
      <p:ext uri="{BB962C8B-B14F-4D97-AF65-F5344CB8AC3E}">
        <p14:creationId xmlns:p14="http://schemas.microsoft.com/office/powerpoint/2010/main" val="20980935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E6EA36-5075-7588-27C7-FA6829A707BE}"/>
              </a:ext>
            </a:extLst>
          </p:cNvPr>
          <p:cNvSpPr>
            <a:spLocks noGrp="1"/>
          </p:cNvSpPr>
          <p:nvPr>
            <p:ph type="title"/>
          </p:nvPr>
        </p:nvSpPr>
        <p:spPr>
          <a:xfrm>
            <a:off x="640080" y="325369"/>
            <a:ext cx="4368602" cy="1956841"/>
          </a:xfrm>
        </p:spPr>
        <p:txBody>
          <a:bodyPr anchor="b">
            <a:normAutofit/>
          </a:bodyPr>
          <a:lstStyle/>
          <a:p>
            <a:r>
              <a:rPr lang="en-GB" sz="5400" dirty="0"/>
              <a:t>Objectives</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F770F4C-C2B5-675E-27DA-74CC40734229}"/>
              </a:ext>
            </a:extLst>
          </p:cNvPr>
          <p:cNvSpPr>
            <a:spLocks noGrp="1"/>
          </p:cNvSpPr>
          <p:nvPr>
            <p:ph idx="1"/>
          </p:nvPr>
        </p:nvSpPr>
        <p:spPr>
          <a:xfrm>
            <a:off x="0" y="2872899"/>
            <a:ext cx="4883669" cy="3857956"/>
          </a:xfrm>
        </p:spPr>
        <p:txBody>
          <a:bodyPr>
            <a:normAutofit/>
          </a:bodyPr>
          <a:lstStyle/>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Define what basic communication skills are</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Questioning</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Medical Interview</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Information Provision </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Attending and Listening</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Effective or Active Listening</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Reflecting on Communication</a:t>
            </a:r>
          </a:p>
          <a:p>
            <a:endParaRPr lang="en-GB" sz="2200" dirty="0"/>
          </a:p>
        </p:txBody>
      </p:sp>
      <p:pic>
        <p:nvPicPr>
          <p:cNvPr id="5" name="Picture 4" descr="A green sign with white text&#10;&#10;Description automatically generated">
            <a:extLst>
              <a:ext uri="{FF2B5EF4-FFF2-40B4-BE49-F238E27FC236}">
                <a16:creationId xmlns:a16="http://schemas.microsoft.com/office/drawing/2014/main" id="{F67727D1-D2D9-E769-48F7-D6B17F4AC1F8}"/>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3428" r="19618"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7334852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AD7C52-A23A-284F-EB14-A596E7737FD0}"/>
              </a:ext>
            </a:extLst>
          </p:cNvPr>
          <p:cNvSpPr>
            <a:spLocks noGrp="1"/>
          </p:cNvSpPr>
          <p:nvPr>
            <p:ph type="title"/>
          </p:nvPr>
        </p:nvSpPr>
        <p:spPr>
          <a:xfrm>
            <a:off x="804672" y="802955"/>
            <a:ext cx="4977976" cy="1091159"/>
          </a:xfrm>
        </p:spPr>
        <p:txBody>
          <a:bodyPr>
            <a:normAutofit/>
          </a:bodyPr>
          <a:lstStyle/>
          <a:p>
            <a:r>
              <a:rPr lang="en-GB" dirty="0">
                <a:solidFill>
                  <a:schemeClr val="tx2"/>
                </a:solidFill>
              </a:rPr>
              <a:t>Communication</a:t>
            </a:r>
          </a:p>
        </p:txBody>
      </p:sp>
      <p:sp>
        <p:nvSpPr>
          <p:cNvPr id="3" name="Content Placeholder 2">
            <a:extLst>
              <a:ext uri="{FF2B5EF4-FFF2-40B4-BE49-F238E27FC236}">
                <a16:creationId xmlns:a16="http://schemas.microsoft.com/office/drawing/2014/main" id="{2F93C5C0-DB83-1AC7-3D1C-5FBE24A8A262}"/>
              </a:ext>
            </a:extLst>
          </p:cNvPr>
          <p:cNvSpPr>
            <a:spLocks noGrp="1"/>
          </p:cNvSpPr>
          <p:nvPr>
            <p:ph idx="1"/>
          </p:nvPr>
        </p:nvSpPr>
        <p:spPr>
          <a:xfrm>
            <a:off x="97971" y="2421682"/>
            <a:ext cx="5684279" cy="4436318"/>
          </a:xfrm>
        </p:spPr>
        <p:txBody>
          <a:bodyPr anchor="ctr">
            <a:normAutofit/>
          </a:bodyPr>
          <a:lstStyle/>
          <a:p>
            <a:r>
              <a:rPr lang="en-GB" sz="2400" dirty="0">
                <a:solidFill>
                  <a:schemeClr val="tx2"/>
                </a:solidFill>
                <a:latin typeface="Times New Roman" panose="02020603050405020304" pitchFamily="18" charset="0"/>
                <a:cs typeface="Times New Roman" panose="02020603050405020304" pitchFamily="18" charset="0"/>
              </a:rPr>
              <a:t>Communication is made up of various skilled techniques for it to be effective.</a:t>
            </a:r>
          </a:p>
          <a:p>
            <a:r>
              <a:rPr lang="en-GB" sz="2400" dirty="0">
                <a:solidFill>
                  <a:schemeClr val="tx2"/>
                </a:solidFill>
                <a:latin typeface="Times New Roman" panose="02020603050405020304" pitchFamily="18" charset="0"/>
                <a:cs typeface="Times New Roman" panose="02020603050405020304" pitchFamily="18" charset="0"/>
              </a:rPr>
              <a:t>The most commonly used communication skills within healthcare situations are questioning (carrying out the ‘medical’ interview),</a:t>
            </a:r>
          </a:p>
          <a:p>
            <a:r>
              <a:rPr lang="en-GB" sz="2400" dirty="0">
                <a:solidFill>
                  <a:schemeClr val="tx2"/>
                </a:solidFill>
                <a:latin typeface="Times New Roman" panose="02020603050405020304" pitchFamily="18" charset="0"/>
                <a:cs typeface="Times New Roman" panose="02020603050405020304" pitchFamily="18" charset="0"/>
              </a:rPr>
              <a:t>This is explaining and providing information, listening, reinforcement and reflection, as well as being able to open and close interactions satisfactorily. </a:t>
            </a:r>
          </a:p>
          <a:p>
            <a:r>
              <a:rPr lang="en-GB" sz="2400" dirty="0">
                <a:solidFill>
                  <a:schemeClr val="tx2"/>
                </a:solidFill>
                <a:latin typeface="Times New Roman" panose="02020603050405020304" pitchFamily="18" charset="0"/>
                <a:cs typeface="Times New Roman" panose="02020603050405020304" pitchFamily="18" charset="0"/>
              </a:rPr>
              <a:t>Often, lots of these skills include both verbal and non-verbal components. </a:t>
            </a:r>
          </a:p>
          <a:p>
            <a:endParaRPr lang="en-GB" sz="1800" dirty="0">
              <a:solidFill>
                <a:schemeClr val="tx2"/>
              </a:solidFill>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Subtitles">
            <a:extLst>
              <a:ext uri="{FF2B5EF4-FFF2-40B4-BE49-F238E27FC236}">
                <a16:creationId xmlns:a16="http://schemas.microsoft.com/office/drawing/2014/main" id="{E8472B40-B75E-A3DB-1D8D-B7AB091AA34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356165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diagram of communication skills&#10;&#10;Description automatically generated">
            <a:extLst>
              <a:ext uri="{FF2B5EF4-FFF2-40B4-BE49-F238E27FC236}">
                <a16:creationId xmlns:a16="http://schemas.microsoft.com/office/drawing/2014/main" id="{A53C902A-DF68-7638-A3E9-51EF1AFEE131}"/>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183636" y="457200"/>
            <a:ext cx="5824727" cy="5943600"/>
          </a:xfrm>
          <a:prstGeom prst="rect">
            <a:avLst/>
          </a:prstGeom>
        </p:spPr>
      </p:pic>
    </p:spTree>
    <p:extLst>
      <p:ext uri="{BB962C8B-B14F-4D97-AF65-F5344CB8AC3E}">
        <p14:creationId xmlns:p14="http://schemas.microsoft.com/office/powerpoint/2010/main" val="19391236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519BC0-9D62-B8B9-D238-2158BA46D22C}"/>
              </a:ext>
            </a:extLst>
          </p:cNvPr>
          <p:cNvSpPr>
            <a:spLocks noGrp="1"/>
          </p:cNvSpPr>
          <p:nvPr>
            <p:ph type="title"/>
          </p:nvPr>
        </p:nvSpPr>
        <p:spPr>
          <a:xfrm>
            <a:off x="478535" y="502022"/>
            <a:ext cx="5617465" cy="967550"/>
          </a:xfrm>
        </p:spPr>
        <p:txBody>
          <a:bodyPr anchor="b">
            <a:normAutofit/>
          </a:bodyPr>
          <a:lstStyle/>
          <a:p>
            <a:r>
              <a:rPr lang="en-GB" sz="4000" dirty="0"/>
              <a:t>Questions</a:t>
            </a:r>
          </a:p>
        </p:txBody>
      </p:sp>
      <p:sp>
        <p:nvSpPr>
          <p:cNvPr id="3" name="Content Placeholder 2">
            <a:extLst>
              <a:ext uri="{FF2B5EF4-FFF2-40B4-BE49-F238E27FC236}">
                <a16:creationId xmlns:a16="http://schemas.microsoft.com/office/drawing/2014/main" id="{2BBA10F3-2B19-BD30-90CE-05A9849CBF07}"/>
              </a:ext>
            </a:extLst>
          </p:cNvPr>
          <p:cNvSpPr>
            <a:spLocks noGrp="1"/>
          </p:cNvSpPr>
          <p:nvPr>
            <p:ph idx="1"/>
          </p:nvPr>
        </p:nvSpPr>
        <p:spPr>
          <a:xfrm>
            <a:off x="152401" y="2231571"/>
            <a:ext cx="6912428" cy="4124407"/>
          </a:xfrm>
        </p:spPr>
        <p:txBody>
          <a:bodyPr anchor="t">
            <a:normAutofit fontScale="92500"/>
          </a:bodyPr>
          <a:lstStyle/>
          <a:p>
            <a:pPr marL="0" marR="0" lvl="0" indent="0" defTabSz="914400" rtl="0" eaLnBrk="1" fontAlgn="auto" latinLnBrk="0" hangingPunct="1">
              <a:spcBef>
                <a:spcPts val="1000"/>
              </a:spcBef>
              <a:spcAft>
                <a:spcPts val="0"/>
              </a:spcAft>
              <a:buClrTx/>
              <a:buSzTx/>
              <a:buNone/>
              <a:tabLst/>
              <a:defRPr/>
            </a:pPr>
            <a:endParaRPr kumimoji="0" lang="en-GB" sz="1600" b="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endParaRP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The ability to ask questions effectively, is a core skill for most healthcare professionals. This is because they need to obtain and understand basic information from patients and others before they can begin to understand the problem, make a diagnosis and provide advice.</a:t>
            </a:r>
          </a:p>
          <a:p>
            <a:pPr lvl="0">
              <a:defRPr/>
            </a:pPr>
            <a:r>
              <a:rPr lang="en-GB" sz="2400" dirty="0">
                <a:latin typeface="Times New Roman" panose="02020603050405020304" pitchFamily="18" charset="0"/>
                <a:cs typeface="Times New Roman" panose="02020603050405020304" pitchFamily="18" charset="0"/>
              </a:rPr>
              <a:t>Hawkins and Power, (1999) state that one of the most powerful tools of communication is asking questions, as questions are at the heart of most interpersonal exchanges.</a:t>
            </a:r>
            <a:endParaRPr kumimoji="0" lang="en-GB" sz="2400" b="0"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Stewart and Cash, (2000) define questions as verbal statements, or non-verbal acts, that request an answer</a:t>
            </a:r>
            <a:endParaRPr lang="en-GB" sz="2400" dirty="0"/>
          </a:p>
        </p:txBody>
      </p:sp>
      <p:pic>
        <p:nvPicPr>
          <p:cNvPr id="7" name="Graphic 6" descr="Head with Gears">
            <a:extLst>
              <a:ext uri="{FF2B5EF4-FFF2-40B4-BE49-F238E27FC236}">
                <a16:creationId xmlns:a16="http://schemas.microsoft.com/office/drawing/2014/main" id="{B748AC68-ABC3-9988-41D6-5DABCEC44E6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512442" y="621610"/>
            <a:ext cx="5201023" cy="5201023"/>
          </a:xfrm>
          <a:prstGeom prst="rect">
            <a:avLst/>
          </a:prstGeom>
        </p:spPr>
      </p:pic>
      <p:sp>
        <p:nvSpPr>
          <p:cNvPr id="12" name="Rectangle 11">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771857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B7C699-3BFA-2FAA-6966-88B1DBDF1B9F}"/>
              </a:ext>
            </a:extLst>
          </p:cNvPr>
          <p:cNvSpPr>
            <a:spLocks noGrp="1"/>
          </p:cNvSpPr>
          <p:nvPr>
            <p:ph type="title"/>
          </p:nvPr>
        </p:nvSpPr>
        <p:spPr>
          <a:xfrm>
            <a:off x="630936" y="639520"/>
            <a:ext cx="3429000" cy="975049"/>
          </a:xfrm>
        </p:spPr>
        <p:txBody>
          <a:bodyPr anchor="b">
            <a:normAutofit/>
          </a:bodyPr>
          <a:lstStyle/>
          <a:p>
            <a:r>
              <a:rPr lang="en-GB" sz="5400" dirty="0"/>
              <a:t>Questions </a:t>
            </a:r>
          </a:p>
        </p:txBody>
      </p:sp>
      <p:sp>
        <p:nvSpPr>
          <p:cNvPr id="1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FCA3D0A-9666-1D53-50AA-FF4B7293DBE4}"/>
              </a:ext>
            </a:extLst>
          </p:cNvPr>
          <p:cNvSpPr>
            <a:spLocks noGrp="1"/>
          </p:cNvSpPr>
          <p:nvPr>
            <p:ph idx="1"/>
          </p:nvPr>
        </p:nvSpPr>
        <p:spPr>
          <a:xfrm>
            <a:off x="-1" y="2807207"/>
            <a:ext cx="5061857" cy="3930935"/>
          </a:xfrm>
        </p:spPr>
        <p:txBody>
          <a:bodyPr anchor="t">
            <a:normAutofit/>
          </a:bodyPr>
          <a:lstStyle/>
          <a:p>
            <a:r>
              <a:rPr lang="en-GB" sz="2000" dirty="0">
                <a:latin typeface="Times New Roman" panose="02020603050405020304" pitchFamily="18" charset="0"/>
                <a:cs typeface="Times New Roman" panose="02020603050405020304" pitchFamily="18" charset="0"/>
              </a:rPr>
              <a:t>Questioning is used for several different purposes.</a:t>
            </a:r>
          </a:p>
          <a:p>
            <a:r>
              <a:rPr lang="en-GB" sz="2000" dirty="0">
                <a:latin typeface="Times New Roman" panose="02020603050405020304" pitchFamily="18" charset="0"/>
                <a:cs typeface="Times New Roman" panose="02020603050405020304" pitchFamily="18" charset="0"/>
              </a:rPr>
              <a:t>Opening discussions,</a:t>
            </a:r>
          </a:p>
          <a:p>
            <a:r>
              <a:rPr lang="en-GB" sz="2000" dirty="0">
                <a:latin typeface="Times New Roman" panose="02020603050405020304" pitchFamily="18" charset="0"/>
                <a:cs typeface="Times New Roman" panose="02020603050405020304" pitchFamily="18" charset="0"/>
              </a:rPr>
              <a:t>Gaining information, </a:t>
            </a:r>
          </a:p>
          <a:p>
            <a:r>
              <a:rPr lang="en-GB" sz="2000" dirty="0">
                <a:latin typeface="Times New Roman" panose="02020603050405020304" pitchFamily="18" charset="0"/>
                <a:cs typeface="Times New Roman" panose="02020603050405020304" pitchFamily="18" charset="0"/>
              </a:rPr>
              <a:t>Assessing a patient's health, </a:t>
            </a:r>
          </a:p>
          <a:p>
            <a:r>
              <a:rPr lang="en-GB" sz="2000" dirty="0">
                <a:latin typeface="Times New Roman" panose="02020603050405020304" pitchFamily="18" charset="0"/>
                <a:cs typeface="Times New Roman" panose="02020603050405020304" pitchFamily="18" charset="0"/>
              </a:rPr>
              <a:t>Considering a patient’s treatment,</a:t>
            </a:r>
          </a:p>
          <a:p>
            <a:r>
              <a:rPr lang="en-GB" sz="2000" dirty="0">
                <a:latin typeface="Times New Roman" panose="02020603050405020304" pitchFamily="18" charset="0"/>
                <a:cs typeface="Times New Roman" panose="02020603050405020304" pitchFamily="18" charset="0"/>
              </a:rPr>
              <a:t>Follow-up of care.</a:t>
            </a:r>
          </a:p>
          <a:p>
            <a:r>
              <a:rPr lang="en-GB" sz="2000" dirty="0">
                <a:latin typeface="Times New Roman" panose="02020603050405020304" pitchFamily="18" charset="0"/>
                <a:cs typeface="Times New Roman" panose="02020603050405020304" pitchFamily="18" charset="0"/>
              </a:rPr>
              <a:t>There is also the process of gaging a patient’s wellbeing, attitude, feelings along with maintaining control of the interaction.</a:t>
            </a:r>
          </a:p>
          <a:p>
            <a:endParaRPr lang="en-GB" sz="1500" dirty="0"/>
          </a:p>
        </p:txBody>
      </p:sp>
      <p:pic>
        <p:nvPicPr>
          <p:cNvPr id="5" name="Picture 4" descr="A group of colorful speech bubbles&#10;&#10;Description automatically generated">
            <a:extLst>
              <a:ext uri="{FF2B5EF4-FFF2-40B4-BE49-F238E27FC236}">
                <a16:creationId xmlns:a16="http://schemas.microsoft.com/office/drawing/2014/main" id="{D061E9FF-57BA-D9B9-BA25-BA95F986B80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654296" y="1892922"/>
            <a:ext cx="6903720" cy="3930935"/>
          </a:xfrm>
          <a:prstGeom prst="rect">
            <a:avLst/>
          </a:prstGeom>
        </p:spPr>
      </p:pic>
    </p:spTree>
    <p:extLst>
      <p:ext uri="{BB962C8B-B14F-4D97-AF65-F5344CB8AC3E}">
        <p14:creationId xmlns:p14="http://schemas.microsoft.com/office/powerpoint/2010/main" val="3426466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EC62D6-FD1D-E130-76C6-2B540D4DAA21}"/>
              </a:ext>
            </a:extLst>
          </p:cNvPr>
          <p:cNvSpPr>
            <a:spLocks noGrp="1"/>
          </p:cNvSpPr>
          <p:nvPr>
            <p:ph type="title"/>
          </p:nvPr>
        </p:nvSpPr>
        <p:spPr>
          <a:xfrm>
            <a:off x="6392583" y="501651"/>
            <a:ext cx="4414848" cy="1716255"/>
          </a:xfrm>
        </p:spPr>
        <p:txBody>
          <a:bodyPr anchor="b">
            <a:normAutofit/>
          </a:bodyPr>
          <a:lstStyle/>
          <a:p>
            <a:r>
              <a:rPr lang="en-GB" sz="5600"/>
              <a:t>Medical Interviews</a:t>
            </a:r>
          </a:p>
        </p:txBody>
      </p:sp>
      <p:sp>
        <p:nvSpPr>
          <p:cNvPr id="12" name="Rectangle 11">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up of a person&#10;&#10;Description automatically generated">
            <a:extLst>
              <a:ext uri="{FF2B5EF4-FFF2-40B4-BE49-F238E27FC236}">
                <a16:creationId xmlns:a16="http://schemas.microsoft.com/office/drawing/2014/main" id="{F5C0F66A-938C-BA13-E2A9-5CED8366625B}"/>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3153" r="-1" b="2152"/>
          <a:stretch/>
        </p:blipFill>
        <p:spPr>
          <a:xfrm>
            <a:off x="279143" y="299509"/>
            <a:ext cx="5221625" cy="6258983"/>
          </a:xfrm>
          <a:prstGeom prst="rect">
            <a:avLst/>
          </a:prstGeom>
        </p:spPr>
      </p:pic>
      <p:sp>
        <p:nvSpPr>
          <p:cNvPr id="3" name="Content Placeholder 2">
            <a:extLst>
              <a:ext uri="{FF2B5EF4-FFF2-40B4-BE49-F238E27FC236}">
                <a16:creationId xmlns:a16="http://schemas.microsoft.com/office/drawing/2014/main" id="{AEA70B46-3D7B-2197-BF9E-632B9BED4CCB}"/>
              </a:ext>
            </a:extLst>
          </p:cNvPr>
          <p:cNvSpPr>
            <a:spLocks noGrp="1"/>
          </p:cNvSpPr>
          <p:nvPr>
            <p:ph idx="1"/>
          </p:nvPr>
        </p:nvSpPr>
        <p:spPr>
          <a:xfrm>
            <a:off x="5954493" y="2645922"/>
            <a:ext cx="5958364" cy="3710427"/>
          </a:xfrm>
        </p:spPr>
        <p:txBody>
          <a:bodyPr anchor="t">
            <a:normAutofit lnSpcReduction="10000"/>
          </a:bodyPr>
          <a:lstStyle/>
          <a:p>
            <a:r>
              <a:rPr lang="en-GB" sz="2000" dirty="0">
                <a:solidFill>
                  <a:schemeClr val="tx1">
                    <a:alpha val="80000"/>
                  </a:schemeClr>
                </a:solidFill>
                <a:latin typeface="Times New Roman" panose="02020603050405020304" pitchFamily="18" charset="0"/>
                <a:cs typeface="Times New Roman" panose="02020603050405020304" pitchFamily="18" charset="0"/>
              </a:rPr>
              <a:t>Within the medical interview, patients will be asked open and closed questions encouraging longer or shorter answers depending on the context of the question. </a:t>
            </a:r>
          </a:p>
          <a:p>
            <a:r>
              <a:rPr lang="en-GB" sz="2000" dirty="0">
                <a:solidFill>
                  <a:schemeClr val="tx1">
                    <a:alpha val="80000"/>
                  </a:schemeClr>
                </a:solidFill>
                <a:latin typeface="Times New Roman" panose="02020603050405020304" pitchFamily="18" charset="0"/>
                <a:cs typeface="Times New Roman" panose="02020603050405020304" pitchFamily="18" charset="0"/>
              </a:rPr>
              <a:t>The medical interview can take place in many different settings. </a:t>
            </a:r>
          </a:p>
          <a:p>
            <a:r>
              <a:rPr lang="en-GB" sz="2000" dirty="0">
                <a:solidFill>
                  <a:schemeClr val="tx1">
                    <a:alpha val="80000"/>
                  </a:schemeClr>
                </a:solidFill>
                <a:latin typeface="Times New Roman" panose="02020603050405020304" pitchFamily="18" charset="0"/>
                <a:cs typeface="Times New Roman" panose="02020603050405020304" pitchFamily="18" charset="0"/>
              </a:rPr>
              <a:t>The healthcare professional should always remain professional, polite, courteous and explain the purpose of the interview. </a:t>
            </a:r>
          </a:p>
          <a:p>
            <a:r>
              <a:rPr lang="en-GB" sz="2000" dirty="0">
                <a:solidFill>
                  <a:schemeClr val="tx1">
                    <a:alpha val="80000"/>
                  </a:schemeClr>
                </a:solidFill>
                <a:latin typeface="Times New Roman" panose="02020603050405020304" pitchFamily="18" charset="0"/>
                <a:cs typeface="Times New Roman" panose="02020603050405020304" pitchFamily="18" charset="0"/>
              </a:rPr>
              <a:t>They should also be alert and responsive to both verbal and non-verbal cues that are emitted by the patient and should facilitate the patient’s input by using verbal and non-verbal responses themselves.</a:t>
            </a:r>
          </a:p>
          <a:p>
            <a:endParaRPr lang="en-GB" sz="1600" dirty="0">
              <a:solidFill>
                <a:schemeClr val="tx1">
                  <a:alpha val="80000"/>
                </a:schemeClr>
              </a:solidFill>
            </a:endParaRPr>
          </a:p>
        </p:txBody>
      </p:sp>
      <p:cxnSp>
        <p:nvCxnSpPr>
          <p:cNvPr id="14" name="Straight Connector 13">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50828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4A30DE-D145-0A92-C5F8-050882D7A7F1}"/>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Information Provision</a:t>
            </a:r>
          </a:p>
        </p:txBody>
      </p:sp>
      <p:sp>
        <p:nvSpPr>
          <p:cNvPr id="3" name="Content Placeholder 2">
            <a:extLst>
              <a:ext uri="{FF2B5EF4-FFF2-40B4-BE49-F238E27FC236}">
                <a16:creationId xmlns:a16="http://schemas.microsoft.com/office/drawing/2014/main" id="{5767BE50-83F1-C23C-7CE3-CA8FA69A866C}"/>
              </a:ext>
            </a:extLst>
          </p:cNvPr>
          <p:cNvSpPr>
            <a:spLocks noGrp="1"/>
          </p:cNvSpPr>
          <p:nvPr>
            <p:ph idx="1"/>
          </p:nvPr>
        </p:nvSpPr>
        <p:spPr>
          <a:xfrm>
            <a:off x="1" y="2318197"/>
            <a:ext cx="11095630" cy="4430946"/>
          </a:xfrm>
        </p:spPr>
        <p:txBody>
          <a:bodyPr anchor="ctr">
            <a:normAutofit/>
          </a:bodyPr>
          <a:lstStyle/>
          <a:p>
            <a:r>
              <a:rPr lang="en-GB" dirty="0">
                <a:latin typeface="Times New Roman" panose="02020603050405020304" pitchFamily="18" charset="0"/>
                <a:cs typeface="Times New Roman" panose="02020603050405020304" pitchFamily="18" charset="0"/>
              </a:rPr>
              <a:t>Relaying information to a patient is paramount to a person understanding what is wrong with them, and how they might be treated.</a:t>
            </a:r>
          </a:p>
          <a:p>
            <a:r>
              <a:rPr lang="en-GB" dirty="0">
                <a:latin typeface="Times New Roman" panose="02020603050405020304" pitchFamily="18" charset="0"/>
                <a:cs typeface="Times New Roman" panose="02020603050405020304" pitchFamily="18" charset="0"/>
              </a:rPr>
              <a:t>This is to try and relieve their anxiety and uncertainty.</a:t>
            </a:r>
          </a:p>
          <a:p>
            <a:r>
              <a:rPr lang="en-GB" dirty="0">
                <a:latin typeface="Times New Roman" panose="02020603050405020304" pitchFamily="18" charset="0"/>
                <a:cs typeface="Times New Roman" panose="02020603050405020304" pitchFamily="18" charset="0"/>
              </a:rPr>
              <a:t>Patient care requires effective communication to be consistent, to provide assurance and understanding to patients.</a:t>
            </a:r>
          </a:p>
          <a:p>
            <a:r>
              <a:rPr lang="en-GB" dirty="0" err="1">
                <a:latin typeface="Times New Roman" panose="02020603050405020304" pitchFamily="18" charset="0"/>
                <a:cs typeface="Times New Roman" panose="02020603050405020304" pitchFamily="18" charset="0"/>
              </a:rPr>
              <a:t>Culos</a:t>
            </a:r>
            <a:r>
              <a:rPr lang="en-GB" dirty="0">
                <a:latin typeface="Times New Roman" panose="02020603050405020304" pitchFamily="18" charset="0"/>
                <a:cs typeface="Times New Roman" panose="02020603050405020304" pitchFamily="18" charset="0"/>
              </a:rPr>
              <a:t>-Reed et al (2000) and </a:t>
            </a:r>
            <a:r>
              <a:rPr lang="en-GB" dirty="0" err="1">
                <a:latin typeface="Times New Roman" panose="02020603050405020304" pitchFamily="18" charset="0"/>
                <a:cs typeface="Times New Roman" panose="02020603050405020304" pitchFamily="18" charset="0"/>
              </a:rPr>
              <a:t>Krust</a:t>
            </a:r>
            <a:r>
              <a:rPr lang="en-GB" dirty="0">
                <a:latin typeface="Times New Roman" panose="02020603050405020304" pitchFamily="18" charset="0"/>
                <a:cs typeface="Times New Roman" panose="02020603050405020304" pitchFamily="18" charset="0"/>
              </a:rPr>
              <a:t> et al (2017) agree that people who are provided with more relevant information often have higher levels of satisfaction, feel less anxious, experience less pain, are more adherent and have other improved health outcomes.</a:t>
            </a:r>
          </a:p>
          <a:p>
            <a:pPr marL="0" indent="0">
              <a:buNone/>
            </a:pPr>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502163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87916C5-D8E8-D1D3-33E9-EDE31F9EB1F6}"/>
              </a:ext>
            </a:extLst>
          </p:cNvPr>
          <p:cNvSpPr>
            <a:spLocks noGrp="1"/>
          </p:cNvSpPr>
          <p:nvPr>
            <p:ph type="title"/>
          </p:nvPr>
        </p:nvSpPr>
        <p:spPr>
          <a:xfrm>
            <a:off x="6657715" y="467271"/>
            <a:ext cx="4195674" cy="2052522"/>
          </a:xfrm>
        </p:spPr>
        <p:txBody>
          <a:bodyPr anchor="b">
            <a:normAutofit/>
          </a:bodyPr>
          <a:lstStyle/>
          <a:p>
            <a:endParaRPr lang="en-GB" sz="5600" dirty="0"/>
          </a:p>
        </p:txBody>
      </p:sp>
      <p:sp>
        <p:nvSpPr>
          <p:cNvPr id="21" name="Oval 20">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yellow face with a hand on its ear&#10;&#10;Description automatically generated">
            <a:extLst>
              <a:ext uri="{FF2B5EF4-FFF2-40B4-BE49-F238E27FC236}">
                <a16:creationId xmlns:a16="http://schemas.microsoft.com/office/drawing/2014/main" id="{A41E858D-2764-C631-2CF4-EE4A644CD748}"/>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2395" r="12607" b="2"/>
          <a:stretch/>
        </p:blipFill>
        <p:spPr>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23"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25"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6216951D-C704-27DA-2E6A-1CE5BA140A23}"/>
              </a:ext>
            </a:extLst>
          </p:cNvPr>
          <p:cNvSpPr>
            <a:spLocks noGrp="1"/>
          </p:cNvSpPr>
          <p:nvPr>
            <p:ph idx="1"/>
          </p:nvPr>
        </p:nvSpPr>
        <p:spPr>
          <a:xfrm>
            <a:off x="6430060" y="1230086"/>
            <a:ext cx="5156101" cy="5257800"/>
          </a:xfrm>
        </p:spPr>
        <p:txBody>
          <a:bodyPr anchor="t">
            <a:normAutofit fontScale="85000" lnSpcReduction="10000"/>
          </a:bodyPr>
          <a:lstStyle/>
          <a:p>
            <a:pPr marL="0" indent="0">
              <a:buNone/>
            </a:pPr>
            <a:r>
              <a:rPr lang="en-GB" dirty="0">
                <a:solidFill>
                  <a:schemeClr val="tx1">
                    <a:alpha val="80000"/>
                  </a:schemeClr>
                </a:solidFill>
                <a:latin typeface="Times New Roman" panose="02020603050405020304" pitchFamily="18" charset="0"/>
                <a:cs typeface="Times New Roman" panose="02020603050405020304" pitchFamily="18" charset="0"/>
              </a:rPr>
              <a:t>One of the most important aspects of a healthcare professionals' role is attending and listening.</a:t>
            </a:r>
          </a:p>
          <a:p>
            <a:pPr marL="0" indent="0">
              <a:buNone/>
            </a:pPr>
            <a:r>
              <a:rPr lang="en-GB" dirty="0">
                <a:solidFill>
                  <a:schemeClr val="tx1">
                    <a:alpha val="80000"/>
                  </a:schemeClr>
                </a:solidFill>
                <a:latin typeface="Times New Roman" panose="02020603050405020304" pitchFamily="18" charset="0"/>
                <a:cs typeface="Times New Roman" panose="02020603050405020304" pitchFamily="18" charset="0"/>
              </a:rPr>
              <a:t>Attending can be defined as the act of :</a:t>
            </a:r>
          </a:p>
          <a:p>
            <a:r>
              <a:rPr lang="en-GB" dirty="0">
                <a:solidFill>
                  <a:schemeClr val="tx1">
                    <a:alpha val="80000"/>
                  </a:schemeClr>
                </a:solidFill>
                <a:latin typeface="Times New Roman" panose="02020603050405020304" pitchFamily="18" charset="0"/>
                <a:cs typeface="Times New Roman" panose="02020603050405020304" pitchFamily="18" charset="0"/>
              </a:rPr>
              <a:t>Focusing on the other person</a:t>
            </a:r>
          </a:p>
          <a:p>
            <a:r>
              <a:rPr lang="en-GB" dirty="0">
                <a:solidFill>
                  <a:schemeClr val="tx1">
                    <a:alpha val="80000"/>
                  </a:schemeClr>
                </a:solidFill>
                <a:latin typeface="Times New Roman" panose="02020603050405020304" pitchFamily="18" charset="0"/>
                <a:cs typeface="Times New Roman" panose="02020603050405020304" pitchFamily="18" charset="0"/>
              </a:rPr>
              <a:t>Listening, in turn, is the process of hearing the other person, not just what they say but how they say it and what other signals they convey.</a:t>
            </a:r>
          </a:p>
          <a:p>
            <a:r>
              <a:rPr lang="en-GB" dirty="0">
                <a:solidFill>
                  <a:schemeClr val="tx1">
                    <a:alpha val="80000"/>
                  </a:schemeClr>
                </a:solidFill>
                <a:latin typeface="Times New Roman" panose="02020603050405020304" pitchFamily="18" charset="0"/>
                <a:cs typeface="Times New Roman" panose="02020603050405020304" pitchFamily="18" charset="0"/>
              </a:rPr>
              <a:t>This involves focusing on the actual words that clients use,  paralinguistics which are aspects of spoken communication that do not involve words and the accompanying non-verbal behaviours.</a:t>
            </a:r>
          </a:p>
          <a:p>
            <a:endParaRPr lang="en-GB" sz="1400" dirty="0">
              <a:solidFill>
                <a:schemeClr val="tx1">
                  <a:alpha val="80000"/>
                </a:schemeClr>
              </a:solidFill>
            </a:endParaRPr>
          </a:p>
        </p:txBody>
      </p:sp>
      <p:sp>
        <p:nvSpPr>
          <p:cNvPr id="27"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29"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86487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A666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close-up of a person's head&#10;&#10;Description automatically generated">
            <a:extLst>
              <a:ext uri="{FF2B5EF4-FFF2-40B4-BE49-F238E27FC236}">
                <a16:creationId xmlns:a16="http://schemas.microsoft.com/office/drawing/2014/main" id="{9064725E-3CC4-4A67-F157-460A8A3B81A4}"/>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43467" y="1629664"/>
            <a:ext cx="10905066" cy="3598671"/>
          </a:xfrm>
          <a:prstGeom prst="rect">
            <a:avLst/>
          </a:prstGeom>
        </p:spPr>
      </p:pic>
    </p:spTree>
    <p:extLst>
      <p:ext uri="{BB962C8B-B14F-4D97-AF65-F5344CB8AC3E}">
        <p14:creationId xmlns:p14="http://schemas.microsoft.com/office/powerpoint/2010/main" val="2792881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61B50F7-82C6-DFF9-0316-E5212A464849}"/>
              </a:ext>
            </a:extLst>
          </p:cNvPr>
          <p:cNvSpPr>
            <a:spLocks noGrp="1"/>
          </p:cNvSpPr>
          <p:nvPr>
            <p:ph type="title"/>
          </p:nvPr>
        </p:nvSpPr>
        <p:spPr>
          <a:xfrm>
            <a:off x="1137034" y="609597"/>
            <a:ext cx="9392421" cy="1330841"/>
          </a:xfrm>
        </p:spPr>
        <p:txBody>
          <a:bodyPr>
            <a:normAutofit/>
          </a:bodyPr>
          <a:lstStyle/>
          <a:p>
            <a:r>
              <a:rPr lang="en-GB" dirty="0"/>
              <a:t>Effective or Active Listening?</a:t>
            </a:r>
          </a:p>
        </p:txBody>
      </p:sp>
      <p:sp>
        <p:nvSpPr>
          <p:cNvPr id="3" name="Content Placeholder 2">
            <a:extLst>
              <a:ext uri="{FF2B5EF4-FFF2-40B4-BE49-F238E27FC236}">
                <a16:creationId xmlns:a16="http://schemas.microsoft.com/office/drawing/2014/main" id="{8B2F72E1-8AEA-8AF5-ED1D-45184EEE8849}"/>
              </a:ext>
            </a:extLst>
          </p:cNvPr>
          <p:cNvSpPr>
            <a:spLocks noGrp="1"/>
          </p:cNvSpPr>
          <p:nvPr>
            <p:ph idx="1"/>
          </p:nvPr>
        </p:nvSpPr>
        <p:spPr>
          <a:xfrm>
            <a:off x="1137034" y="2198362"/>
            <a:ext cx="4958966" cy="3917773"/>
          </a:xfrm>
        </p:spPr>
        <p:txBody>
          <a:bodyPr>
            <a:normAutofit/>
          </a:bodyPr>
          <a:lstStyle/>
          <a:p>
            <a:r>
              <a:rPr lang="en-GB" sz="1900" dirty="0">
                <a:latin typeface="Times New Roman" panose="02020603050405020304" pitchFamily="18" charset="0"/>
                <a:cs typeface="Times New Roman" panose="02020603050405020304" pitchFamily="18" charset="0"/>
              </a:rPr>
              <a:t>One of the most central components of the communication process. </a:t>
            </a:r>
          </a:p>
          <a:p>
            <a:r>
              <a:rPr lang="en-GB" sz="1900" dirty="0">
                <a:latin typeface="Times New Roman" panose="02020603050405020304" pitchFamily="18" charset="0"/>
                <a:cs typeface="Times New Roman" panose="02020603050405020304" pitchFamily="18" charset="0"/>
              </a:rPr>
              <a:t>Effective or active listening can be one of the most difficult skills to acquire. </a:t>
            </a:r>
          </a:p>
          <a:p>
            <a:r>
              <a:rPr lang="en-GB" sz="1900" dirty="0">
                <a:latin typeface="Times New Roman" panose="02020603050405020304" pitchFamily="18" charset="0"/>
                <a:cs typeface="Times New Roman" panose="02020603050405020304" pitchFamily="18" charset="0"/>
              </a:rPr>
              <a:t>It is not only important to listen, but to let the speaker know that you are listening carefully to them (showing active listening).</a:t>
            </a:r>
          </a:p>
          <a:p>
            <a:r>
              <a:rPr lang="en-GB" sz="1900" dirty="0">
                <a:latin typeface="Times New Roman" panose="02020603050405020304" pitchFamily="18" charset="0"/>
                <a:cs typeface="Times New Roman" panose="02020603050405020304" pitchFamily="18" charset="0"/>
              </a:rPr>
              <a:t>This can be done by using verbal and non-verbal signals (such as nodding of the head), appropriate follow-up questions, and reinforcement and reflection where relevant, and by summarising and checking information and taking notes.</a:t>
            </a:r>
          </a:p>
          <a:p>
            <a:endParaRPr lang="en-GB" sz="1900" dirty="0"/>
          </a:p>
        </p:txBody>
      </p:sp>
      <p:pic>
        <p:nvPicPr>
          <p:cNvPr id="5" name="Picture 4" descr="A person's head with a sound wave&#10;&#10;Description automatically generated">
            <a:extLst>
              <a:ext uri="{FF2B5EF4-FFF2-40B4-BE49-F238E27FC236}">
                <a16:creationId xmlns:a16="http://schemas.microsoft.com/office/drawing/2014/main" id="{9FB11D47-E107-2B51-822D-2A732DF7466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719367" y="2267182"/>
            <a:ext cx="4788505" cy="3591379"/>
          </a:xfrm>
          <a:prstGeom prst="rect">
            <a:avLst/>
          </a:prstGeom>
        </p:spPr>
      </p:pic>
      <p:sp>
        <p:nvSpPr>
          <p:cNvPr id="14" name="Freeform: Shape 1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61177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9AA82A-D7C6-B8A0-40B2-AD1071F7F324}"/>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Guidelines to Facilitating Effective Listening</a:t>
            </a:r>
            <a:endParaRPr lang="en-GB" dirty="0"/>
          </a:p>
        </p:txBody>
      </p:sp>
      <p:sp>
        <p:nvSpPr>
          <p:cNvPr id="3" name="Content Placeholder 2">
            <a:extLst>
              <a:ext uri="{FF2B5EF4-FFF2-40B4-BE49-F238E27FC236}">
                <a16:creationId xmlns:a16="http://schemas.microsoft.com/office/drawing/2014/main" id="{B3C6A1F8-5A2B-CD3E-78AE-91422CCFD123}"/>
              </a:ext>
            </a:extLst>
          </p:cNvPr>
          <p:cNvSpPr>
            <a:spLocks noGrp="1"/>
          </p:cNvSpPr>
          <p:nvPr>
            <p:ph idx="1"/>
          </p:nvPr>
        </p:nvSpPr>
        <p:spPr>
          <a:xfrm>
            <a:off x="838200" y="1825625"/>
            <a:ext cx="10515600" cy="4847318"/>
          </a:xfrm>
        </p:spPr>
        <p:txBody>
          <a:bodyPr>
            <a:normAutofit fontScale="92500" lnSpcReduction="20000"/>
          </a:bodyPr>
          <a:lstStyle/>
          <a:p>
            <a:pPr marL="514350" indent="-514350">
              <a:buFont typeface="+mj-lt"/>
              <a:buAutoNum type="arabicPeriod"/>
            </a:pPr>
            <a:r>
              <a:rPr lang="en-GB" dirty="0">
                <a:latin typeface="Times New Roman" panose="02020603050405020304" pitchFamily="18" charset="0"/>
                <a:cs typeface="Times New Roman" panose="02020603050405020304" pitchFamily="18" charset="0"/>
              </a:rPr>
              <a:t>Do not stereotype the speaker</a:t>
            </a:r>
          </a:p>
          <a:p>
            <a:pPr marL="514350" indent="-514350">
              <a:buFont typeface="+mj-lt"/>
              <a:buAutoNum type="arabicPeriod"/>
            </a:pPr>
            <a:r>
              <a:rPr lang="en-GB" dirty="0">
                <a:latin typeface="Times New Roman" panose="02020603050405020304" pitchFamily="18" charset="0"/>
                <a:cs typeface="Times New Roman" panose="02020603050405020304" pitchFamily="18" charset="0"/>
              </a:rPr>
              <a:t>Avoid distractions</a:t>
            </a:r>
          </a:p>
          <a:p>
            <a:pPr marL="514350" indent="-514350">
              <a:buFont typeface="+mj-lt"/>
              <a:buAutoNum type="arabicPeriod"/>
            </a:pPr>
            <a:r>
              <a:rPr lang="en-GB" dirty="0">
                <a:latin typeface="Times New Roman" panose="02020603050405020304" pitchFamily="18" charset="0"/>
                <a:cs typeface="Times New Roman" panose="02020603050405020304" pitchFamily="18" charset="0"/>
              </a:rPr>
              <a:t>Arrange a conducive environment</a:t>
            </a:r>
          </a:p>
          <a:p>
            <a:pPr marL="514350" indent="-514350">
              <a:buFont typeface="+mj-lt"/>
              <a:buAutoNum type="arabicPeriod"/>
            </a:pPr>
            <a:r>
              <a:rPr lang="en-GB" dirty="0">
                <a:latin typeface="Times New Roman" panose="02020603050405020304" pitchFamily="18" charset="0"/>
                <a:cs typeface="Times New Roman" panose="02020603050405020304" pitchFamily="18" charset="0"/>
              </a:rPr>
              <a:t>Be psychologically prepared to listen</a:t>
            </a:r>
          </a:p>
          <a:p>
            <a:pPr marL="514350" indent="-514350">
              <a:buFont typeface="+mj-lt"/>
              <a:buAutoNum type="arabicPeriod"/>
            </a:pPr>
            <a:r>
              <a:rPr lang="en-GB" dirty="0">
                <a:latin typeface="Times New Roman" panose="02020603050405020304" pitchFamily="18" charset="0"/>
                <a:cs typeface="Times New Roman" panose="02020603050405020304" pitchFamily="18" charset="0"/>
              </a:rPr>
              <a:t>Keep an open, analytical mind, searching for the central thrust of the speaker’s message</a:t>
            </a:r>
          </a:p>
          <a:p>
            <a:pPr marL="514350" indent="-514350">
              <a:buFont typeface="+mj-lt"/>
              <a:buAutoNum type="arabicPeriod"/>
            </a:pPr>
            <a:r>
              <a:rPr lang="en-GB" dirty="0">
                <a:latin typeface="Times New Roman" panose="02020603050405020304" pitchFamily="18" charset="0"/>
                <a:cs typeface="Times New Roman" panose="02020603050405020304" pitchFamily="18" charset="0"/>
              </a:rPr>
              <a:t>Identify supporting arguments and facts</a:t>
            </a:r>
          </a:p>
          <a:p>
            <a:pPr marL="514350" indent="-514350">
              <a:buFont typeface="+mj-lt"/>
              <a:buAutoNum type="arabicPeriod"/>
            </a:pPr>
            <a:r>
              <a:rPr lang="en-GB" dirty="0">
                <a:latin typeface="Times New Roman" panose="02020603050405020304" pitchFamily="18" charset="0"/>
                <a:cs typeface="Times New Roman" panose="02020603050405020304" pitchFamily="18" charset="0"/>
              </a:rPr>
              <a:t>Do not dwell on one or two aspects at the expense of others</a:t>
            </a:r>
          </a:p>
          <a:p>
            <a:pPr marL="514350" indent="-514350">
              <a:buFont typeface="+mj-lt"/>
              <a:buAutoNum type="arabicPeriod"/>
            </a:pPr>
            <a:r>
              <a:rPr lang="en-GB" dirty="0">
                <a:latin typeface="Times New Roman" panose="02020603050405020304" pitchFamily="18" charset="0"/>
                <a:cs typeface="Times New Roman" panose="02020603050405020304" pitchFamily="18" charset="0"/>
              </a:rPr>
              <a:t>Delay judgement until you have heard the entire message</a:t>
            </a:r>
          </a:p>
          <a:p>
            <a:pPr marL="514350" indent="-514350">
              <a:buFont typeface="+mj-lt"/>
              <a:buAutoNum type="arabicPeriod"/>
            </a:pPr>
            <a:r>
              <a:rPr lang="en-GB" dirty="0">
                <a:latin typeface="Times New Roman" panose="02020603050405020304" pitchFamily="18" charset="0"/>
                <a:cs typeface="Times New Roman" panose="02020603050405020304" pitchFamily="18" charset="0"/>
              </a:rPr>
              <a:t>Do not formulate the next question while the speaker is relaying information</a:t>
            </a:r>
          </a:p>
          <a:p>
            <a:pPr marL="514350" indent="-514350">
              <a:buFont typeface="+mj-lt"/>
              <a:buAutoNum type="arabicPeriod"/>
            </a:pPr>
            <a:r>
              <a:rPr lang="en-GB" dirty="0">
                <a:latin typeface="Times New Roman" panose="02020603050405020304" pitchFamily="18" charset="0"/>
                <a:cs typeface="Times New Roman" panose="02020603050405020304" pitchFamily="18" charset="0"/>
              </a:rPr>
              <a:t>Be objective</a:t>
            </a:r>
          </a:p>
          <a:p>
            <a:endParaRPr lang="en-GB" dirty="0"/>
          </a:p>
        </p:txBody>
      </p:sp>
    </p:spTree>
    <p:extLst>
      <p:ext uri="{BB962C8B-B14F-4D97-AF65-F5344CB8AC3E}">
        <p14:creationId xmlns:p14="http://schemas.microsoft.com/office/powerpoint/2010/main" val="2471982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
                                            <p:txEl>
                                              <p:pRg st="9" end="9"/>
                                            </p:txEl>
                                          </p:spTgt>
                                        </p:tgtEl>
                                        <p:attrNameLst>
                                          <p:attrName>style.visibility</p:attrName>
                                        </p:attrNameLst>
                                      </p:cBhvr>
                                      <p:to>
                                        <p:strVal val="visible"/>
                                      </p:to>
                                    </p:set>
                                    <p:anim calcmode="lin" valueType="num">
                                      <p:cBhvr additive="base">
                                        <p:cTn id="6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0754821-304F-9B6B-66E5-CD00D86D1963}"/>
              </a:ext>
            </a:extLst>
          </p:cNvPr>
          <p:cNvSpPr>
            <a:spLocks noGrp="1"/>
          </p:cNvSpPr>
          <p:nvPr>
            <p:ph type="title"/>
          </p:nvPr>
        </p:nvSpPr>
        <p:spPr>
          <a:xfrm>
            <a:off x="1137034" y="609597"/>
            <a:ext cx="9392421" cy="1330841"/>
          </a:xfrm>
        </p:spPr>
        <p:txBody>
          <a:bodyPr>
            <a:normAutofit/>
          </a:bodyPr>
          <a:lstStyle/>
          <a:p>
            <a:r>
              <a:rPr lang="en-GB" dirty="0"/>
              <a:t>Reflecting on Communication</a:t>
            </a:r>
          </a:p>
        </p:txBody>
      </p:sp>
      <p:sp>
        <p:nvSpPr>
          <p:cNvPr id="3" name="Content Placeholder 2">
            <a:extLst>
              <a:ext uri="{FF2B5EF4-FFF2-40B4-BE49-F238E27FC236}">
                <a16:creationId xmlns:a16="http://schemas.microsoft.com/office/drawing/2014/main" id="{A53A9146-6D3D-DE25-D1D5-FBEA267E63FB}"/>
              </a:ext>
            </a:extLst>
          </p:cNvPr>
          <p:cNvSpPr>
            <a:spLocks noGrp="1"/>
          </p:cNvSpPr>
          <p:nvPr>
            <p:ph idx="1"/>
          </p:nvPr>
        </p:nvSpPr>
        <p:spPr>
          <a:xfrm>
            <a:off x="0" y="2198362"/>
            <a:ext cx="6096000" cy="4507238"/>
          </a:xfrm>
        </p:spPr>
        <p:txBody>
          <a:bodyPr>
            <a:normAutofit lnSpcReduction="10000"/>
          </a:bodyPr>
          <a:lstStyle/>
          <a:p>
            <a:pPr marL="0" indent="0">
              <a:buNone/>
            </a:pPr>
            <a:r>
              <a:rPr lang="en-GB" sz="2000" dirty="0">
                <a:latin typeface="Times New Roman" panose="02020603050405020304" pitchFamily="18" charset="0"/>
                <a:cs typeface="Times New Roman" panose="02020603050405020304" pitchFamily="18" charset="0"/>
              </a:rPr>
              <a:t>Healthcare professional reword and feed back the main elements of the patient’s preceding comments. This involves paraphrasing factual content, as well as trying to reflect feelings by demonstrating an understanding of them.</a:t>
            </a:r>
          </a:p>
          <a:p>
            <a:pPr marL="0" indent="0">
              <a:buNone/>
            </a:pPr>
            <a:r>
              <a:rPr lang="en-GB" sz="2000" dirty="0">
                <a:latin typeface="Times New Roman" panose="02020603050405020304" pitchFamily="18" charset="0"/>
                <a:cs typeface="Times New Roman" panose="02020603050405020304" pitchFamily="18" charset="0"/>
              </a:rPr>
              <a:t> Reflection involves:</a:t>
            </a:r>
          </a:p>
          <a:p>
            <a:r>
              <a:rPr lang="en-GB" sz="2000" dirty="0">
                <a:latin typeface="Times New Roman" panose="02020603050405020304" pitchFamily="18" charset="0"/>
                <a:cs typeface="Times New Roman" panose="02020603050405020304" pitchFamily="18" charset="0"/>
              </a:rPr>
              <a:t>Recalling and restating the speaker’s message correctly</a:t>
            </a:r>
          </a:p>
          <a:p>
            <a:r>
              <a:rPr lang="en-GB" sz="2000" dirty="0">
                <a:latin typeface="Times New Roman" panose="02020603050405020304" pitchFamily="18" charset="0"/>
                <a:cs typeface="Times New Roman" panose="02020603050405020304" pitchFamily="18" charset="0"/>
              </a:rPr>
              <a:t>Identifying the main factual and / or feeling aspects being expressed</a:t>
            </a:r>
          </a:p>
          <a:p>
            <a:r>
              <a:rPr lang="en-GB" sz="2000" dirty="0">
                <a:latin typeface="Times New Roman" panose="02020603050405020304" pitchFamily="18" charset="0"/>
                <a:cs typeface="Times New Roman" panose="02020603050405020304" pitchFamily="18" charset="0"/>
              </a:rPr>
              <a:t>Translating these into one’s own words</a:t>
            </a:r>
          </a:p>
          <a:p>
            <a:r>
              <a:rPr lang="en-GB" sz="2000" dirty="0">
                <a:latin typeface="Times New Roman" panose="02020603050405020304" pitchFamily="18" charset="0"/>
                <a:cs typeface="Times New Roman" panose="02020603050405020304" pitchFamily="18" charset="0"/>
              </a:rPr>
              <a:t>Reflecting the essence of these facts and feelings without adding one’s own interpretations</a:t>
            </a:r>
          </a:p>
          <a:p>
            <a:r>
              <a:rPr lang="en-GB" sz="2000" dirty="0">
                <a:latin typeface="Times New Roman" panose="02020603050405020304" pitchFamily="18" charset="0"/>
                <a:cs typeface="Times New Roman" panose="02020603050405020304" pitchFamily="18" charset="0"/>
              </a:rPr>
              <a:t>Checking the accuracy of reflection by monitoring the other person</a:t>
            </a:r>
          </a:p>
          <a:p>
            <a:endParaRPr lang="en-GB" sz="1400" dirty="0"/>
          </a:p>
        </p:txBody>
      </p:sp>
      <p:pic>
        <p:nvPicPr>
          <p:cNvPr id="5" name="Picture 4" descr="A stopwatch on a grey surface&#10;&#10;Description automatically generated">
            <a:extLst>
              <a:ext uri="{FF2B5EF4-FFF2-40B4-BE49-F238E27FC236}">
                <a16:creationId xmlns:a16="http://schemas.microsoft.com/office/drawing/2014/main" id="{48609BAF-9A50-3EC0-A6C7-E18EE7EC543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581954" y="2789002"/>
            <a:ext cx="5610045" cy="3744705"/>
          </a:xfrm>
          <a:prstGeom prst="rect">
            <a:avLst/>
          </a:prstGeom>
        </p:spPr>
      </p:pic>
      <p:sp>
        <p:nvSpPr>
          <p:cNvPr id="14" name="Freeform: Shape 1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020470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005DEF-69D5-B55A-BBD1-BEBC10CAA0F7}"/>
              </a:ext>
            </a:extLst>
          </p:cNvPr>
          <p:cNvSpPr>
            <a:spLocks noGrp="1"/>
          </p:cNvSpPr>
          <p:nvPr>
            <p:ph type="title"/>
          </p:nvPr>
        </p:nvSpPr>
        <p:spPr>
          <a:xfrm>
            <a:off x="793662" y="386930"/>
            <a:ext cx="10066122" cy="1298448"/>
          </a:xfrm>
        </p:spPr>
        <p:txBody>
          <a:bodyPr anchor="b">
            <a:normAutofit/>
          </a:bodyPr>
          <a:lstStyle/>
          <a:p>
            <a:r>
              <a:rPr lang="en-GB" sz="4800"/>
              <a:t>Reflection</a:t>
            </a: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4AF2D80-E6C1-1366-843D-9A908790260F}"/>
              </a:ext>
            </a:extLst>
          </p:cNvPr>
          <p:cNvSpPr>
            <a:spLocks noGrp="1"/>
          </p:cNvSpPr>
          <p:nvPr>
            <p:ph idx="1"/>
          </p:nvPr>
        </p:nvSpPr>
        <p:spPr>
          <a:xfrm>
            <a:off x="76200" y="2599508"/>
            <a:ext cx="5248359" cy="3725091"/>
          </a:xfrm>
        </p:spPr>
        <p:txBody>
          <a:bodyPr anchor="ctr">
            <a:normAutofit/>
          </a:bodyPr>
          <a:lstStyle/>
          <a:p>
            <a:r>
              <a:rPr lang="en-GB" sz="2400" dirty="0">
                <a:latin typeface="Times New Roman" panose="02020603050405020304" pitchFamily="18" charset="0"/>
                <a:cs typeface="Times New Roman" panose="02020603050405020304" pitchFamily="18" charset="0"/>
              </a:rPr>
              <a:t>The key functions of reflection are to demonstrate interest and involvement, to use a patient-centred approach, to check for accuracy of understanding, to highlight certain facets of the patient’s communication, to show respect for patients and their concerns, and to demonstrate empathy with the patient and their situation.</a:t>
            </a:r>
          </a:p>
          <a:p>
            <a:endParaRPr lang="en-GB" sz="2000" dirty="0"/>
          </a:p>
        </p:txBody>
      </p:sp>
      <p:pic>
        <p:nvPicPr>
          <p:cNvPr id="4" name="Picture 3" descr="Diagram&#10;&#10;Description automatically generated">
            <a:extLst>
              <a:ext uri="{FF2B5EF4-FFF2-40B4-BE49-F238E27FC236}">
                <a16:creationId xmlns:a16="http://schemas.microsoft.com/office/drawing/2014/main" id="{D50512A8-CC1E-A381-960D-D63C57692D7F}"/>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4159" b="-3"/>
          <a:stretch/>
        </p:blipFill>
        <p:spPr>
          <a:xfrm>
            <a:off x="5911532" y="2829958"/>
            <a:ext cx="5150277" cy="3022837"/>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386486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Content Placeholder 10" descr="A close-up of a blackboard&#10;&#10;Description automatically generated">
            <a:extLst>
              <a:ext uri="{FF2B5EF4-FFF2-40B4-BE49-F238E27FC236}">
                <a16:creationId xmlns:a16="http://schemas.microsoft.com/office/drawing/2014/main" id="{C266442A-87FE-7BB7-54F6-507110F7F1B9}"/>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922916" y="643466"/>
            <a:ext cx="8346167" cy="5571067"/>
          </a:xfrm>
          <a:prstGeom prst="rect">
            <a:avLst/>
          </a:prstGeom>
        </p:spPr>
      </p:pic>
    </p:spTree>
    <p:extLst>
      <p:ext uri="{BB962C8B-B14F-4D97-AF65-F5344CB8AC3E}">
        <p14:creationId xmlns:p14="http://schemas.microsoft.com/office/powerpoint/2010/main" val="35854497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AFC47D-E1FA-EACC-C9F4-E1A04ECCD891}"/>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BF116F8E-541D-D7CA-CCAF-0E973DEE3256}"/>
              </a:ext>
            </a:extLst>
          </p:cNvPr>
          <p:cNvSpPr>
            <a:spLocks noGrp="1"/>
          </p:cNvSpPr>
          <p:nvPr>
            <p:ph idx="1"/>
          </p:nvPr>
        </p:nvSpPr>
        <p:spPr/>
        <p:txBody>
          <a:bodyPr/>
          <a:lstStyle/>
          <a:p>
            <a:r>
              <a:rPr lang="en-GB" b="0" i="0" dirty="0" err="1">
                <a:solidFill>
                  <a:srgbClr val="212121"/>
                </a:solidFill>
                <a:effectLst/>
                <a:highlight>
                  <a:srgbClr val="FFFFFF"/>
                </a:highlight>
                <a:latin typeface="Roboto" panose="02000000000000000000" pitchFamily="2" charset="0"/>
              </a:rPr>
              <a:t>Krist</a:t>
            </a:r>
            <a:r>
              <a:rPr lang="en-GB" b="0" i="0" dirty="0">
                <a:solidFill>
                  <a:srgbClr val="212121"/>
                </a:solidFill>
                <a:effectLst/>
                <a:highlight>
                  <a:srgbClr val="FFFFFF"/>
                </a:highlight>
                <a:latin typeface="Roboto" panose="02000000000000000000" pitchFamily="2" charset="0"/>
              </a:rPr>
              <a:t>, A.,H, Tong, S,T, Aycock, R,A, Longo D,R., (2017) Engaging Patients in Decision-Making and </a:t>
            </a:r>
            <a:r>
              <a:rPr lang="en-GB" b="0" i="0" dirty="0" err="1">
                <a:solidFill>
                  <a:srgbClr val="212121"/>
                </a:solidFill>
                <a:effectLst/>
                <a:highlight>
                  <a:srgbClr val="FFFFFF"/>
                </a:highlight>
                <a:latin typeface="Roboto" panose="02000000000000000000" pitchFamily="2" charset="0"/>
              </a:rPr>
              <a:t>Behavior</a:t>
            </a:r>
            <a:r>
              <a:rPr lang="en-GB" b="0" i="0" dirty="0">
                <a:solidFill>
                  <a:srgbClr val="212121"/>
                </a:solidFill>
                <a:effectLst/>
                <a:highlight>
                  <a:srgbClr val="FFFFFF"/>
                </a:highlight>
                <a:latin typeface="Roboto" panose="02000000000000000000" pitchFamily="2" charset="0"/>
              </a:rPr>
              <a:t> Change to Promote Prevention. Stud Health </a:t>
            </a:r>
            <a:r>
              <a:rPr lang="en-GB" b="0" i="0" dirty="0" err="1">
                <a:solidFill>
                  <a:srgbClr val="212121"/>
                </a:solidFill>
                <a:effectLst/>
                <a:highlight>
                  <a:srgbClr val="FFFFFF"/>
                </a:highlight>
                <a:latin typeface="Roboto" panose="02000000000000000000" pitchFamily="2" charset="0"/>
              </a:rPr>
              <a:t>Technol</a:t>
            </a:r>
            <a:r>
              <a:rPr lang="en-GB" b="0" i="0" dirty="0">
                <a:solidFill>
                  <a:srgbClr val="212121"/>
                </a:solidFill>
                <a:effectLst/>
                <a:highlight>
                  <a:srgbClr val="FFFFFF"/>
                </a:highlight>
                <a:latin typeface="Roboto" panose="02000000000000000000" pitchFamily="2" charset="0"/>
              </a:rPr>
              <a:t> Inform. 2017;240:284-302. PMID: 28972524; PMCID: PMC6996004.</a:t>
            </a:r>
            <a:endParaRPr lang="en-GB" dirty="0"/>
          </a:p>
        </p:txBody>
      </p:sp>
    </p:spTree>
    <p:extLst>
      <p:ext uri="{BB962C8B-B14F-4D97-AF65-F5344CB8AC3E}">
        <p14:creationId xmlns:p14="http://schemas.microsoft.com/office/powerpoint/2010/main" val="42679181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42</TotalTime>
  <Words>910</Words>
  <Application>Microsoft Office PowerPoint</Application>
  <PresentationFormat>Widescreen</PresentationFormat>
  <Paragraphs>71</Paragraphs>
  <Slides>16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Aptos</vt:lpstr>
      <vt:lpstr>Aptos Display</vt:lpstr>
      <vt:lpstr>Arial</vt:lpstr>
      <vt:lpstr>Roboto</vt:lpstr>
      <vt:lpstr>Times New Roman</vt:lpstr>
      <vt:lpstr>Office Theme</vt:lpstr>
      <vt:lpstr>Basic Communication Skills within Healthcare</vt:lpstr>
      <vt:lpstr>Objectives</vt:lpstr>
      <vt:lpstr>Communication</vt:lpstr>
      <vt:lpstr>PowerPoint Presentation</vt:lpstr>
      <vt:lpstr>Questions</vt:lpstr>
      <vt:lpstr>Questions </vt:lpstr>
      <vt:lpstr>Medical Interviews</vt:lpstr>
      <vt:lpstr>Information Provision</vt:lpstr>
      <vt:lpstr>PowerPoint Presentation</vt:lpstr>
      <vt:lpstr>PowerPoint Presentation</vt:lpstr>
      <vt:lpstr>Effective or Active Listening?</vt:lpstr>
      <vt:lpstr>Guidelines to Facilitating Effective Listening</vt:lpstr>
      <vt:lpstr>Reflecting on Communication</vt:lpstr>
      <vt:lpstr>Reflection</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catrin Boulton</dc:creator>
  <cp:lastModifiedBy>catrin Boulton</cp:lastModifiedBy>
  <cp:revision>2</cp:revision>
  <dcterms:created xsi:type="dcterms:W3CDTF">2024-06-17T10:00:17Z</dcterms:created>
  <dcterms:modified xsi:type="dcterms:W3CDTF">2024-07-08T08:23:25Z</dcterms:modified>
</cp:coreProperties>
</file>