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2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8" r:id="rId23"/>
    <p:sldId id="279" r:id="rId24"/>
    <p:sldId id="280" r:id="rId25"/>
    <p:sldId id="281" r:id="rId26"/>
    <p:sldId id="277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99" autoAdjust="0"/>
    <p:restoredTop sz="82947" autoAdjust="0"/>
  </p:normalViewPr>
  <p:slideViewPr>
    <p:cSldViewPr snapToGrid="0" snapToObjects="1">
      <p:cViewPr>
        <p:scale>
          <a:sx n="83" d="100"/>
          <a:sy n="83" d="100"/>
        </p:scale>
        <p:origin x="1224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0E22BC-02AC-F54D-B916-D41ABB6F8744}" type="datetimeFigureOut">
              <a:rPr lang="en-US" smtClean="0"/>
              <a:pPr/>
              <a:t>1/30/2017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C62A1D-4582-E74C-92F5-73A3ECD25D2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0891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Most large-scale modern data </a:t>
            </a:r>
            <a:r>
              <a:rPr lang="en-GB" sz="1200" b="0" i="0" u="none" strike="noStrike" kern="1200" baseline="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centers</a:t>
            </a:r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are now using spine and leaf design. This design can have only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two layers that are spine and leaf. In the spine and leaf design, a leaf switch acts as the access layer,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and it connects to all the spine switches. The end hosts, such as servers and other edge devices,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connect to leaf switches. The spine provides connectivity between the leaf switches; therefore,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adding more spine switches can increase the capacity of the network, and adding more leaf switches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can increase the port density on the access layer. Spine and leaf design can also be mixed with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traditional multilayer data </a:t>
            </a:r>
            <a:r>
              <a:rPr lang="en-GB" sz="1200" b="0" i="0" u="none" strike="noStrike" kern="1200" baseline="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center</a:t>
            </a:r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design. In this mixed approach you can build a scalable access layer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using spine and leaf architecture, while keeping other layers of the data </a:t>
            </a:r>
            <a:r>
              <a:rPr lang="en-GB" sz="1200" b="0" i="0" u="none" strike="noStrike" kern="1200" baseline="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center</a:t>
            </a:r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intact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C62A1D-4582-E74C-92F5-73A3ECD25D2F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20090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ECMP – Equal cost multi path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C62A1D-4582-E74C-92F5-73A3ECD25D2F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15250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When a port channel is created, you will see a new interface in the switch configuration. This new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interface is a logical representation of all the member ports of the port channel. The port channel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interface can be configured with its own speed, bandwidth, delay, IP address, duplex, flow control,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maximum transmission unit (MTU), and interface description. You can also shut down the port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channel interface, which will result in shutting down all member ports.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C62A1D-4582-E74C-92F5-73A3ECD25D2F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7274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High availability: </a:t>
            </a:r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 a port channel, multiple Ethernet links are bundled together to create a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logical link. In case of a physical link failure, the port channel continues to operate even if a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single member link is alive. Therefore, it automatically increases availability of the network.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As an example, when creating a port channel on a modular network switch, it is recommended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that you use member ports from different line cards. This will help you increase network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availability in the case of line card failure.</a:t>
            </a:r>
          </a:p>
          <a:p>
            <a:endParaRPr lang="en-GB" sz="1200" b="0" i="0" u="none" strike="noStrike" kern="1200" baseline="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b="1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Simplified network topology: </a:t>
            </a:r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 some cases, port channels can be used to simplify network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topology by aggregating multiple links into one logical link. Typically, if you have multiple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links between a pair of switches, to avoid network loops, STP blocks all the links except one.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 the case of port channels, multiple links are combined into one logical link; therefore, it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simplifies the network topology by avoiding the STP calculation and reducing network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complexity by reducing the number of links between switches.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C62A1D-4582-E74C-92F5-73A3ECD25D2F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6757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1/30/2017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1/30/2017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1/30/2017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1/30/2017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1/30/2017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1/30/2017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cid:image001.png@01CE8951.83435F70" TargetMode="Externa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dirty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dirty="0"/>
          </a:p>
        </p:txBody>
      </p:sp>
      <p:pic>
        <p:nvPicPr>
          <p:cNvPr id="7" name="d5399414-2235-41fb-819d-363ee4936f50" descr="cid:image001.png@01CE8951.83435F70"/>
          <p:cNvPicPr/>
          <p:nvPr userDrawn="1"/>
        </p:nvPicPr>
        <p:blipFill>
          <a:blip r:embed="rId14" r:link="rId15" cstate="print"/>
          <a:srcRect/>
          <a:stretch>
            <a:fillRect/>
          </a:stretch>
        </p:blipFill>
        <p:spPr bwMode="auto">
          <a:xfrm>
            <a:off x="6134986" y="-138223"/>
            <a:ext cx="3189767" cy="12865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8" descr="U:\UWTSD Logo.jpg"/>
          <p:cNvPicPr/>
          <p:nvPr userDrawn="1"/>
        </p:nvPicPr>
        <p:blipFill>
          <a:blip r:embed="rId1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59" y="0"/>
            <a:ext cx="2303780" cy="920115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2605586"/>
            <a:ext cx="6498158" cy="1037999"/>
          </a:xfrm>
        </p:spPr>
        <p:txBody>
          <a:bodyPr/>
          <a:lstStyle/>
          <a:p>
            <a:r>
              <a:rPr lang="en-US" altLang="ja-JP" sz="4800" dirty="0">
                <a:latin typeface="Arial" charset="0"/>
                <a:cs typeface="ＭＳ Ｐゴシック" charset="0"/>
              </a:rPr>
              <a:t>Data Centre Technologies</a:t>
            </a:r>
            <a:endParaRPr lang="en-US" sz="2800" dirty="0">
              <a:solidFill>
                <a:srgbClr val="FF00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6604492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Centre Network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Data centres are designed to host critical computing resources in a centralized place. These resources can be utilized from a campus building of an enterprise network, from a branch office over the wide area network (WAN), and from the remote locations over the public Internet.</a:t>
            </a:r>
          </a:p>
          <a:p>
            <a:r>
              <a:rPr lang="en-GB" dirty="0"/>
              <a:t>Therefore, network plays an important role in the availability of data centre resources. </a:t>
            </a:r>
          </a:p>
          <a:p>
            <a:r>
              <a:rPr lang="en-GB" dirty="0"/>
              <a:t>Network architecture is an important subject that addresses many functional areas of the data centre to ensure that data centre services are running around the clock.</a:t>
            </a:r>
          </a:p>
        </p:txBody>
      </p:sp>
    </p:spTree>
    <p:extLst>
      <p:ext uri="{BB962C8B-B14F-4D97-AF65-F5344CB8AC3E}">
        <p14:creationId xmlns:p14="http://schemas.microsoft.com/office/powerpoint/2010/main" val="2304824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Modular Approach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00200"/>
            <a:ext cx="8042276" cy="4838699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Multilayer Network Design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hierarchical network model provides a modular framework that enables flexibility in network design and facilitates ease of implementation and troubleshooting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0862" y="2120900"/>
            <a:ext cx="4297688" cy="2800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93115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Centre Functional Layers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65716" y="1600200"/>
            <a:ext cx="6784484" cy="477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25450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Multilayer Network Design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60" y="2166896"/>
            <a:ext cx="8407539" cy="3967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99248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Access Layer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00200"/>
            <a:ext cx="8042276" cy="4648199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 access layer is the first point of entry into the network for edge devices, end stations, and servers.</a:t>
            </a:r>
          </a:p>
          <a:p>
            <a:r>
              <a:rPr lang="en-GB" dirty="0"/>
              <a:t>The data centre access layer provides Layer 2, Layer 3, and mainframe connectivity. </a:t>
            </a:r>
          </a:p>
          <a:p>
            <a:r>
              <a:rPr lang="en-GB" dirty="0"/>
              <a:t>The access layer in the data centre is typically built at Layer 2, which allows better sharing of service devices across multiple servers. </a:t>
            </a:r>
          </a:p>
          <a:p>
            <a:r>
              <a:rPr lang="en-GB" dirty="0"/>
              <a:t>This design also enables the use of Layer 2 clustering, which requires the servers to be Layer 2 adjacent.</a:t>
            </a:r>
          </a:p>
          <a:p>
            <a:r>
              <a:rPr lang="en-GB" dirty="0"/>
              <a:t>A mix of both Layer 2 and Layer 3 access models permits a flexible solution and enables application environments to be optimally positioned.</a:t>
            </a:r>
          </a:p>
        </p:txBody>
      </p:sp>
    </p:spTree>
    <p:extLst>
      <p:ext uri="{BB962C8B-B14F-4D97-AF65-F5344CB8AC3E}">
        <p14:creationId xmlns:p14="http://schemas.microsoft.com/office/powerpoint/2010/main" val="8736539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Aggregation Layer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00200"/>
            <a:ext cx="8042276" cy="4825999"/>
          </a:xfrm>
        </p:spPr>
        <p:txBody>
          <a:bodyPr>
            <a:normAutofit fontScale="92500"/>
          </a:bodyPr>
          <a:lstStyle/>
          <a:p>
            <a:r>
              <a:rPr lang="en-GB" dirty="0"/>
              <a:t>The aggregation (or distribution) layer aggregates the uplinks from the access layer to the data centre core.</a:t>
            </a:r>
          </a:p>
          <a:p>
            <a:r>
              <a:rPr lang="en-GB" dirty="0"/>
              <a:t>This layer is the critical point for control and application services.</a:t>
            </a:r>
          </a:p>
          <a:p>
            <a:r>
              <a:rPr lang="en-GB" dirty="0"/>
              <a:t>Security and application service devices (such as load-balancing devices, SSL offloading devices, firewalls, and IPS devices) are often deployed as a module in the aggregation layer.</a:t>
            </a:r>
          </a:p>
          <a:p>
            <a:r>
              <a:rPr lang="en-GB" dirty="0"/>
              <a:t>Typically provides Layer 3 connectivity to the core.</a:t>
            </a:r>
          </a:p>
          <a:p>
            <a:r>
              <a:rPr lang="en-GB" dirty="0"/>
              <a:t>Depending on the requirements, the boundary between Layer 2 and Layer 3 at the aggregation layer can be in the multilayer switches, the firewalls, or the content switching devices. If</a:t>
            </a:r>
          </a:p>
        </p:txBody>
      </p:sp>
    </p:spTree>
    <p:extLst>
      <p:ext uri="{BB962C8B-B14F-4D97-AF65-F5344CB8AC3E}">
        <p14:creationId xmlns:p14="http://schemas.microsoft.com/office/powerpoint/2010/main" val="37705933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Core layer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Implementing a data centre core is a best practice for large data centres. When the core is implemented in an initial data centre design, it helps ease network  expansion and avoid disruption to the data centre environment.</a:t>
            </a:r>
          </a:p>
          <a:p>
            <a:r>
              <a:rPr lang="en-GB" dirty="0"/>
              <a:t>The data centre typically connects to the campus core using Layer 3 links. The data centre network is summarized, and the core injects a default route into the data centre network.</a:t>
            </a:r>
          </a:p>
          <a:p>
            <a:r>
              <a:rPr lang="en-GB" dirty="0"/>
              <a:t>Key core characteristics include the following:</a:t>
            </a:r>
          </a:p>
          <a:p>
            <a:pPr lvl="1"/>
            <a:r>
              <a:rPr lang="en-GB" dirty="0"/>
              <a:t>Distributed forwarding architecture</a:t>
            </a:r>
          </a:p>
          <a:p>
            <a:pPr lvl="1"/>
            <a:r>
              <a:rPr lang="en-GB" dirty="0"/>
              <a:t>Low-latency switching</a:t>
            </a:r>
          </a:p>
          <a:p>
            <a:pPr lvl="1"/>
            <a:r>
              <a:rPr lang="en-GB" dirty="0"/>
              <a:t>10 Gigabit Ethernet scalability</a:t>
            </a:r>
          </a:p>
          <a:p>
            <a:pPr lvl="1"/>
            <a:r>
              <a:rPr lang="en-GB" dirty="0"/>
              <a:t>Scalable IP multicast support</a:t>
            </a:r>
          </a:p>
        </p:txBody>
      </p:sp>
    </p:spTree>
    <p:extLst>
      <p:ext uri="{BB962C8B-B14F-4D97-AF65-F5344CB8AC3E}">
        <p14:creationId xmlns:p14="http://schemas.microsoft.com/office/powerpoint/2010/main" val="19440084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Core Solutions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4" y="1612900"/>
            <a:ext cx="8277225" cy="485140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The following drivers are used to determine whether a core solution is appropriate:</a:t>
            </a:r>
          </a:p>
          <a:p>
            <a:r>
              <a:rPr lang="en-GB" b="1" dirty="0"/>
              <a:t>40 and 100 Gigabit Ethernet density: </a:t>
            </a:r>
            <a:r>
              <a:rPr lang="en-GB" dirty="0"/>
              <a:t>Are there requirements for higher bandwidth connectivity, such as 40 or 100 Gigabit Ethernet? With the introduction of the Cisco Nexus, Juniper </a:t>
            </a:r>
            <a:r>
              <a:rPr lang="en-GB" dirty="0" err="1"/>
              <a:t>EXseries</a:t>
            </a:r>
            <a:r>
              <a:rPr lang="en-GB" dirty="0"/>
              <a:t>, HP and Dell switches can now support much higher bandwidth densities.</a:t>
            </a:r>
          </a:p>
          <a:p>
            <a:r>
              <a:rPr lang="en-GB" b="1" dirty="0"/>
              <a:t>10 Gigabit Ethernet density: </a:t>
            </a:r>
            <a:r>
              <a:rPr lang="en-GB" dirty="0"/>
              <a:t>Without a data centre core, will there be enough 10 Gigabit Ethernet ports on the campus core switch pair to support both the campus distribution and the data centre aggregation modules?</a:t>
            </a:r>
          </a:p>
          <a:p>
            <a:r>
              <a:rPr lang="en-GB" b="1" dirty="0"/>
              <a:t>Administrative domains and policies: </a:t>
            </a:r>
            <a:r>
              <a:rPr lang="en-GB" dirty="0"/>
              <a:t>Separate cores help to isolate campus distribution layers from data centre aggregation layers for troubleshooting, administration, and implementation of policies (such as quality of service, ACLs, troubleshooting, and maintenance).</a:t>
            </a:r>
          </a:p>
          <a:p>
            <a:r>
              <a:rPr lang="en-GB" b="1" dirty="0"/>
              <a:t>Anticipation of future development: </a:t>
            </a:r>
            <a:r>
              <a:rPr lang="en-GB" dirty="0"/>
              <a:t>The impact that can result from implementing a separate data centre core layer at a later date might make it worthwhile to install the core layer at the beginning.</a:t>
            </a:r>
          </a:p>
        </p:txBody>
      </p:sp>
    </p:spTree>
    <p:extLst>
      <p:ext uri="{BB962C8B-B14F-4D97-AF65-F5344CB8AC3E}">
        <p14:creationId xmlns:p14="http://schemas.microsoft.com/office/powerpoint/2010/main" val="1366949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Collapse Core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Although there are three functional layers in a network design, these layers do not have to be physical layers, but can be logical layers.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400" y="3179172"/>
            <a:ext cx="8176026" cy="2643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48944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Collapse Core Design </a:t>
            </a:r>
            <a:r>
              <a:rPr lang="en-GB" dirty="0" err="1"/>
              <a:t>cont</a:t>
            </a:r>
            <a:r>
              <a:rPr lang="en-GB" dirty="0"/>
              <a:t>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With this option, the small or medium-sized business can reduce costs because the same switch performs both distribution and core functions. </a:t>
            </a:r>
          </a:p>
          <a:p>
            <a:r>
              <a:rPr lang="en-GB" dirty="0"/>
              <a:t>In the collapse core design, the core switches would provide direct connections to the access-layer switches, server farm, and edge modules.</a:t>
            </a:r>
          </a:p>
          <a:p>
            <a:r>
              <a:rPr lang="en-GB" dirty="0"/>
              <a:t>One disadvantage of two-tier architecture is scalability. As the small campus begins to scale, a three tier architecture should be considered.</a:t>
            </a:r>
          </a:p>
        </p:txBody>
      </p:sp>
    </p:spTree>
    <p:extLst>
      <p:ext uri="{BB962C8B-B14F-4D97-AF65-F5344CB8AC3E}">
        <p14:creationId xmlns:p14="http://schemas.microsoft.com/office/powerpoint/2010/main" val="20831302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Spine and leaf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Most large-scale modern data centres are now using spine and leaf design. This design can have only two layers that are spine and leaf. </a:t>
            </a:r>
          </a:p>
          <a:p>
            <a:r>
              <a:rPr lang="en-GB" dirty="0"/>
              <a:t>In the spine and leaf design, a leaf switch acts as the access layer, and it connects to all the spine switches.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2650" y="3937392"/>
            <a:ext cx="7375525" cy="2755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72026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Characteristics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00200"/>
            <a:ext cx="8042276" cy="4584699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Multiple design and deployment options enabled using a variable-length spine with ECMP to leverage multiple available paths between leaf and spine.</a:t>
            </a:r>
          </a:p>
          <a:p>
            <a:r>
              <a:rPr lang="en-GB" dirty="0"/>
              <a:t>Future proofing for higher-performance network through the selection of higher port count switches at the spine.</a:t>
            </a:r>
          </a:p>
          <a:p>
            <a:r>
              <a:rPr lang="en-GB" dirty="0"/>
              <a:t>Reduced network congestion using a large, shared buffer-switching platform for leaf node. Network congestion results when multiple packets inside a switch request the same outbound port because of application architecture.</a:t>
            </a:r>
          </a:p>
          <a:p>
            <a:r>
              <a:rPr lang="en-GB" dirty="0"/>
              <a:t>Lower power consumption using multiple 10 </a:t>
            </a:r>
            <a:r>
              <a:rPr lang="en-GB" dirty="0" err="1"/>
              <a:t>Gbps</a:t>
            </a:r>
            <a:r>
              <a:rPr lang="en-GB" dirty="0"/>
              <a:t> between spine and leaf instead of a single 40-Gbps link. The current power consumption of a 40-Gbps optic is more than ten times a single 10-Gbps optic.</a:t>
            </a:r>
          </a:p>
        </p:txBody>
      </p:sp>
    </p:spTree>
    <p:extLst>
      <p:ext uri="{BB962C8B-B14F-4D97-AF65-F5344CB8AC3E}">
        <p14:creationId xmlns:p14="http://schemas.microsoft.com/office/powerpoint/2010/main" val="17881226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Port Channel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you connect two devices using multiple physical links, you can group these links to form a logical bundle. The two devices connected via this logical group of ports see it as a single, big network pipe between the two devices.</a:t>
            </a:r>
          </a:p>
          <a:p>
            <a:r>
              <a:rPr lang="en-GB" dirty="0"/>
              <a:t>This logical group is called </a:t>
            </a:r>
            <a:r>
              <a:rPr lang="en-GB" dirty="0" err="1"/>
              <a:t>EtherChannel</a:t>
            </a:r>
            <a:r>
              <a:rPr lang="en-GB" dirty="0"/>
              <a:t>, or port channel, and physical interfaces participating in this group are called member ports of the group.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9060" y="4642160"/>
            <a:ext cx="4842934" cy="1630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52117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Port Channel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/>
              <a:t>Increased capacity: </a:t>
            </a:r>
            <a:r>
              <a:rPr lang="en-GB" dirty="0"/>
              <a:t>By combing multiple Ethernet links into one logical link, the capacity of the link can be increased. For example, eight 10-Gbps links can be combined to create a logical link with bandwidth of 80 </a:t>
            </a:r>
            <a:r>
              <a:rPr lang="en-GB" dirty="0" err="1"/>
              <a:t>Gbps</a:t>
            </a:r>
            <a:r>
              <a:rPr lang="en-GB" dirty="0"/>
              <a:t>.</a:t>
            </a:r>
          </a:p>
          <a:p>
            <a:r>
              <a:rPr lang="en-GB" b="1" dirty="0"/>
              <a:t>High availability: </a:t>
            </a:r>
            <a:r>
              <a:rPr lang="en-GB" dirty="0"/>
              <a:t>In a port channel, multiple Ethernet links are bundled together to create a logical link. In case of a physical link failure, the port channel continues to operate even if a single member link is alive.</a:t>
            </a:r>
          </a:p>
          <a:p>
            <a:r>
              <a:rPr lang="en-GB" b="1" dirty="0"/>
              <a:t>Load balancing: </a:t>
            </a:r>
            <a:r>
              <a:rPr lang="en-GB" dirty="0"/>
              <a:t>The switch distributes traffic across all operational interfaces in the port channel. This enables you to distribute traffic across multiple physical interfaces, increasing the efficiency of your network.</a:t>
            </a:r>
          </a:p>
          <a:p>
            <a:r>
              <a:rPr lang="en-GB" b="1" dirty="0"/>
              <a:t>Simplified network topology: </a:t>
            </a:r>
            <a:r>
              <a:rPr lang="en-GB" dirty="0"/>
              <a:t>In some cases, port channels can be used to simplify network topology by aggregating multiple links into one logical link.</a:t>
            </a:r>
          </a:p>
        </p:txBody>
      </p:sp>
    </p:spTree>
    <p:extLst>
      <p:ext uri="{BB962C8B-B14F-4D97-AF65-F5344CB8AC3E}">
        <p14:creationId xmlns:p14="http://schemas.microsoft.com/office/powerpoint/2010/main" val="20765924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Port Channel Requirements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To bundle multiple switch interfaces into a port channel, these interfaces must meet the compatibility requirements.</a:t>
            </a:r>
          </a:p>
          <a:p>
            <a:r>
              <a:rPr lang="en-GB" dirty="0"/>
              <a:t>For example, when you add an interface to a port channel, its speed must match with other member interfaces in this port channel. In other words, you cannot put a 1 G interface and a 10G interface into the same port channel. </a:t>
            </a:r>
          </a:p>
          <a:p>
            <a:r>
              <a:rPr lang="en-GB" dirty="0"/>
              <a:t>Other interface attributes are checked by switch software to ensure that the interface is compatible with the channel group. In case of an incompatible attribute, port channel creation will fail. </a:t>
            </a:r>
          </a:p>
          <a:p>
            <a:r>
              <a:rPr lang="en-GB" dirty="0"/>
              <a:t>Some of these attributes are Speed, Duplex, Flow-control, Port mode, VLANs, MTU, Media type, and so on.</a:t>
            </a:r>
          </a:p>
        </p:txBody>
      </p:sp>
    </p:spTree>
    <p:extLst>
      <p:ext uri="{BB962C8B-B14F-4D97-AF65-F5344CB8AC3E}">
        <p14:creationId xmlns:p14="http://schemas.microsoft.com/office/powerpoint/2010/main" val="26472921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Link Aggregation Control Protocol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The Link Aggregation Control Protocol (LACP) provides a standard mechanism to ensure that peer switches exchange information and agree on the necessary details to bundle ports into a port channel.</a:t>
            </a:r>
          </a:p>
          <a:p>
            <a:r>
              <a:rPr lang="en-GB" dirty="0"/>
              <a:t>LACP must be enabled on switches at both ends of the link. Network devices use LACP to negotiate an automatic bundling of links by sending LACP packets to the peer. </a:t>
            </a:r>
          </a:p>
          <a:p>
            <a:r>
              <a:rPr lang="en-GB" dirty="0"/>
              <a:t>This protocol ensures that both sides of the link have compatible configuration (Speed, Duplex, Flow-control, allowed VLAN) to form a bundle.</a:t>
            </a:r>
          </a:p>
          <a:p>
            <a:r>
              <a:rPr lang="en-GB" dirty="0"/>
              <a:t>LACP was initially part of the IEEE 802.3ad standard and later moved to the IEEE 802.1AX standard.</a:t>
            </a:r>
          </a:p>
        </p:txBody>
      </p:sp>
    </p:spTree>
    <p:extLst>
      <p:ext uri="{BB962C8B-B14F-4D97-AF65-F5344CB8AC3E}">
        <p14:creationId xmlns:p14="http://schemas.microsoft.com/office/powerpoint/2010/main" val="33481700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Port Channel Modes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60827" y="1828799"/>
            <a:ext cx="7811580" cy="3772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06476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Virtual Port Channel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A </a:t>
            </a:r>
            <a:r>
              <a:rPr lang="en-GB" sz="2000" dirty="0" err="1"/>
              <a:t>vPC</a:t>
            </a:r>
            <a:r>
              <a:rPr lang="en-GB" sz="2000" dirty="0"/>
              <a:t> enables the extension of a port channel across two physical switches. </a:t>
            </a:r>
          </a:p>
          <a:p>
            <a:r>
              <a:rPr lang="en-GB" sz="2000" dirty="0"/>
              <a:t>These two switches work together to create a virtual domain, so a port channel can be extended across the two devices within this virtual domain.</a:t>
            </a:r>
          </a:p>
          <a:p>
            <a:r>
              <a:rPr lang="en-GB" sz="2000" dirty="0"/>
              <a:t>It means that member ports in a virtual port channel can be from two different network switches.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8800" y="4367953"/>
            <a:ext cx="5486400" cy="2425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659054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Virtual Port Channel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vPC</a:t>
            </a:r>
            <a:r>
              <a:rPr lang="en-GB" dirty="0"/>
              <a:t> technology allows dual-homing of a downstream device to two upstream switches. </a:t>
            </a:r>
          </a:p>
          <a:p>
            <a:r>
              <a:rPr lang="en-GB" dirty="0"/>
              <a:t>The upstream switches present themselves to the downstream device as </a:t>
            </a:r>
            <a:r>
              <a:rPr lang="en-GB" dirty="0" err="1"/>
              <a:t>oneswitch</a:t>
            </a:r>
            <a:r>
              <a:rPr lang="en-GB" dirty="0"/>
              <a:t> from the port channel and Spanning Tree Protocol (STP) perspective.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3437" y="3858373"/>
            <a:ext cx="5875867" cy="2860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28928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Using Virtual Port Channel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Enables a single device to use a port channel across two upstream switches</a:t>
            </a:r>
          </a:p>
          <a:p>
            <a:r>
              <a:rPr lang="en-GB" dirty="0"/>
              <a:t>Eliminates STP blocked ports</a:t>
            </a:r>
          </a:p>
          <a:p>
            <a:r>
              <a:rPr lang="en-GB" dirty="0"/>
              <a:t>Provides a loop-free topology</a:t>
            </a:r>
          </a:p>
          <a:p>
            <a:r>
              <a:rPr lang="en-GB" dirty="0"/>
              <a:t>Uses all available uplink bandwidth</a:t>
            </a:r>
          </a:p>
          <a:p>
            <a:r>
              <a:rPr lang="en-GB" dirty="0"/>
              <a:t>Provides fast convergence in the case of link or device failure</a:t>
            </a:r>
          </a:p>
          <a:p>
            <a:r>
              <a:rPr lang="en-GB" dirty="0"/>
              <a:t>Provides link-level resiliency</a:t>
            </a:r>
          </a:p>
          <a:p>
            <a:r>
              <a:rPr lang="en-GB" dirty="0"/>
              <a:t>Helps ensure high availability</a:t>
            </a:r>
          </a:p>
        </p:txBody>
      </p:sp>
    </p:spTree>
    <p:extLst>
      <p:ext uri="{BB962C8B-B14F-4D97-AF65-F5344CB8AC3E}">
        <p14:creationId xmlns:p14="http://schemas.microsoft.com/office/powerpoint/2010/main" val="367591794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vPC</a:t>
            </a:r>
            <a:r>
              <a:rPr lang="en-GB" dirty="0"/>
              <a:t> Limitations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/>
              <a:t>Only two switches per </a:t>
            </a:r>
            <a:r>
              <a:rPr lang="en-GB" b="1" dirty="0" err="1"/>
              <a:t>vPC</a:t>
            </a:r>
            <a:r>
              <a:rPr lang="en-GB" b="1" dirty="0"/>
              <a:t> domain: </a:t>
            </a:r>
            <a:r>
              <a:rPr lang="en-GB" dirty="0"/>
              <a:t>A </a:t>
            </a:r>
            <a:r>
              <a:rPr lang="en-GB" dirty="0" err="1"/>
              <a:t>vPC</a:t>
            </a:r>
            <a:r>
              <a:rPr lang="en-GB" dirty="0"/>
              <a:t> domain by definition consists of a pair of switches identified by a shared </a:t>
            </a:r>
            <a:r>
              <a:rPr lang="en-GB" dirty="0" err="1"/>
              <a:t>vPC</a:t>
            </a:r>
            <a:r>
              <a:rPr lang="en-GB" dirty="0"/>
              <a:t> domain ID. It is not possible to add more than two switches or Virtual Device Context (VDC) to a </a:t>
            </a:r>
            <a:r>
              <a:rPr lang="en-GB" dirty="0" err="1"/>
              <a:t>vPC</a:t>
            </a:r>
            <a:r>
              <a:rPr lang="en-GB" dirty="0"/>
              <a:t> domain.</a:t>
            </a:r>
          </a:p>
          <a:p>
            <a:r>
              <a:rPr lang="en-GB" b="1" dirty="0"/>
              <a:t>Only one </a:t>
            </a:r>
            <a:r>
              <a:rPr lang="en-GB" b="1" dirty="0" err="1"/>
              <a:t>vPC</a:t>
            </a:r>
            <a:r>
              <a:rPr lang="en-GB" b="1" dirty="0"/>
              <a:t> domain ID per switch: </a:t>
            </a:r>
            <a:r>
              <a:rPr lang="en-GB" dirty="0"/>
              <a:t>Only one </a:t>
            </a:r>
            <a:r>
              <a:rPr lang="en-GB" dirty="0" err="1"/>
              <a:t>vPC</a:t>
            </a:r>
            <a:r>
              <a:rPr lang="en-GB" dirty="0"/>
              <a:t> domain ID can be configured on a single switch or VDC. It is not possible for a switch or VDC to participate in more than one </a:t>
            </a:r>
            <a:r>
              <a:rPr lang="en-GB" dirty="0" err="1"/>
              <a:t>vPC</a:t>
            </a:r>
            <a:r>
              <a:rPr lang="en-GB" dirty="0"/>
              <a:t> domain.</a:t>
            </a:r>
          </a:p>
          <a:p>
            <a:r>
              <a:rPr lang="en-GB" b="1" dirty="0"/>
              <a:t>Peer-link is always 10 </a:t>
            </a:r>
            <a:r>
              <a:rPr lang="en-GB" b="1" dirty="0" err="1"/>
              <a:t>Gbps</a:t>
            </a:r>
            <a:r>
              <a:rPr lang="en-GB" b="1" dirty="0"/>
              <a:t> or more: </a:t>
            </a:r>
            <a:r>
              <a:rPr lang="en-GB" dirty="0"/>
              <a:t>Only 10 Gigabit Ethernet ports can be used for the </a:t>
            </a:r>
            <a:r>
              <a:rPr lang="en-GB" dirty="0" err="1"/>
              <a:t>vPC</a:t>
            </a:r>
            <a:r>
              <a:rPr lang="en-GB" dirty="0"/>
              <a:t> peer link. It is recommended that you use at least two 10 Gigabit Ethernet ports in dedicated mode on two different I/O modules.</a:t>
            </a:r>
          </a:p>
          <a:p>
            <a:r>
              <a:rPr lang="en-GB" b="1" dirty="0" err="1"/>
              <a:t>vPC</a:t>
            </a:r>
            <a:r>
              <a:rPr lang="en-GB" b="1" dirty="0"/>
              <a:t> is a Layer 2 port channel: </a:t>
            </a:r>
            <a:r>
              <a:rPr lang="en-GB" dirty="0"/>
              <a:t>A </a:t>
            </a:r>
            <a:r>
              <a:rPr lang="en-GB" dirty="0" err="1"/>
              <a:t>vPC</a:t>
            </a:r>
            <a:r>
              <a:rPr lang="en-GB" dirty="0"/>
              <a:t> is a Layer 2 port channel. The </a:t>
            </a:r>
            <a:r>
              <a:rPr lang="en-GB" dirty="0" err="1"/>
              <a:t>vPC</a:t>
            </a:r>
            <a:r>
              <a:rPr lang="en-GB" dirty="0"/>
              <a:t> technology does not support the configuration of Layer 3 port channels. Dynamic routing from the </a:t>
            </a:r>
            <a:r>
              <a:rPr lang="en-GB" dirty="0" err="1"/>
              <a:t>vPC</a:t>
            </a:r>
            <a:r>
              <a:rPr lang="en-GB" dirty="0"/>
              <a:t> peers to routers connected on a </a:t>
            </a:r>
            <a:r>
              <a:rPr lang="en-GB" dirty="0" err="1"/>
              <a:t>vPC</a:t>
            </a:r>
            <a:r>
              <a:rPr lang="en-GB" dirty="0"/>
              <a:t> is not supported. It is recommended that routing adjacencies be established on separate routed links</a:t>
            </a:r>
          </a:p>
        </p:txBody>
      </p:sp>
    </p:spTree>
    <p:extLst>
      <p:ext uri="{BB962C8B-B14F-4D97-AF65-F5344CB8AC3E}">
        <p14:creationId xmlns:p14="http://schemas.microsoft.com/office/powerpoint/2010/main" val="426621960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FabricPath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00201"/>
            <a:ext cx="8042276" cy="4462502"/>
          </a:xfrm>
        </p:spPr>
        <p:txBody>
          <a:bodyPr>
            <a:normAutofit fontScale="77500" lnSpcReduction="20000"/>
          </a:bodyPr>
          <a:lstStyle/>
          <a:p>
            <a:r>
              <a:rPr lang="en-GB" dirty="0" err="1"/>
              <a:t>FabricPath</a:t>
            </a:r>
            <a:r>
              <a:rPr lang="en-GB" dirty="0"/>
              <a:t> is a Cisco innovation to build a simplified and scalable Layer 2 fabric. </a:t>
            </a:r>
          </a:p>
          <a:p>
            <a:r>
              <a:rPr lang="en-GB" dirty="0"/>
              <a:t>It combines the benefits of Layer 3 routing with the advantages of Layer 2 switching. </a:t>
            </a:r>
          </a:p>
          <a:p>
            <a:r>
              <a:rPr lang="en-GB" dirty="0"/>
              <a:t>Layer 3 routing provides scalability, </a:t>
            </a:r>
            <a:r>
              <a:rPr lang="en-GB" dirty="0" err="1"/>
              <a:t>multipathing</a:t>
            </a:r>
            <a:r>
              <a:rPr lang="en-GB" dirty="0"/>
              <a:t>, fast convergence, and shortest path selection from any host to any other host in the network. </a:t>
            </a:r>
          </a:p>
          <a:p>
            <a:r>
              <a:rPr lang="en-GB" dirty="0"/>
              <a:t>However, Layer 3 creates network segmentation, which makes it less flexible for workload mobility within a virtualized data centre. </a:t>
            </a:r>
          </a:p>
          <a:p>
            <a:r>
              <a:rPr lang="en-GB" dirty="0" err="1"/>
              <a:t>FabricPath</a:t>
            </a:r>
            <a:r>
              <a:rPr lang="en-GB" dirty="0"/>
              <a:t> brings the stability and performance of Layer 3 routing to the Layer 2 switched network and builds a highly resilient, massively scalable, and flexible Layer 2 fabric.</a:t>
            </a:r>
          </a:p>
          <a:p>
            <a:r>
              <a:rPr lang="en-GB" dirty="0"/>
              <a:t>Intermediate System-to-Intermediate System (IS-IS) Protocol is used to provide fabric-wide intelligence and ties the elements together.</a:t>
            </a:r>
          </a:p>
        </p:txBody>
      </p:sp>
    </p:spTree>
    <p:extLst>
      <p:ext uri="{BB962C8B-B14F-4D97-AF65-F5344CB8AC3E}">
        <p14:creationId xmlns:p14="http://schemas.microsoft.com/office/powerpoint/2010/main" val="392528264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FabricPath</a:t>
            </a:r>
            <a:r>
              <a:rPr lang="en-GB" dirty="0"/>
              <a:t> Topology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9571" y="1967113"/>
            <a:ext cx="8191980" cy="3380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02479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dirty="0"/>
              <a:t>Operational simplicity: </a:t>
            </a:r>
            <a:r>
              <a:rPr lang="en-GB" dirty="0"/>
              <a:t>Cisco </a:t>
            </a:r>
            <a:r>
              <a:rPr lang="en-GB" dirty="0" err="1"/>
              <a:t>FabricPath</a:t>
            </a:r>
            <a:r>
              <a:rPr lang="en-GB" dirty="0"/>
              <a:t> is simple to configure and easy to operate. The switch control plane protocol for </a:t>
            </a:r>
            <a:r>
              <a:rPr lang="en-GB" dirty="0" err="1"/>
              <a:t>FabricPath</a:t>
            </a:r>
            <a:r>
              <a:rPr lang="en-GB" dirty="0"/>
              <a:t> starts automatically, as soon as the feature is enabled and ports are assigned to the </a:t>
            </a:r>
            <a:r>
              <a:rPr lang="en-GB" dirty="0" err="1"/>
              <a:t>FabricPath</a:t>
            </a:r>
            <a:r>
              <a:rPr lang="en-GB" dirty="0"/>
              <a:t> network.</a:t>
            </a:r>
          </a:p>
          <a:p>
            <a:r>
              <a:rPr lang="en-GB" b="1" dirty="0"/>
              <a:t>Flexibility: </a:t>
            </a:r>
            <a:r>
              <a:rPr lang="en-GB" dirty="0" err="1"/>
              <a:t>FabricPath</a:t>
            </a:r>
            <a:r>
              <a:rPr lang="en-GB" dirty="0"/>
              <a:t> provides a single domain Layer 2 fabric to connect all the servers, offering a much more scalable and flexible network fabric.</a:t>
            </a:r>
          </a:p>
          <a:p>
            <a:r>
              <a:rPr lang="en-GB" b="1" dirty="0"/>
              <a:t>High performance: </a:t>
            </a:r>
            <a:r>
              <a:rPr lang="en-GB" dirty="0"/>
              <a:t>High performance in a </a:t>
            </a:r>
            <a:r>
              <a:rPr lang="en-GB" dirty="0" err="1"/>
              <a:t>FabricPath</a:t>
            </a:r>
            <a:r>
              <a:rPr lang="en-GB" dirty="0"/>
              <a:t> network is achieved using an equal-cost multipath (ECMP) feature.</a:t>
            </a:r>
          </a:p>
          <a:p>
            <a:r>
              <a:rPr lang="en-GB" b="1" dirty="0"/>
              <a:t>Reliability based on proven technologies: </a:t>
            </a:r>
            <a:r>
              <a:rPr lang="en-GB" dirty="0"/>
              <a:t>Cisco </a:t>
            </a:r>
            <a:r>
              <a:rPr lang="en-GB" dirty="0" err="1"/>
              <a:t>FabricPath</a:t>
            </a:r>
            <a:r>
              <a:rPr lang="en-GB" dirty="0"/>
              <a:t> uses a reliable and proven control plane mechanism, which is based on the IS-IS routing protocol.</a:t>
            </a:r>
          </a:p>
          <a:p>
            <a:r>
              <a:rPr lang="en-GB" b="1" dirty="0"/>
              <a:t>High scalability and high availability: </a:t>
            </a:r>
            <a:r>
              <a:rPr lang="en-GB" dirty="0" err="1"/>
              <a:t>FabricPath</a:t>
            </a:r>
            <a:r>
              <a:rPr lang="en-GB" dirty="0"/>
              <a:t> delivers highly scalable bandwidth with capabilities such as ECMP and multi-topology forwarding, enabling IT architects to start with a small Layer 2 network and build a much bigger </a:t>
            </a:r>
            <a:r>
              <a:rPr lang="en-GB"/>
              <a:t>data centre </a:t>
            </a:r>
            <a:r>
              <a:rPr lang="en-GB" dirty="0"/>
              <a:t>fabric.</a:t>
            </a:r>
          </a:p>
          <a:p>
            <a:r>
              <a:rPr lang="en-GB" b="1" dirty="0"/>
              <a:t>Efficiency: </a:t>
            </a:r>
            <a:r>
              <a:rPr lang="en-GB" dirty="0" err="1"/>
              <a:t>FabricPath</a:t>
            </a:r>
            <a:r>
              <a:rPr lang="en-GB" dirty="0"/>
              <a:t> learns MAC addresses selectively at the edge, allowing scaling the network beyond the limits of the MAC address table of individual switches.</a:t>
            </a:r>
          </a:p>
        </p:txBody>
      </p:sp>
    </p:spTree>
    <p:extLst>
      <p:ext uri="{BB962C8B-B14F-4D97-AF65-F5344CB8AC3E}">
        <p14:creationId xmlns:p14="http://schemas.microsoft.com/office/powerpoint/2010/main" val="115566778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Acknowledgment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All materials of this lecture are from CCNA Data Centre DCICT 640-916 official certification guide by N </a:t>
            </a:r>
            <a:r>
              <a:rPr lang="en-GB" dirty="0" err="1"/>
              <a:t>Shamsee</a:t>
            </a:r>
            <a:r>
              <a:rPr lang="en-GB" dirty="0"/>
              <a:t>, D </a:t>
            </a:r>
            <a:r>
              <a:rPr lang="en-GB" dirty="0" err="1"/>
              <a:t>Klebanov</a:t>
            </a:r>
            <a:r>
              <a:rPr lang="en-GB" dirty="0"/>
              <a:t>, H Fayed, A </a:t>
            </a:r>
            <a:r>
              <a:rPr lang="en-GB" dirty="0" err="1"/>
              <a:t>Afrose</a:t>
            </a:r>
            <a:r>
              <a:rPr lang="en-GB" dirty="0"/>
              <a:t> and O </a:t>
            </a:r>
            <a:r>
              <a:rPr lang="en-GB" dirty="0" err="1"/>
              <a:t>Karakok</a:t>
            </a:r>
            <a:r>
              <a:rPr lang="en-GB" dirty="0"/>
              <a:t> published by Cisco Press, 2015.</a:t>
            </a:r>
          </a:p>
        </p:txBody>
      </p:sp>
    </p:spTree>
    <p:extLst>
      <p:ext uri="{BB962C8B-B14F-4D97-AF65-F5344CB8AC3E}">
        <p14:creationId xmlns:p14="http://schemas.microsoft.com/office/powerpoint/2010/main" val="17475396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2909</TotalTime>
  <Words>2493</Words>
  <Application>Microsoft Office PowerPoint</Application>
  <PresentationFormat>On-screen Show (4:3)</PresentationFormat>
  <Paragraphs>142</Paragraphs>
  <Slides>26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3" baseType="lpstr">
      <vt:lpstr>ＭＳ Ｐゴシック</vt:lpstr>
      <vt:lpstr>Arial</vt:lpstr>
      <vt:lpstr>Calibri</vt:lpstr>
      <vt:lpstr>News Gothic MT</vt:lpstr>
      <vt:lpstr>Times New Roman</vt:lpstr>
      <vt:lpstr>Wingdings 2</vt:lpstr>
      <vt:lpstr>Breeze</vt:lpstr>
      <vt:lpstr>Data Centre Technologies</vt:lpstr>
      <vt:lpstr>Data Centre Network </vt:lpstr>
      <vt:lpstr>Modular Approach </vt:lpstr>
      <vt:lpstr>Data Centre Functional Layers</vt:lpstr>
      <vt:lpstr>Multilayer Network Design</vt:lpstr>
      <vt:lpstr>Access Layer</vt:lpstr>
      <vt:lpstr>Aggregation Layer</vt:lpstr>
      <vt:lpstr>Core layer</vt:lpstr>
      <vt:lpstr>Core Solutions</vt:lpstr>
      <vt:lpstr>Collapse Core Design</vt:lpstr>
      <vt:lpstr>Collapse Core Design cont…</vt:lpstr>
      <vt:lpstr>Spine and leaf Design</vt:lpstr>
      <vt:lpstr>Key Characteristics</vt:lpstr>
      <vt:lpstr>Port Channel</vt:lpstr>
      <vt:lpstr>Benefits of Port Channel</vt:lpstr>
      <vt:lpstr>Port Channel Requirements</vt:lpstr>
      <vt:lpstr>Link Aggregation Control Protocol</vt:lpstr>
      <vt:lpstr>Port Channel Modes</vt:lpstr>
      <vt:lpstr>Virtual Port Channel</vt:lpstr>
      <vt:lpstr>Virtual Port Channel</vt:lpstr>
      <vt:lpstr>Benefits of Using Virtual Port Channel</vt:lpstr>
      <vt:lpstr>vPC Limitations</vt:lpstr>
      <vt:lpstr>FabricPath</vt:lpstr>
      <vt:lpstr>FabricPath Topology</vt:lpstr>
      <vt:lpstr>Benefits</vt:lpstr>
      <vt:lpstr>Acknowledgment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Kapilan Radhakrishnan</cp:lastModifiedBy>
  <cp:revision>111</cp:revision>
  <dcterms:created xsi:type="dcterms:W3CDTF">2011-10-03T10:20:59Z</dcterms:created>
  <dcterms:modified xsi:type="dcterms:W3CDTF">2017-01-30T17:59:24Z</dcterms:modified>
</cp:coreProperties>
</file>