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6" r:id="rId6"/>
    <p:sldId id="259" r:id="rId7"/>
    <p:sldId id="267" r:id="rId8"/>
    <p:sldId id="260" r:id="rId9"/>
    <p:sldId id="268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786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3B0620-C2D8-473A-BF3D-7FD13A9FA9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DCC6F6-3177-4379-B19A-1253495C77F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Focused on organising, booking, and organising events of professionals and hobbyists, MICE sector is a specialised segment of group tourism (Anas et al., 2020).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20E273-F111-423C-932E-5C7A7975C918}" type="parTrans" cxnId="{B3C970CF-E85A-4401-BC29-CF8ADC2A339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900EB4-9858-476D-9030-A294564CD028}" type="sibTrans" cxnId="{B3C970CF-E85A-4401-BC29-CF8ADC2A339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B9493C-D17D-43E5-94C2-91ACF7351BE8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It stimulates important host area economic activity, information sharing, and cultural communication.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75AC43-E0E3-4FCE-940C-4E8EC6C629B1}" type="parTrans" cxnId="{EECC3669-DB30-40A0-82E9-FF721312788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7BF2D8-D8DA-4D42-8453-84DA9F422829}" type="sibTrans" cxnId="{EECC3669-DB30-40A0-82E9-FF721312788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5FDDE4-1BEE-4CD7-BEBD-6B965BF23A3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From incentive trips to major conferences, structured events depend on cooperation among venues, local authorities, suppliers, and communities (</a:t>
          </a:r>
          <a:r>
            <a:rPr lang="en-GB" sz="1600" b="0" i="0" dirty="0"/>
            <a:t>Rogers and Wynn-Moylan,  2022).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917EA0-493B-4138-ACA5-1887815AA4B5}" type="parTrans" cxnId="{50E43514-6333-42D4-B6A9-FF4E7C5E3D9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48F56F-A14A-4996-8654-2E7944D9678D}" type="sibTrans" cxnId="{50E43514-6333-42D4-B6A9-FF4E7C5E3D9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181588-E386-4793-816C-2FA0882B3124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Conventions and shows expand corporate networks, inspire creativity, and energise hospitality industry offerings.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43A9E0-B28C-418C-8BEE-986FD1AF8C9E}" type="parTrans" cxnId="{47879068-CB44-40F0-BCF3-26E22922A24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8E2FEF-1733-41C5-8702-4ED2337D9540}" type="sibTrans" cxnId="{47879068-CB44-40F0-BCF3-26E22922A24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6BF652-D26A-47A6-B1EE-89B4101CCEF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MICE events have a human component in their capacity to bring strangers into dialogue, therefore promoting empathy and a common goal (Fox et al., 2014).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88E45F-CBC6-4D5E-B38E-52D12229FD13}" type="parTrans" cxnId="{866F52C4-84DF-488B-A230-C13CA42DB5DB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50E7C0-3609-4640-BDE9-76B79DCD744C}" type="sibTrans" cxnId="{866F52C4-84DF-488B-A230-C13CA42DB5DB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102C03-5498-4785-882F-B02200205F1C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Held in a seaside home in Pembrokeshire for thirty guests, the Micro Music &amp; Môr Session is a microcosm of MICE's qualities. The celebration of regional identity by the event promotes real personal connection.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311059-073A-426E-9A57-48398439945B}" type="parTrans" cxnId="{6B8D656A-42F3-4497-B3A5-FA442619584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279525-6992-4C18-9072-346A02663722}" type="sibTrans" cxnId="{6B8D656A-42F3-4497-B3A5-FA442619584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F70B59-EAF8-454C-8853-B3D2FAE884DB}" type="pres">
      <dgm:prSet presAssocID="{8B3B0620-C2D8-473A-BF3D-7FD13A9FA9F9}" presName="linear" presStyleCnt="0">
        <dgm:presLayoutVars>
          <dgm:animLvl val="lvl"/>
          <dgm:resizeHandles val="exact"/>
        </dgm:presLayoutVars>
      </dgm:prSet>
      <dgm:spPr/>
    </dgm:pt>
    <dgm:pt modelId="{18B1C6AC-868C-47DA-8A79-B469BB1DAA6D}" type="pres">
      <dgm:prSet presAssocID="{93DCC6F6-3177-4379-B19A-1253495C77F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14CFB0A-85C7-4CC8-BEF6-661D78A41455}" type="pres">
      <dgm:prSet presAssocID="{09900EB4-9858-476D-9030-A294564CD028}" presName="spacer" presStyleCnt="0"/>
      <dgm:spPr/>
    </dgm:pt>
    <dgm:pt modelId="{6FF21A62-AB3B-4A45-B708-265B75D64239}" type="pres">
      <dgm:prSet presAssocID="{74B9493C-D17D-43E5-94C2-91ACF7351BE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A1F5CD0-B18F-480E-B32E-EC63FE3C884C}" type="pres">
      <dgm:prSet presAssocID="{CC7BF2D8-D8DA-4D42-8453-84DA9F422829}" presName="spacer" presStyleCnt="0"/>
      <dgm:spPr/>
    </dgm:pt>
    <dgm:pt modelId="{1026B9DD-F47F-45AB-B5F4-87179D7365AF}" type="pres">
      <dgm:prSet presAssocID="{585FDDE4-1BEE-4CD7-BEBD-6B965BF23A3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5F9EF26-5C38-492E-A962-EAA7FA7E5E21}" type="pres">
      <dgm:prSet presAssocID="{FA48F56F-A14A-4996-8654-2E7944D9678D}" presName="spacer" presStyleCnt="0"/>
      <dgm:spPr/>
    </dgm:pt>
    <dgm:pt modelId="{5ADEBC25-CCB2-40DF-9FDB-4C87AA43F88E}" type="pres">
      <dgm:prSet presAssocID="{7B181588-E386-4793-816C-2FA0882B312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7DC2961-06E9-451A-8F24-1DDDB40C80DF}" type="pres">
      <dgm:prSet presAssocID="{788E2FEF-1733-41C5-8702-4ED2337D9540}" presName="spacer" presStyleCnt="0"/>
      <dgm:spPr/>
    </dgm:pt>
    <dgm:pt modelId="{5E6084BA-65C0-41CC-928D-4D5F50FB708F}" type="pres">
      <dgm:prSet presAssocID="{486BF652-D26A-47A6-B1EE-89B4101CCEF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2359AC0-8EDF-4407-8C7E-798E5EC3DF71}" type="pres">
      <dgm:prSet presAssocID="{7E50E7C0-3609-4640-BDE9-76B79DCD744C}" presName="spacer" presStyleCnt="0"/>
      <dgm:spPr/>
    </dgm:pt>
    <dgm:pt modelId="{C7ECB57E-7617-4911-8ABB-49F5CC7D23D6}" type="pres">
      <dgm:prSet presAssocID="{21102C03-5498-4785-882F-B02200205F1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CD8C303-053E-4F2A-AAFF-15C11851FBF7}" type="presOf" srcId="{7B181588-E386-4793-816C-2FA0882B3124}" destId="{5ADEBC25-CCB2-40DF-9FDB-4C87AA43F88E}" srcOrd="0" destOrd="0" presId="urn:microsoft.com/office/officeart/2005/8/layout/vList2"/>
    <dgm:cxn modelId="{2DCE620D-4170-4325-BE17-41E92103CEAB}" type="presOf" srcId="{74B9493C-D17D-43E5-94C2-91ACF7351BE8}" destId="{6FF21A62-AB3B-4A45-B708-265B75D64239}" srcOrd="0" destOrd="0" presId="urn:microsoft.com/office/officeart/2005/8/layout/vList2"/>
    <dgm:cxn modelId="{50E43514-6333-42D4-B6A9-FF4E7C5E3D93}" srcId="{8B3B0620-C2D8-473A-BF3D-7FD13A9FA9F9}" destId="{585FDDE4-1BEE-4CD7-BEBD-6B965BF23A3B}" srcOrd="2" destOrd="0" parTransId="{C0917EA0-493B-4138-ACA5-1887815AA4B5}" sibTransId="{FA48F56F-A14A-4996-8654-2E7944D9678D}"/>
    <dgm:cxn modelId="{50E70528-BCC7-422A-AB9E-129DDAA41F25}" type="presOf" srcId="{585FDDE4-1BEE-4CD7-BEBD-6B965BF23A3B}" destId="{1026B9DD-F47F-45AB-B5F4-87179D7365AF}" srcOrd="0" destOrd="0" presId="urn:microsoft.com/office/officeart/2005/8/layout/vList2"/>
    <dgm:cxn modelId="{E7355935-F2EF-4D1C-9D3B-4982F3C80FBD}" type="presOf" srcId="{93DCC6F6-3177-4379-B19A-1253495C77F9}" destId="{18B1C6AC-868C-47DA-8A79-B469BB1DAA6D}" srcOrd="0" destOrd="0" presId="urn:microsoft.com/office/officeart/2005/8/layout/vList2"/>
    <dgm:cxn modelId="{47879068-CB44-40F0-BCF3-26E22922A24C}" srcId="{8B3B0620-C2D8-473A-BF3D-7FD13A9FA9F9}" destId="{7B181588-E386-4793-816C-2FA0882B3124}" srcOrd="3" destOrd="0" parTransId="{9843A9E0-B28C-418C-8BEE-986FD1AF8C9E}" sibTransId="{788E2FEF-1733-41C5-8702-4ED2337D9540}"/>
    <dgm:cxn modelId="{F8BDDA68-DCB4-469B-AA33-AEF577DFD13A}" type="presOf" srcId="{21102C03-5498-4785-882F-B02200205F1C}" destId="{C7ECB57E-7617-4911-8ABB-49F5CC7D23D6}" srcOrd="0" destOrd="0" presId="urn:microsoft.com/office/officeart/2005/8/layout/vList2"/>
    <dgm:cxn modelId="{EECC3669-DB30-40A0-82E9-FF721312788A}" srcId="{8B3B0620-C2D8-473A-BF3D-7FD13A9FA9F9}" destId="{74B9493C-D17D-43E5-94C2-91ACF7351BE8}" srcOrd="1" destOrd="0" parTransId="{5775AC43-E0E3-4FCE-940C-4E8EC6C629B1}" sibTransId="{CC7BF2D8-D8DA-4D42-8453-84DA9F422829}"/>
    <dgm:cxn modelId="{6B8D656A-42F3-4497-B3A5-FA4426195849}" srcId="{8B3B0620-C2D8-473A-BF3D-7FD13A9FA9F9}" destId="{21102C03-5498-4785-882F-B02200205F1C}" srcOrd="5" destOrd="0" parTransId="{CA311059-073A-426E-9A57-48398439945B}" sibTransId="{A7279525-6992-4C18-9072-346A02663722}"/>
    <dgm:cxn modelId="{866F52C4-84DF-488B-A230-C13CA42DB5DB}" srcId="{8B3B0620-C2D8-473A-BF3D-7FD13A9FA9F9}" destId="{486BF652-D26A-47A6-B1EE-89B4101CCEFC}" srcOrd="4" destOrd="0" parTransId="{8288E45F-CBC6-4D5E-B38E-52D12229FD13}" sibTransId="{7E50E7C0-3609-4640-BDE9-76B79DCD744C}"/>
    <dgm:cxn modelId="{B3C970CF-E85A-4401-BC29-CF8ADC2A3393}" srcId="{8B3B0620-C2D8-473A-BF3D-7FD13A9FA9F9}" destId="{93DCC6F6-3177-4379-B19A-1253495C77F9}" srcOrd="0" destOrd="0" parTransId="{7D20E273-F111-423C-932E-5C7A7975C918}" sibTransId="{09900EB4-9858-476D-9030-A294564CD028}"/>
    <dgm:cxn modelId="{E1DFB7EF-43D6-405C-89AD-627E39731D16}" type="presOf" srcId="{8B3B0620-C2D8-473A-BF3D-7FD13A9FA9F9}" destId="{47F70B59-EAF8-454C-8853-B3D2FAE884DB}" srcOrd="0" destOrd="0" presId="urn:microsoft.com/office/officeart/2005/8/layout/vList2"/>
    <dgm:cxn modelId="{617E9FF4-E3EC-49C0-A97F-A54BA27A7855}" type="presOf" srcId="{486BF652-D26A-47A6-B1EE-89B4101CCEFC}" destId="{5E6084BA-65C0-41CC-928D-4D5F50FB708F}" srcOrd="0" destOrd="0" presId="urn:microsoft.com/office/officeart/2005/8/layout/vList2"/>
    <dgm:cxn modelId="{7D8B41AF-AAC7-456E-928F-A07386BBD924}" type="presParOf" srcId="{47F70B59-EAF8-454C-8853-B3D2FAE884DB}" destId="{18B1C6AC-868C-47DA-8A79-B469BB1DAA6D}" srcOrd="0" destOrd="0" presId="urn:microsoft.com/office/officeart/2005/8/layout/vList2"/>
    <dgm:cxn modelId="{51A7EABA-4672-4489-9260-5CF5E719BCCA}" type="presParOf" srcId="{47F70B59-EAF8-454C-8853-B3D2FAE884DB}" destId="{E14CFB0A-85C7-4CC8-BEF6-661D78A41455}" srcOrd="1" destOrd="0" presId="urn:microsoft.com/office/officeart/2005/8/layout/vList2"/>
    <dgm:cxn modelId="{B578901B-1E95-4A11-9E8F-DBB6D371A629}" type="presParOf" srcId="{47F70B59-EAF8-454C-8853-B3D2FAE884DB}" destId="{6FF21A62-AB3B-4A45-B708-265B75D64239}" srcOrd="2" destOrd="0" presId="urn:microsoft.com/office/officeart/2005/8/layout/vList2"/>
    <dgm:cxn modelId="{E351B8C7-519C-40D7-9C92-BF916DB2CDBF}" type="presParOf" srcId="{47F70B59-EAF8-454C-8853-B3D2FAE884DB}" destId="{AA1F5CD0-B18F-480E-B32E-EC63FE3C884C}" srcOrd="3" destOrd="0" presId="urn:microsoft.com/office/officeart/2005/8/layout/vList2"/>
    <dgm:cxn modelId="{937D2414-1981-4900-B510-CB6D1F646E53}" type="presParOf" srcId="{47F70B59-EAF8-454C-8853-B3D2FAE884DB}" destId="{1026B9DD-F47F-45AB-B5F4-87179D7365AF}" srcOrd="4" destOrd="0" presId="urn:microsoft.com/office/officeart/2005/8/layout/vList2"/>
    <dgm:cxn modelId="{85EC7365-8B3D-481C-AF24-AFDF6E9EEB2A}" type="presParOf" srcId="{47F70B59-EAF8-454C-8853-B3D2FAE884DB}" destId="{65F9EF26-5C38-492E-A962-EAA7FA7E5E21}" srcOrd="5" destOrd="0" presId="urn:microsoft.com/office/officeart/2005/8/layout/vList2"/>
    <dgm:cxn modelId="{2B2EEFB8-40F4-41C3-AD91-4336A5859716}" type="presParOf" srcId="{47F70B59-EAF8-454C-8853-B3D2FAE884DB}" destId="{5ADEBC25-CCB2-40DF-9FDB-4C87AA43F88E}" srcOrd="6" destOrd="0" presId="urn:microsoft.com/office/officeart/2005/8/layout/vList2"/>
    <dgm:cxn modelId="{783E3952-3892-453F-BA49-18F03D4E759E}" type="presParOf" srcId="{47F70B59-EAF8-454C-8853-B3D2FAE884DB}" destId="{07DC2961-06E9-451A-8F24-1DDDB40C80DF}" srcOrd="7" destOrd="0" presId="urn:microsoft.com/office/officeart/2005/8/layout/vList2"/>
    <dgm:cxn modelId="{864DF80E-5347-4199-B0BC-50D2FE595818}" type="presParOf" srcId="{47F70B59-EAF8-454C-8853-B3D2FAE884DB}" destId="{5E6084BA-65C0-41CC-928D-4D5F50FB708F}" srcOrd="8" destOrd="0" presId="urn:microsoft.com/office/officeart/2005/8/layout/vList2"/>
    <dgm:cxn modelId="{58CF99DC-63C7-407B-AAED-4E455CB04CF4}" type="presParOf" srcId="{47F70B59-EAF8-454C-8853-B3D2FAE884DB}" destId="{62359AC0-8EDF-4407-8C7E-798E5EC3DF71}" srcOrd="9" destOrd="0" presId="urn:microsoft.com/office/officeart/2005/8/layout/vList2"/>
    <dgm:cxn modelId="{355A57B8-16EC-46D0-9E62-BDAC07F04B62}" type="presParOf" srcId="{47F70B59-EAF8-454C-8853-B3D2FAE884DB}" destId="{C7ECB57E-7617-4911-8ABB-49F5CC7D23D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31CE78-3A4D-4AE9-8D9D-B75F8970AC6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783FCF-2BC1-4282-81B9-FBDD3CDF5A8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The event highlights real Welsh experiences and strengthens emotional ties, therefore complementing Visit Wales' Year of Croeso 2025 theme, "Only in Wales."(TravelTrade, 2025)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C251A2-6973-4C9C-AB67-26B6B5736FBD}" type="parTrans" cxnId="{6EBF080B-1778-483A-B5BE-2B8B8FF2102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7F2578-15CE-4422-869F-1F4E0653D304}" type="sibTrans" cxnId="{6EBF080B-1778-483A-B5BE-2B8B8FF2102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0724A2-3D91-4514-B45A-C43858300A7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Perform live traditional sea-songs, folktales from fisherman, and locally grown seafood.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4F2030-BDD8-4D54-BDEE-45B9F16BE791}" type="parTrans" cxnId="{E219CACA-862D-40AD-A4A7-5AB8B8ADDC1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84B21E-1B1D-4FB0-84B4-E7CD919FCCCC}" type="sibTrans" cxnId="{E219CACA-862D-40AD-A4A7-5AB8B8ADDC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C80EFF-EF70-4245-8C5B-DAE0CDAA31CA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 stone cottage above the waves provides acoustic intimacy for musical textures (Bhandari, 2022).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0DB072-9867-4791-9898-8CF939271A00}" type="parTrans" cxnId="{7F44B630-7A2D-453B-A5AA-8F3BDC5E5412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06AE22-AED4-4B6F-B350-6CC2A5C1C78E}" type="sibTrans" cxnId="{7F44B630-7A2D-453B-A5AA-8F3BDC5E541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E0BCC2-EAC8-4532-83AA-CE4CB5295E1C}" type="pres">
      <dgm:prSet presAssocID="{1E31CE78-3A4D-4AE9-8D9D-B75F8970AC66}" presName="linear" presStyleCnt="0">
        <dgm:presLayoutVars>
          <dgm:animLvl val="lvl"/>
          <dgm:resizeHandles val="exact"/>
        </dgm:presLayoutVars>
      </dgm:prSet>
      <dgm:spPr/>
    </dgm:pt>
    <dgm:pt modelId="{A78F172B-DA83-4801-8E04-D043E575CDE7}" type="pres">
      <dgm:prSet presAssocID="{FA783FCF-2BC1-4282-81B9-FBDD3CDF5A8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B21AB5-F597-43A7-91D4-C2FA7ED35568}" type="pres">
      <dgm:prSet presAssocID="{987F2578-15CE-4422-869F-1F4E0653D304}" presName="spacer" presStyleCnt="0"/>
      <dgm:spPr/>
    </dgm:pt>
    <dgm:pt modelId="{75D56C0F-5C64-44AF-AA76-C9A713B94296}" type="pres">
      <dgm:prSet presAssocID="{710724A2-3D91-4514-B45A-C43858300A7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F48B77-AC69-41F1-A8C4-29751B457783}" type="pres">
      <dgm:prSet presAssocID="{0484B21E-1B1D-4FB0-84B4-E7CD919FCCCC}" presName="spacer" presStyleCnt="0"/>
      <dgm:spPr/>
    </dgm:pt>
    <dgm:pt modelId="{16BC668A-7B51-4940-8FBC-50E90D068850}" type="pres">
      <dgm:prSet presAssocID="{3AC80EFF-EF70-4245-8C5B-DAE0CDAA31C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84A80A-83C2-4EF2-AFB7-2E944DEF9CFD}" type="presOf" srcId="{FA783FCF-2BC1-4282-81B9-FBDD3CDF5A8D}" destId="{A78F172B-DA83-4801-8E04-D043E575CDE7}" srcOrd="0" destOrd="0" presId="urn:microsoft.com/office/officeart/2005/8/layout/vList2"/>
    <dgm:cxn modelId="{6EBF080B-1778-483A-B5BE-2B8B8FF21025}" srcId="{1E31CE78-3A4D-4AE9-8D9D-B75F8970AC66}" destId="{FA783FCF-2BC1-4282-81B9-FBDD3CDF5A8D}" srcOrd="0" destOrd="0" parTransId="{C3C251A2-6973-4C9C-AB67-26B6B5736FBD}" sibTransId="{987F2578-15CE-4422-869F-1F4E0653D304}"/>
    <dgm:cxn modelId="{F56C890B-C4DA-4105-8CA0-D8D9F24369C9}" type="presOf" srcId="{710724A2-3D91-4514-B45A-C43858300A76}" destId="{75D56C0F-5C64-44AF-AA76-C9A713B94296}" srcOrd="0" destOrd="0" presId="urn:microsoft.com/office/officeart/2005/8/layout/vList2"/>
    <dgm:cxn modelId="{F597FB0C-F7F3-47C1-A592-028452BDBF07}" type="presOf" srcId="{3AC80EFF-EF70-4245-8C5B-DAE0CDAA31CA}" destId="{16BC668A-7B51-4940-8FBC-50E90D068850}" srcOrd="0" destOrd="0" presId="urn:microsoft.com/office/officeart/2005/8/layout/vList2"/>
    <dgm:cxn modelId="{01D46828-259C-49F3-B365-D710D2CB134F}" type="presOf" srcId="{1E31CE78-3A4D-4AE9-8D9D-B75F8970AC66}" destId="{F6E0BCC2-EAC8-4532-83AA-CE4CB5295E1C}" srcOrd="0" destOrd="0" presId="urn:microsoft.com/office/officeart/2005/8/layout/vList2"/>
    <dgm:cxn modelId="{7F44B630-7A2D-453B-A5AA-8F3BDC5E5412}" srcId="{1E31CE78-3A4D-4AE9-8D9D-B75F8970AC66}" destId="{3AC80EFF-EF70-4245-8C5B-DAE0CDAA31CA}" srcOrd="2" destOrd="0" parTransId="{4B0DB072-9867-4791-9898-8CF939271A00}" sibTransId="{5C06AE22-AED4-4B6F-B350-6CC2A5C1C78E}"/>
    <dgm:cxn modelId="{E219CACA-862D-40AD-A4A7-5AB8B8ADDC18}" srcId="{1E31CE78-3A4D-4AE9-8D9D-B75F8970AC66}" destId="{710724A2-3D91-4514-B45A-C43858300A76}" srcOrd="1" destOrd="0" parTransId="{784F2030-BDD8-4D54-BDEE-45B9F16BE791}" sibTransId="{0484B21E-1B1D-4FB0-84B4-E7CD919FCCCC}"/>
    <dgm:cxn modelId="{A8A5BDE3-B665-47CB-A17F-BCBC25F7D68F}" type="presParOf" srcId="{F6E0BCC2-EAC8-4532-83AA-CE4CB5295E1C}" destId="{A78F172B-DA83-4801-8E04-D043E575CDE7}" srcOrd="0" destOrd="0" presId="urn:microsoft.com/office/officeart/2005/8/layout/vList2"/>
    <dgm:cxn modelId="{576472DE-FF06-4333-B745-459056FCDC34}" type="presParOf" srcId="{F6E0BCC2-EAC8-4532-83AA-CE4CB5295E1C}" destId="{DEB21AB5-F597-43A7-91D4-C2FA7ED35568}" srcOrd="1" destOrd="0" presId="urn:microsoft.com/office/officeart/2005/8/layout/vList2"/>
    <dgm:cxn modelId="{8B83483A-9198-4792-A1CD-8F831C70ED71}" type="presParOf" srcId="{F6E0BCC2-EAC8-4532-83AA-CE4CB5295E1C}" destId="{75D56C0F-5C64-44AF-AA76-C9A713B94296}" srcOrd="2" destOrd="0" presId="urn:microsoft.com/office/officeart/2005/8/layout/vList2"/>
    <dgm:cxn modelId="{886E05F7-692D-42A5-95A4-59E19044F6F4}" type="presParOf" srcId="{F6E0BCC2-EAC8-4532-83AA-CE4CB5295E1C}" destId="{51F48B77-AC69-41F1-A8C4-29751B457783}" srcOrd="3" destOrd="0" presId="urn:microsoft.com/office/officeart/2005/8/layout/vList2"/>
    <dgm:cxn modelId="{A296E9E4-49F9-4EF8-A830-451CA7495009}" type="presParOf" srcId="{F6E0BCC2-EAC8-4532-83AA-CE4CB5295E1C}" destId="{16BC668A-7B51-4940-8FBC-50E90D06885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1FCD69-81DF-4577-BFAF-AA173D5EEEBF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6251FC46-7722-426B-BF44-3712AAD8FE6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Targeted 35–65 year olds with disposable money looking for real, small-group experiences based in local history who were culturally interested (Noonan, 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DBEE9-47D4-41D7-8BEB-B804E1E01BC6}" type="parTrans" cxnId="{AF6D0547-7E79-4A99-A91F-66D66FD80369}">
      <dgm:prSet/>
      <dgm:spPr/>
      <dgm:t>
        <a:bodyPr/>
        <a:lstStyle/>
        <a:p>
          <a:pPr algn="just"/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A7F073-6B59-4AC3-819E-3474A6007715}" type="sibTrans" cxnId="{AF6D0547-7E79-4A99-A91F-66D66FD8036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A0E94C-34DC-4E47-90EA-E36FD307133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Inspired by studies revealing special, place-based interactions impossible elsewhere.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660ACC-ACFE-4322-846E-DCB848E4ABB9}" type="parTrans" cxnId="{F1661418-5C32-4CB3-A006-885E6346729F}">
      <dgm:prSet/>
      <dgm:spPr/>
      <dgm:t>
        <a:bodyPr/>
        <a:lstStyle/>
        <a:p>
          <a:pPr algn="just"/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F59FBB-5072-471E-92D4-04F4301648AA}" type="sibTrans" cxnId="{F1661418-5C32-4CB3-A006-885E6346729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CC6440-4BDC-4E29-9984-FA3C41EFEDD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Helped by growing interest in experience travel and historical tourism.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84DC99-C74D-437D-8F6C-DF1794DFE56B}" type="parTrans" cxnId="{42FB4FC8-D3F1-4A72-BA3C-0655A9EED138}">
      <dgm:prSet/>
      <dgm:spPr/>
      <dgm:t>
        <a:bodyPr/>
        <a:lstStyle/>
        <a:p>
          <a:pPr algn="just"/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92E2A0-0783-46AC-8E9E-39F3FEAB82C0}" type="sibTrans" cxnId="{42FB4FC8-D3F1-4A72-BA3C-0655A9EED13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BE8474-3B82-4C90-84F2-3C14ED1691CB}" type="pres">
      <dgm:prSet presAssocID="{5F1FCD69-81DF-4577-BFAF-AA173D5EEEBF}" presName="outerComposite" presStyleCnt="0">
        <dgm:presLayoutVars>
          <dgm:chMax val="5"/>
          <dgm:dir/>
          <dgm:resizeHandles val="exact"/>
        </dgm:presLayoutVars>
      </dgm:prSet>
      <dgm:spPr/>
    </dgm:pt>
    <dgm:pt modelId="{7D07DEEB-03A8-43A1-B36E-2E952911C262}" type="pres">
      <dgm:prSet presAssocID="{5F1FCD69-81DF-4577-BFAF-AA173D5EEEBF}" presName="dummyMaxCanvas" presStyleCnt="0">
        <dgm:presLayoutVars/>
      </dgm:prSet>
      <dgm:spPr/>
    </dgm:pt>
    <dgm:pt modelId="{5490F2F1-CE2F-4037-8033-4BD8EE1C23ED}" type="pres">
      <dgm:prSet presAssocID="{5F1FCD69-81DF-4577-BFAF-AA173D5EEEBF}" presName="ThreeNodes_1" presStyleLbl="node1" presStyleIdx="0" presStyleCnt="3">
        <dgm:presLayoutVars>
          <dgm:bulletEnabled val="1"/>
        </dgm:presLayoutVars>
      </dgm:prSet>
      <dgm:spPr/>
    </dgm:pt>
    <dgm:pt modelId="{F935872C-48D4-4D08-A677-DC3D98430ACE}" type="pres">
      <dgm:prSet presAssocID="{5F1FCD69-81DF-4577-BFAF-AA173D5EEEBF}" presName="ThreeNodes_2" presStyleLbl="node1" presStyleIdx="1" presStyleCnt="3">
        <dgm:presLayoutVars>
          <dgm:bulletEnabled val="1"/>
        </dgm:presLayoutVars>
      </dgm:prSet>
      <dgm:spPr/>
    </dgm:pt>
    <dgm:pt modelId="{2EAF699C-C599-4D68-85AA-ED6024031567}" type="pres">
      <dgm:prSet presAssocID="{5F1FCD69-81DF-4577-BFAF-AA173D5EEEBF}" presName="ThreeNodes_3" presStyleLbl="node1" presStyleIdx="2" presStyleCnt="3">
        <dgm:presLayoutVars>
          <dgm:bulletEnabled val="1"/>
        </dgm:presLayoutVars>
      </dgm:prSet>
      <dgm:spPr/>
    </dgm:pt>
    <dgm:pt modelId="{69B34C11-7DC7-402D-BE54-72785EA16443}" type="pres">
      <dgm:prSet presAssocID="{5F1FCD69-81DF-4577-BFAF-AA173D5EEEBF}" presName="ThreeConn_1-2" presStyleLbl="fgAccFollowNode1" presStyleIdx="0" presStyleCnt="2">
        <dgm:presLayoutVars>
          <dgm:bulletEnabled val="1"/>
        </dgm:presLayoutVars>
      </dgm:prSet>
      <dgm:spPr/>
    </dgm:pt>
    <dgm:pt modelId="{8DB9C1B5-8862-451B-A19F-E2D4634F702E}" type="pres">
      <dgm:prSet presAssocID="{5F1FCD69-81DF-4577-BFAF-AA173D5EEEBF}" presName="ThreeConn_2-3" presStyleLbl="fgAccFollowNode1" presStyleIdx="1" presStyleCnt="2">
        <dgm:presLayoutVars>
          <dgm:bulletEnabled val="1"/>
        </dgm:presLayoutVars>
      </dgm:prSet>
      <dgm:spPr/>
    </dgm:pt>
    <dgm:pt modelId="{34741A14-C6BC-4729-87C7-137A04028213}" type="pres">
      <dgm:prSet presAssocID="{5F1FCD69-81DF-4577-BFAF-AA173D5EEEBF}" presName="ThreeNodes_1_text" presStyleLbl="node1" presStyleIdx="2" presStyleCnt="3">
        <dgm:presLayoutVars>
          <dgm:bulletEnabled val="1"/>
        </dgm:presLayoutVars>
      </dgm:prSet>
      <dgm:spPr/>
    </dgm:pt>
    <dgm:pt modelId="{F667BFE8-756E-41E4-9E3E-D40808D36C4A}" type="pres">
      <dgm:prSet presAssocID="{5F1FCD69-81DF-4577-BFAF-AA173D5EEEBF}" presName="ThreeNodes_2_text" presStyleLbl="node1" presStyleIdx="2" presStyleCnt="3">
        <dgm:presLayoutVars>
          <dgm:bulletEnabled val="1"/>
        </dgm:presLayoutVars>
      </dgm:prSet>
      <dgm:spPr/>
    </dgm:pt>
    <dgm:pt modelId="{F7D1336C-762F-4C0D-AAA4-03CC3B25F305}" type="pres">
      <dgm:prSet presAssocID="{5F1FCD69-81DF-4577-BFAF-AA173D5EEEB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D515408-2049-4D6F-A840-76775A7C54DD}" type="presOf" srcId="{6251FC46-7722-426B-BF44-3712AAD8FE6C}" destId="{5490F2F1-CE2F-4037-8033-4BD8EE1C23ED}" srcOrd="0" destOrd="0" presId="urn:microsoft.com/office/officeart/2005/8/layout/vProcess5"/>
    <dgm:cxn modelId="{9A7D1A10-74F8-4B29-9455-59F13E9C24F4}" type="presOf" srcId="{B1CC6440-4BDC-4E29-9984-FA3C41EFEDD7}" destId="{F7D1336C-762F-4C0D-AAA4-03CC3B25F305}" srcOrd="1" destOrd="0" presId="urn:microsoft.com/office/officeart/2005/8/layout/vProcess5"/>
    <dgm:cxn modelId="{D9319517-5E4F-47AE-A1C8-5E3BD8E0C9B5}" type="presOf" srcId="{6251FC46-7722-426B-BF44-3712AAD8FE6C}" destId="{34741A14-C6BC-4729-87C7-137A04028213}" srcOrd="1" destOrd="0" presId="urn:microsoft.com/office/officeart/2005/8/layout/vProcess5"/>
    <dgm:cxn modelId="{F1661418-5C32-4CB3-A006-885E6346729F}" srcId="{5F1FCD69-81DF-4577-BFAF-AA173D5EEEBF}" destId="{ABA0E94C-34DC-4E47-90EA-E36FD3071331}" srcOrd="1" destOrd="0" parTransId="{65660ACC-ACFE-4322-846E-DCB848E4ABB9}" sibTransId="{7CF59FBB-5072-471E-92D4-04F4301648AA}"/>
    <dgm:cxn modelId="{54A71925-ABE4-4D78-BF9F-75004DE5E969}" type="presOf" srcId="{ABA0E94C-34DC-4E47-90EA-E36FD3071331}" destId="{F667BFE8-756E-41E4-9E3E-D40808D36C4A}" srcOrd="1" destOrd="0" presId="urn:microsoft.com/office/officeart/2005/8/layout/vProcess5"/>
    <dgm:cxn modelId="{EB4F7146-FBB8-426D-AEAE-5683789E10A5}" type="presOf" srcId="{7CF59FBB-5072-471E-92D4-04F4301648AA}" destId="{8DB9C1B5-8862-451B-A19F-E2D4634F702E}" srcOrd="0" destOrd="0" presId="urn:microsoft.com/office/officeart/2005/8/layout/vProcess5"/>
    <dgm:cxn modelId="{AF6D0547-7E79-4A99-A91F-66D66FD80369}" srcId="{5F1FCD69-81DF-4577-BFAF-AA173D5EEEBF}" destId="{6251FC46-7722-426B-BF44-3712AAD8FE6C}" srcOrd="0" destOrd="0" parTransId="{EA4DBEE9-47D4-41D7-8BEB-B804E1E01BC6}" sibTransId="{A7A7F073-6B59-4AC3-819E-3474A6007715}"/>
    <dgm:cxn modelId="{E6EEA379-1856-468A-AA31-342265E6498A}" type="presOf" srcId="{A7A7F073-6B59-4AC3-819E-3474A6007715}" destId="{69B34C11-7DC7-402D-BE54-72785EA16443}" srcOrd="0" destOrd="0" presId="urn:microsoft.com/office/officeart/2005/8/layout/vProcess5"/>
    <dgm:cxn modelId="{6AA6558B-05A9-4EBE-B344-7C691412021A}" type="presOf" srcId="{5F1FCD69-81DF-4577-BFAF-AA173D5EEEBF}" destId="{88BE8474-3B82-4C90-84F2-3C14ED1691CB}" srcOrd="0" destOrd="0" presId="urn:microsoft.com/office/officeart/2005/8/layout/vProcess5"/>
    <dgm:cxn modelId="{42FB4FC8-D3F1-4A72-BA3C-0655A9EED138}" srcId="{5F1FCD69-81DF-4577-BFAF-AA173D5EEEBF}" destId="{B1CC6440-4BDC-4E29-9984-FA3C41EFEDD7}" srcOrd="2" destOrd="0" parTransId="{B884DC99-C74D-437D-8F6C-DF1794DFE56B}" sibTransId="{BE92E2A0-0783-46AC-8E9E-39F3FEAB82C0}"/>
    <dgm:cxn modelId="{814850D4-DBD9-4BA3-873C-C829B6D4BE8B}" type="presOf" srcId="{B1CC6440-4BDC-4E29-9984-FA3C41EFEDD7}" destId="{2EAF699C-C599-4D68-85AA-ED6024031567}" srcOrd="0" destOrd="0" presId="urn:microsoft.com/office/officeart/2005/8/layout/vProcess5"/>
    <dgm:cxn modelId="{A0C686FC-BBEA-490F-ADB1-ACD1C9DD35C9}" type="presOf" srcId="{ABA0E94C-34DC-4E47-90EA-E36FD3071331}" destId="{F935872C-48D4-4D08-A677-DC3D98430ACE}" srcOrd="0" destOrd="0" presId="urn:microsoft.com/office/officeart/2005/8/layout/vProcess5"/>
    <dgm:cxn modelId="{87E4C5A8-C2A2-4181-8666-A30C77C765EC}" type="presParOf" srcId="{88BE8474-3B82-4C90-84F2-3C14ED1691CB}" destId="{7D07DEEB-03A8-43A1-B36E-2E952911C262}" srcOrd="0" destOrd="0" presId="urn:microsoft.com/office/officeart/2005/8/layout/vProcess5"/>
    <dgm:cxn modelId="{FB5D7B7C-9A86-49E4-A28C-6560367C07F2}" type="presParOf" srcId="{88BE8474-3B82-4C90-84F2-3C14ED1691CB}" destId="{5490F2F1-CE2F-4037-8033-4BD8EE1C23ED}" srcOrd="1" destOrd="0" presId="urn:microsoft.com/office/officeart/2005/8/layout/vProcess5"/>
    <dgm:cxn modelId="{4FD97CA1-67FB-44F0-8988-60B655D8A0DF}" type="presParOf" srcId="{88BE8474-3B82-4C90-84F2-3C14ED1691CB}" destId="{F935872C-48D4-4D08-A677-DC3D98430ACE}" srcOrd="2" destOrd="0" presId="urn:microsoft.com/office/officeart/2005/8/layout/vProcess5"/>
    <dgm:cxn modelId="{AE981C32-F206-495E-BF97-85795A628DC6}" type="presParOf" srcId="{88BE8474-3B82-4C90-84F2-3C14ED1691CB}" destId="{2EAF699C-C599-4D68-85AA-ED6024031567}" srcOrd="3" destOrd="0" presId="urn:microsoft.com/office/officeart/2005/8/layout/vProcess5"/>
    <dgm:cxn modelId="{10D156F7-43C5-4588-9AA4-ADC6E6C1BB2C}" type="presParOf" srcId="{88BE8474-3B82-4C90-84F2-3C14ED1691CB}" destId="{69B34C11-7DC7-402D-BE54-72785EA16443}" srcOrd="4" destOrd="0" presId="urn:microsoft.com/office/officeart/2005/8/layout/vProcess5"/>
    <dgm:cxn modelId="{96266593-7854-4415-9E3E-843940BB984B}" type="presParOf" srcId="{88BE8474-3B82-4C90-84F2-3C14ED1691CB}" destId="{8DB9C1B5-8862-451B-A19F-E2D4634F702E}" srcOrd="5" destOrd="0" presId="urn:microsoft.com/office/officeart/2005/8/layout/vProcess5"/>
    <dgm:cxn modelId="{737F6E0F-32DF-4DE1-97F1-7C94DCE65672}" type="presParOf" srcId="{88BE8474-3B82-4C90-84F2-3C14ED1691CB}" destId="{34741A14-C6BC-4729-87C7-137A04028213}" srcOrd="6" destOrd="0" presId="urn:microsoft.com/office/officeart/2005/8/layout/vProcess5"/>
    <dgm:cxn modelId="{3C1FA244-377B-4D24-AED9-C211DAB7BF1F}" type="presParOf" srcId="{88BE8474-3B82-4C90-84F2-3C14ED1691CB}" destId="{F667BFE8-756E-41E4-9E3E-D40808D36C4A}" srcOrd="7" destOrd="0" presId="urn:microsoft.com/office/officeart/2005/8/layout/vProcess5"/>
    <dgm:cxn modelId="{60CD0BEB-D204-435F-A419-DD93531ECE3E}" type="presParOf" srcId="{88BE8474-3B82-4C90-84F2-3C14ED1691CB}" destId="{F7D1336C-762F-4C0D-AAA4-03CC3B25F30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0A915F-491B-4A0A-8A30-9B214A93A15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BC5153A-798D-4B06-8F9E-E63BE9F3FA4C}">
      <dgm:prSet/>
      <dgm:spPr/>
      <dgm:t>
        <a:bodyPr/>
        <a:lstStyle/>
        <a:p>
          <a:pPr>
            <a:defRPr cap="all"/>
          </a:pPr>
          <a:r>
            <a:rPr lang="en-GB"/>
            <a:t>Marketing effort will employ Visit Wales's Year of Croeso 2025 marketing tools to attract niche tour operators and cultural-tourism platforms; limited supply of small-scale, high-touch options centred entirely on sea-song traditions in Pembrokeshire (Wales, 2025).</a:t>
          </a:r>
          <a:endParaRPr lang="en-US"/>
        </a:p>
      </dgm:t>
    </dgm:pt>
    <dgm:pt modelId="{C4C27145-13FC-4E9A-AD90-97F4BDF78100}" type="parTrans" cxnId="{D38D0CE2-5E66-4742-BC75-8688CADDD035}">
      <dgm:prSet/>
      <dgm:spPr/>
      <dgm:t>
        <a:bodyPr/>
        <a:lstStyle/>
        <a:p>
          <a:endParaRPr lang="en-US"/>
        </a:p>
      </dgm:t>
    </dgm:pt>
    <dgm:pt modelId="{6DCF5222-FDFF-43B4-8E87-EF64C6CB1422}" type="sibTrans" cxnId="{D38D0CE2-5E66-4742-BC75-8688CADDD035}">
      <dgm:prSet/>
      <dgm:spPr/>
      <dgm:t>
        <a:bodyPr/>
        <a:lstStyle/>
        <a:p>
          <a:endParaRPr lang="en-US"/>
        </a:p>
      </dgm:t>
    </dgm:pt>
    <dgm:pt modelId="{936F225F-1B61-47C3-9283-52EB0D5E922A}">
      <dgm:prSet/>
      <dgm:spPr/>
      <dgm:t>
        <a:bodyPr/>
        <a:lstStyle/>
        <a:p>
          <a:pPr>
            <a:defRPr cap="all"/>
          </a:pPr>
          <a:r>
            <a:rPr lang="en-GB"/>
            <a:t>Working with local councils and Visit Pembrokeshire will help incorporation into carefully chosen itineraries pushed on Pembrokeshire Coast Path routes (Smith, 2012).</a:t>
          </a:r>
          <a:endParaRPr lang="en-US"/>
        </a:p>
      </dgm:t>
    </dgm:pt>
    <dgm:pt modelId="{00F96731-1CAD-4776-A715-B79AD4D4DA7A}" type="parTrans" cxnId="{66F39AC5-72E9-48B7-B5FF-93306B97D4EC}">
      <dgm:prSet/>
      <dgm:spPr/>
      <dgm:t>
        <a:bodyPr/>
        <a:lstStyle/>
        <a:p>
          <a:endParaRPr lang="en-US"/>
        </a:p>
      </dgm:t>
    </dgm:pt>
    <dgm:pt modelId="{6683F57B-4312-4E7B-9DB4-9B548F8869F0}" type="sibTrans" cxnId="{66F39AC5-72E9-48B7-B5FF-93306B97D4EC}">
      <dgm:prSet/>
      <dgm:spPr/>
      <dgm:t>
        <a:bodyPr/>
        <a:lstStyle/>
        <a:p>
          <a:endParaRPr lang="en-US"/>
        </a:p>
      </dgm:t>
    </dgm:pt>
    <dgm:pt modelId="{74EEA26D-3464-4F92-9A0B-3C5F472702EC}">
      <dgm:prSet/>
      <dgm:spPr/>
      <dgm:t>
        <a:bodyPr/>
        <a:lstStyle/>
        <a:p>
          <a:pPr>
            <a:defRPr cap="all"/>
          </a:pPr>
          <a:r>
            <a:rPr lang="en-GB"/>
            <a:t>Aimed digital outreach will highlight the uniqueness, genuineness, and emotional resonance of the event.</a:t>
          </a:r>
          <a:endParaRPr lang="en-US"/>
        </a:p>
      </dgm:t>
    </dgm:pt>
    <dgm:pt modelId="{74053450-2463-45A6-9479-F37F97AFF324}" type="parTrans" cxnId="{86854EE6-9B7A-4296-93B5-5C4C44EBC60A}">
      <dgm:prSet/>
      <dgm:spPr/>
      <dgm:t>
        <a:bodyPr/>
        <a:lstStyle/>
        <a:p>
          <a:endParaRPr lang="en-US"/>
        </a:p>
      </dgm:t>
    </dgm:pt>
    <dgm:pt modelId="{AAD2790A-D042-4857-A8C7-6111DB6FA15F}" type="sibTrans" cxnId="{86854EE6-9B7A-4296-93B5-5C4C44EBC60A}">
      <dgm:prSet/>
      <dgm:spPr/>
      <dgm:t>
        <a:bodyPr/>
        <a:lstStyle/>
        <a:p>
          <a:endParaRPr lang="en-US"/>
        </a:p>
      </dgm:t>
    </dgm:pt>
    <dgm:pt modelId="{230F2368-3DCC-4DBE-B533-345F02C39E94}" type="pres">
      <dgm:prSet presAssocID="{5B0A915F-491B-4A0A-8A30-9B214A93A15A}" presName="root" presStyleCnt="0">
        <dgm:presLayoutVars>
          <dgm:dir/>
          <dgm:resizeHandles val="exact"/>
        </dgm:presLayoutVars>
      </dgm:prSet>
      <dgm:spPr/>
    </dgm:pt>
    <dgm:pt modelId="{9418B943-4358-4E1A-99CC-E49E48BC7713}" type="pres">
      <dgm:prSet presAssocID="{5BC5153A-798D-4B06-8F9E-E63BE9F3FA4C}" presName="compNode" presStyleCnt="0"/>
      <dgm:spPr/>
    </dgm:pt>
    <dgm:pt modelId="{028C1320-ACB7-417A-AFF7-AC2049C676A7}" type="pres">
      <dgm:prSet presAssocID="{5BC5153A-798D-4B06-8F9E-E63BE9F3FA4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F99C71F-DA5A-4505-9D2C-F68D611E5765}" type="pres">
      <dgm:prSet presAssocID="{5BC5153A-798D-4B06-8F9E-E63BE9F3FA4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33312F35-826B-4520-A7E1-7EE0FBD7A67D}" type="pres">
      <dgm:prSet presAssocID="{5BC5153A-798D-4B06-8F9E-E63BE9F3FA4C}" presName="spaceRect" presStyleCnt="0"/>
      <dgm:spPr/>
    </dgm:pt>
    <dgm:pt modelId="{E19189D0-884C-4658-8C1F-B7AB775ABBC4}" type="pres">
      <dgm:prSet presAssocID="{5BC5153A-798D-4B06-8F9E-E63BE9F3FA4C}" presName="textRect" presStyleLbl="revTx" presStyleIdx="0" presStyleCnt="3">
        <dgm:presLayoutVars>
          <dgm:chMax val="1"/>
          <dgm:chPref val="1"/>
        </dgm:presLayoutVars>
      </dgm:prSet>
      <dgm:spPr/>
    </dgm:pt>
    <dgm:pt modelId="{5329E4C5-85F9-419A-BB2F-3853B5DFAE90}" type="pres">
      <dgm:prSet presAssocID="{6DCF5222-FDFF-43B4-8E87-EF64C6CB1422}" presName="sibTrans" presStyleCnt="0"/>
      <dgm:spPr/>
    </dgm:pt>
    <dgm:pt modelId="{66E558B8-75B7-44D9-8017-5BEF82C4FA1F}" type="pres">
      <dgm:prSet presAssocID="{936F225F-1B61-47C3-9283-52EB0D5E922A}" presName="compNode" presStyleCnt="0"/>
      <dgm:spPr/>
    </dgm:pt>
    <dgm:pt modelId="{75318261-F412-41F7-8B84-078C8872CEAC}" type="pres">
      <dgm:prSet presAssocID="{936F225F-1B61-47C3-9283-52EB0D5E922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9DCCF4A-20CD-4224-A8FB-CED5BE3B3730}" type="pres">
      <dgm:prSet presAssocID="{936F225F-1B61-47C3-9283-52EB0D5E92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67672E2-07AE-48F8-AAEF-85B1CAA07F14}" type="pres">
      <dgm:prSet presAssocID="{936F225F-1B61-47C3-9283-52EB0D5E922A}" presName="spaceRect" presStyleCnt="0"/>
      <dgm:spPr/>
    </dgm:pt>
    <dgm:pt modelId="{51116A24-320F-4FD4-B42D-C20C09785AC1}" type="pres">
      <dgm:prSet presAssocID="{936F225F-1B61-47C3-9283-52EB0D5E922A}" presName="textRect" presStyleLbl="revTx" presStyleIdx="1" presStyleCnt="3">
        <dgm:presLayoutVars>
          <dgm:chMax val="1"/>
          <dgm:chPref val="1"/>
        </dgm:presLayoutVars>
      </dgm:prSet>
      <dgm:spPr/>
    </dgm:pt>
    <dgm:pt modelId="{95CBCE2C-0AA3-4B5C-81B4-8DB7DF86A614}" type="pres">
      <dgm:prSet presAssocID="{6683F57B-4312-4E7B-9DB4-9B548F8869F0}" presName="sibTrans" presStyleCnt="0"/>
      <dgm:spPr/>
    </dgm:pt>
    <dgm:pt modelId="{C2366660-D763-4D63-A906-54361F8E4F94}" type="pres">
      <dgm:prSet presAssocID="{74EEA26D-3464-4F92-9A0B-3C5F472702EC}" presName="compNode" presStyleCnt="0"/>
      <dgm:spPr/>
    </dgm:pt>
    <dgm:pt modelId="{505D1AFE-3CD7-4B9C-98C5-F884F844A659}" type="pres">
      <dgm:prSet presAssocID="{74EEA26D-3464-4F92-9A0B-3C5F472702EC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6936244-E42F-468F-8D05-093AE1557B02}" type="pres">
      <dgm:prSet presAssocID="{74EEA26D-3464-4F92-9A0B-3C5F472702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FD3D3699-5590-45F3-93F6-563CE839DF78}" type="pres">
      <dgm:prSet presAssocID="{74EEA26D-3464-4F92-9A0B-3C5F472702EC}" presName="spaceRect" presStyleCnt="0"/>
      <dgm:spPr/>
    </dgm:pt>
    <dgm:pt modelId="{6E9446B5-40A7-421A-ACD0-27715BD3751D}" type="pres">
      <dgm:prSet presAssocID="{74EEA26D-3464-4F92-9A0B-3C5F472702E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5EA6A4E-471E-431D-A7C4-CB5F78BAE981}" type="presOf" srcId="{74EEA26D-3464-4F92-9A0B-3C5F472702EC}" destId="{6E9446B5-40A7-421A-ACD0-27715BD3751D}" srcOrd="0" destOrd="0" presId="urn:microsoft.com/office/officeart/2018/5/layout/IconLeafLabelList"/>
    <dgm:cxn modelId="{66F39AC5-72E9-48B7-B5FF-93306B97D4EC}" srcId="{5B0A915F-491B-4A0A-8A30-9B214A93A15A}" destId="{936F225F-1B61-47C3-9283-52EB0D5E922A}" srcOrd="1" destOrd="0" parTransId="{00F96731-1CAD-4776-A715-B79AD4D4DA7A}" sibTransId="{6683F57B-4312-4E7B-9DB4-9B548F8869F0}"/>
    <dgm:cxn modelId="{D38D0CE2-5E66-4742-BC75-8688CADDD035}" srcId="{5B0A915F-491B-4A0A-8A30-9B214A93A15A}" destId="{5BC5153A-798D-4B06-8F9E-E63BE9F3FA4C}" srcOrd="0" destOrd="0" parTransId="{C4C27145-13FC-4E9A-AD90-97F4BDF78100}" sibTransId="{6DCF5222-FDFF-43B4-8E87-EF64C6CB1422}"/>
    <dgm:cxn modelId="{86854EE6-9B7A-4296-93B5-5C4C44EBC60A}" srcId="{5B0A915F-491B-4A0A-8A30-9B214A93A15A}" destId="{74EEA26D-3464-4F92-9A0B-3C5F472702EC}" srcOrd="2" destOrd="0" parTransId="{74053450-2463-45A6-9479-F37F97AFF324}" sibTransId="{AAD2790A-D042-4857-A8C7-6111DB6FA15F}"/>
    <dgm:cxn modelId="{8300BFEF-A05D-4441-BEC2-E5161D532FE8}" type="presOf" srcId="{936F225F-1B61-47C3-9283-52EB0D5E922A}" destId="{51116A24-320F-4FD4-B42D-C20C09785AC1}" srcOrd="0" destOrd="0" presId="urn:microsoft.com/office/officeart/2018/5/layout/IconLeafLabelList"/>
    <dgm:cxn modelId="{48B3B3FA-26EC-4A8A-A236-DB658D88BF05}" type="presOf" srcId="{5BC5153A-798D-4B06-8F9E-E63BE9F3FA4C}" destId="{E19189D0-884C-4658-8C1F-B7AB775ABBC4}" srcOrd="0" destOrd="0" presId="urn:microsoft.com/office/officeart/2018/5/layout/IconLeafLabelList"/>
    <dgm:cxn modelId="{B2BB18FF-56D6-46ED-BAE0-32396ADAEC38}" type="presOf" srcId="{5B0A915F-491B-4A0A-8A30-9B214A93A15A}" destId="{230F2368-3DCC-4DBE-B533-345F02C39E94}" srcOrd="0" destOrd="0" presId="urn:microsoft.com/office/officeart/2018/5/layout/IconLeafLabelList"/>
    <dgm:cxn modelId="{CD4B3465-56F3-4F6A-9EA5-62C8F9D92CE7}" type="presParOf" srcId="{230F2368-3DCC-4DBE-B533-345F02C39E94}" destId="{9418B943-4358-4E1A-99CC-E49E48BC7713}" srcOrd="0" destOrd="0" presId="urn:microsoft.com/office/officeart/2018/5/layout/IconLeafLabelList"/>
    <dgm:cxn modelId="{C2C74592-A01D-4AF2-8E27-34C68512B5AE}" type="presParOf" srcId="{9418B943-4358-4E1A-99CC-E49E48BC7713}" destId="{028C1320-ACB7-417A-AFF7-AC2049C676A7}" srcOrd="0" destOrd="0" presId="urn:microsoft.com/office/officeart/2018/5/layout/IconLeafLabelList"/>
    <dgm:cxn modelId="{EF21AA7F-3CA7-4C11-AB29-0E2730F1083F}" type="presParOf" srcId="{9418B943-4358-4E1A-99CC-E49E48BC7713}" destId="{CF99C71F-DA5A-4505-9D2C-F68D611E5765}" srcOrd="1" destOrd="0" presId="urn:microsoft.com/office/officeart/2018/5/layout/IconLeafLabelList"/>
    <dgm:cxn modelId="{91C81019-5B67-42C6-AA52-EC544A1D10C3}" type="presParOf" srcId="{9418B943-4358-4E1A-99CC-E49E48BC7713}" destId="{33312F35-826B-4520-A7E1-7EE0FBD7A67D}" srcOrd="2" destOrd="0" presId="urn:microsoft.com/office/officeart/2018/5/layout/IconLeafLabelList"/>
    <dgm:cxn modelId="{4B35B52F-7A2A-49BA-B9BE-ADB3D5E547CF}" type="presParOf" srcId="{9418B943-4358-4E1A-99CC-E49E48BC7713}" destId="{E19189D0-884C-4658-8C1F-B7AB775ABBC4}" srcOrd="3" destOrd="0" presId="urn:microsoft.com/office/officeart/2018/5/layout/IconLeafLabelList"/>
    <dgm:cxn modelId="{44BE558B-48D2-4718-9287-36FBB29AB327}" type="presParOf" srcId="{230F2368-3DCC-4DBE-B533-345F02C39E94}" destId="{5329E4C5-85F9-419A-BB2F-3853B5DFAE90}" srcOrd="1" destOrd="0" presId="urn:microsoft.com/office/officeart/2018/5/layout/IconLeafLabelList"/>
    <dgm:cxn modelId="{DF19DA5C-BB17-4778-8813-618A29A6600E}" type="presParOf" srcId="{230F2368-3DCC-4DBE-B533-345F02C39E94}" destId="{66E558B8-75B7-44D9-8017-5BEF82C4FA1F}" srcOrd="2" destOrd="0" presId="urn:microsoft.com/office/officeart/2018/5/layout/IconLeafLabelList"/>
    <dgm:cxn modelId="{6ACE7518-CFCF-4B86-9CAF-322FC19A716F}" type="presParOf" srcId="{66E558B8-75B7-44D9-8017-5BEF82C4FA1F}" destId="{75318261-F412-41F7-8B84-078C8872CEAC}" srcOrd="0" destOrd="0" presId="urn:microsoft.com/office/officeart/2018/5/layout/IconLeafLabelList"/>
    <dgm:cxn modelId="{BBA48748-75BB-4951-A6CD-863CA6FA7450}" type="presParOf" srcId="{66E558B8-75B7-44D9-8017-5BEF82C4FA1F}" destId="{09DCCF4A-20CD-4224-A8FB-CED5BE3B3730}" srcOrd="1" destOrd="0" presId="urn:microsoft.com/office/officeart/2018/5/layout/IconLeafLabelList"/>
    <dgm:cxn modelId="{2346C8FD-34A6-42DB-8F9D-222706AF4A17}" type="presParOf" srcId="{66E558B8-75B7-44D9-8017-5BEF82C4FA1F}" destId="{567672E2-07AE-48F8-AAEF-85B1CAA07F14}" srcOrd="2" destOrd="0" presId="urn:microsoft.com/office/officeart/2018/5/layout/IconLeafLabelList"/>
    <dgm:cxn modelId="{1E71EACF-65B5-40E4-A635-3934CF7FCC85}" type="presParOf" srcId="{66E558B8-75B7-44D9-8017-5BEF82C4FA1F}" destId="{51116A24-320F-4FD4-B42D-C20C09785AC1}" srcOrd="3" destOrd="0" presId="urn:microsoft.com/office/officeart/2018/5/layout/IconLeafLabelList"/>
    <dgm:cxn modelId="{01EAC4D8-BA6D-45C8-8263-F818A0C6BF58}" type="presParOf" srcId="{230F2368-3DCC-4DBE-B533-345F02C39E94}" destId="{95CBCE2C-0AA3-4B5C-81B4-8DB7DF86A614}" srcOrd="3" destOrd="0" presId="urn:microsoft.com/office/officeart/2018/5/layout/IconLeafLabelList"/>
    <dgm:cxn modelId="{B78ADA30-8518-463C-AF2A-735137512BCF}" type="presParOf" srcId="{230F2368-3DCC-4DBE-B533-345F02C39E94}" destId="{C2366660-D763-4D63-A906-54361F8E4F94}" srcOrd="4" destOrd="0" presId="urn:microsoft.com/office/officeart/2018/5/layout/IconLeafLabelList"/>
    <dgm:cxn modelId="{7703D174-ECD6-483F-BC8D-E7DF6FF906DD}" type="presParOf" srcId="{C2366660-D763-4D63-A906-54361F8E4F94}" destId="{505D1AFE-3CD7-4B9C-98C5-F884F844A659}" srcOrd="0" destOrd="0" presId="urn:microsoft.com/office/officeart/2018/5/layout/IconLeafLabelList"/>
    <dgm:cxn modelId="{168615EE-B7E4-4C2C-8D79-C179496CB74F}" type="presParOf" srcId="{C2366660-D763-4D63-A906-54361F8E4F94}" destId="{06936244-E42F-468F-8D05-093AE1557B02}" srcOrd="1" destOrd="0" presId="urn:microsoft.com/office/officeart/2018/5/layout/IconLeafLabelList"/>
    <dgm:cxn modelId="{88AFC97B-277D-44AD-A033-B7B7741DB91F}" type="presParOf" srcId="{C2366660-D763-4D63-A906-54361F8E4F94}" destId="{FD3D3699-5590-45F3-93F6-563CE839DF78}" srcOrd="2" destOrd="0" presId="urn:microsoft.com/office/officeart/2018/5/layout/IconLeafLabelList"/>
    <dgm:cxn modelId="{F8A96C76-3AC2-4B77-AFFE-EDE346928851}" type="presParOf" srcId="{C2366660-D763-4D63-A906-54361F8E4F94}" destId="{6E9446B5-40A7-421A-ACD0-27715BD3751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692CE1-545F-4129-BED6-F930D4967E97}" type="doc">
      <dgm:prSet loTypeId="urn:microsoft.com/office/officeart/2005/8/layout/defaul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8E6B2EE-D059-4F84-9165-9FC03C0CC18B}">
      <dgm:prSet custT="1"/>
      <dgm:spPr/>
      <dgm:t>
        <a:bodyPr/>
        <a:lstStyle/>
        <a:p>
          <a:pPr algn="just"/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Venue fits Visit Wales's Year of Croeso 2025 off-peak window, weekdays in July and August; Located in a privately owned stone house excellent for seaward perspective and intimate capacity(TravelTrade, 2025).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F2E6B4-1365-4402-B57B-5F7018482B70}" type="parTrans" cxnId="{FE122DC1-0B05-46F9-A4B1-CA53773C436C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695D4A-91F0-4B94-BF60-10852861FC2D}" type="sibTrans" cxnId="{FE122DC1-0B05-46F9-A4B1-CA53773C436C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C8EE54-5F4D-4A49-9F6F-AFCC0B012884}">
      <dgm:prSet custT="1"/>
      <dgm:spPr/>
      <dgm:t>
        <a:bodyPr/>
        <a:lstStyle/>
        <a:p>
          <a:pPr algn="just"/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Thick stone walls for natural acoustic quality and low beamed ceilings.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067F6F-C458-43C0-88C8-6F400103CCD4}" type="parTrans" cxnId="{7EF881D3-F044-4C83-B82B-516FFA8EAD71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7B46A0-2DAC-442D-990C-272AE676FAC6}" type="sibTrans" cxnId="{7EF881D3-F044-4C83-B82B-516FFA8EAD71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377524-58DD-489B-9761-93EB6C04D54C}">
      <dgm:prSet custT="1"/>
      <dgm:spPr/>
      <dgm:t>
        <a:bodyPr/>
        <a:lstStyle/>
        <a:p>
          <a:pPr algn="just"/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There is parking for up to twenty automobiles on nearby village alleys; basic conveniences include strong Wi-Fi, portable LED uplighting, and inside seats.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07C7A5-ED5C-482F-A8B0-8A9E755EA590}" type="parTrans" cxnId="{D2B33EC9-5E06-43C0-A764-444B77883BB6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D129F2-7844-4CA3-A9EF-3B2CE5198B78}" type="sibTrans" cxnId="{D2B33EC9-5E06-43C0-A764-444B77883BB6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08645E-FEFA-403F-8296-2790D5890734}">
      <dgm:prSet custT="1"/>
      <dgm:spPr/>
      <dgm:t>
        <a:bodyPr/>
        <a:lstStyle/>
        <a:p>
          <a:pPr algn="just"/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Comprising a professional harpist, a folklorist-storyteller, and a local chef, the specialised team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029934-95CB-464F-B8AC-C887225F9172}" type="parTrans" cxnId="{0B070D67-858C-4E92-B313-CA0903D13A45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DF6E03-BA3C-434B-9798-923AE78AB798}" type="sibTrans" cxnId="{0B070D67-858C-4E92-B313-CA0903D13A45}">
      <dgm:prSet/>
      <dgm:spPr/>
      <dgm:t>
        <a:bodyPr/>
        <a:lstStyle/>
        <a:p>
          <a:pPr algn="just"/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DB7BF-3BB8-489A-A8AA-23B425AEE6C2}" type="pres">
      <dgm:prSet presAssocID="{E1692CE1-545F-4129-BED6-F930D4967E97}" presName="diagram" presStyleCnt="0">
        <dgm:presLayoutVars>
          <dgm:dir/>
          <dgm:resizeHandles val="exact"/>
        </dgm:presLayoutVars>
      </dgm:prSet>
      <dgm:spPr/>
    </dgm:pt>
    <dgm:pt modelId="{B8ABA244-954F-481F-9F51-FE3D5163E72C}" type="pres">
      <dgm:prSet presAssocID="{88E6B2EE-D059-4F84-9165-9FC03C0CC18B}" presName="node" presStyleLbl="node1" presStyleIdx="0" presStyleCnt="4">
        <dgm:presLayoutVars>
          <dgm:bulletEnabled val="1"/>
        </dgm:presLayoutVars>
      </dgm:prSet>
      <dgm:spPr/>
    </dgm:pt>
    <dgm:pt modelId="{CB4B758B-8DF3-47A9-B534-A45FC526B1D2}" type="pres">
      <dgm:prSet presAssocID="{4B695D4A-91F0-4B94-BF60-10852861FC2D}" presName="sibTrans" presStyleCnt="0"/>
      <dgm:spPr/>
    </dgm:pt>
    <dgm:pt modelId="{87F7A3E1-C4FE-4502-8D31-AF74270BFB46}" type="pres">
      <dgm:prSet presAssocID="{3AC8EE54-5F4D-4A49-9F6F-AFCC0B012884}" presName="node" presStyleLbl="node1" presStyleIdx="1" presStyleCnt="4">
        <dgm:presLayoutVars>
          <dgm:bulletEnabled val="1"/>
        </dgm:presLayoutVars>
      </dgm:prSet>
      <dgm:spPr/>
    </dgm:pt>
    <dgm:pt modelId="{71C644E2-4AE8-4AAF-9A84-E91DA53683CB}" type="pres">
      <dgm:prSet presAssocID="{277B46A0-2DAC-442D-990C-272AE676FAC6}" presName="sibTrans" presStyleCnt="0"/>
      <dgm:spPr/>
    </dgm:pt>
    <dgm:pt modelId="{B14059B2-F44B-4657-9C33-5DA096A668CE}" type="pres">
      <dgm:prSet presAssocID="{A7377524-58DD-489B-9761-93EB6C04D54C}" presName="node" presStyleLbl="node1" presStyleIdx="2" presStyleCnt="4">
        <dgm:presLayoutVars>
          <dgm:bulletEnabled val="1"/>
        </dgm:presLayoutVars>
      </dgm:prSet>
      <dgm:spPr/>
    </dgm:pt>
    <dgm:pt modelId="{1561D284-9884-4E7F-AFC2-89BD0AAA64B5}" type="pres">
      <dgm:prSet presAssocID="{4ED129F2-7844-4CA3-A9EF-3B2CE5198B78}" presName="sibTrans" presStyleCnt="0"/>
      <dgm:spPr/>
    </dgm:pt>
    <dgm:pt modelId="{19D03551-1BC8-43C4-A5BF-62D4A8F36253}" type="pres">
      <dgm:prSet presAssocID="{A408645E-FEFA-403F-8296-2790D5890734}" presName="node" presStyleLbl="node1" presStyleIdx="3" presStyleCnt="4">
        <dgm:presLayoutVars>
          <dgm:bulletEnabled val="1"/>
        </dgm:presLayoutVars>
      </dgm:prSet>
      <dgm:spPr/>
    </dgm:pt>
  </dgm:ptLst>
  <dgm:cxnLst>
    <dgm:cxn modelId="{0C8DBA08-6227-492D-8428-9634B95D0B46}" type="presOf" srcId="{88E6B2EE-D059-4F84-9165-9FC03C0CC18B}" destId="{B8ABA244-954F-481F-9F51-FE3D5163E72C}" srcOrd="0" destOrd="0" presId="urn:microsoft.com/office/officeart/2005/8/layout/default"/>
    <dgm:cxn modelId="{DD443631-FE5D-4EE2-A0F4-437D4A184494}" type="presOf" srcId="{3AC8EE54-5F4D-4A49-9F6F-AFCC0B012884}" destId="{87F7A3E1-C4FE-4502-8D31-AF74270BFB46}" srcOrd="0" destOrd="0" presId="urn:microsoft.com/office/officeart/2005/8/layout/default"/>
    <dgm:cxn modelId="{0B070D67-858C-4E92-B313-CA0903D13A45}" srcId="{E1692CE1-545F-4129-BED6-F930D4967E97}" destId="{A408645E-FEFA-403F-8296-2790D5890734}" srcOrd="3" destOrd="0" parTransId="{DB029934-95CB-464F-B8AC-C887225F9172}" sibTransId="{C4DF6E03-BA3C-434B-9798-923AE78AB798}"/>
    <dgm:cxn modelId="{A3988848-89C6-467B-B13E-42820EB020AD}" type="presOf" srcId="{A408645E-FEFA-403F-8296-2790D5890734}" destId="{19D03551-1BC8-43C4-A5BF-62D4A8F36253}" srcOrd="0" destOrd="0" presId="urn:microsoft.com/office/officeart/2005/8/layout/default"/>
    <dgm:cxn modelId="{E0A0A475-9005-47C6-B6A6-87929D77E5F3}" type="presOf" srcId="{A7377524-58DD-489B-9761-93EB6C04D54C}" destId="{B14059B2-F44B-4657-9C33-5DA096A668CE}" srcOrd="0" destOrd="0" presId="urn:microsoft.com/office/officeart/2005/8/layout/default"/>
    <dgm:cxn modelId="{E45440AD-E0E4-4203-9476-6C6E437E0804}" type="presOf" srcId="{E1692CE1-545F-4129-BED6-F930D4967E97}" destId="{102DB7BF-3BB8-489A-A8AA-23B425AEE6C2}" srcOrd="0" destOrd="0" presId="urn:microsoft.com/office/officeart/2005/8/layout/default"/>
    <dgm:cxn modelId="{FE122DC1-0B05-46F9-A4B1-CA53773C436C}" srcId="{E1692CE1-545F-4129-BED6-F930D4967E97}" destId="{88E6B2EE-D059-4F84-9165-9FC03C0CC18B}" srcOrd="0" destOrd="0" parTransId="{F0F2E6B4-1365-4402-B57B-5F7018482B70}" sibTransId="{4B695D4A-91F0-4B94-BF60-10852861FC2D}"/>
    <dgm:cxn modelId="{D2B33EC9-5E06-43C0-A764-444B77883BB6}" srcId="{E1692CE1-545F-4129-BED6-F930D4967E97}" destId="{A7377524-58DD-489B-9761-93EB6C04D54C}" srcOrd="2" destOrd="0" parTransId="{A007C7A5-ED5C-482F-A8B0-8A9E755EA590}" sibTransId="{4ED129F2-7844-4CA3-A9EF-3B2CE5198B78}"/>
    <dgm:cxn modelId="{7EF881D3-F044-4C83-B82B-516FFA8EAD71}" srcId="{E1692CE1-545F-4129-BED6-F930D4967E97}" destId="{3AC8EE54-5F4D-4A49-9F6F-AFCC0B012884}" srcOrd="1" destOrd="0" parTransId="{D8067F6F-C458-43C0-88C8-6F400103CCD4}" sibTransId="{277B46A0-2DAC-442D-990C-272AE676FAC6}"/>
    <dgm:cxn modelId="{523AD232-2147-4AFE-87B0-F5A6A042C129}" type="presParOf" srcId="{102DB7BF-3BB8-489A-A8AA-23B425AEE6C2}" destId="{B8ABA244-954F-481F-9F51-FE3D5163E72C}" srcOrd="0" destOrd="0" presId="urn:microsoft.com/office/officeart/2005/8/layout/default"/>
    <dgm:cxn modelId="{0F7A3063-3BF8-424E-BD65-0324D1C99B21}" type="presParOf" srcId="{102DB7BF-3BB8-489A-A8AA-23B425AEE6C2}" destId="{CB4B758B-8DF3-47A9-B534-A45FC526B1D2}" srcOrd="1" destOrd="0" presId="urn:microsoft.com/office/officeart/2005/8/layout/default"/>
    <dgm:cxn modelId="{6BCE7DBE-11E4-4C2D-A5A9-A978C7654A85}" type="presParOf" srcId="{102DB7BF-3BB8-489A-A8AA-23B425AEE6C2}" destId="{87F7A3E1-C4FE-4502-8D31-AF74270BFB46}" srcOrd="2" destOrd="0" presId="urn:microsoft.com/office/officeart/2005/8/layout/default"/>
    <dgm:cxn modelId="{D4B5466C-A67F-4E2D-9106-3AC167C022C4}" type="presParOf" srcId="{102DB7BF-3BB8-489A-A8AA-23B425AEE6C2}" destId="{71C644E2-4AE8-4AAF-9A84-E91DA53683CB}" srcOrd="3" destOrd="0" presId="urn:microsoft.com/office/officeart/2005/8/layout/default"/>
    <dgm:cxn modelId="{6AEA0ABA-DA11-42E1-8E2F-5939DC778B0F}" type="presParOf" srcId="{102DB7BF-3BB8-489A-A8AA-23B425AEE6C2}" destId="{B14059B2-F44B-4657-9C33-5DA096A668CE}" srcOrd="4" destOrd="0" presId="urn:microsoft.com/office/officeart/2005/8/layout/default"/>
    <dgm:cxn modelId="{2F128F7D-FAC9-4049-AAAA-B395605EF779}" type="presParOf" srcId="{102DB7BF-3BB8-489A-A8AA-23B425AEE6C2}" destId="{1561D284-9884-4E7F-AFC2-89BD0AAA64B5}" srcOrd="5" destOrd="0" presId="urn:microsoft.com/office/officeart/2005/8/layout/default"/>
    <dgm:cxn modelId="{287B7473-E09A-4100-B59C-0C5D90D5F903}" type="presParOf" srcId="{102DB7BF-3BB8-489A-A8AA-23B425AEE6C2}" destId="{19D03551-1BC8-43C4-A5BF-62D4A8F3625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63E2BFB-F815-427C-A437-9645AB5EEC9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6711C3-BB61-4990-9FCF-8F46CB2E69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Managers of setup, monitoring, and post-event cleaning handle events.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307A94-C613-4D2E-BB6E-B1FD1ACA43AB}" type="parTrans" cxnId="{1E9309B1-FABD-4975-9C07-C0FE51F52D0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3326AD-305F-4FEB-B2E1-31A84590D958}" type="sibTrans" cxnId="{1E9309B1-FABD-4975-9C07-C0FE51F52D0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E0579B-0EC6-480F-AFFA-1840A0852F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Allocations of resources encompass food, lighting, seating, table rental, parking coordination (Getz and Page, 2019)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0E36B3-6774-4EBF-8DDE-14E38FC54DE3}" type="parTrans" cxnId="{C39812AA-A9BE-41C2-AE4A-A264680A773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144925-9E8B-4258-A6A3-1FFDE9C97C1A}" type="sibTrans" cxnId="{C39812AA-A9BE-41C2-AE4A-A264680A773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615F2A-F2E8-4A47-BFF4-AFF400DCF8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Contingency kit guarantees of operational resiliency (Bladen et al., 2022).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00E1E9-3C66-40D8-9958-7E99B0DD1AA7}" type="parTrans" cxnId="{5CFCCC1C-E573-419D-BEAE-A82EAA37324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0F8407-2365-4A1B-9D9A-8B918F0A89F7}" type="sibTrans" cxnId="{5CFCCC1C-E573-419D-BEAE-A82EAA37324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E2C49F-9728-4AC5-8B22-9B86984B2611}" type="pres">
      <dgm:prSet presAssocID="{D63E2BFB-F815-427C-A437-9645AB5EEC91}" presName="root" presStyleCnt="0">
        <dgm:presLayoutVars>
          <dgm:dir/>
          <dgm:resizeHandles val="exact"/>
        </dgm:presLayoutVars>
      </dgm:prSet>
      <dgm:spPr/>
    </dgm:pt>
    <dgm:pt modelId="{A1F19F7D-BC20-416C-805D-8B26F5D5687E}" type="pres">
      <dgm:prSet presAssocID="{C56711C3-BB61-4990-9FCF-8F46CB2E69CC}" presName="compNode" presStyleCnt="0"/>
      <dgm:spPr/>
    </dgm:pt>
    <dgm:pt modelId="{CBCF474C-63A0-4595-A04E-71ACCFDF2BC8}" type="pres">
      <dgm:prSet presAssocID="{C56711C3-BB61-4990-9FCF-8F46CB2E69CC}" presName="bgRect" presStyleLbl="bgShp" presStyleIdx="0" presStyleCnt="3"/>
      <dgm:spPr/>
    </dgm:pt>
    <dgm:pt modelId="{9ED1E6E1-4483-4243-ABB5-0511EB9B5CAF}" type="pres">
      <dgm:prSet presAssocID="{C56711C3-BB61-4990-9FCF-8F46CB2E69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1CF94BE-CFE4-4EBD-B7A4-F106AC38F6E7}" type="pres">
      <dgm:prSet presAssocID="{C56711C3-BB61-4990-9FCF-8F46CB2E69CC}" presName="spaceRect" presStyleCnt="0"/>
      <dgm:spPr/>
    </dgm:pt>
    <dgm:pt modelId="{0F12B4CF-94DE-4B1B-B178-2936B6338D90}" type="pres">
      <dgm:prSet presAssocID="{C56711C3-BB61-4990-9FCF-8F46CB2E69CC}" presName="parTx" presStyleLbl="revTx" presStyleIdx="0" presStyleCnt="3">
        <dgm:presLayoutVars>
          <dgm:chMax val="0"/>
          <dgm:chPref val="0"/>
        </dgm:presLayoutVars>
      </dgm:prSet>
      <dgm:spPr/>
    </dgm:pt>
    <dgm:pt modelId="{BA8CAA69-EE08-4189-98E2-86A01B72D348}" type="pres">
      <dgm:prSet presAssocID="{4F3326AD-305F-4FEB-B2E1-31A84590D958}" presName="sibTrans" presStyleCnt="0"/>
      <dgm:spPr/>
    </dgm:pt>
    <dgm:pt modelId="{FE9B2BE6-C6D0-42A3-81FF-45EA18CC0190}" type="pres">
      <dgm:prSet presAssocID="{19E0579B-0EC6-480F-AFFA-1840A0852F0B}" presName="compNode" presStyleCnt="0"/>
      <dgm:spPr/>
    </dgm:pt>
    <dgm:pt modelId="{2F9A2F31-0C6A-4581-B94F-A8CA293161A6}" type="pres">
      <dgm:prSet presAssocID="{19E0579B-0EC6-480F-AFFA-1840A0852F0B}" presName="bgRect" presStyleLbl="bgShp" presStyleIdx="1" presStyleCnt="3"/>
      <dgm:spPr/>
    </dgm:pt>
    <dgm:pt modelId="{C1E631DB-6C2B-47E5-B282-B60CC67AD419}" type="pres">
      <dgm:prSet presAssocID="{19E0579B-0EC6-480F-AFFA-1840A0852F0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 and chairs"/>
        </a:ext>
      </dgm:extLst>
    </dgm:pt>
    <dgm:pt modelId="{7CD1DD33-6FF6-477E-873B-D75207A10587}" type="pres">
      <dgm:prSet presAssocID="{19E0579B-0EC6-480F-AFFA-1840A0852F0B}" presName="spaceRect" presStyleCnt="0"/>
      <dgm:spPr/>
    </dgm:pt>
    <dgm:pt modelId="{8C67E47A-C9CD-42F4-B5DD-F698A9F94E04}" type="pres">
      <dgm:prSet presAssocID="{19E0579B-0EC6-480F-AFFA-1840A0852F0B}" presName="parTx" presStyleLbl="revTx" presStyleIdx="1" presStyleCnt="3">
        <dgm:presLayoutVars>
          <dgm:chMax val="0"/>
          <dgm:chPref val="0"/>
        </dgm:presLayoutVars>
      </dgm:prSet>
      <dgm:spPr/>
    </dgm:pt>
    <dgm:pt modelId="{3D076DB6-C308-489C-9983-C9E861C20C70}" type="pres">
      <dgm:prSet presAssocID="{2A144925-9E8B-4258-A6A3-1FFDE9C97C1A}" presName="sibTrans" presStyleCnt="0"/>
      <dgm:spPr/>
    </dgm:pt>
    <dgm:pt modelId="{35C85C21-0DF5-47A4-8998-9DA855F79DED}" type="pres">
      <dgm:prSet presAssocID="{A5615F2A-F2E8-4A47-BFF4-AFF400DCF852}" presName="compNode" presStyleCnt="0"/>
      <dgm:spPr/>
    </dgm:pt>
    <dgm:pt modelId="{A6089148-B4E1-48DB-B983-9D896661CAE4}" type="pres">
      <dgm:prSet presAssocID="{A5615F2A-F2E8-4A47-BFF4-AFF400DCF852}" presName="bgRect" presStyleLbl="bgShp" presStyleIdx="2" presStyleCnt="3"/>
      <dgm:spPr/>
    </dgm:pt>
    <dgm:pt modelId="{4043E3EC-8336-4C3E-8A32-F1BBA917D4A7}" type="pres">
      <dgm:prSet presAssocID="{A5615F2A-F2E8-4A47-BFF4-AFF400DCF85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88544DD4-ED8E-472A-9850-9BD0EE7C564D}" type="pres">
      <dgm:prSet presAssocID="{A5615F2A-F2E8-4A47-BFF4-AFF400DCF852}" presName="spaceRect" presStyleCnt="0"/>
      <dgm:spPr/>
    </dgm:pt>
    <dgm:pt modelId="{2BBA43CE-C763-4439-8935-81351AF27450}" type="pres">
      <dgm:prSet presAssocID="{A5615F2A-F2E8-4A47-BFF4-AFF400DCF85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CFCCC1C-E573-419D-BEAE-A82EAA373247}" srcId="{D63E2BFB-F815-427C-A437-9645AB5EEC91}" destId="{A5615F2A-F2E8-4A47-BFF4-AFF400DCF852}" srcOrd="2" destOrd="0" parTransId="{9F00E1E9-3C66-40D8-9958-7E99B0DD1AA7}" sibTransId="{8F0F8407-2365-4A1B-9D9A-8B918F0A89F7}"/>
    <dgm:cxn modelId="{34B2788F-FB85-4D3B-8658-D4C0CD34A552}" type="presOf" srcId="{A5615F2A-F2E8-4A47-BFF4-AFF400DCF852}" destId="{2BBA43CE-C763-4439-8935-81351AF27450}" srcOrd="0" destOrd="0" presId="urn:microsoft.com/office/officeart/2018/2/layout/IconVerticalSolidList"/>
    <dgm:cxn modelId="{C39812AA-A9BE-41C2-AE4A-A264680A7732}" srcId="{D63E2BFB-F815-427C-A437-9645AB5EEC91}" destId="{19E0579B-0EC6-480F-AFFA-1840A0852F0B}" srcOrd="1" destOrd="0" parTransId="{050E36B3-6774-4EBF-8DDE-14E38FC54DE3}" sibTransId="{2A144925-9E8B-4258-A6A3-1FFDE9C97C1A}"/>
    <dgm:cxn modelId="{47D6C9AB-8EE5-4642-8C1C-CD396390A558}" type="presOf" srcId="{19E0579B-0EC6-480F-AFFA-1840A0852F0B}" destId="{8C67E47A-C9CD-42F4-B5DD-F698A9F94E04}" srcOrd="0" destOrd="0" presId="urn:microsoft.com/office/officeart/2018/2/layout/IconVerticalSolidList"/>
    <dgm:cxn modelId="{1E9309B1-FABD-4975-9C07-C0FE51F52D03}" srcId="{D63E2BFB-F815-427C-A437-9645AB5EEC91}" destId="{C56711C3-BB61-4990-9FCF-8F46CB2E69CC}" srcOrd="0" destOrd="0" parTransId="{B4307A94-C613-4D2E-BB6E-B1FD1ACA43AB}" sibTransId="{4F3326AD-305F-4FEB-B2E1-31A84590D958}"/>
    <dgm:cxn modelId="{8AEDAEB9-51A5-4530-A1FD-A88ECBC1AD8D}" type="presOf" srcId="{D63E2BFB-F815-427C-A437-9645AB5EEC91}" destId="{58E2C49F-9728-4AC5-8B22-9B86984B2611}" srcOrd="0" destOrd="0" presId="urn:microsoft.com/office/officeart/2018/2/layout/IconVerticalSolidList"/>
    <dgm:cxn modelId="{BD1585EA-E0A8-49DC-914F-8948374CB310}" type="presOf" srcId="{C56711C3-BB61-4990-9FCF-8F46CB2E69CC}" destId="{0F12B4CF-94DE-4B1B-B178-2936B6338D90}" srcOrd="0" destOrd="0" presId="urn:microsoft.com/office/officeart/2018/2/layout/IconVerticalSolidList"/>
    <dgm:cxn modelId="{585E6E58-7A1F-478A-BA67-C0983BA40030}" type="presParOf" srcId="{58E2C49F-9728-4AC5-8B22-9B86984B2611}" destId="{A1F19F7D-BC20-416C-805D-8B26F5D5687E}" srcOrd="0" destOrd="0" presId="urn:microsoft.com/office/officeart/2018/2/layout/IconVerticalSolidList"/>
    <dgm:cxn modelId="{E59EAEE8-558E-447C-B3B2-103447C636CF}" type="presParOf" srcId="{A1F19F7D-BC20-416C-805D-8B26F5D5687E}" destId="{CBCF474C-63A0-4595-A04E-71ACCFDF2BC8}" srcOrd="0" destOrd="0" presId="urn:microsoft.com/office/officeart/2018/2/layout/IconVerticalSolidList"/>
    <dgm:cxn modelId="{6865631C-0CC4-41B3-AF85-B5F96C149A5B}" type="presParOf" srcId="{A1F19F7D-BC20-416C-805D-8B26F5D5687E}" destId="{9ED1E6E1-4483-4243-ABB5-0511EB9B5CAF}" srcOrd="1" destOrd="0" presId="urn:microsoft.com/office/officeart/2018/2/layout/IconVerticalSolidList"/>
    <dgm:cxn modelId="{B3B900D8-104E-4DB1-8FF9-83FE25111158}" type="presParOf" srcId="{A1F19F7D-BC20-416C-805D-8B26F5D5687E}" destId="{B1CF94BE-CFE4-4EBD-B7A4-F106AC38F6E7}" srcOrd="2" destOrd="0" presId="urn:microsoft.com/office/officeart/2018/2/layout/IconVerticalSolidList"/>
    <dgm:cxn modelId="{8012AA8E-891B-4B54-A9B2-20EB91B2FAAD}" type="presParOf" srcId="{A1F19F7D-BC20-416C-805D-8B26F5D5687E}" destId="{0F12B4CF-94DE-4B1B-B178-2936B6338D90}" srcOrd="3" destOrd="0" presId="urn:microsoft.com/office/officeart/2018/2/layout/IconVerticalSolidList"/>
    <dgm:cxn modelId="{BA5726D0-1E36-44A3-B461-C014BD512394}" type="presParOf" srcId="{58E2C49F-9728-4AC5-8B22-9B86984B2611}" destId="{BA8CAA69-EE08-4189-98E2-86A01B72D348}" srcOrd="1" destOrd="0" presId="urn:microsoft.com/office/officeart/2018/2/layout/IconVerticalSolidList"/>
    <dgm:cxn modelId="{117FDB8C-3AB8-4A38-8C24-F0C810904C2B}" type="presParOf" srcId="{58E2C49F-9728-4AC5-8B22-9B86984B2611}" destId="{FE9B2BE6-C6D0-42A3-81FF-45EA18CC0190}" srcOrd="2" destOrd="0" presId="urn:microsoft.com/office/officeart/2018/2/layout/IconVerticalSolidList"/>
    <dgm:cxn modelId="{A7E87080-0374-44C3-93A5-EFB5D24DFE1D}" type="presParOf" srcId="{FE9B2BE6-C6D0-42A3-81FF-45EA18CC0190}" destId="{2F9A2F31-0C6A-4581-B94F-A8CA293161A6}" srcOrd="0" destOrd="0" presId="urn:microsoft.com/office/officeart/2018/2/layout/IconVerticalSolidList"/>
    <dgm:cxn modelId="{1107D1CD-B9F7-4427-8995-BE8B6C91EA65}" type="presParOf" srcId="{FE9B2BE6-C6D0-42A3-81FF-45EA18CC0190}" destId="{C1E631DB-6C2B-47E5-B282-B60CC67AD419}" srcOrd="1" destOrd="0" presId="urn:microsoft.com/office/officeart/2018/2/layout/IconVerticalSolidList"/>
    <dgm:cxn modelId="{47A164D7-2BFC-4B77-A170-BB47590BEF0A}" type="presParOf" srcId="{FE9B2BE6-C6D0-42A3-81FF-45EA18CC0190}" destId="{7CD1DD33-6FF6-477E-873B-D75207A10587}" srcOrd="2" destOrd="0" presId="urn:microsoft.com/office/officeart/2018/2/layout/IconVerticalSolidList"/>
    <dgm:cxn modelId="{AD4D1A64-CDC9-4B6E-9FF1-BF5ABAEB9200}" type="presParOf" srcId="{FE9B2BE6-C6D0-42A3-81FF-45EA18CC0190}" destId="{8C67E47A-C9CD-42F4-B5DD-F698A9F94E04}" srcOrd="3" destOrd="0" presId="urn:microsoft.com/office/officeart/2018/2/layout/IconVerticalSolidList"/>
    <dgm:cxn modelId="{22D15EFC-084A-44AB-9A51-D44175B36CD5}" type="presParOf" srcId="{58E2C49F-9728-4AC5-8B22-9B86984B2611}" destId="{3D076DB6-C308-489C-9983-C9E861C20C70}" srcOrd="3" destOrd="0" presId="urn:microsoft.com/office/officeart/2018/2/layout/IconVerticalSolidList"/>
    <dgm:cxn modelId="{73DE40EE-FB10-460C-9797-F5E5E1DA8B32}" type="presParOf" srcId="{58E2C49F-9728-4AC5-8B22-9B86984B2611}" destId="{35C85C21-0DF5-47A4-8998-9DA855F79DED}" srcOrd="4" destOrd="0" presId="urn:microsoft.com/office/officeart/2018/2/layout/IconVerticalSolidList"/>
    <dgm:cxn modelId="{E623FCE2-BAA4-462D-96F7-20A8AB6EA33E}" type="presParOf" srcId="{35C85C21-0DF5-47A4-8998-9DA855F79DED}" destId="{A6089148-B4E1-48DB-B983-9D896661CAE4}" srcOrd="0" destOrd="0" presId="urn:microsoft.com/office/officeart/2018/2/layout/IconVerticalSolidList"/>
    <dgm:cxn modelId="{2D701F99-B0E7-4056-B8AB-A894C64F67E3}" type="presParOf" srcId="{35C85C21-0DF5-47A4-8998-9DA855F79DED}" destId="{4043E3EC-8336-4C3E-8A32-F1BBA917D4A7}" srcOrd="1" destOrd="0" presId="urn:microsoft.com/office/officeart/2018/2/layout/IconVerticalSolidList"/>
    <dgm:cxn modelId="{56871693-78CB-4985-B928-E0007154E4AE}" type="presParOf" srcId="{35C85C21-0DF5-47A4-8998-9DA855F79DED}" destId="{88544DD4-ED8E-472A-9850-9BD0EE7C564D}" srcOrd="2" destOrd="0" presId="urn:microsoft.com/office/officeart/2018/2/layout/IconVerticalSolidList"/>
    <dgm:cxn modelId="{C71C328B-F87E-43E1-99C9-13DAE99D3600}" type="presParOf" srcId="{35C85C21-0DF5-47A4-8998-9DA855F79DED}" destId="{2BBA43CE-C763-4439-8935-81351AF274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1C6AC-868C-47DA-8A79-B469BB1DAA6D}">
      <dsp:nvSpPr>
        <dsp:cNvPr id="0" name=""/>
        <dsp:cNvSpPr/>
      </dsp:nvSpPr>
      <dsp:spPr>
        <a:xfrm>
          <a:off x="0" y="21429"/>
          <a:ext cx="10515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Focused on organising, booking, and organising events of professionals and hobbyists, MICE sector is a specialised segment of group tourism (Anas et al., 2020).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52499"/>
        <a:ext cx="10453460" cy="574340"/>
      </dsp:txXfrm>
    </dsp:sp>
    <dsp:sp modelId="{6FF21A62-AB3B-4A45-B708-265B75D64239}">
      <dsp:nvSpPr>
        <dsp:cNvPr id="0" name=""/>
        <dsp:cNvSpPr/>
      </dsp:nvSpPr>
      <dsp:spPr>
        <a:xfrm>
          <a:off x="0" y="755828"/>
          <a:ext cx="10515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It stimulates important host area economic activity, information sharing, and cultural communication.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786898"/>
        <a:ext cx="10453460" cy="574340"/>
      </dsp:txXfrm>
    </dsp:sp>
    <dsp:sp modelId="{1026B9DD-F47F-45AB-B5F4-87179D7365AF}">
      <dsp:nvSpPr>
        <dsp:cNvPr id="0" name=""/>
        <dsp:cNvSpPr/>
      </dsp:nvSpPr>
      <dsp:spPr>
        <a:xfrm>
          <a:off x="0" y="1490228"/>
          <a:ext cx="10515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From incentive trips to major conferences, structured events depend on cooperation among venues, local authorities, suppliers, and communities (</a:t>
          </a:r>
          <a:r>
            <a:rPr lang="en-GB" sz="1600" b="0" i="0" kern="1200" dirty="0"/>
            <a:t>Rogers and Wynn-Moylan,  2022).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1521298"/>
        <a:ext cx="10453460" cy="574340"/>
      </dsp:txXfrm>
    </dsp:sp>
    <dsp:sp modelId="{5ADEBC25-CCB2-40DF-9FDB-4C87AA43F88E}">
      <dsp:nvSpPr>
        <dsp:cNvPr id="0" name=""/>
        <dsp:cNvSpPr/>
      </dsp:nvSpPr>
      <dsp:spPr>
        <a:xfrm>
          <a:off x="0" y="2224629"/>
          <a:ext cx="10515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Conventions and shows expand corporate networks, inspire creativity, and energise hospitality industry offerings.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255699"/>
        <a:ext cx="10453460" cy="574340"/>
      </dsp:txXfrm>
    </dsp:sp>
    <dsp:sp modelId="{5E6084BA-65C0-41CC-928D-4D5F50FB708F}">
      <dsp:nvSpPr>
        <dsp:cNvPr id="0" name=""/>
        <dsp:cNvSpPr/>
      </dsp:nvSpPr>
      <dsp:spPr>
        <a:xfrm>
          <a:off x="0" y="2959028"/>
          <a:ext cx="10515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MICE events have a human component in their capacity to bring strangers into dialogue, therefore promoting empathy and a common goal (Fox et al., 2014).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990098"/>
        <a:ext cx="10453460" cy="574340"/>
      </dsp:txXfrm>
    </dsp:sp>
    <dsp:sp modelId="{C7ECB57E-7617-4911-8ABB-49F5CC7D23D6}">
      <dsp:nvSpPr>
        <dsp:cNvPr id="0" name=""/>
        <dsp:cNvSpPr/>
      </dsp:nvSpPr>
      <dsp:spPr>
        <a:xfrm>
          <a:off x="0" y="3693429"/>
          <a:ext cx="10515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Held in a seaside home in Pembrokeshire for thirty guests, the Micro Music &amp; Môr Session is a microcosm of MICE's qualities. The celebration of regional identity by the event promotes real personal connection.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3724499"/>
        <a:ext cx="10453460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F172B-DA83-4801-8E04-D043E575CDE7}">
      <dsp:nvSpPr>
        <dsp:cNvPr id="0" name=""/>
        <dsp:cNvSpPr/>
      </dsp:nvSpPr>
      <dsp:spPr>
        <a:xfrm>
          <a:off x="0" y="47438"/>
          <a:ext cx="10515600" cy="1368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The event highlights real Welsh experiences and strengthens emotional ties, therefore complementing Visit Wales' Year of Croeso 2025 theme, "Only in Wales."(TravelTrade, 2025)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14262"/>
        <a:ext cx="10381952" cy="1235252"/>
      </dsp:txXfrm>
    </dsp:sp>
    <dsp:sp modelId="{75D56C0F-5C64-44AF-AA76-C9A713B94296}">
      <dsp:nvSpPr>
        <dsp:cNvPr id="0" name=""/>
        <dsp:cNvSpPr/>
      </dsp:nvSpPr>
      <dsp:spPr>
        <a:xfrm>
          <a:off x="0" y="1491219"/>
          <a:ext cx="10515600" cy="1368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Perform live traditional sea-songs, folktales from fisherman, and locally grown seafood.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558043"/>
        <a:ext cx="10381952" cy="1235252"/>
      </dsp:txXfrm>
    </dsp:sp>
    <dsp:sp modelId="{16BC668A-7B51-4940-8FBC-50E90D068850}">
      <dsp:nvSpPr>
        <dsp:cNvPr id="0" name=""/>
        <dsp:cNvSpPr/>
      </dsp:nvSpPr>
      <dsp:spPr>
        <a:xfrm>
          <a:off x="0" y="2934999"/>
          <a:ext cx="10515600" cy="1368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A stone cottage above the waves provides acoustic intimacy for musical textures (Bhandari, 2022). 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3001823"/>
        <a:ext cx="10381952" cy="1235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0F2F1-CE2F-4037-8033-4BD8EE1C23ED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Targeted 35–65 year olds with disposable money looking for real, small-group experiences based in local history who were culturally interested (Noonan, 2023).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234" y="38234"/>
        <a:ext cx="7529629" cy="1228933"/>
      </dsp:txXfrm>
    </dsp:sp>
    <dsp:sp modelId="{F935872C-48D4-4D08-A677-DC3D98430ACE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rial" panose="020B0604020202020204" pitchFamily="34" charset="0"/>
              <a:cs typeface="Arial" panose="020B0604020202020204" pitchFamily="34" charset="0"/>
            </a:rPr>
            <a:t>Inspired by studies revealing special, place-based interactions impossible elsewhere.</a:t>
          </a:r>
          <a:endParaRPr lang="en-US" sz="2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6903" y="1561202"/>
        <a:ext cx="7224611" cy="1228933"/>
      </dsp:txXfrm>
    </dsp:sp>
    <dsp:sp modelId="{2EAF699C-C599-4D68-85AA-ED6024031567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rial" panose="020B0604020202020204" pitchFamily="34" charset="0"/>
              <a:cs typeface="Arial" panose="020B0604020202020204" pitchFamily="34" charset="0"/>
            </a:rPr>
            <a:t>Helped by growing interest in experience travel and historical tourism.</a:t>
          </a:r>
          <a:endParaRPr lang="en-US" sz="2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15573" y="3084170"/>
        <a:ext cx="7224611" cy="1228933"/>
      </dsp:txXfrm>
    </dsp:sp>
    <dsp:sp modelId="{69B34C11-7DC7-402D-BE54-72785EA16443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80664" y="989929"/>
        <a:ext cx="466680" cy="638504"/>
      </dsp:txXfrm>
    </dsp:sp>
    <dsp:sp modelId="{8DB9C1B5-8862-451B-A19F-E2D4634F702E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069334" y="2504195"/>
        <a:ext cx="466680" cy="6385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C1320-ACB7-417A-AFF7-AC2049C676A7}">
      <dsp:nvSpPr>
        <dsp:cNvPr id="0" name=""/>
        <dsp:cNvSpPr/>
      </dsp:nvSpPr>
      <dsp:spPr>
        <a:xfrm>
          <a:off x="679050" y="39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9C71F-DA5A-4505-9D2C-F68D611E5765}">
      <dsp:nvSpPr>
        <dsp:cNvPr id="0" name=""/>
        <dsp:cNvSpPr/>
      </dsp:nvSpPr>
      <dsp:spPr>
        <a:xfrm>
          <a:off x="1081237" y="80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189D0-884C-4658-8C1F-B7AB775ABBC4}">
      <dsp:nvSpPr>
        <dsp:cNvPr id="0" name=""/>
        <dsp:cNvSpPr/>
      </dsp:nvSpPr>
      <dsp:spPr>
        <a:xfrm>
          <a:off x="75768" y="2873169"/>
          <a:ext cx="309375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Marketing effort will employ Visit Wales's Year of Croeso 2025 marketing tools to attract niche tour operators and cultural-tourism platforms; limited supply of small-scale, high-touch options centred entirely on sea-song traditions in Pembrokeshire (Wales, 2025).</a:t>
          </a:r>
          <a:endParaRPr lang="en-US" sz="1100" kern="1200"/>
        </a:p>
      </dsp:txBody>
      <dsp:txXfrm>
        <a:off x="75768" y="2873169"/>
        <a:ext cx="3093750" cy="1080000"/>
      </dsp:txXfrm>
    </dsp:sp>
    <dsp:sp modelId="{75318261-F412-41F7-8B84-078C8872CEAC}">
      <dsp:nvSpPr>
        <dsp:cNvPr id="0" name=""/>
        <dsp:cNvSpPr/>
      </dsp:nvSpPr>
      <dsp:spPr>
        <a:xfrm>
          <a:off x="4314206" y="39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CCF4A-20CD-4224-A8FB-CED5BE3B3730}">
      <dsp:nvSpPr>
        <dsp:cNvPr id="0" name=""/>
        <dsp:cNvSpPr/>
      </dsp:nvSpPr>
      <dsp:spPr>
        <a:xfrm>
          <a:off x="4716393" y="80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16A24-320F-4FD4-B42D-C20C09785AC1}">
      <dsp:nvSpPr>
        <dsp:cNvPr id="0" name=""/>
        <dsp:cNvSpPr/>
      </dsp:nvSpPr>
      <dsp:spPr>
        <a:xfrm>
          <a:off x="3710925" y="2873169"/>
          <a:ext cx="309375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Working with local councils and Visit Pembrokeshire will help incorporation into carefully chosen itineraries pushed on Pembrokeshire Coast Path routes (Smith, 2012).</a:t>
          </a:r>
          <a:endParaRPr lang="en-US" sz="1100" kern="1200"/>
        </a:p>
      </dsp:txBody>
      <dsp:txXfrm>
        <a:off x="3710925" y="2873169"/>
        <a:ext cx="3093750" cy="1080000"/>
      </dsp:txXfrm>
    </dsp:sp>
    <dsp:sp modelId="{505D1AFE-3CD7-4B9C-98C5-F884F844A659}">
      <dsp:nvSpPr>
        <dsp:cNvPr id="0" name=""/>
        <dsp:cNvSpPr/>
      </dsp:nvSpPr>
      <dsp:spPr>
        <a:xfrm>
          <a:off x="7949362" y="39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936244-E42F-468F-8D05-093AE1557B02}">
      <dsp:nvSpPr>
        <dsp:cNvPr id="0" name=""/>
        <dsp:cNvSpPr/>
      </dsp:nvSpPr>
      <dsp:spPr>
        <a:xfrm>
          <a:off x="8351550" y="80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446B5-40A7-421A-ACD0-27715BD3751D}">
      <dsp:nvSpPr>
        <dsp:cNvPr id="0" name=""/>
        <dsp:cNvSpPr/>
      </dsp:nvSpPr>
      <dsp:spPr>
        <a:xfrm>
          <a:off x="7346081" y="2873169"/>
          <a:ext cx="309375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Aimed digital outreach will highlight the uniqueness, genuineness, and emotional resonance of the event.</a:t>
          </a:r>
          <a:endParaRPr lang="en-US" sz="1100" kern="1200"/>
        </a:p>
      </dsp:txBody>
      <dsp:txXfrm>
        <a:off x="7346081" y="2873169"/>
        <a:ext cx="3093750" cy="108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ABA244-954F-481F-9F51-FE3D5163E72C}">
      <dsp:nvSpPr>
        <dsp:cNvPr id="0" name=""/>
        <dsp:cNvSpPr/>
      </dsp:nvSpPr>
      <dsp:spPr>
        <a:xfrm>
          <a:off x="567" y="368597"/>
          <a:ext cx="2212271" cy="13273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Venue fits Visit Wales's Year of Croeso 2025 off-peak window, weekdays in July and August; Located in a privately owned stone house excellent for seaward perspective and intimate capacity(TravelTrade, 2025).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7" y="368597"/>
        <a:ext cx="2212271" cy="1327363"/>
      </dsp:txXfrm>
    </dsp:sp>
    <dsp:sp modelId="{87F7A3E1-C4FE-4502-8D31-AF74270BFB46}">
      <dsp:nvSpPr>
        <dsp:cNvPr id="0" name=""/>
        <dsp:cNvSpPr/>
      </dsp:nvSpPr>
      <dsp:spPr>
        <a:xfrm>
          <a:off x="2434066" y="368597"/>
          <a:ext cx="2212271" cy="13273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Thick stone walls for natural acoustic quality and low beamed ceilings.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066" y="368597"/>
        <a:ext cx="2212271" cy="1327363"/>
      </dsp:txXfrm>
    </dsp:sp>
    <dsp:sp modelId="{B14059B2-F44B-4657-9C33-5DA096A668CE}">
      <dsp:nvSpPr>
        <dsp:cNvPr id="0" name=""/>
        <dsp:cNvSpPr/>
      </dsp:nvSpPr>
      <dsp:spPr>
        <a:xfrm>
          <a:off x="567" y="1917188"/>
          <a:ext cx="2212271" cy="13273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There is parking for up to twenty automobiles on nearby village alleys; basic conveniences include strong Wi-Fi, portable LED uplighting, and inside seats.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7" y="1917188"/>
        <a:ext cx="2212271" cy="1327363"/>
      </dsp:txXfrm>
    </dsp:sp>
    <dsp:sp modelId="{19D03551-1BC8-43C4-A5BF-62D4A8F36253}">
      <dsp:nvSpPr>
        <dsp:cNvPr id="0" name=""/>
        <dsp:cNvSpPr/>
      </dsp:nvSpPr>
      <dsp:spPr>
        <a:xfrm>
          <a:off x="2434066" y="1917188"/>
          <a:ext cx="2212271" cy="13273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Comprising a professional harpist, a folklorist-storyteller, and a local chef, the specialised team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066" y="1917188"/>
        <a:ext cx="2212271" cy="13273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F474C-63A0-4595-A04E-71ACCFDF2BC8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1E6E1-4483-4243-ABB5-0511EB9B5CA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2B4CF-94DE-4B1B-B178-2936B6338D90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 panose="020B0604020202020204" pitchFamily="34" charset="0"/>
              <a:cs typeface="Arial" panose="020B0604020202020204" pitchFamily="34" charset="0"/>
            </a:rPr>
            <a:t>Managers of setup, monitoring, and post-event cleaning handle events.</a:t>
          </a: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35590" y="531"/>
        <a:ext cx="9080009" cy="1242935"/>
      </dsp:txXfrm>
    </dsp:sp>
    <dsp:sp modelId="{2F9A2F31-0C6A-4581-B94F-A8CA293161A6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631DB-6C2B-47E5-B282-B60CC67AD419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7E47A-C9CD-42F4-B5DD-F698A9F94E04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 panose="020B0604020202020204" pitchFamily="34" charset="0"/>
              <a:cs typeface="Arial" panose="020B0604020202020204" pitchFamily="34" charset="0"/>
            </a:rPr>
            <a:t>Allocations of resources encompass food, lighting, seating, table rental, parking coordination (Getz and Page, 2019)</a:t>
          </a: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35590" y="1554201"/>
        <a:ext cx="9080009" cy="1242935"/>
      </dsp:txXfrm>
    </dsp:sp>
    <dsp:sp modelId="{A6089148-B4E1-48DB-B983-9D896661CAE4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3E3EC-8336-4C3E-8A32-F1BBA917D4A7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A43CE-C763-4439-8935-81351AF2745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 panose="020B0604020202020204" pitchFamily="34" charset="0"/>
              <a:cs typeface="Arial" panose="020B0604020202020204" pitchFamily="34" charset="0"/>
            </a:rPr>
            <a:t>Contingency kit guarantees of operational resiliency (Bladen et al., 2022).</a:t>
          </a: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F403B-043A-A27C-1AF8-46C541C543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F9A700-AE77-FF80-AA97-A7EB69147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E1515-1708-C35B-FA14-3FAD8F909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4F7E3-72DC-932E-D825-FFE3E4BAA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04D91-F49F-88FD-EDBA-A74F9C871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658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BD9BD-9A01-6BDD-EF64-157D80B3F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CD3CA-6154-FF7D-CB6A-12A94F9F1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344B5-5D72-08E1-1FAE-947179D12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E4D20-A6AA-8D50-8D30-0F553F3E0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FDF23-9397-B019-21FF-E172179E1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833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6C870-EBD2-8E1B-542D-EB45126E2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9D971B-0A83-ED09-89E6-AB752D907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F8AD1-A5EA-629B-6235-2C17DD74B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B2AA1-EB75-73B4-D80E-46A9874B5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4FF43-5A01-7EE7-A9F1-3AEB35455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79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606FE-B2BC-D294-DF86-7F0D64E68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DCC05-487E-F841-C7AC-AE5833BF02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F639F1-B881-11EB-3FA9-5134B8C85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472BA-AA48-3AE8-E2E0-33709E0D1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ECDA08-2EC8-3FC7-8429-7DE96AF06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945BB-0E2A-E864-A21B-42B13F220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21506-3E18-B2EF-980D-32AC1960F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04D79-E3E0-4006-B561-71CE67EC92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5B6D5-6566-559A-0DE5-221F43EF8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9B537D-E439-D7D5-F642-183DD09DD1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FEADE0-9768-2772-7251-9A6F1772D6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18C038-BA9B-83F3-2F6B-71F4583FD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CFD7-85FD-A7FF-E960-5D54AD948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ED1CD2-0B9A-E4E5-7473-67D91EE46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60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1137E-65C6-63C7-F19C-505A11CB6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3104E-103F-5E55-C917-8F65E889A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30DA1-E2A2-4720-BC7A-11ECD12E7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448270-8716-656D-4225-7DD977054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11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05BF1D-F8F6-D7B6-D4AB-9F6DCE5CD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33CDCE-93D9-9608-7E87-C8DB2299D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11B68E-1622-7356-C95A-F0A2CFB3E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414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12480-4C70-FCA0-A729-41A79687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526A0-41F5-789B-8EB7-DE10B9306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518D8F-93C7-CDF9-2E14-F7A95A7BE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02BFC6-1E2B-8EEA-49AF-0E9BB059B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40102-EC92-B4AE-FE84-52D915FEC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060A87-AFC3-4EA1-982F-BCC609F71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56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25669-D56C-BEE4-40FA-C8F1438EA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284297-2A1E-0690-93F1-9432C07C21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CE044A-80A5-E4A5-F5D6-3BA1D93D2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C76A11-C66E-B9A6-8A33-C6797152F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F5F812-583E-DB34-E712-020893300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99B95E-1655-FE57-FBB0-4E6356D7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787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14C3F-DCEE-E8DB-D5A9-DCB8C3332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CE258-031B-BC89-0D02-420CF94FC4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A45C6-0EDC-1F26-6C48-0A5F3C9BE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11CED-E76E-502B-AF68-A779AC2F0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23E45-C967-2F3A-F00D-A4C42528E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712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735EFA-98B5-3BEA-4AB1-0AB8451428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230733-E839-DA08-9FB5-729C55C222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A1AF1-5320-7D67-4748-066F00291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C50A9-529F-8E09-F55F-C9F78FB64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748E9-B6DA-9495-E474-944B66588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82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5E3191-0F2D-0B53-9EB6-B4AF5CAEB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550B6-3121-20F5-BD5E-8DC158EE8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271A2-C733-2507-9531-3814C79251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C24D70-8507-4AC4-8820-878A57D2C63A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5B58E-C574-9C11-2585-B9FFA8B7F1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7DC8D-1654-B78C-401B-C99BB7D36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AADAF5-338A-4830-B472-32B336B01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261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ath on a hill with flowers and water in the background&#10;&#10;AI-generated content may be incorrect.">
            <a:extLst>
              <a:ext uri="{FF2B5EF4-FFF2-40B4-BE49-F238E27FC236}">
                <a16:creationId xmlns:a16="http://schemas.microsoft.com/office/drawing/2014/main" id="{7D7382D0-1B97-364C-508A-A8E67F6492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414" r="-2" b="-2"/>
          <a:stretch>
            <a:fillRect/>
          </a:stretch>
        </p:blipFill>
        <p:spPr>
          <a:xfrm>
            <a:off x="19" y="-98465"/>
            <a:ext cx="1219198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EB8EE-07F9-D480-ECE4-AF220BFE3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153" y="473939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Meetings Management  for the  </a:t>
            </a:r>
            <a:b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Industry </a:t>
            </a:r>
            <a:b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BMIH6007 </a:t>
            </a:r>
            <a:br>
              <a:rPr lang="en-GB" sz="3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AAA50C-348C-5149-738C-26D4ED196A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Irina-Diana Buture</a:t>
            </a:r>
          </a:p>
          <a:p>
            <a:pPr algn="l"/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2239006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5483A-3BA2-25BA-7871-708A142EE69E}"/>
              </a:ext>
            </a:extLst>
          </p:cNvPr>
          <p:cNvSpPr txBox="1"/>
          <p:nvPr/>
        </p:nvSpPr>
        <p:spPr>
          <a:xfrm>
            <a:off x="7670800" y="98475"/>
            <a:ext cx="61976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Hancock, L. (2021). Explore the Pembrokeshire Coast Your Way</a:t>
            </a:r>
          </a:p>
        </p:txBody>
      </p:sp>
    </p:spTree>
    <p:extLst>
      <p:ext uri="{BB962C8B-B14F-4D97-AF65-F5344CB8AC3E}">
        <p14:creationId xmlns:p14="http://schemas.microsoft.com/office/powerpoint/2010/main" val="2849419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37FAD-43AF-B6E7-D915-2015B17F1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0738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2665E-88BB-9367-D332-ECB1D01D8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0738" y="3800209"/>
            <a:ext cx="4467792" cy="24101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just">
              <a:buNone/>
            </a:pPr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used AI Grammarly to help me improve the vocabulary.</a:t>
            </a:r>
          </a:p>
          <a:p>
            <a:pPr marL="0" indent="0" algn="just">
              <a:buNone/>
            </a:pPr>
            <a:endParaRPr lang="en-US" sz="24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B21927A0-7800-09BD-F87F-D2E034CA5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6260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586B-CEF2-4B44-7018-DD024C944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41822C-4057-FBB5-0E07-86504C594C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92959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5799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E31AD-9CD9-21E7-130A-91807F4B6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>
                <a:latin typeface="Arial" panose="020B0604020202020204" pitchFamily="34" charset="0"/>
                <a:cs typeface="Arial" panose="020B0604020202020204" pitchFamily="34" charset="0"/>
              </a:rPr>
              <a:t>Event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398925-D143-010C-D163-80C7FC2957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28823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2436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iff by the sea">
            <a:extLst>
              <a:ext uri="{FF2B5EF4-FFF2-40B4-BE49-F238E27FC236}">
                <a16:creationId xmlns:a16="http://schemas.microsoft.com/office/drawing/2014/main" id="{47654322-FC9E-AC52-12D3-FBF1743B4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07" r="7917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1E1DD-ACEC-6031-D3E4-B41F387AB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3057" y="1317171"/>
            <a:ext cx="4800599" cy="529045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Pembrokeshire's coastal landscapes provide a unique setting(Pembrokeshire Coast National Park, n.d.). </a:t>
            </a:r>
          </a:p>
          <a:p>
            <a:pPr algn="just">
              <a:lnSpc>
                <a:spcPct val="15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exemplifies MICE's capacity to create meaningful, small-scale gatherings that celebrate regional identity and drive economic and cultural vitality  (Thomas, Thomas and Powell, 2017). </a:t>
            </a:r>
          </a:p>
          <a:p>
            <a:pPr algn="just">
              <a:lnSpc>
                <a:spcPct val="15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limits attendance to thirty guests for personal engagement and shows how focused event design can sustain local traditions and forge lasting connections (O’Toole, 2011).</a:t>
            </a:r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702614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gnet with people being held by magnet&#10;&#10;AI-generated content may be incorrect.">
            <a:extLst>
              <a:ext uri="{FF2B5EF4-FFF2-40B4-BE49-F238E27FC236}">
                <a16:creationId xmlns:a16="http://schemas.microsoft.com/office/drawing/2014/main" id="{C2E49C1A-B3F2-2EEA-B5FD-7454917B1DD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9759" b="137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D9021D-D765-5384-2CC5-305841324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Market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A9F608-4403-603D-4EDC-85D29B0B2C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23961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8216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069CD0-216E-E145-6495-EA8826316A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82314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860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103AA-0D4E-2DB2-49A3-BBA11A2BD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Operational factors </a:t>
            </a:r>
          </a:p>
        </p:txBody>
      </p:sp>
      <p:pic>
        <p:nvPicPr>
          <p:cNvPr id="15" name="Picture 14" descr="A blue background with white dots&#10;&#10;AI-generated content may be incorrect.">
            <a:extLst>
              <a:ext uri="{FF2B5EF4-FFF2-40B4-BE49-F238E27FC236}">
                <a16:creationId xmlns:a16="http://schemas.microsoft.com/office/drawing/2014/main" id="{BF58D96C-BB30-0454-12C2-957B76120E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40" r="2100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84EBB-D1F7-BD94-4F63-C7FF91C17F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719580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1631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EEA1E6E-9273-7285-C2B3-C17348983F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2466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3479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88E98-A330-2853-DA64-2D8B464E9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/>
              <a:t>Financial factors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table with text and numbers&#10;&#10;AI-generated content may be incorrect.">
            <a:extLst>
              <a:ext uri="{FF2B5EF4-FFF2-40B4-BE49-F238E27FC236}">
                <a16:creationId xmlns:a16="http://schemas.microsoft.com/office/drawing/2014/main" id="{0FCB7329-5B5E-AB5C-6429-B4A1FDEAB3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3055940"/>
            <a:ext cx="5614416" cy="2779135"/>
          </a:xfrm>
          <a:prstGeom prst="rect">
            <a:avLst/>
          </a:prstGeom>
        </p:spPr>
      </p:pic>
      <p:pic>
        <p:nvPicPr>
          <p:cNvPr id="7" name="Picture 6" descr="A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59A646E7-9856-58DD-F0EF-A067B5B0DD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496" y="3434914"/>
            <a:ext cx="5614416" cy="20211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378253-ADE7-C29A-1BB0-6C0CA91DAD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4090" y="74826"/>
            <a:ext cx="2257740" cy="1486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463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9FA77-E683-25C7-C682-FF9B964F3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AD882-A9F0-E581-0DA7-2571E78C8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endParaRPr lang="en-GB" sz="2000" dirty="0"/>
          </a:p>
          <a:p>
            <a:pPr algn="just">
              <a:lnSpc>
                <a:spcPct val="150000"/>
              </a:lnSpc>
            </a:pPr>
            <a:r>
              <a:rPr lang="en-GB" sz="2000" dirty="0"/>
              <a:t>‌Showcases Welsh hospitality and marine legacy in line with Visit </a:t>
            </a:r>
            <a:r>
              <a:rPr lang="en-GB" sz="2000" dirty="0" err="1"/>
              <a:t>Wales'</a:t>
            </a:r>
            <a:r>
              <a:rPr lang="en-GB" sz="2000" dirty="0"/>
              <a:t> Year of </a:t>
            </a:r>
            <a:r>
              <a:rPr lang="en-GB" sz="2000" dirty="0" err="1"/>
              <a:t>Croeso</a:t>
            </a:r>
            <a:r>
              <a:rPr lang="en-GB" sz="2000" dirty="0"/>
              <a:t> 2025.</a:t>
            </a:r>
          </a:p>
          <a:p>
            <a:pPr algn="just">
              <a:lnSpc>
                <a:spcPct val="150000"/>
              </a:lnSpc>
            </a:pPr>
            <a:r>
              <a:rPr lang="en-GB" sz="2000" dirty="0"/>
              <a:t>Strong demand for personal, place-based experiences in coastal Wales is confirmed by market research.</a:t>
            </a:r>
          </a:p>
          <a:p>
            <a:pPr algn="just">
              <a:lnSpc>
                <a:spcPct val="150000"/>
              </a:lnSpc>
            </a:pPr>
            <a:r>
              <a:rPr lang="en-GB" sz="2000" dirty="0"/>
              <a:t>Using a Pembrokeshire stone house for acoustic warmth, local supply chains, and community connections, operational planning shows ticket sales and sponsorship meet expenditures while producing a profit.</a:t>
            </a:r>
          </a:p>
          <a:p>
            <a:pPr algn="just">
              <a:lnSpc>
                <a:spcPct val="150000"/>
              </a:lnSpc>
            </a:pPr>
            <a:r>
              <a:rPr lang="en-GB" sz="2000" dirty="0"/>
              <a:t>Reduced attendance promotes great involvement, empathy, and lifelong relationships.</a:t>
            </a:r>
          </a:p>
          <a:p>
            <a:pPr algn="just">
              <a:lnSpc>
                <a:spcPct val="150000"/>
              </a:lnSpc>
            </a:pPr>
            <a:r>
              <a:rPr lang="en-GB" sz="2000" dirty="0"/>
              <a:t>In the end, the event shows how well focused event planning can respect regional culture and fulfil strategic travel goals.</a:t>
            </a:r>
          </a:p>
        </p:txBody>
      </p:sp>
    </p:spTree>
    <p:extLst>
      <p:ext uri="{BB962C8B-B14F-4D97-AF65-F5344CB8AC3E}">
        <p14:creationId xmlns:p14="http://schemas.microsoft.com/office/powerpoint/2010/main" val="2104108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692DC-6D23-1FA6-B0DD-C63EE7CA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61149-2939-13BA-7238-EDA6B62C3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Anas, M.S., Maddiah, N.A., Noor Eizamly, N.U.E., Sulaiman, N.A. and Wee, H., 2020. Key success factors toward MICE industry: A systematic literature review. Journal of Tourism, Hospitality &amp; Culinary Arts (JTHCA), 12(1), pp.1-34.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Bhandari, K., 2022. Tourism and commercial nationalism. Annals of Tourism Research, 95, p.103443.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Bladen, C., Kennell, J., Abson, E. and Wilde, N., 2022. Events management: An introduction. Routledge.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Fox, D. et al. (2014) Doing events research: from theory to practice. Routledge: Oxford 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Getz, D. and Page, S. (2019) Event studies: theory, research and policy for planned events. 3rd Edition.Routledge: Oxford 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Noonan, L., 2023. The role of culture as a determinant of tourism demand: Evidence from European cities. International Journal of Tourism Cities, 9(1), pp.13-34.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O’Toole, W. (2011) Events feasibility and development: from strategy to operations. Elsevier: Oxford 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Pembrokeshire Coast National Park. (n.d.). About the National Park. [online] Available at: https://www.pembrokeshirecoast.wales/about-the-national-park/.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Rogers, T. and Wynn-Moylan, P., 2022. Conferences and conventions: A global industry. Routledge.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Smith, A. (2012) Events and urban regeneration: the strategic use of events to revitalise cities. Routledge: Oxford 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Thomas, B., Thomas, S. and Powell, L. (2017). The Development of Key Characteristics of Welsh Island Cultural Identity and Sustainable Tourism. Scientific Culture, [online] 3(1), pp.23–39. doi:https://doi.org/10.5281/zenodo.192842.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TravelTrade. (2025). Wales is celebrating a Year of Croeso, a Welsh welcome for visitors. [online] Available at: https://traveltrade.visitwales.com/useful-information/toolkit/year-of-croeso?utm_source=chatgpt.com [Accessed 6 May 2025].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Wales (2025). Year of Croeso. [online] Available at: https://industry.visitwales.com/get-involved/visit-wales-themed-year-campaigns/year-croeso.</a:t>
            </a: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863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1147</Words>
  <Application>Microsoft Office PowerPoint</Application>
  <PresentationFormat>Widescreen</PresentationFormat>
  <Paragraphs>57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Times New Roman</vt:lpstr>
      <vt:lpstr>Office Theme</vt:lpstr>
      <vt:lpstr>International Meetings Management  for the   Hotel Industry  BMIH6007  </vt:lpstr>
      <vt:lpstr>Declaration</vt:lpstr>
      <vt:lpstr>Introduction</vt:lpstr>
      <vt:lpstr>Event context</vt:lpstr>
      <vt:lpstr>PowerPoint Presentation</vt:lpstr>
      <vt:lpstr>Market factors</vt:lpstr>
      <vt:lpstr>PowerPoint Presentation</vt:lpstr>
      <vt:lpstr>Operational factors </vt:lpstr>
      <vt:lpstr>PowerPoint Presentation</vt:lpstr>
      <vt:lpstr>Financial factors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Irina Buture</cp:lastModifiedBy>
  <cp:revision>4</cp:revision>
  <dcterms:created xsi:type="dcterms:W3CDTF">2025-05-19T19:29:53Z</dcterms:created>
  <dcterms:modified xsi:type="dcterms:W3CDTF">2025-05-19T21:04:29Z</dcterms:modified>
</cp:coreProperties>
</file>