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1" autoAdjust="0"/>
    <p:restoredTop sz="81712" autoAdjust="0"/>
  </p:normalViewPr>
  <p:slideViewPr>
    <p:cSldViewPr snapToGrid="0">
      <p:cViewPr varScale="1">
        <p:scale>
          <a:sx n="67" d="100"/>
          <a:sy n="67" d="100"/>
        </p:scale>
        <p:origin x="124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t>5/6/2023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t>The presenter is tasked for developing and implementing successful hiring strategies for The Ivy Collection in order to attract and keep top talent. The COVID-19 epidemic has had a huge impact on the UK hospitality industry, and firms in the sector are grappling with a sizable manpower shortage. The chronic manpower shortages have caused 60% of company executives to lose confidence in hiring, according to UKHospitality's most recent Future Shock survey. The Ivy Collection is not exempt from these difficulties and has had to modify to stay competitive in the market (Koga, 2020). In order to solve the labour shortage and entice qualified people to work in its luxury restaurants, which provide both casual and fine dining alternatives, The Ivy Collection has established a number of talent acquisition initiatives and incentive programmes.</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t>Implementing different talent acquisition tactics is crucial in my role as The Ivy Collection's talent acquisition manager in order to draw in prospective employees for the restaurant operations. In order to overcome the labour crisis in the restaurant business, this article identifies and describes six potential talent acquisition tactics that may be used both immediately and over the long term.</a:t>
            </a:r>
          </a:p>
          <a:p>
            <a:pPr algn="just"/>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t>Short-term Talent Acquisition Strategies</a:t>
            </a:r>
          </a:p>
          <a:p>
            <a:pPr algn="just"/>
            <a:endParaRPr lang="en-US"/>
          </a:p>
          <a:p>
            <a:pPr algn="just"/>
            <a:r>
              <a:rPr lang="en-US"/>
              <a:t>Leverage Social Media and Job Boards</a:t>
            </a:r>
          </a:p>
          <a:p>
            <a:pPr algn="just"/>
            <a:r>
              <a:rPr lang="en-US"/>
              <a:t>To make job posts more visible, one of the best short-term talent acquisition techniques is to use social media and job boards. Job advertisements may be shared with a broader audience through social networking sites like LinkedIn, Twitter, and Facebook. You may also utilise job boards like Indeed, Monster, and Glassdoor to find possible individuals who are actively looking for work. These platforms will allow The Ivy Collection to advertise jobs that specifically highlight the advantages of working with the restaurant chain, such as possibilities for professional growth and rewards for staff members.</a:t>
            </a:r>
          </a:p>
          <a:p>
            <a:pPr algn="just"/>
            <a:endParaRPr lang="en-US"/>
          </a:p>
          <a:p>
            <a:pPr algn="just"/>
            <a:r>
              <a:rPr lang="en-US"/>
              <a:t>Offer Referral Bonuses</a:t>
            </a:r>
          </a:p>
          <a:p>
            <a:pPr algn="just"/>
            <a:r>
              <a:rPr lang="en-US"/>
              <a:t>Offering referral payments to current employees who recommend qualified candidates is another short-term talent acquisition approach (Gilch and Sieweke, 2021). This strategy encourages current workers to actively seek out suitable recruits from their network, resulting in a pool of applicants with superior quality. Referral awards might be in the form of cash payments or non-financial gifts like extra vacation time or gift cards.</a:t>
            </a:r>
          </a:p>
          <a:p>
            <a:pPr algn="just"/>
            <a:r>
              <a:rPr lang="en-US"/>
              <a:t>Giving existing employees referral incentives is a terrific method to encourage them to recommend suitable prospects from their network. The amount of referral incentives vary depending on the level and nature of the post being filled and is normally provided as monetary compensation. Non-monetary incentives like more vacation days, gift cards, or other benefits can also be provided as referral bonuses in addition to monetary remuneration. This may encourage staff members to aggressively scour their personal and professional networks for suitable applicants. Employees may aid in attracting a better calibre pool of candidates who are more likely to have the essential abilities and expertise for the position by making use of their social and professional networks. Since they actively participate in bringing in new talent, this strategy also helps current employees feel a sense of ownership and pride in the company.</a:t>
            </a:r>
          </a:p>
          <a:p>
            <a:pPr algn="just"/>
            <a:endParaRPr lang="en-US"/>
          </a:p>
          <a:p>
            <a:pPr algn="just"/>
            <a:r>
              <a:rPr lang="en-US"/>
              <a:t>Partner with Local Training Schools or Colleges</a:t>
            </a:r>
          </a:p>
          <a:p>
            <a:pPr algn="just"/>
            <a:r>
              <a:rPr lang="en-US"/>
              <a:t>Another successful short-term talent acquisition method is collaborating with regional training institutions or colleges (Dattani et al., 2020). The Ivy Collection can connect with college students or new grads looking for jobs thanks to this strategy. The restaurant company can collaborate with these organisations to design training programmes that meet industry demands and build a pool of qualified candidates.</a:t>
            </a:r>
          </a:p>
          <a:p>
            <a:pPr algn="just"/>
            <a:r>
              <a:rPr lang="en-US"/>
              <a:t>The Ivy Collection may develop links with the community and develop a good image as an employer by collaborating with nearby institutions or training facilities. The Ivy Collection can draw a pool of applicants that are highly motivated and keen to succeed by offering chances for students and recent graduates to obtain useful job experience and expand their talents. Additionally, by working with educational institutions, the restaurant chain may learn about new trends and technology in the sector and modify their hiring practises accordingly. With this strategy, The Ivy Collection may establish a cooperative relationship that helps the local labour force develop and satisfies their personnel requirements.</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t>Develop an Employer Brand and Employee Value Proposition</a:t>
            </a:r>
          </a:p>
          <a:p>
            <a:pPr algn="just"/>
            <a:r>
              <a:rPr lang="en-US"/>
              <a:t>Creating an employer brand and employee value proposition that appeal to potential applicants is one of the most crucial long-term talent acquisition techniques (Alashmawy and Yazdanifard, 2019). In order to showcase the distinctive culture and principles of the restaurant business, The Ivy Collection may develop an appealing employer brand. This may involve placing an emphasis on worker development, professional advancement, and work-life balance.</a:t>
            </a:r>
          </a:p>
          <a:p>
            <a:pPr algn="just"/>
            <a:r>
              <a:rPr lang="en-US"/>
              <a:t>Implement a Robust Employee Retention Program</a:t>
            </a:r>
          </a:p>
          <a:p>
            <a:pPr algn="just"/>
            <a:r>
              <a:rPr lang="en-US"/>
              <a:t>Another crucial long-term talent acquisition tactic is to implement a strong staff retention programme that emphasises career advancement and internal promotions. With this strategy, The Ivy Collection is able to keep top performers on staff and help them grow professionally over time. To assist staff development, the restaurant company may provide training courses, mentorship opportunities, and other professional development activities.</a:t>
            </a:r>
          </a:p>
          <a:p>
            <a:pPr algn="just"/>
            <a:endParaRPr lang="en-US"/>
          </a:p>
          <a:p>
            <a:pPr algn="just"/>
            <a:r>
              <a:rPr lang="en-US"/>
              <a:t>Create a Diverse and Inclusive Workplace</a:t>
            </a:r>
          </a:p>
          <a:p>
            <a:pPr algn="just"/>
            <a:r>
              <a:rPr lang="en-US"/>
              <a:t>A crucial long-term talent acquisition approach is to foster a diverse and inclusive workplace. With this strategy (Yarger et al., 2020), The Ivy Collection can draw in more applicants and foster a more exciting work atmosphere. The restaurant chain may put policies and programs like unconscious bias training, diverse hiring panels, and employee resource groups into place that support diversity and inclusion.</a:t>
            </a:r>
          </a:p>
          <a:p>
            <a:pPr algn="just"/>
            <a:r>
              <a:rPr lang="en-US"/>
              <a:t>A multifaceted strategy is necessary to address the significant problem of the manpower shortage in the restaurant sector. To entice potential applicants to work in the restaurant operations, The Ivy Collection might adopt a variety of short- and long-term talent acquisition initiatives. These tactics consist of using social media and job boards, rewarding referrals, collaborating with nearby colleges or training facilities, creating a diverse and inclusive workplace, and creating an employer brand and employee value proposition. The Ivy Collection can develop a solid talent pipeline that will assist its business in the long run by concentrating on these tactics.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I. Monetary Incentives Methods</a:t>
            </a:r>
          </a:p>
          <a:p>
            <a:endParaRPr lang="en-US"/>
          </a:p>
          <a:p>
            <a:r>
              <a:rPr lang="en-US"/>
              <a:t>Competitive Salaries and Benefits Packages</a:t>
            </a:r>
          </a:p>
          <a:p>
            <a:r>
              <a:rPr lang="en-US"/>
              <a:t>One of the most important financial incentive strategies is to provide competitive salary and benefit packages (Vedernikov et al., 2020). The Ivy Collection might entice candidates by paying wages that are greater than the standard for the sector. Furthermore, offering advantages like paid time off, retirement plans, and health insurance may have a big influence on potential applicants.</a:t>
            </a:r>
          </a:p>
          <a:p>
            <a:endParaRPr lang="en-US"/>
          </a:p>
          <a:p>
            <a:r>
              <a:rPr lang="en-US"/>
              <a:t>Performance-Based Bonuses or Commissions</a:t>
            </a:r>
          </a:p>
          <a:p>
            <a:r>
              <a:rPr lang="en-US"/>
              <a:t>Financial incentives for prospective recruits might also include performance-based bonuses or commissions. For instance, rewarding a waitress with a bonus for making the most sales in a given month might encourage other employees to work more.</a:t>
            </a:r>
          </a:p>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II. Non-Monetary Incentives Methods</a:t>
            </a:r>
          </a:p>
          <a:p>
            <a:endParaRPr lang="en-US"/>
          </a:p>
          <a:p>
            <a:r>
              <a:rPr lang="en-US"/>
              <a:t>Flexible Work Arrangements or Schedules</a:t>
            </a:r>
          </a:p>
          <a:p>
            <a:r>
              <a:rPr lang="en-US"/>
              <a:t>Offering flexible work hours or arrangements might be a worthwhile non-monetary incentive strategy for prospective recruits. To entice individuals who may need flexibility due to personal or academic responsibilities, The Ivy Collection can provide flexible schedules, such as part-time or work sharing.</a:t>
            </a:r>
          </a:p>
          <a:p>
            <a:endParaRPr lang="en-US"/>
          </a:p>
          <a:p>
            <a:r>
              <a:rPr lang="en-US"/>
              <a:t>Opportunities for Professional Development and Training</a:t>
            </a:r>
          </a:p>
          <a:p>
            <a:r>
              <a:rPr lang="en-US"/>
              <a:t>The Ivy Collection can entice candidates by providing chances for training and professional growth (Mwila and Kulwa, 2022). Candidates can develop new skills and grow in their jobs with the aid of training sessions or tuition reimbursement for courses.</a:t>
            </a:r>
          </a:p>
          <a:p>
            <a:endParaRPr lang="en-US"/>
          </a:p>
          <a:p>
            <a:r>
              <a:rPr lang="en-US"/>
              <a:t>Incentives that are both monetary and non-monetary can be used to draw in and keep top candidates. For instance, a prospective employee can be drawn in by a competitive wage yet prefer flexible work schedules to accommodate other obligations. The Ivy Collection may attract a wide spectrum of potential applicants by providing both monetary and non-monetary incentives.</a:t>
            </a:r>
          </a:p>
          <a:p>
            <a:endParaRPr lang="en-US"/>
          </a:p>
          <a:p>
            <a:r>
              <a:rPr lang="en-US"/>
              <a:t>The Ivy Collection is aware that rewards are an important factor in luring and keeping top personnel in the restaurant sector. The Ivy Collection may entice potential employees to work in their operations by providing attractive pay and benefit packages, performance-based bonuses, adaptable work schedules, and chances for professional growth and training.</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pPr algn="just"/>
            <a:r>
              <a:rPr lang="en-US"/>
              <a:t>To address the manpower shortages in the UK hospitality business, The Ivy Collection has used a variety of talent acquisition techniques and incentives approaches. Our goal is to create a robust talent pipeline that can support our business in the long run by combining short-term and long-term initiatives. Additionally, by providing both monetary and non-monetary incentives, we can draw in and keep top people who are searching for an atmosphere where they can work cooperatively and supportively. the ultimate objective is to establish a team of committed and knowledgeable employees that will give great service to our clients.</a:t>
            </a:r>
          </a:p>
          <a:p>
            <a:pPr algn="just"/>
            <a:r>
              <a:rPr lang="en-US"/>
              <a:t>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US"/>
              <a:t>Alashmawy, A. and Yazdanifard, R., 2019. A review of the role of marketing in recruitment and talent acquisition. International Journal of Management, Accounting and Economics, 6(7), pp.569-581.</a:t>
            </a:r>
          </a:p>
          <a:p>
            <a:r>
              <a:rPr lang="en-US"/>
              <a:t>Dattani, R., Morgan, C., Li, L., Bennett-Brown, K. and Wharton, R.M., 2020. The impact of COVID-19 on the future of orthopaedic training in the UK. Acta Orthopaedica, 91(6), pp.627-632.</a:t>
            </a:r>
          </a:p>
          <a:p>
            <a:r>
              <a:rPr lang="en-US"/>
              <a:t>Gilch, P.M. and Sieweke, J., 2021. Recruiting digital talent: The strategic role of recruitment in organisations’ digital transformation. German Journal of Human Resource Management, 35(1), pp.53-82.</a:t>
            </a:r>
          </a:p>
          <a:p>
            <a:r>
              <a:rPr lang="en-US"/>
              <a:t>Koga, D.C., 2020. Teamwork or collusion? Changing antitrust law to permit corporate action on climate change. Wash. L. Rev., 95, p.1989.</a:t>
            </a:r>
          </a:p>
          <a:p>
            <a:r>
              <a:rPr lang="en-US"/>
              <a:t>Mitaritonna, C. and Ragot, L., 2020. After Covid-19, will seasonal migrant agricultural workers in Europe be replaced by robots. CEPII Policy Brief, 33, pp.1-10.</a:t>
            </a:r>
          </a:p>
          <a:p>
            <a:r>
              <a:rPr lang="en-US"/>
              <a:t>Mwila, P.M. and Kulwa, B., 2022. Non-monetary Incentives: It’s Role in Enhancing Job Performance among Secondary School Teachers in Kinondoni Municipality, Tanzania. Asian Journal of Education and Social Studies, pp.15-30.</a:t>
            </a:r>
          </a:p>
          <a:p>
            <a:r>
              <a:rPr lang="en-US"/>
              <a:t>Vedernikov, M., Zelena, M., Volianska-Savchuk, L., Litinska, V. and Boiko, J., 2020. Management of the social package structure at industrial enterprises on the basis of cluster analysis. TEM Journal, 9(1), pp.249-260.</a:t>
            </a:r>
          </a:p>
          <a:p>
            <a:r>
              <a:rPr lang="en-US"/>
              <a:t>Yarger, L., Cobb Payton, F. and Neupane, B., 2020. Algorithmic equity in the hiring of underrepresented IT job candidates. Online information review, 44(2), pp.383-395.</a:t>
            </a: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showMasterPhAnim="0" type="title" preserve="1">
  <p:cSld name="Title Slide">
    <p:bg>
      <p:bgPr>
        <a:solidFill>
          <a:schemeClr val="bg1"/>
        </a:solidFill>
        <a:effectLst/>
      </p:bgPr>
    </p:bg>
    <p:spTree>
      <p:nvGrpSpPr>
        <p:cNvPr id="1" name=""/>
        <p:cNvGrpSpPr/>
        <p:nvPr/>
      </p:nvGrpSpPr>
      <p:grpSpPr>
        <a:xfrm>
          <a:off x="0" y="0"/>
          <a:ext cx="0" cy="0"/>
          <a:chOff x="0" y="0"/>
          <a:chExt cx="0" cy="0"/>
        </a:xfrm>
      </p:grpSpPr>
      <p:pic>
        <p:nvPicPr>
          <p:cNvPr id="2050" name="Picture 2" descr="关系图"/>
          <p:cNvPicPr>
            <a:picLocks noChangeAspect="1"/>
          </p:cNvPicPr>
          <p:nvPr/>
        </p:nvPicPr>
        <p:blipFill>
          <a:blip r:embed="rId2"/>
          <a:srcRect r="2528" b="10909"/>
          <a:stretch>
            <a:fillRect/>
          </a:stretch>
        </p:blipFill>
        <p:spPr>
          <a:xfrm>
            <a:off x="239184" y="692150"/>
            <a:ext cx="11885083" cy="6110288"/>
          </a:xfrm>
          <a:prstGeom prst="rect">
            <a:avLst/>
          </a:prstGeom>
          <a:noFill/>
          <a:ln w="9525">
            <a:noFill/>
          </a:ln>
        </p:spPr>
      </p:pic>
      <p:sp>
        <p:nvSpPr>
          <p:cNvPr id="10" name="Rectangle 7"/>
          <p:cNvSpPr>
            <a:spLocks noChangeArrowheads="1"/>
          </p:cNvSpPr>
          <p:nvPr/>
        </p:nvSpPr>
        <p:spPr bwMode="auto">
          <a:xfrm>
            <a:off x="2117" y="549275"/>
            <a:ext cx="12192000" cy="1511300"/>
          </a:xfrm>
          <a:prstGeom prst="rect">
            <a:avLst/>
          </a:prstGeom>
          <a:gradFill rotWithShape="0">
            <a:gsLst>
              <a:gs pos="0">
                <a:schemeClr val="bg2">
                  <a:gamma/>
                  <a:tint val="0"/>
                  <a:invGamma/>
                </a:schemeClr>
              </a:gs>
              <a:gs pos="100000">
                <a:schemeClr val="bg2">
                  <a:alpha val="53999"/>
                </a:schemeClr>
              </a:gs>
            </a:gsLst>
            <a:lin ang="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sp>
        <p:nvSpPr>
          <p:cNvPr id="2051" name="Rectangle 3"/>
          <p:cNvSpPr>
            <a:spLocks noGrp="1" noChangeArrowheads="1"/>
          </p:cNvSpPr>
          <p:nvPr>
            <p:ph type="subTitle" idx="1"/>
          </p:nvPr>
        </p:nvSpPr>
        <p:spPr>
          <a:xfrm>
            <a:off x="2544233" y="2492375"/>
            <a:ext cx="7393517" cy="1222375"/>
          </a:xfrm>
        </p:spPr>
        <p:txBody>
          <a:bodyPr anchor="ctr"/>
          <a:lstStyle>
            <a:lvl1pPr marL="0" indent="0" algn="ctr">
              <a:buFontTx/>
              <a:buNone/>
              <a:defRPr/>
            </a:lvl1pPr>
          </a:lstStyle>
          <a:p>
            <a:pPr lvl="0"/>
            <a:r>
              <a:rPr lang="en-US" altLang="zh-CN" noProof="0"/>
              <a:t>Click to edit Master subtitle style</a:t>
            </a:r>
          </a:p>
        </p:txBody>
      </p:sp>
      <p:sp>
        <p:nvSpPr>
          <p:cNvPr id="2056" name="Rectangle 8"/>
          <p:cNvSpPr>
            <a:spLocks noGrp="1" noChangeArrowheads="1"/>
          </p:cNvSpPr>
          <p:nvPr>
            <p:ph type="ctrTitle"/>
          </p:nvPr>
        </p:nvSpPr>
        <p:spPr>
          <a:xfrm>
            <a:off x="1007533" y="620713"/>
            <a:ext cx="10363200" cy="1470025"/>
          </a:xfrm>
        </p:spPr>
        <p:txBody>
          <a:bodyPr/>
          <a:lstStyle>
            <a:lvl1pPr>
              <a:defRPr sz="3600"/>
            </a:lvl1pPr>
          </a:lstStyle>
          <a:p>
            <a:pPr lvl="0"/>
            <a:r>
              <a:rPr lang="en-US" altLang="zh-CN" noProof="0"/>
              <a:t>Click to edit Master title style</a:t>
            </a:r>
          </a:p>
        </p:txBody>
      </p:sp>
      <p:sp>
        <p:nvSpPr>
          <p:cNvPr id="11" name="Rectangle 4"/>
          <p:cNvSpPr>
            <a:spLocks noGrp="1" noChangeArrowheads="1"/>
          </p:cNvSpPr>
          <p:nvPr>
            <p:ph type="dt" sz="half" idx="2"/>
          </p:nvPr>
        </p:nvSpPr>
        <p:spPr bwMode="auto">
          <a:xfrm>
            <a:off x="609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63A1C593-65D0-4073-BCC9-577B9352EA97}" type="datetimeFigureOut">
              <a:rPr lang="en-US" smtClean="0"/>
              <a:t>5/6/2023</a:t>
            </a:fld>
            <a:endParaRPr lang="en-US"/>
          </a:p>
        </p:txBody>
      </p:sp>
      <p:sp>
        <p:nvSpPr>
          <p:cNvPr id="12" name="Rectangle 5"/>
          <p:cNvSpPr>
            <a:spLocks noGrp="1" noChangeArrowheads="1"/>
          </p:cNvSpPr>
          <p:nvPr>
            <p:ph type="ftr" sz="quarter" idx="3"/>
          </p:nvPr>
        </p:nvSpPr>
        <p:spPr bwMode="auto">
          <a:xfrm>
            <a:off x="4165600" y="6245225"/>
            <a:ext cx="3860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endParaRPr lang="en-US"/>
          </a:p>
        </p:txBody>
      </p:sp>
      <p:sp>
        <p:nvSpPr>
          <p:cNvPr id="13" name="Rectangle 6"/>
          <p:cNvSpPr>
            <a:spLocks noGrp="1" noChangeArrowheads="1"/>
          </p:cNvSpPr>
          <p:nvPr>
            <p:ph type="sldNum" sz="quarter" idx="4"/>
          </p:nvPr>
        </p:nvSpPr>
        <p:spPr bwMode="auto">
          <a:xfrm>
            <a:off x="8737600" y="6245225"/>
            <a:ext cx="2844800" cy="47625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a:lvl1pPr>
          </a:lstStyle>
          <a:p>
            <a:fld id="{9B618960-8005-486C-9A75-10CB2AAC16F9}" type="slidenum">
              <a:rPr lang="en-US" smtClean="0"/>
              <a:t>‹#›</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1000" fill="hold"/>
                                        <p:tgtEl>
                                          <p:spTgt spid="10"/>
                                        </p:tgtEl>
                                        <p:attrNameLst>
                                          <p:attrName>ppt_x</p:attrName>
                                        </p:attrNameLst>
                                      </p:cBhvr>
                                      <p:tavLst>
                                        <p:tav tm="0">
                                          <p:val>
                                            <p:strVal val="#ppt_x-.2"/>
                                          </p:val>
                                        </p:tav>
                                        <p:tav tm="100000">
                                          <p:val>
                                            <p:strVal val="#ppt_x"/>
                                          </p:val>
                                        </p:tav>
                                      </p:tavLst>
                                    </p:anim>
                                    <p:anim calcmode="lin" valueType="num">
                                      <p:cBhvr>
                                        <p:cTn id="8" dur="1000" fill="hold"/>
                                        <p:tgtEl>
                                          <p:spTgt spid="10"/>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ldLvl="0" animBg="1"/>
    </p:bld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1" y="4589463"/>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Click to edit Master text styles</a:t>
            </a:r>
          </a:p>
        </p:txBody>
      </p:sp>
      <p:sp>
        <p:nvSpPr>
          <p:cNvPr id="4" name="Date Placeholder 3"/>
          <p:cNvSpPr>
            <a:spLocks noGrp="1"/>
          </p:cNvSpPr>
          <p:nvPr>
            <p:ph type="dt" sz="half" idx="10"/>
          </p:nvPr>
        </p:nvSpPr>
        <p:spPr/>
        <p:txBody>
          <a:bodyPr/>
          <a:lstStyle/>
          <a:p>
            <a:fld id="{63A1C593-65D0-4073-BCC9-577B9352EA97}"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0"/>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0"/>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3A1C593-65D0-4073-BCC9-577B9352EA97}" type="datetimeFigureOut">
              <a:rPr lang="en-US" smtClean="0"/>
              <a:t>5/6/2023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40317"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40317" y="2505075"/>
            <a:ext cx="51583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3A1C593-65D0-4073-BCC9-577B9352EA97}" type="datetimeFigureOut">
              <a:rPr lang="en-US" smtClean="0"/>
              <a:t>5/6/2023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63A1C593-65D0-4073-BCC9-577B9352EA97}" type="datetimeFigureOut">
              <a:rPr lang="en-US" smtClean="0"/>
              <a:t>5/6/2023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t>5/6/2023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717"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5/6/2023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7" y="457200"/>
            <a:ext cx="393276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717" y="987425"/>
            <a:ext cx="6172200" cy="4873625"/>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1" fontAlgn="base" latinLnBrk="0" hangingPunct="1">
              <a:lnSpc>
                <a:spcPct val="100000"/>
              </a:lnSpc>
              <a:spcBef>
                <a:spcPct val="20000"/>
              </a:spcBef>
              <a:spcAft>
                <a:spcPct val="0"/>
              </a:spcAft>
              <a:buClrTx/>
              <a:buSzTx/>
              <a:buFontTx/>
              <a:buNone/>
              <a:defRPr/>
            </a:pPr>
            <a:endParaRPr kumimoji="0" 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Text Placeholder 3"/>
          <p:cNvSpPr>
            <a:spLocks noGrp="1"/>
          </p:cNvSpPr>
          <p:nvPr>
            <p:ph type="body" sz="half" idx="2"/>
          </p:nvPr>
        </p:nvSpPr>
        <p:spPr>
          <a:xfrm>
            <a:off x="840317"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3A1C593-65D0-4073-BCC9-577B9352EA97}" type="datetimeFigureOut">
              <a:rPr lang="en-US" smtClean="0"/>
              <a:t>5/6/2023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8"/>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3A1C593-65D0-4073-BCC9-577B9352EA97}" type="datetimeFigureOut">
              <a:rPr lang="en-US" smtClean="0"/>
              <a:t>5/6/2023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t>‹#›</a:t>
            </a:fld>
            <a:endParaRPr lang="en-US"/>
          </a:p>
        </p:txBody>
      </p:sp>
    </p:spTree>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2117" y="333375"/>
            <a:ext cx="12192000" cy="1009650"/>
          </a:xfrm>
          <a:prstGeom prst="rect">
            <a:avLst/>
          </a:prstGeom>
          <a:gradFill rotWithShape="0">
            <a:gsLst>
              <a:gs pos="0">
                <a:schemeClr val="bg2">
                  <a:gamma/>
                  <a:tint val="0"/>
                  <a:invGamma/>
                </a:schemeClr>
              </a:gs>
              <a:gs pos="100000">
                <a:schemeClr val="bg2">
                  <a:alpha val="53999"/>
                </a:schemeClr>
              </a:gs>
            </a:gsLst>
            <a:lin ang="0" scaled="1"/>
          </a:gradFill>
          <a:ln>
            <a:noFill/>
          </a:ln>
          <a:effectLst/>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lstStyle/>
          <a:p>
            <a:pPr marL="0" marR="0" lvl="0" indent="0" algn="l" defTabSz="914400" rtl="0" eaLnBrk="1" fontAlgn="base"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chemeClr val="tx1"/>
              </a:solidFill>
              <a:effectLst/>
              <a:uLnTx/>
              <a:uFillTx/>
              <a:latin typeface="Arial" panose="020B0604020202020204" pitchFamily="34" charset="0"/>
              <a:ea typeface="SimSun" panose="02010600030101010101" pitchFamily="2" charset="-122"/>
              <a:cs typeface="+mn-cs"/>
            </a:endParaRPr>
          </a:p>
        </p:txBody>
      </p:sp>
      <p:pic>
        <p:nvPicPr>
          <p:cNvPr id="1027" name="Picture 3" descr="关系图"/>
          <p:cNvPicPr>
            <a:picLocks noChangeAspect="1"/>
          </p:cNvPicPr>
          <p:nvPr/>
        </p:nvPicPr>
        <p:blipFill>
          <a:blip r:embed="rId13"/>
          <a:srcRect t="1094" r="8122" b="13318"/>
          <a:stretch>
            <a:fillRect/>
          </a:stretch>
        </p:blipFill>
        <p:spPr>
          <a:xfrm>
            <a:off x="7730067" y="4438650"/>
            <a:ext cx="4453467" cy="2333625"/>
          </a:xfrm>
          <a:prstGeom prst="rect">
            <a:avLst/>
          </a:prstGeom>
          <a:noFill/>
          <a:ln w="9525">
            <a:noFill/>
          </a:ln>
        </p:spPr>
      </p:pic>
      <p:sp>
        <p:nvSpPr>
          <p:cNvPr id="1028" name="Rectangle 4"/>
          <p:cNvSpPr>
            <a:spLocks noGrp="1"/>
          </p:cNvSpPr>
          <p:nvPr>
            <p:ph type="title"/>
          </p:nvPr>
        </p:nvSpPr>
        <p:spPr>
          <a:xfrm>
            <a:off x="609600" y="274638"/>
            <a:ext cx="10972800" cy="1143000"/>
          </a:xfrm>
          <a:prstGeom prst="rect">
            <a:avLst/>
          </a:prstGeom>
          <a:noFill/>
          <a:ln w="9525">
            <a:noFill/>
          </a:ln>
        </p:spPr>
        <p:txBody>
          <a:bodyPr anchor="ctr" anchorCtr="0"/>
          <a:lstStyle/>
          <a:p>
            <a:pPr lvl="0"/>
            <a:r>
              <a:rPr lang="en-US" altLang="zh-CN" dirty="0"/>
              <a:t>Click to edit Master title style</a:t>
            </a:r>
          </a:p>
        </p:txBody>
      </p:sp>
      <p:sp>
        <p:nvSpPr>
          <p:cNvPr id="1029" name="Rectangle 5"/>
          <p:cNvSpPr>
            <a:spLocks noGrp="1"/>
          </p:cNvSpPr>
          <p:nvPr>
            <p:ph type="body" idx="1"/>
          </p:nvPr>
        </p:nvSpPr>
        <p:spPr>
          <a:xfrm>
            <a:off x="609600" y="1600200"/>
            <a:ext cx="10972800" cy="4525963"/>
          </a:xfrm>
          <a:prstGeom prst="rect">
            <a:avLst/>
          </a:prstGeom>
          <a:noFill/>
          <a:ln w="9525">
            <a:noFill/>
          </a:ln>
        </p:spPr>
        <p:txBody>
          <a:bodyPr/>
          <a:lstStyle/>
          <a:p>
            <a:pPr lvl="0"/>
            <a:r>
              <a:rPr lang="en-US" altLang="zh-CN" dirty="0"/>
              <a:t>Click to edit Master text styles</a:t>
            </a:r>
          </a:p>
          <a:p>
            <a:pPr lvl="1"/>
            <a:r>
              <a:rPr lang="en-US" altLang="zh-CN" dirty="0"/>
              <a:t>Second level</a:t>
            </a:r>
          </a:p>
          <a:p>
            <a:pPr lvl="2"/>
            <a:r>
              <a:rPr lang="en-US" altLang="zh-CN" dirty="0"/>
              <a:t>Third level</a:t>
            </a:r>
          </a:p>
          <a:p>
            <a:pPr lvl="3"/>
            <a:r>
              <a:rPr lang="en-US" altLang="zh-CN" dirty="0"/>
              <a:t>Fourth level</a:t>
            </a:r>
          </a:p>
          <a:p>
            <a:pPr lvl="4"/>
            <a:r>
              <a:rPr lang="en-US" altLang="zh-CN" dirty="0"/>
              <a:t>Fifth level</a:t>
            </a:r>
          </a:p>
        </p:txBody>
      </p:sp>
      <p:sp>
        <p:nvSpPr>
          <p:cNvPr id="1030" name="Rectangle 6"/>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defRPr sz="1400"/>
            </a:lvl1pPr>
          </a:lstStyle>
          <a:p>
            <a:fld id="{63A1C593-65D0-4073-BCC9-577B9352EA97}" type="datetimeFigureOut">
              <a:rPr lang="en-US" smtClean="0"/>
              <a:t>5/6/2023</a:t>
            </a:fld>
            <a:endParaRPr lang="en-US"/>
          </a:p>
        </p:txBody>
      </p:sp>
      <p:sp>
        <p:nvSpPr>
          <p:cNvPr id="1031" name="Rectangle 7"/>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ctr">
              <a:defRPr sz="1400"/>
            </a:lvl1pPr>
          </a:lstStyle>
          <a:p>
            <a:endParaRPr lang="en-US"/>
          </a:p>
        </p:txBody>
      </p:sp>
      <p:sp>
        <p:nvSpPr>
          <p:cNvPr id="1032" name="Rectangle 8"/>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lstStyle>
            <a:lvl1pPr algn="r">
              <a:defRPr sz="1400"/>
            </a:lvl1pPr>
          </a:lstStyle>
          <a:p>
            <a:fld id="{9B618960-8005-486C-9A75-10CB2AAC16F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9" presetClass="entr" presetSubtype="0" fill="hold" grpId="0" nodeType="with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ppt_x</p:attrName>
                                        </p:attrNameLst>
                                      </p:cBhvr>
                                      <p:tavLst>
                                        <p:tav tm="0">
                                          <p:val>
                                            <p:strVal val="#ppt_x-.2"/>
                                          </p:val>
                                        </p:tav>
                                        <p:tav tm="100000">
                                          <p:val>
                                            <p:strVal val="#ppt_x"/>
                                          </p:val>
                                        </p:tav>
                                      </p:tavLst>
                                    </p:anim>
                                    <p:anim calcmode="lin" valueType="num">
                                      <p:cBhvr>
                                        <p:cTn id="8" dur="1000" fill="hold"/>
                                        <p:tgtEl>
                                          <p:spTgt spid="1026"/>
                                        </p:tgtEl>
                                        <p:attrNameLst>
                                          <p:attrName>ppt_y</p:attrName>
                                        </p:attrNameLst>
                                      </p:cBhvr>
                                      <p:tavLst>
                                        <p:tav tm="0">
                                          <p:val>
                                            <p:strVal val="#ppt_y"/>
                                          </p:val>
                                        </p:tav>
                                        <p:tav tm="100000">
                                          <p:val>
                                            <p:strVal val="#ppt_y"/>
                                          </p:val>
                                        </p:tav>
                                      </p:tavLst>
                                    </p:anim>
                                    <p:animEffect transition="in" filter="wipe(right)" prLst="gradientSize: 0.1">
                                      <p:cBhvr>
                                        <p:cTn id="9" dur="1000"/>
                                        <p:tgtEl>
                                          <p:spTgt spid="1026"/>
                                        </p:tgtEl>
                                      </p:cBhvr>
                                    </p:animEffect>
                                  </p:childTnLst>
                                </p:cTn>
                              </p:par>
                              <p:par>
                                <p:cTn id="10" presetID="29" presetClass="entr" presetSubtype="0" fill="hold" grpId="0" nodeType="withEffect">
                                  <p:stCondLst>
                                    <p:cond delay="0"/>
                                  </p:stCondLst>
                                  <p:childTnLst>
                                    <p:set>
                                      <p:cBhvr>
                                        <p:cTn id="11" dur="1" fill="hold">
                                          <p:stCondLst>
                                            <p:cond delay="0"/>
                                          </p:stCondLst>
                                        </p:cTn>
                                        <p:tgtEl>
                                          <p:spTgt spid="1028"/>
                                        </p:tgtEl>
                                        <p:attrNameLst>
                                          <p:attrName>style.visibility</p:attrName>
                                        </p:attrNameLst>
                                      </p:cBhvr>
                                      <p:to>
                                        <p:strVal val="visible"/>
                                      </p:to>
                                    </p:set>
                                    <p:anim calcmode="lin" valueType="num">
                                      <p:cBhvr>
                                        <p:cTn id="12" dur="1000" fill="hold"/>
                                        <p:tgtEl>
                                          <p:spTgt spid="1028"/>
                                        </p:tgtEl>
                                        <p:attrNameLst>
                                          <p:attrName>ppt_x</p:attrName>
                                        </p:attrNameLst>
                                      </p:cBhvr>
                                      <p:tavLst>
                                        <p:tav tm="0">
                                          <p:val>
                                            <p:strVal val="#ppt_x-.2"/>
                                          </p:val>
                                        </p:tav>
                                        <p:tav tm="100000">
                                          <p:val>
                                            <p:strVal val="#ppt_x"/>
                                          </p:val>
                                        </p:tav>
                                      </p:tavLst>
                                    </p:anim>
                                    <p:anim calcmode="lin" valueType="num">
                                      <p:cBhvr>
                                        <p:cTn id="13" dur="1000" fill="hold"/>
                                        <p:tgtEl>
                                          <p:spTgt spid="1028"/>
                                        </p:tgtEl>
                                        <p:attrNameLst>
                                          <p:attrName>ppt_y</p:attrName>
                                        </p:attrNameLst>
                                      </p:cBhvr>
                                      <p:tavLst>
                                        <p:tav tm="0">
                                          <p:val>
                                            <p:strVal val="#ppt_y"/>
                                          </p:val>
                                        </p:tav>
                                        <p:tav tm="100000">
                                          <p:val>
                                            <p:strVal val="#ppt_y"/>
                                          </p:val>
                                        </p:tav>
                                      </p:tavLst>
                                    </p:anim>
                                    <p:animEffect transition="in" filter="wipe(right)" prLst="gradientSize: 0.1">
                                      <p:cBhvr>
                                        <p:cTn id="14" dur="1000"/>
                                        <p:tgtEl>
                                          <p:spTgt spid="10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6" grpId="0" bldLvl="0" animBg="1"/>
      <p:bldP spid="1028" grpId="0" bldLvl="0"/>
    </p:bldLst>
  </p:timing>
  <p:hf sldNum="0" hdr="0" ftr="0" dt="0"/>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2pPr>
      <a:lvl3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3pPr>
      <a:lvl4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4pPr>
      <a:lvl5pPr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5pPr>
      <a:lvl6pPr marL="4572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6pPr>
      <a:lvl7pPr marL="9144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7pPr>
      <a:lvl8pPr marL="13716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8pPr>
      <a:lvl9pPr marL="1828800" algn="ctr" rtl="0" fontAlgn="base">
        <a:spcBef>
          <a:spcPct val="0"/>
        </a:spcBef>
        <a:spcAft>
          <a:spcPct val="0"/>
        </a:spcAft>
        <a:defRPr sz="4400">
          <a:solidFill>
            <a:schemeClr val="tx2"/>
          </a:solidFill>
          <a:latin typeface="Arial" panose="020B0604020202020204" pitchFamily="34" charset="0"/>
          <a:ea typeface="SimSun" panose="02010600030101010101" pitchFamily="2" charset="-122"/>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rawpixel.com/image/24352/free-illustration-image-vector-achievement-aim" TargetMode="External"/><Relationship Id="rId2" Type="http://schemas.openxmlformats.org/officeDocument/2006/relationships/image" Target="../media/image2.1"/><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www.peoplematters.in/download/talent-management/the-future-of-talent-acquisition-1396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peoplemattersglobal.com/article/talent-acquisition/why-you-should-consider-a-global-talent-acquisition-strategy-to-attract-top-talent-to-your-company-29215"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technofaq.org/posts/2020/03/how-to-motivate-your-teams-with-rewards-and-recognitio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peoplematters.in/article/compensation-benefits/rewarding-employees-eye-performance-10644"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22885" y="2004646"/>
            <a:ext cx="6268508" cy="1470025"/>
          </a:xfrm>
          <a:solidFill>
            <a:srgbClr val="66FFCC"/>
          </a:solidFill>
        </p:spPr>
        <p:txBody>
          <a:bodyPr/>
          <a:lstStyle/>
          <a:p>
            <a:r>
              <a:rPr lang="en-US" b="1" dirty="0"/>
              <a:t>BA Business Management</a:t>
            </a:r>
          </a:p>
        </p:txBody>
      </p:sp>
      <p:sp>
        <p:nvSpPr>
          <p:cNvPr id="4" name="Picture 1"/>
          <p:cNvSpPr/>
          <p:nvPr/>
        </p:nvSpPr>
        <p:spPr>
          <a:xfrm>
            <a:off x="5008880" y="2989580"/>
            <a:ext cx="3095625" cy="1299845"/>
          </a:xfrm>
        </p:spPr>
      </p:sp>
      <p:sp>
        <p:nvSpPr>
          <p:cNvPr id="3" name="TextBox 2">
            <a:extLst>
              <a:ext uri="{FF2B5EF4-FFF2-40B4-BE49-F238E27FC236}">
                <a16:creationId xmlns:a16="http://schemas.microsoft.com/office/drawing/2014/main" id="{D1A66E38-3C59-48C1-A669-6D3E92934204}"/>
              </a:ext>
            </a:extLst>
          </p:cNvPr>
          <p:cNvSpPr txBox="1"/>
          <p:nvPr/>
        </p:nvSpPr>
        <p:spPr>
          <a:xfrm>
            <a:off x="5866228" y="4853354"/>
            <a:ext cx="5781822" cy="1200329"/>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r>
              <a:rPr lang="en-US" b="1" dirty="0"/>
              <a:t>Student Name: Nikolay Zlatev</a:t>
            </a:r>
          </a:p>
          <a:p>
            <a:endParaRPr lang="en-US" b="1" dirty="0"/>
          </a:p>
          <a:p>
            <a:r>
              <a:rPr lang="en-US" b="1" dirty="0"/>
              <a:t>Student ID: 2030590</a:t>
            </a:r>
          </a:p>
          <a:p>
            <a:endParaRPr lang="en-US" b="1" dirty="0"/>
          </a:p>
        </p:txBody>
      </p:sp>
      <p:pic>
        <p:nvPicPr>
          <p:cNvPr id="6" name="Picture 5">
            <a:extLst>
              <a:ext uri="{FF2B5EF4-FFF2-40B4-BE49-F238E27FC236}">
                <a16:creationId xmlns:a16="http://schemas.microsoft.com/office/drawing/2014/main" id="{70266FA5-34D9-4681-98CC-B59BB2FA503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5359791" cy="685800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Table of Contents</a:t>
            </a:r>
          </a:p>
        </p:txBody>
      </p:sp>
      <p:sp>
        <p:nvSpPr>
          <p:cNvPr id="3" name="Content Placeholder 2"/>
          <p:cNvSpPr>
            <a:spLocks noGrp="1"/>
          </p:cNvSpPr>
          <p:nvPr>
            <p:ph idx="1"/>
          </p:nvPr>
        </p:nvSpPr>
        <p:spPr/>
        <p:txBody>
          <a:bodyPr/>
          <a:lstStyle/>
          <a:p>
            <a:r>
              <a:rPr lang="en-US" sz="1400"/>
              <a:t>Introduction	3</a:t>
            </a:r>
          </a:p>
          <a:p>
            <a:r>
              <a:rPr lang="en-US" sz="1400"/>
              <a:t>Acquisition strategies	4</a:t>
            </a:r>
          </a:p>
          <a:p>
            <a:r>
              <a:rPr lang="en-US" sz="1400"/>
              <a:t>Short-term Talent Acquisition Strategies	4</a:t>
            </a:r>
          </a:p>
          <a:p>
            <a:r>
              <a:rPr lang="en-US" sz="1400"/>
              <a:t>Leverage Social Media and Job Boards	4</a:t>
            </a:r>
          </a:p>
          <a:p>
            <a:r>
              <a:rPr lang="en-US" sz="1400"/>
              <a:t>Offer Referral Bonuses	4</a:t>
            </a:r>
          </a:p>
          <a:p>
            <a:r>
              <a:rPr lang="en-US" sz="1400"/>
              <a:t>Partner with Local Training Schools or Colleges	5</a:t>
            </a:r>
          </a:p>
          <a:p>
            <a:r>
              <a:rPr lang="en-US" sz="1400"/>
              <a:t>Long-term Talent Acquisition Strategies	5</a:t>
            </a:r>
          </a:p>
          <a:p>
            <a:r>
              <a:rPr lang="en-US" sz="1400"/>
              <a:t>Develop an Employer Brand and Employee Value Proposition	5</a:t>
            </a:r>
          </a:p>
          <a:p>
            <a:r>
              <a:rPr lang="en-US" sz="1400"/>
              <a:t>Implement a Robust Employee Retention Program	6</a:t>
            </a:r>
          </a:p>
          <a:p>
            <a:r>
              <a:rPr lang="en-US" sz="1400"/>
              <a:t>Create a Diverse and Inclusive Workplace	6</a:t>
            </a:r>
          </a:p>
          <a:p>
            <a:r>
              <a:rPr lang="en-US" sz="1400"/>
              <a:t>incentives methods	7</a:t>
            </a:r>
          </a:p>
          <a:p>
            <a:r>
              <a:rPr lang="en-US" sz="1400"/>
              <a:t>I. Monetary Incentives Methods	7</a:t>
            </a:r>
          </a:p>
          <a:p>
            <a:r>
              <a:rPr lang="en-US" sz="1400"/>
              <a:t>Competitive Salaries and Benefits Packages	7</a:t>
            </a:r>
          </a:p>
          <a:p>
            <a:r>
              <a:rPr lang="en-US" sz="1400"/>
              <a:t>Performance-Based Bonuses or Commissions	7</a:t>
            </a:r>
          </a:p>
          <a:p>
            <a:r>
              <a:rPr lang="en-US" sz="1400"/>
              <a:t>II. Non-Monetary Incentives Methods	7</a:t>
            </a:r>
          </a:p>
          <a:p>
            <a:r>
              <a:rPr lang="en-US" sz="1400"/>
              <a:t>Flexible Work Arrangements or Schedules	7</a:t>
            </a:r>
          </a:p>
          <a:p>
            <a:r>
              <a:rPr lang="en-US" sz="1400"/>
              <a:t>Opportunities for Professional Development and Training	8</a:t>
            </a:r>
          </a:p>
          <a:p>
            <a:r>
              <a:rPr lang="en-US" sz="1400"/>
              <a:t>Conclusion	9</a:t>
            </a:r>
          </a:p>
          <a:p>
            <a:r>
              <a:rPr lang="en-US" sz="1400"/>
              <a:t>Reference	10</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Introduction</a:t>
            </a:r>
          </a:p>
        </p:txBody>
      </p:sp>
      <p:sp>
        <p:nvSpPr>
          <p:cNvPr id="3" name="Content Placeholder 2"/>
          <p:cNvSpPr>
            <a:spLocks noGrp="1"/>
          </p:cNvSpPr>
          <p:nvPr>
            <p:ph idx="1"/>
          </p:nvPr>
        </p:nvSpPr>
        <p:spPr/>
        <p:txBody>
          <a:bodyPr/>
          <a:lstStyle/>
          <a:p>
            <a:pPr algn="just"/>
            <a:r>
              <a:rPr lang="en-US" sz="2000" dirty="0"/>
              <a:t>As a Talent Acquisition Manager for The Ivy Collection, my role involves developing and implementing strategies to attract and retain top talent for our upscale restaurants located across the UK. </a:t>
            </a:r>
          </a:p>
          <a:p>
            <a:pPr algn="just"/>
            <a:r>
              <a:rPr lang="en-US" sz="2000" dirty="0"/>
              <a:t>In recent times, the hospitality industry in the UK has faced a shortage of </a:t>
            </a:r>
            <a:r>
              <a:rPr lang="en-US" sz="2000" dirty="0" err="1"/>
              <a:t>labour</a:t>
            </a:r>
            <a:r>
              <a:rPr lang="en-US" sz="2000" dirty="0"/>
              <a:t>, which has had a significant impact on businesses. </a:t>
            </a:r>
          </a:p>
          <a:p>
            <a:pPr algn="just"/>
            <a:r>
              <a:rPr lang="en-US" sz="2000" dirty="0"/>
              <a:t>This presentation is intended to discuss the various talent acquisition strategies and incentives methods that The Ivy Collection has implemented to address these </a:t>
            </a:r>
            <a:r>
              <a:rPr lang="en-US" sz="2000" dirty="0" err="1"/>
              <a:t>labour</a:t>
            </a:r>
            <a:r>
              <a:rPr lang="en-US" sz="2000" dirty="0"/>
              <a:t> shortages.</a:t>
            </a:r>
          </a:p>
          <a:p>
            <a:pPr algn="just"/>
            <a:endParaRPr lang="en-US" sz="2400" dirty="0"/>
          </a:p>
        </p:txBody>
      </p:sp>
      <p:pic>
        <p:nvPicPr>
          <p:cNvPr id="4" name="Picture 3">
            <a:extLst>
              <a:ext uri="{FF2B5EF4-FFF2-40B4-BE49-F238E27FC236}">
                <a16:creationId xmlns:a16="http://schemas.microsoft.com/office/drawing/2014/main" id="{8E514550-E2BA-4C8A-BB6D-AA828C0D04A2}"/>
              </a:ext>
            </a:extLst>
          </p:cNvPr>
          <p:cNvPicPr>
            <a:picLocks noChangeAspect="1"/>
          </p:cNvPicPr>
          <p:nvPr/>
        </p:nvPicPr>
        <p:blipFill>
          <a:blip r:embed="rId3"/>
          <a:stretch>
            <a:fillRect/>
          </a:stretch>
        </p:blipFill>
        <p:spPr>
          <a:xfrm>
            <a:off x="5385874" y="4506497"/>
            <a:ext cx="2095500" cy="197167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Acquisition strategies </a:t>
            </a:r>
          </a:p>
        </p:txBody>
      </p:sp>
      <p:sp>
        <p:nvSpPr>
          <p:cNvPr id="3" name="Content Placeholder 2"/>
          <p:cNvSpPr>
            <a:spLocks noGrp="1"/>
          </p:cNvSpPr>
          <p:nvPr>
            <p:ph idx="1"/>
          </p:nvPr>
        </p:nvSpPr>
        <p:spPr/>
        <p:txBody>
          <a:bodyPr/>
          <a:lstStyle/>
          <a:p>
            <a:pPr algn="just"/>
            <a:r>
              <a:rPr lang="en-US" sz="2000"/>
              <a:t>The Ivy Collection is a collection of premium eateries with locations all across the UK that provide both casual and formal dining alternatives. </a:t>
            </a:r>
          </a:p>
          <a:p>
            <a:pPr algn="just"/>
            <a:r>
              <a:rPr lang="en-US" sz="2000"/>
              <a:t>The COVID-19 epidemic, Brexit, and changes in immigration laws are just a few of the causes contributing to a severe workforce crisis in the restaurant business (Mitaritonna and Ragot, 2020). </a:t>
            </a:r>
          </a:p>
        </p:txBody>
      </p:sp>
      <p:sp>
        <p:nvSpPr>
          <p:cNvPr id="4" name="Text Box 3"/>
          <p:cNvSpPr txBox="1"/>
          <p:nvPr/>
        </p:nvSpPr>
        <p:spPr>
          <a:xfrm>
            <a:off x="2568318" y="3429000"/>
            <a:ext cx="5658998" cy="707886"/>
          </a:xfrm>
          <a:prstGeom prst="rect">
            <a:avLst/>
          </a:prstGeom>
          <a:noFill/>
        </p:spPr>
        <p:txBody>
          <a:bodyPr wrap="square" rtlCol="0" anchor="t">
            <a:spAutoFit/>
          </a:bodyPr>
          <a:lstStyle/>
          <a:p>
            <a:pPr marL="457200" indent="-457200">
              <a:buFont typeface="Arial" panose="020B0604020202020204" pitchFamily="34" charset="0"/>
              <a:buChar char="•"/>
            </a:pPr>
            <a:r>
              <a:rPr lang="en-US" sz="2000" b="1" dirty="0"/>
              <a:t>Short-term Talent Acquisition Strategies</a:t>
            </a:r>
          </a:p>
          <a:p>
            <a:pPr marL="457200" indent="-457200">
              <a:buFont typeface="Arial" panose="020B0604020202020204" pitchFamily="34" charset="0"/>
              <a:buChar char="•"/>
            </a:pPr>
            <a:r>
              <a:rPr lang="en-US" sz="2000" b="1" dirty="0"/>
              <a:t>Long-term Talent Acquisition Strategies</a:t>
            </a:r>
          </a:p>
        </p:txBody>
      </p:sp>
      <p:pic>
        <p:nvPicPr>
          <p:cNvPr id="6" name="Picture 5">
            <a:extLst>
              <a:ext uri="{FF2B5EF4-FFF2-40B4-BE49-F238E27FC236}">
                <a16:creationId xmlns:a16="http://schemas.microsoft.com/office/drawing/2014/main" id="{2290C001-90F0-4462-9627-10A970D340B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307102" y="4399001"/>
            <a:ext cx="7286672" cy="2414553"/>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Short-term Talent Acquisition Strategies</a:t>
            </a:r>
          </a:p>
        </p:txBody>
      </p:sp>
      <p:sp>
        <p:nvSpPr>
          <p:cNvPr id="3" name="Content Placeholder 2"/>
          <p:cNvSpPr>
            <a:spLocks noGrp="1"/>
          </p:cNvSpPr>
          <p:nvPr>
            <p:ph idx="1"/>
          </p:nvPr>
        </p:nvSpPr>
        <p:spPr>
          <a:xfrm>
            <a:off x="609600" y="1600200"/>
            <a:ext cx="6339840" cy="4525963"/>
          </a:xfrm>
        </p:spPr>
        <p:txBody>
          <a:bodyPr/>
          <a:lstStyle/>
          <a:p>
            <a:r>
              <a:rPr lang="en-US" sz="2000" b="1" dirty="0"/>
              <a:t>Leverage Social Media and Job Boards</a:t>
            </a:r>
          </a:p>
          <a:p>
            <a:pPr algn="just"/>
            <a:r>
              <a:rPr lang="en-US" sz="2000" dirty="0"/>
              <a:t>To make job posts more visible, one of the best short-term talent acquisition techniques is to use social media and job boards. </a:t>
            </a:r>
          </a:p>
          <a:p>
            <a:r>
              <a:rPr lang="en-US" sz="2000" b="1" dirty="0"/>
              <a:t>Offer Referral Bonuses</a:t>
            </a:r>
          </a:p>
          <a:p>
            <a:pPr algn="just"/>
            <a:r>
              <a:rPr lang="en-US" sz="2000" dirty="0"/>
              <a:t>Offering referral payments to current employees who recommend qualified candidates is another short-term talent acquisition approach (</a:t>
            </a:r>
            <a:r>
              <a:rPr lang="en-US" sz="2000" dirty="0" err="1"/>
              <a:t>Gilch</a:t>
            </a:r>
            <a:r>
              <a:rPr lang="en-US" sz="2000" dirty="0"/>
              <a:t> and </a:t>
            </a:r>
            <a:r>
              <a:rPr lang="en-US" sz="2000" dirty="0" err="1"/>
              <a:t>Sieweke</a:t>
            </a:r>
            <a:r>
              <a:rPr lang="en-US" sz="2000" dirty="0"/>
              <a:t>, 2021). </a:t>
            </a:r>
          </a:p>
          <a:p>
            <a:pPr algn="just"/>
            <a:r>
              <a:rPr lang="en-US" sz="2000" b="1" dirty="0"/>
              <a:t>Partner with Local Training Schools or Colleges</a:t>
            </a:r>
          </a:p>
          <a:p>
            <a:pPr algn="just"/>
            <a:r>
              <a:rPr lang="en-US" sz="2000" dirty="0"/>
              <a:t>Another successful short-term talent acquisition method is collaborating with regional training institutions or colleges (</a:t>
            </a:r>
            <a:r>
              <a:rPr lang="en-US" sz="2000" dirty="0" err="1"/>
              <a:t>Dattani</a:t>
            </a:r>
            <a:r>
              <a:rPr lang="en-US" sz="2000" dirty="0"/>
              <a:t> et al., 2020). </a:t>
            </a:r>
          </a:p>
        </p:txBody>
      </p:sp>
      <p:pic>
        <p:nvPicPr>
          <p:cNvPr id="5" name="Picture 4">
            <a:extLst>
              <a:ext uri="{FF2B5EF4-FFF2-40B4-BE49-F238E27FC236}">
                <a16:creationId xmlns:a16="http://schemas.microsoft.com/office/drawing/2014/main" id="{56D2AEBD-6174-4135-954C-E482EA3867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06615" y="1776193"/>
            <a:ext cx="4764991" cy="423071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Long-term Talent Acquisition Strategies</a:t>
            </a:r>
          </a:p>
        </p:txBody>
      </p:sp>
      <p:sp>
        <p:nvSpPr>
          <p:cNvPr id="3" name="Content Placeholder 2"/>
          <p:cNvSpPr>
            <a:spLocks noGrp="1"/>
          </p:cNvSpPr>
          <p:nvPr>
            <p:ph idx="1"/>
          </p:nvPr>
        </p:nvSpPr>
        <p:spPr/>
        <p:txBody>
          <a:bodyPr/>
          <a:lstStyle/>
          <a:p>
            <a:r>
              <a:rPr lang="en-US" sz="2200" b="1" dirty="0"/>
              <a:t>Develop an Employer Brand and Employee Value Proposition</a:t>
            </a:r>
          </a:p>
          <a:p>
            <a:pPr algn="just"/>
            <a:r>
              <a:rPr lang="en-US" sz="2200" dirty="0"/>
              <a:t>Creating an employer brand and employee value proposition that appeal to potential applicants is one of the most crucial long-term talent acquisition techniques (</a:t>
            </a:r>
            <a:r>
              <a:rPr lang="en-US" sz="2200" dirty="0" err="1"/>
              <a:t>Alashmawy</a:t>
            </a:r>
            <a:r>
              <a:rPr lang="en-US" sz="2200" dirty="0"/>
              <a:t> and </a:t>
            </a:r>
            <a:r>
              <a:rPr lang="en-US" sz="2200" dirty="0" err="1"/>
              <a:t>Yazdanifard</a:t>
            </a:r>
            <a:r>
              <a:rPr lang="en-US" sz="2200" dirty="0"/>
              <a:t>, 2019). </a:t>
            </a:r>
            <a:endParaRPr lang="en-US" sz="2200" b="1" dirty="0"/>
          </a:p>
          <a:p>
            <a:r>
              <a:rPr lang="en-US" sz="2200" b="1" dirty="0"/>
              <a:t>Implement a Robust Employee Retention Program</a:t>
            </a:r>
          </a:p>
          <a:p>
            <a:pPr algn="just"/>
            <a:r>
              <a:rPr lang="en-US" sz="2200" dirty="0"/>
              <a:t>Another crucial long-term talent acquisition tactic is to implement a strong staff retention programme that </a:t>
            </a:r>
            <a:r>
              <a:rPr lang="en-US" sz="2200" dirty="0" err="1"/>
              <a:t>emphasises</a:t>
            </a:r>
            <a:r>
              <a:rPr lang="en-US" sz="2200" dirty="0"/>
              <a:t> career advancement and internal promotions</a:t>
            </a:r>
            <a:endParaRPr lang="en-US" sz="2200" b="1" dirty="0"/>
          </a:p>
          <a:p>
            <a:r>
              <a:rPr lang="en-US" sz="2200" b="1" dirty="0"/>
              <a:t>Create a Diverse and Inclusive Workplace</a:t>
            </a:r>
          </a:p>
          <a:p>
            <a:pPr algn="just"/>
            <a:r>
              <a:rPr lang="en-US" sz="2200" dirty="0"/>
              <a:t>A crucial long-term talent acquisition approach is to foster a diverse and inclusive workplace. With this strategy (</a:t>
            </a:r>
            <a:r>
              <a:rPr lang="en-US" sz="2200" dirty="0" err="1"/>
              <a:t>Yarger</a:t>
            </a:r>
            <a:r>
              <a:rPr lang="en-US" sz="2200" dirty="0"/>
              <a:t> et al., 2020),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Incentives methods</a:t>
            </a:r>
          </a:p>
        </p:txBody>
      </p:sp>
      <p:sp>
        <p:nvSpPr>
          <p:cNvPr id="3" name="Content Placeholder 2"/>
          <p:cNvSpPr>
            <a:spLocks noGrp="1"/>
          </p:cNvSpPr>
          <p:nvPr>
            <p:ph idx="1"/>
          </p:nvPr>
        </p:nvSpPr>
        <p:spPr/>
        <p:txBody>
          <a:bodyPr/>
          <a:lstStyle/>
          <a:p>
            <a:pPr algn="just"/>
            <a:r>
              <a:rPr lang="en-US" sz="2000" dirty="0"/>
              <a:t>In the restaurant sector, incentives are essential for luring in and keeping top staff. The Ivy Collection understands how important it is to provide both financial and non-financial incentives to get applicants to work for their operations.</a:t>
            </a:r>
          </a:p>
          <a:p>
            <a:pPr algn="just"/>
            <a:r>
              <a:rPr lang="en-US" sz="2000" b="1" dirty="0"/>
              <a:t>I. Monetary Incentives Methods</a:t>
            </a:r>
          </a:p>
          <a:p>
            <a:pPr algn="just"/>
            <a:r>
              <a:rPr lang="en-US" sz="2000" dirty="0"/>
              <a:t>Performance-Based Bonuses or Commissions</a:t>
            </a:r>
          </a:p>
          <a:p>
            <a:pPr algn="just"/>
            <a:r>
              <a:rPr lang="en-US" sz="2000" dirty="0"/>
              <a:t>Competitive Salaries and Benefits Packages</a:t>
            </a:r>
          </a:p>
        </p:txBody>
      </p:sp>
      <p:pic>
        <p:nvPicPr>
          <p:cNvPr id="5" name="Picture 4">
            <a:extLst>
              <a:ext uri="{FF2B5EF4-FFF2-40B4-BE49-F238E27FC236}">
                <a16:creationId xmlns:a16="http://schemas.microsoft.com/office/drawing/2014/main" id="{FA7A69F6-1E11-409D-B2BB-695131D58B83}"/>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4345" y="4041409"/>
            <a:ext cx="5021034" cy="281659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ym typeface="+mn-ea"/>
              </a:rPr>
              <a:t>Incentives methods</a:t>
            </a:r>
            <a:br>
              <a:rPr lang="en-US" dirty="0"/>
            </a:br>
            <a:endParaRPr lang="en-US" dirty="0"/>
          </a:p>
        </p:txBody>
      </p:sp>
      <p:sp>
        <p:nvSpPr>
          <p:cNvPr id="3" name="Content Placeholder 2"/>
          <p:cNvSpPr>
            <a:spLocks noGrp="1"/>
          </p:cNvSpPr>
          <p:nvPr>
            <p:ph idx="1"/>
          </p:nvPr>
        </p:nvSpPr>
        <p:spPr/>
        <p:txBody>
          <a:bodyPr/>
          <a:lstStyle/>
          <a:p>
            <a:r>
              <a:rPr lang="en-US" b="1" dirty="0">
                <a:sym typeface="+mn-ea"/>
              </a:rPr>
              <a:t>II. Non-Monetary Incentives Methods</a:t>
            </a:r>
            <a:endParaRPr lang="en-US" b="1" dirty="0"/>
          </a:p>
          <a:p>
            <a:r>
              <a:rPr lang="en-US" dirty="0"/>
              <a:t>Flexible Work Arrangements or Schedules</a:t>
            </a:r>
          </a:p>
          <a:p>
            <a:r>
              <a:rPr lang="en-US" dirty="0"/>
              <a:t>Opportunities for Professional Development and Training</a:t>
            </a:r>
          </a:p>
        </p:txBody>
      </p:sp>
      <p:pic>
        <p:nvPicPr>
          <p:cNvPr id="5" name="Picture 4">
            <a:extLst>
              <a:ext uri="{FF2B5EF4-FFF2-40B4-BE49-F238E27FC236}">
                <a16:creationId xmlns:a16="http://schemas.microsoft.com/office/drawing/2014/main" id="{7C67DE19-06F9-4503-B0ED-E8C642B3C1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46695" y="4215032"/>
            <a:ext cx="4698609" cy="2642968"/>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Conclusion</a:t>
            </a:r>
          </a:p>
        </p:txBody>
      </p:sp>
      <p:sp>
        <p:nvSpPr>
          <p:cNvPr id="3" name="Content Placeholder 2"/>
          <p:cNvSpPr>
            <a:spLocks noGrp="1"/>
          </p:cNvSpPr>
          <p:nvPr>
            <p:ph idx="1"/>
          </p:nvPr>
        </p:nvSpPr>
        <p:spPr/>
        <p:txBody>
          <a:bodyPr/>
          <a:lstStyle/>
          <a:p>
            <a:pPr algn="just"/>
            <a:r>
              <a:rPr lang="en-US" sz="2800"/>
              <a:t>To address the manpower shortages in the UK hospitality business, The Ivy Collection has used a variety of talent acquisition techniques and incentives approaches. </a:t>
            </a:r>
          </a:p>
          <a:p>
            <a:pPr algn="just"/>
            <a:r>
              <a:rPr lang="en-US" sz="2800"/>
              <a:t>Our goal is to create a robust talent pipeline that can support our business in the long run by combining short-term and long-term initiatives.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Reference </a:t>
            </a:r>
          </a:p>
        </p:txBody>
      </p:sp>
      <p:sp>
        <p:nvSpPr>
          <p:cNvPr id="3" name="Content Placeholder 2"/>
          <p:cNvSpPr>
            <a:spLocks noGrp="1"/>
          </p:cNvSpPr>
          <p:nvPr>
            <p:ph idx="1"/>
          </p:nvPr>
        </p:nvSpPr>
        <p:spPr/>
        <p:txBody>
          <a:bodyPr/>
          <a:lstStyle/>
          <a:p>
            <a:r>
              <a:rPr lang="en-US" sz="2000"/>
              <a:t>Alashmawy, A. and Yazdanifard, R., 2019. A review of the role of marketing in recruitment and talent acquisition. International Journal of Management, Accounting and Economics, 6(7), pp.569-581.</a:t>
            </a:r>
          </a:p>
          <a:p>
            <a:r>
              <a:rPr lang="en-US" sz="2000"/>
              <a:t>Dattani, R., Morgan, C., Li, L., Bennett-Brown, K. and Wharton, R.M., 2020. The impact of COVID-19 on the future of orthopaedic training in the UK. Acta Orthopaedica, 91(6), pp.627-632.</a:t>
            </a:r>
          </a:p>
          <a:p>
            <a:r>
              <a:rPr lang="en-US" sz="2000"/>
              <a:t>Gilch, P.M. and Sieweke, J., 2021. Recruiting digital talent: The strategic role of recruitment in organisations’ digital transformation. German Journal of Human Resource Management, 35(1), pp.53-82.</a:t>
            </a:r>
          </a:p>
          <a:p>
            <a:r>
              <a:rPr lang="en-US" sz="2000"/>
              <a:t>Koga, D.C., 2020. Teamwork or collusion? Changing antitrust law to permit corporate action on climate change. Wash. L. Rev., 95, p.1989.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lgn="ctr">
              <a:buNone/>
            </a:pPr>
            <a:endParaRPr lang="en-IN" altLang="en-US" sz="7200" b="1"/>
          </a:p>
          <a:p>
            <a:pPr marL="0" indent="0" algn="ctr">
              <a:buNone/>
            </a:pPr>
            <a:r>
              <a:rPr lang="en-IN" altLang="en-US" sz="7200" b="1"/>
              <a:t>Thank You</a:t>
            </a:r>
          </a:p>
        </p:txBody>
      </p:sp>
    </p:spTree>
  </p:cSld>
  <p:clrMapOvr>
    <a:masterClrMapping/>
  </p:clrMapOvr>
</p:sld>
</file>

<file path=ppt/theme/theme1.xml><?xml version="1.0" encoding="utf-8"?>
<a:theme xmlns:a="http://schemas.openxmlformats.org/drawingml/2006/main" name="Business Cooperate">
  <a:themeElements>
    <a:clrScheme name="Business Cooper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Business Cooperate">
      <a:majorFont>
        <a:latin typeface="Arial"/>
        <a:ea typeface="SimSun"/>
        <a:cs typeface=""/>
      </a:majorFont>
      <a:minorFont>
        <a:latin typeface="Arial"/>
        <a:ea typeface="SimSun"/>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spDef>
    <a:lnDef>
      <a:spPr bwMode="auto">
        <a:xfrm>
          <a:off x="0" y="0"/>
          <a:ext cx="1" cy="1"/>
        </a:xfrm>
        <a:custGeom>
          <a:avLst/>
          <a:gdLst/>
          <a:ahLst/>
          <a:cxnLst/>
          <a:rect l="0" t="0" r="0" b="0"/>
          <a:pathLst/>
        </a:custGeom>
        <a:gradFill rotWithShape="0">
          <a:gsLst>
            <a:gs pos="0">
              <a:schemeClr val="accent1"/>
            </a:gs>
            <a:gs pos="100000">
              <a:schemeClr val="accent2"/>
            </a:gs>
          </a:gsLst>
          <a:lin ang="5400000" scaled="1"/>
        </a:gradFill>
        <a:ln w="9525" cap="flat" cmpd="sng" algn="ctr">
          <a:solidFill>
            <a:schemeClr val="accent1"/>
          </a:solidFill>
          <a:prstDash val="solid"/>
          <a:round/>
          <a:headEnd type="none" w="med" len="med"/>
          <a:tailEnd type="none" w="med" len="med"/>
        </a:ln>
      </a:spPr>
      <a:bodyPr vert="horz" wrap="none" lIns="91440" tIns="45720" rIns="91440" bIns="45720" numCol="1" anchor="ctr" anchorCtr="0" compatLnSpc="1"/>
      <a:lstStyle>
        <a:defPPr marL="0" marR="0" indent="0" algn="l" defTabSz="914400" rtl="0" eaLnBrk="1" fontAlgn="base" latinLnBrk="0" hangingPunct="1">
          <a:lnSpc>
            <a:spcPct val="100000"/>
          </a:lnSpc>
          <a:spcBef>
            <a:spcPct val="0"/>
          </a:spcBef>
          <a:spcAft>
            <a:spcPct val="0"/>
          </a:spcAft>
          <a:buClrTx/>
          <a:buSzTx/>
          <a:buFontTx/>
          <a:buNone/>
          <a:defRPr kumimoji="0" lang="zh-CN" altLang="en-US" sz="1800" b="0" i="0" u="none" strike="noStrike" cap="none" normalizeH="0" baseline="0" smtClean="0">
            <a:ln>
              <a:noFill/>
            </a:ln>
            <a:solidFill>
              <a:schemeClr val="tx1"/>
            </a:solidFill>
            <a:effectLst/>
            <a:latin typeface="Arial" panose="020B0604020202020204" pitchFamily="34" charset="0"/>
            <a:ea typeface="SimSun" panose="02010600030101010101" pitchFamily="2" charset="-122"/>
          </a:defRPr>
        </a:defPPr>
      </a:lstStyle>
    </a:lnDef>
  </a:objectDefaults>
  <a:extraClrSchemeLst>
    <a:extraClrScheme>
      <a:clrScheme name="Business Cooperate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Business Cooperate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Business Cooperate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Business Cooperate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Business Cooperate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Business Cooperate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Business Cooperate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Business Cooperate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Business Cooperate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Business Cooperate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Business Cooperate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Business Cooperate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2608</Words>
  <Application>Microsoft Office PowerPoint</Application>
  <PresentationFormat>Widescreen</PresentationFormat>
  <Paragraphs>116</Paragraphs>
  <Slides>11</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Business Cooperate</vt:lpstr>
      <vt:lpstr>BA Business Management</vt:lpstr>
      <vt:lpstr>Table of Contents</vt:lpstr>
      <vt:lpstr>Introduction</vt:lpstr>
      <vt:lpstr>Acquisition strategies </vt:lpstr>
      <vt:lpstr>Short-term Talent Acquisition Strategies</vt:lpstr>
      <vt:lpstr>Long-term Talent Acquisition Strategies</vt:lpstr>
      <vt:lpstr>Incentives methods</vt:lpstr>
      <vt:lpstr>Incentives methods </vt:lpstr>
      <vt:lpstr>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Business Management</dc:title>
  <cp:lastModifiedBy>Nikolay Zlatev</cp:lastModifiedBy>
  <cp:revision>8</cp:revision>
  <dcterms:created xsi:type="dcterms:W3CDTF">2023-05-05T21:58:13Z</dcterms:created>
  <dcterms:modified xsi:type="dcterms:W3CDTF">2023-05-06T08:00:32Z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E4EA48075F76412D8205E606E8FB4F35</vt:lpwstr>
  </property>
  <property fmtid="{D5CDD505-2E9C-101B-9397-08002B2CF9AE}" pid="3" name="KSOProductBuildVer">
    <vt:lpwstr>1033-11.2.0.11537</vt:lpwstr>
  </property>
</Properties>
</file>