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9" name="Google Shape;149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" name="Google Shape;17;p2"/>
          <p:cNvSpPr txBox="1"/>
          <p:nvPr>
            <p:ph type="ctr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8000"/>
              <a:buFont typeface="Calibri"/>
              <a:buNone/>
              <a:defRPr sz="80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2"/>
          <p:cNvSpPr txBox="1"/>
          <p:nvPr>
            <p:ph idx="1" type="subTitle"/>
          </p:nvPr>
        </p:nvSpPr>
        <p:spPr>
          <a:xfrm>
            <a:off x="1100051" y="4455620"/>
            <a:ext cx="10058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2400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9" name="Google Shape;19;p2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2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2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2" name="Google Shape;22;p2"/>
          <p:cNvCxnSpPr/>
          <p:nvPr/>
        </p:nvCxnSpPr>
        <p:spPr>
          <a:xfrm>
            <a:off x="1207658" y="4343400"/>
            <a:ext cx="9875520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3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3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26" name="Google Shape;26;p3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3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4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4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4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4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showMasterSp="0" type="secHead">
  <p:cSld name="SECTION_HEADER">
    <p:bg>
      <p:bgPr>
        <a:solidFill>
          <a:schemeClr val="lt1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5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" name="Google Shape;36;p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5"/>
          <p:cNvSpPr txBox="1"/>
          <p:nvPr>
            <p:ph type="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8000"/>
              <a:buFont typeface="Calibri"/>
              <a:buNone/>
              <a:defRPr b="0" sz="80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1" type="body"/>
          </p:nvPr>
        </p:nvSpPr>
        <p:spPr>
          <a:xfrm>
            <a:off x="1097280" y="4453128"/>
            <a:ext cx="100584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2400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9" name="Google Shape;39;p5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5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5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42" name="Google Shape;42;p5"/>
          <p:cNvCxnSpPr/>
          <p:nvPr/>
        </p:nvCxnSpPr>
        <p:spPr>
          <a:xfrm>
            <a:off x="1207658" y="4343400"/>
            <a:ext cx="9875520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6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6"/>
          <p:cNvSpPr txBox="1"/>
          <p:nvPr>
            <p:ph idx="1" type="body"/>
          </p:nvPr>
        </p:nvSpPr>
        <p:spPr>
          <a:xfrm>
            <a:off x="1097279" y="1845734"/>
            <a:ext cx="493776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46" name="Google Shape;46;p6"/>
          <p:cNvSpPr txBox="1"/>
          <p:nvPr>
            <p:ph idx="2" type="body"/>
          </p:nvPr>
        </p:nvSpPr>
        <p:spPr>
          <a:xfrm>
            <a:off x="6217920" y="1845735"/>
            <a:ext cx="493776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47" name="Google Shape;47;p6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6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7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7"/>
          <p:cNvSpPr txBox="1"/>
          <p:nvPr>
            <p:ph idx="1" type="body"/>
          </p:nvPr>
        </p:nvSpPr>
        <p:spPr>
          <a:xfrm>
            <a:off x="1097280" y="1846052"/>
            <a:ext cx="4937760" cy="73628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b="0" sz="2000" cap="none">
                <a:solidFill>
                  <a:schemeClr val="dk2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53" name="Google Shape;53;p7"/>
          <p:cNvSpPr txBox="1"/>
          <p:nvPr>
            <p:ph idx="2" type="body"/>
          </p:nvPr>
        </p:nvSpPr>
        <p:spPr>
          <a:xfrm>
            <a:off x="1097280" y="2582334"/>
            <a:ext cx="4937760" cy="33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54" name="Google Shape;54;p7"/>
          <p:cNvSpPr txBox="1"/>
          <p:nvPr>
            <p:ph idx="3" type="body"/>
          </p:nvPr>
        </p:nvSpPr>
        <p:spPr>
          <a:xfrm>
            <a:off x="6217920" y="1846052"/>
            <a:ext cx="4937760" cy="73628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b="0" sz="2000" cap="none">
                <a:solidFill>
                  <a:schemeClr val="dk2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55" name="Google Shape;55;p7"/>
          <p:cNvSpPr txBox="1"/>
          <p:nvPr>
            <p:ph idx="4" type="body"/>
          </p:nvPr>
        </p:nvSpPr>
        <p:spPr>
          <a:xfrm>
            <a:off x="6217920" y="2582334"/>
            <a:ext cx="4937760" cy="337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56" name="Google Shape;56;p7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7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7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showMasterSp="0" type="blank">
  <p:cSld name="BLANK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8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8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8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8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showMasterSp="0" type="objTx">
  <p:cSld name="OBJECT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9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9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9"/>
          <p:cNvSpPr txBox="1"/>
          <p:nvPr>
            <p:ph type="title"/>
          </p:nvPr>
        </p:nvSpPr>
        <p:spPr>
          <a:xfrm>
            <a:off x="457200" y="594359"/>
            <a:ext cx="3200400" cy="2286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Calibri"/>
              <a:buNone/>
              <a:defRPr b="0" sz="36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9"/>
          <p:cNvSpPr txBox="1"/>
          <p:nvPr>
            <p:ph idx="1" type="body"/>
          </p:nvPr>
        </p:nvSpPr>
        <p:spPr>
          <a:xfrm>
            <a:off x="4800600" y="731520"/>
            <a:ext cx="6492240" cy="5257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70" name="Google Shape;70;p9"/>
          <p:cNvSpPr txBox="1"/>
          <p:nvPr>
            <p:ph idx="2" type="body"/>
          </p:nvPr>
        </p:nvSpPr>
        <p:spPr>
          <a:xfrm>
            <a:off x="457200" y="2926080"/>
            <a:ext cx="3200400" cy="337912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71" name="Google Shape;71;p9"/>
          <p:cNvSpPr txBox="1"/>
          <p:nvPr>
            <p:ph idx="10" type="dt"/>
          </p:nvPr>
        </p:nvSpPr>
        <p:spPr>
          <a:xfrm>
            <a:off x="465512" y="6459785"/>
            <a:ext cx="261851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9"/>
          <p:cNvSpPr txBox="1"/>
          <p:nvPr>
            <p:ph idx="11" type="ftr"/>
          </p:nvPr>
        </p:nvSpPr>
        <p:spPr>
          <a:xfrm>
            <a:off x="4800600" y="6459785"/>
            <a:ext cx="4648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2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9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showMasterSp="0" type="picTx">
  <p:cSld name="PICTURE_WITH_CAPTION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0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0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7" name="Google Shape;77;p10"/>
          <p:cNvSpPr txBox="1"/>
          <p:nvPr>
            <p:ph type="title"/>
          </p:nvPr>
        </p:nvSpPr>
        <p:spPr>
          <a:xfrm>
            <a:off x="1097280" y="5074920"/>
            <a:ext cx="10113264" cy="82296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91425" spcFirstLastPara="1" rIns="91425" wrap="square" tIns="0">
            <a:no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Calibri"/>
              <a:buNone/>
              <a:defRPr b="0" sz="360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78" name="Google Shape;78;p10"/>
          <p:cNvPicPr preferRelativeResize="0"/>
          <p:nvPr>
            <p:ph idx="2" type="pic"/>
          </p:nvPr>
        </p:nvPicPr>
        <p:blipFill/>
        <p:spPr>
          <a:xfrm>
            <a:off x="15" y="0"/>
            <a:ext cx="12191985" cy="4915076"/>
          </a:xfrm>
          <a:prstGeom prst="rect">
            <a:avLst/>
          </a:prstGeom>
          <a:blipFill rotWithShape="1">
            <a:blip r:embed="rId2">
              <a:alphaModFix/>
            </a:blip>
            <a:stretch>
              <a:fillRect b="0" l="0" r="0" t="0"/>
            </a:stretch>
          </a:blipFill>
          <a:ln>
            <a:noFill/>
          </a:ln>
        </p:spPr>
      </p:pic>
      <p:sp>
        <p:nvSpPr>
          <p:cNvPr id="79" name="Google Shape;79;p10"/>
          <p:cNvSpPr txBox="1"/>
          <p:nvPr>
            <p:ph idx="1" type="body"/>
          </p:nvPr>
        </p:nvSpPr>
        <p:spPr>
          <a:xfrm>
            <a:off x="1097280" y="5907023"/>
            <a:ext cx="10113264" cy="5943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91425" spcFirstLastPara="1" rIns="91425" wrap="square" tIns="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80" name="Google Shape;80;p10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0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0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1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1"/>
          <p:cNvSpPr txBox="1"/>
          <p:nvPr>
            <p:ph idx="1" type="body"/>
          </p:nvPr>
        </p:nvSpPr>
        <p:spPr>
          <a:xfrm rot="5400000">
            <a:off x="4114800" y="-1171786"/>
            <a:ext cx="4023360" cy="100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45700" spcFirstLastPara="1" rIns="45700" wrap="square" tIns="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86" name="Google Shape;86;p11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1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1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showMasterSp="0" type="vertTitleAndTx">
  <p:cSld name="VERTICAL_TITLE_AND_VERTICAL_TEXT"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2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1" name="Google Shape;91;p12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12"/>
          <p:cNvSpPr txBox="1"/>
          <p:nvPr>
            <p:ph type="title"/>
          </p:nvPr>
        </p:nvSpPr>
        <p:spPr>
          <a:xfrm rot="5400000">
            <a:off x="7160640" y="1979039"/>
            <a:ext cx="5757421" cy="2628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2"/>
          <p:cNvSpPr txBox="1"/>
          <p:nvPr>
            <p:ph idx="1" type="body"/>
          </p:nvPr>
        </p:nvSpPr>
        <p:spPr>
          <a:xfrm rot="5400000">
            <a:off x="1826639" y="-573661"/>
            <a:ext cx="5757422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45700" spcFirstLastPara="1" rIns="45700" wrap="square" tIns="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indent="-342900" lvl="1" marL="9144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indent="-342900" lvl="2" marL="1371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indent="-342900" lvl="3" marL="18288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indent="-342900" lvl="4" marL="22860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indent="-342900" lvl="5" marL="27432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indent="-342900" lvl="6" marL="32004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indent="-342900" lvl="7" marL="3657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indent="-342900" lvl="8" marL="41148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/>
        </p:txBody>
      </p:sp>
      <p:sp>
        <p:nvSpPr>
          <p:cNvPr id="94" name="Google Shape;94;p12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2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2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" name="Google Shape;7;p1"/>
          <p:cNvSpPr/>
          <p:nvPr/>
        </p:nvSpPr>
        <p:spPr>
          <a:xfrm>
            <a:off x="0" y="6334316"/>
            <a:ext cx="12192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" name="Google Shape;8;p1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marR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  <a:defRPr b="0" i="0" sz="48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" name="Google Shape;9;p1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>
            <a:lvl1pPr indent="-355600" lvl="0" marL="457200" marR="0" rt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libri"/>
              <a:buChar char=" "/>
              <a:defRPr b="0" i="0" sz="20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42900" lvl="1" marL="914400" marR="0" rtl="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Calibri"/>
              <a:buChar char="◦"/>
              <a:defRPr b="0" i="0" sz="18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17500" lvl="2" marL="13716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17500" lvl="3" marL="18288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17500" lvl="4" marL="22860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17500" lvl="5" marL="27432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17500" lvl="6" marL="32004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17500" lvl="7" marL="3657600" marR="0" rtl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17500" lvl="8" marL="4114800" marR="0" rtl="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Clr>
                <a:schemeClr val="accent1"/>
              </a:buClr>
              <a:buSzPts val="1400"/>
              <a:buFont typeface="Calibri"/>
              <a:buChar char="◦"/>
              <a:defRPr b="0" i="0" sz="1400" u="none" cap="none" strike="noStrik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0" type="dt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1" type="ftr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9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2" type="sldNum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13" name="Google Shape;13;p1"/>
          <p:cNvCxnSpPr/>
          <p:nvPr/>
        </p:nvCxnSpPr>
        <p:spPr>
          <a:xfrm>
            <a:off x="1193532" y="1737845"/>
            <a:ext cx="9966960" cy="0"/>
          </a:xfrm>
          <a:prstGeom prst="straightConnector1">
            <a:avLst/>
          </a:prstGeom>
          <a:noFill/>
          <a:ln cap="flat" cmpd="sng" w="9525">
            <a:solidFill>
              <a:srgbClr val="7F7F7F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1" Type="http://schemas.openxmlformats.org/officeDocument/2006/relationships/hyperlink" Target="https://occupational-therapy-assistant.org/where-do-occupational-therapist-assistants-work/" TargetMode="External"/><Relationship Id="rId10" Type="http://schemas.openxmlformats.org/officeDocument/2006/relationships/hyperlink" Target="https://www.hcpc-uk.org/standards/standards-of-proficiency/occupational-therapists/" TargetMode="External"/><Relationship Id="rId13" Type="http://schemas.openxmlformats.org/officeDocument/2006/relationships/hyperlink" Target="https://www.bhf.org.uk/informationsupport/heart-matters-magazine/medical/a-medical-who-is-who/occupational-therapist" TargetMode="External"/><Relationship Id="rId12" Type="http://schemas.openxmlformats.org/officeDocument/2006/relationships/hyperlink" Target="https://occupational-therapy-assistant.org/where-do-occupational-therapist-assistants-work/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ncbi.nlm.nih.gov/pmc/articles/PMC4154286/" TargetMode="External"/><Relationship Id="rId4" Type="http://schemas.openxmlformats.org/officeDocument/2006/relationships/hyperlink" Target="https://www.communicationmatters.org.uk/research/factsheets/role-of-the-occupational-therapist/" TargetMode="External"/><Relationship Id="rId9" Type="http://schemas.openxmlformats.org/officeDocument/2006/relationships/hyperlink" Target="https://www.hcpc-uk.org/standards/standards-of-proficiency/occupational-therapists/" TargetMode="External"/><Relationship Id="rId5" Type="http://schemas.openxmlformats.org/officeDocument/2006/relationships/hyperlink" Target="https://www.communicationmatters.org.uk/research/factsheets/role-of-the-occupational-therapist/" TargetMode="External"/><Relationship Id="rId6" Type="http://schemas.openxmlformats.org/officeDocument/2006/relationships/hyperlink" Target="https://www.healthcareers.nhs.uk/explore-roles/allied-health-professions/occupational-therapist" TargetMode="External"/><Relationship Id="rId7" Type="http://schemas.openxmlformats.org/officeDocument/2006/relationships/hyperlink" Target="https://www.healthcareers.nhs.uk/explore-roles/allied-health-professions/occupational-therapist" TargetMode="External"/><Relationship Id="rId8" Type="http://schemas.openxmlformats.org/officeDocument/2006/relationships/hyperlink" Target="https://www.healthcareers.nhs.uk/explore-roles/allied-health-professions/occupational-therap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3"/>
          <p:cNvSpPr txBox="1"/>
          <p:nvPr>
            <p:ph type="ctr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8000"/>
              <a:buFont typeface="Calibri"/>
              <a:buNone/>
            </a:pPr>
            <a:r>
              <a:rPr b="1" lang="en-GB"/>
              <a:t>Occupational Therapy and the Role of an Occupational Therapist</a:t>
            </a:r>
            <a:endParaRPr b="1"/>
          </a:p>
        </p:txBody>
      </p:sp>
      <p:sp>
        <p:nvSpPr>
          <p:cNvPr descr="Image result for occupational therapy" id="102" name="Google Shape;102;p13"/>
          <p:cNvSpPr txBox="1"/>
          <p:nvPr>
            <p:ph idx="1" type="subTitle"/>
          </p:nvPr>
        </p:nvSpPr>
        <p:spPr>
          <a:xfrm>
            <a:off x="9041452" y="6400800"/>
            <a:ext cx="2546646" cy="3418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40000" lnSpcReduction="2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GB"/>
              <a:t>(OCCUPATIONAL-THERAPY-ASSISTANT.ORG, 2019)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</p:txBody>
      </p:sp>
      <p:sp>
        <p:nvSpPr>
          <p:cNvPr descr="Where do Occupational Therapist Assistants Work" id="103" name="Google Shape;103;p13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4" name="Google Shape;104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33400" y="4249025"/>
            <a:ext cx="3574126" cy="1986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4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110" name="Google Shape;110;p14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 fontScale="92500" lnSpcReduction="1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GB"/>
              <a:t>The following presentation will look at various aspects of the role of an Occupational therapist (OT) and the nature of the treatment they provide. This will include: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Description of the role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Service users and needs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Training and qualifications needed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Roles and responsibilities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Multi and inter disciplinary working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How an OT communicates</a:t>
            </a:r>
            <a:endParaRPr/>
          </a:p>
          <a:p>
            <a:pPr indent="-11747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/>
              <a:t>Possible factors that can hinder service 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5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The role of an Occupational therapist</a:t>
            </a:r>
            <a:endParaRPr/>
          </a:p>
        </p:txBody>
      </p:sp>
      <p:sp>
        <p:nvSpPr>
          <p:cNvPr id="116" name="Google Shape;116;p15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/>
              <a:t>This involves helping patients having difficulties carrying out basic tasks in both their home and work environment.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rPr lang="en-GB"/>
              <a:t>The Oxford dictionary defines an Occupational therapist as:</a:t>
            </a:r>
            <a:br>
              <a:rPr lang="en-GB"/>
            </a:br>
            <a:r>
              <a:rPr lang="en-GB"/>
              <a:t>“the use of particular activities as an aid to recuperation from physical or mental illness.”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rPr lang="en-GB"/>
              <a:t>An OT can work in a range of different environments in both the public and private sector including…..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6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Work Environments</a:t>
            </a:r>
            <a:endParaRPr/>
          </a:p>
        </p:txBody>
      </p:sp>
      <p:grpSp>
        <p:nvGrpSpPr>
          <p:cNvPr id="122" name="Google Shape;122;p16"/>
          <p:cNvGrpSpPr/>
          <p:nvPr/>
        </p:nvGrpSpPr>
        <p:grpSpPr>
          <a:xfrm>
            <a:off x="3235710" y="1985121"/>
            <a:ext cx="4877523" cy="4215733"/>
            <a:chOff x="859947" y="96503"/>
            <a:chExt cx="5008238" cy="4711369"/>
          </a:xfrm>
        </p:grpSpPr>
        <p:sp>
          <p:nvSpPr>
            <p:cNvPr id="123" name="Google Shape;123;p16"/>
            <p:cNvSpPr/>
            <p:nvPr/>
          </p:nvSpPr>
          <p:spPr>
            <a:xfrm>
              <a:off x="2575838" y="1913192"/>
              <a:ext cx="1471313" cy="1471313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6"/>
            <p:cNvSpPr txBox="1"/>
            <p:nvPr/>
          </p:nvSpPr>
          <p:spPr>
            <a:xfrm>
              <a:off x="2647662" y="1985016"/>
              <a:ext cx="1327665" cy="132766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36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OT</a:t>
              </a:r>
              <a:endParaRPr sz="36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16"/>
            <p:cNvSpPr/>
            <p:nvPr/>
          </p:nvSpPr>
          <p:spPr>
            <a:xfrm rot="-5400000">
              <a:off x="2896041" y="1497738"/>
              <a:ext cx="830908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lnTo>
                    <a:pt x="120000" y="0"/>
                  </a:lnTo>
                </a:path>
              </a:pathLst>
            </a:custGeom>
            <a:noFill/>
            <a:ln cap="flat" cmpd="sng" w="15875">
              <a:solidFill>
                <a:srgbClr val="B4670B"/>
              </a:solidFill>
              <a:prstDash val="solid"/>
              <a:round/>
              <a:headEnd len="sm" w="sm" type="none"/>
              <a:tailEnd len="sm" w="sm" type="none"/>
            </a:ln>
          </p:spPr>
        </p:sp>
        <p:sp>
          <p:nvSpPr>
            <p:cNvPr id="126" name="Google Shape;126;p16"/>
            <p:cNvSpPr/>
            <p:nvPr/>
          </p:nvSpPr>
          <p:spPr>
            <a:xfrm>
              <a:off x="2818605" y="96503"/>
              <a:ext cx="985779" cy="985779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" name="Google Shape;127;p16"/>
            <p:cNvSpPr txBox="1"/>
            <p:nvPr/>
          </p:nvSpPr>
          <p:spPr>
            <a:xfrm>
              <a:off x="2866741" y="144618"/>
              <a:ext cx="985800" cy="88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3325" lIns="53325" spcFirstLastPara="1" rIns="53325" wrap="square" tIns="533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1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Prisons</a:t>
              </a:r>
              <a:endParaRPr sz="21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" name="Google Shape;128;p16"/>
            <p:cNvSpPr/>
            <p:nvPr/>
          </p:nvSpPr>
          <p:spPr>
            <a:xfrm rot="-1080000">
              <a:off x="4028365" y="2291205"/>
              <a:ext cx="767685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lnTo>
                    <a:pt x="120000" y="0"/>
                  </a:lnTo>
                </a:path>
              </a:pathLst>
            </a:custGeom>
            <a:noFill/>
            <a:ln cap="flat" cmpd="sng" w="15875">
              <a:solidFill>
                <a:srgbClr val="B4670B"/>
              </a:solidFill>
              <a:prstDash val="solid"/>
              <a:round/>
              <a:headEnd len="sm" w="sm" type="none"/>
              <a:tailEnd len="sm" w="sm" type="none"/>
            </a:ln>
          </p:spPr>
        </p:sp>
        <p:sp>
          <p:nvSpPr>
            <p:cNvPr id="129" name="Google Shape;129;p16"/>
            <p:cNvSpPr/>
            <p:nvPr/>
          </p:nvSpPr>
          <p:spPr>
            <a:xfrm>
              <a:off x="4777263" y="1519552"/>
              <a:ext cx="985779" cy="985779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16"/>
            <p:cNvSpPr txBox="1"/>
            <p:nvPr/>
          </p:nvSpPr>
          <p:spPr>
            <a:xfrm>
              <a:off x="4825385" y="1567674"/>
              <a:ext cx="1042800" cy="88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0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Schools</a:t>
              </a:r>
              <a:endParaRPr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16"/>
            <p:cNvSpPr/>
            <p:nvPr/>
          </p:nvSpPr>
          <p:spPr>
            <a:xfrm rot="3240000">
              <a:off x="3734500" y="3603299"/>
              <a:ext cx="540888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lnTo>
                    <a:pt x="120000" y="0"/>
                  </a:lnTo>
                </a:path>
              </a:pathLst>
            </a:custGeom>
            <a:noFill/>
            <a:ln cap="flat" cmpd="sng" w="15875">
              <a:solidFill>
                <a:srgbClr val="B4670B"/>
              </a:solidFill>
              <a:prstDash val="solid"/>
              <a:round/>
              <a:headEnd len="sm" w="sm" type="none"/>
              <a:tailEnd len="sm" w="sm" type="none"/>
            </a:ln>
          </p:spPr>
        </p:sp>
        <p:sp>
          <p:nvSpPr>
            <p:cNvPr id="132" name="Google Shape;132;p16"/>
            <p:cNvSpPr/>
            <p:nvPr/>
          </p:nvSpPr>
          <p:spPr>
            <a:xfrm>
              <a:off x="4029122" y="3822093"/>
              <a:ext cx="985779" cy="985779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" name="Google Shape;133;p16"/>
            <p:cNvSpPr txBox="1"/>
            <p:nvPr/>
          </p:nvSpPr>
          <p:spPr>
            <a:xfrm>
              <a:off x="4077231" y="3870227"/>
              <a:ext cx="1042800" cy="88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8250" lIns="48250" spcFirstLastPara="1" rIns="48250" wrap="square" tIns="482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9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Patients homes</a:t>
              </a:r>
              <a:endParaRPr sz="19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16"/>
            <p:cNvSpPr/>
            <p:nvPr/>
          </p:nvSpPr>
          <p:spPr>
            <a:xfrm rot="7560000">
              <a:off x="2347602" y="3603299"/>
              <a:ext cx="540888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lnTo>
                    <a:pt x="120000" y="0"/>
                  </a:lnTo>
                </a:path>
              </a:pathLst>
            </a:custGeom>
            <a:noFill/>
            <a:ln cap="flat" cmpd="sng" w="15875">
              <a:solidFill>
                <a:srgbClr val="B4670B"/>
              </a:solidFill>
              <a:prstDash val="solid"/>
              <a:round/>
              <a:headEnd len="sm" w="sm" type="none"/>
              <a:tailEnd len="sm" w="sm" type="none"/>
            </a:ln>
          </p:spPr>
        </p:sp>
        <p:sp>
          <p:nvSpPr>
            <p:cNvPr id="135" name="Google Shape;135;p16"/>
            <p:cNvSpPr/>
            <p:nvPr/>
          </p:nvSpPr>
          <p:spPr>
            <a:xfrm>
              <a:off x="1608088" y="3822093"/>
              <a:ext cx="985779" cy="985779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16"/>
            <p:cNvSpPr txBox="1"/>
            <p:nvPr/>
          </p:nvSpPr>
          <p:spPr>
            <a:xfrm>
              <a:off x="1656222" y="3870227"/>
              <a:ext cx="1042800" cy="88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3175" lIns="43175" spcFirstLastPara="1" rIns="43175" wrap="square" tIns="431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Doctor surgeries</a:t>
              </a:r>
              <a:endParaRPr sz="17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16"/>
            <p:cNvSpPr/>
            <p:nvPr/>
          </p:nvSpPr>
          <p:spPr>
            <a:xfrm rot="-9720000">
              <a:off x="1826940" y="2291205"/>
              <a:ext cx="767685" cy="0"/>
            </a:xfrm>
            <a:custGeom>
              <a:rect b="b" l="l" r="r" t="t"/>
              <a:pathLst>
                <a:path extrusionOk="0" h="120000" w="120000">
                  <a:moveTo>
                    <a:pt x="0" y="0"/>
                  </a:moveTo>
                  <a:lnTo>
                    <a:pt x="120000" y="0"/>
                  </a:lnTo>
                </a:path>
              </a:pathLst>
            </a:custGeom>
            <a:noFill/>
            <a:ln cap="flat" cmpd="sng" w="15875">
              <a:solidFill>
                <a:srgbClr val="B4670B"/>
              </a:solidFill>
              <a:prstDash val="solid"/>
              <a:round/>
              <a:headEnd len="sm" w="sm" type="none"/>
              <a:tailEnd len="sm" w="sm" type="none"/>
            </a:ln>
          </p:spPr>
        </p:sp>
        <p:sp>
          <p:nvSpPr>
            <p:cNvPr id="138" name="Google Shape;138;p16"/>
            <p:cNvSpPr/>
            <p:nvPr/>
          </p:nvSpPr>
          <p:spPr>
            <a:xfrm>
              <a:off x="859947" y="1519552"/>
              <a:ext cx="985779" cy="985779"/>
            </a:xfrm>
            <a:prstGeom prst="roundRect">
              <a:avLst>
                <a:gd fmla="val 16667" name="adj"/>
              </a:avLst>
            </a:prstGeom>
            <a:solidFill>
              <a:srgbClr val="E38310"/>
            </a:solidFill>
            <a:ln cap="flat" cmpd="sng" w="158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" name="Google Shape;139;p16"/>
            <p:cNvSpPr txBox="1"/>
            <p:nvPr/>
          </p:nvSpPr>
          <p:spPr>
            <a:xfrm>
              <a:off x="908068" y="1567674"/>
              <a:ext cx="985800" cy="88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43175" lIns="43175" spcFirstLastPara="1" rIns="43175" wrap="square" tIns="4317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17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Hospitals</a:t>
              </a:r>
              <a:endParaRPr sz="17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0" name="Google Shape;140;p16"/>
          <p:cNvSpPr/>
          <p:nvPr/>
        </p:nvSpPr>
        <p:spPr>
          <a:xfrm>
            <a:off x="8113112" y="6423666"/>
            <a:ext cx="4164602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(Communicationmatters.org.uk, 2021)</a:t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7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Service users and needs</a:t>
            </a:r>
            <a:endParaRPr/>
          </a:p>
        </p:txBody>
      </p:sp>
      <p:sp>
        <p:nvSpPr>
          <p:cNvPr id="146" name="Google Shape;146;p17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/>
              <a:t>Occupational therapy is designed for a wide range of ailments and individuals. These include patients: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Recovering from major surgery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With learning disabilities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That are elderly with physical limitations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400"/>
              <a:buNone/>
            </a:pPr>
            <a:r>
              <a:rPr lang="en-GB" sz="2400"/>
              <a:t>                                                                                                </a:t>
            </a:r>
            <a:r>
              <a:rPr lang="en-GB" sz="1800"/>
              <a:t>(Health careers NHS. August,2020)A)</a:t>
            </a:r>
            <a:endParaRPr/>
          </a:p>
          <a:p>
            <a:pPr indent="-2793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t/>
            </a:r>
            <a:endParaRPr sz="1000"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8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Common consultation outcomes</a:t>
            </a:r>
            <a:endParaRPr/>
          </a:p>
        </p:txBody>
      </p:sp>
      <p:sp>
        <p:nvSpPr>
          <p:cNvPr id="152" name="Google Shape;152;p18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 fontScale="92500" lnSpcReduction="2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GB" sz="2200"/>
              <a:t>There can be many outcomes to a consultation but some of the most common are:</a:t>
            </a:r>
            <a:endParaRPr/>
          </a:p>
          <a:p>
            <a:pPr indent="-129222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200"/>
              <a:t>Advice on general well being practices and healthy living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200"/>
          </a:p>
          <a:p>
            <a:pPr indent="-129222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200"/>
              <a:t>Providing special equipment to help with daily needs or recovery period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200"/>
          </a:p>
          <a:p>
            <a:pPr indent="-129222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200"/>
              <a:t>Arranging changes to the patients home or work environment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200"/>
          </a:p>
          <a:p>
            <a:pPr indent="-129222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200"/>
              <a:t>Developing a plan around the patients health aspirations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rPr lang="en-GB" sz="1800"/>
              <a:t>                                                                                                                                </a:t>
            </a:r>
            <a:r>
              <a:rPr lang="en-GB" sz="1900"/>
              <a:t>(Health careers NHS. August 2020)B)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rPr lang="en-GB" sz="1800"/>
              <a:t>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sz="1800"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9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Training and Qualifications</a:t>
            </a:r>
            <a:endParaRPr/>
          </a:p>
        </p:txBody>
      </p:sp>
      <p:sp>
        <p:nvSpPr>
          <p:cNvPr id="158" name="Google Shape;158;p19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 fontScale="77500" lnSpcReduction="2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GB" sz="2300"/>
              <a:t>The following qualifications would be needed to become an Occupational Therapist:</a:t>
            </a:r>
            <a:endParaRPr/>
          </a:p>
          <a:p>
            <a:pPr indent="-113188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/>
              <a:t>Business and technology education council diploma (BTEC)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300"/>
          </a:p>
          <a:p>
            <a:pPr indent="-113188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/>
              <a:t>Higher national Diploma (HND)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300"/>
          </a:p>
          <a:p>
            <a:pPr indent="-113188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/>
              <a:t>Higher national certificates (HNC)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300"/>
          </a:p>
          <a:p>
            <a:pPr indent="-113188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/>
              <a:t>Biological science qualification or equivalent NVQ or access course</a:t>
            </a:r>
            <a:endParaRPr sz="2300"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300"/>
          </a:p>
          <a:p>
            <a:pPr indent="-113188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/>
              <a:t>Degree apprenticeship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rPr lang="en-GB" sz="2100"/>
              <a:t>                                                                                                                                                     (Health careers NHS. August 2020)C)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100"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0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Responsibilities of an OT</a:t>
            </a:r>
            <a:endParaRPr/>
          </a:p>
        </p:txBody>
      </p:sp>
      <p:sp>
        <p:nvSpPr>
          <p:cNvPr id="164" name="Google Shape;164;p20"/>
          <p:cNvSpPr txBox="1"/>
          <p:nvPr>
            <p:ph idx="1" type="body"/>
          </p:nvPr>
        </p:nvSpPr>
        <p:spPr>
          <a:xfrm>
            <a:off x="1097280" y="1845734"/>
            <a:ext cx="10379722" cy="446960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 fontScale="25000" lnSpcReduction="20000"/>
          </a:bodyPr>
          <a:lstStyle/>
          <a:p>
            <a:pPr indent="-114300" lvl="0" marL="9144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Always obey the law and ethical practices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Remain physically and mentally healthy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Rely on their own professional judgement for each case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Keep up to date on any cultural or diversifying changes to the practice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Keep patient information confidential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Maintain high levels of communication with all necessary parties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Work with others where needed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Keep accurate records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Regularly review own work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Keep up to date with the latest news and changes to the practice</a:t>
            </a:r>
            <a:endParaRPr/>
          </a:p>
          <a:p>
            <a:pPr indent="-1143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7200"/>
              <a:t>Ensure effective use of knowledge gained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rPr lang="en-GB" sz="8000"/>
              <a:t>                                                                                                (Health and care professions council, 2021)A)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rPr lang="en-GB" sz="8000"/>
              <a:t>                                                                                                                                                             </a:t>
            </a:r>
            <a:endParaRPr sz="8000"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8000"/>
          </a:p>
          <a:p>
            <a:pPr indent="-5968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1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Multi and inter disciplinary working</a:t>
            </a:r>
            <a:endParaRPr/>
          </a:p>
        </p:txBody>
      </p:sp>
      <p:sp>
        <p:nvSpPr>
          <p:cNvPr id="170" name="Google Shape;170;p21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/>
          <a:p>
            <a:pPr indent="-127000" lvl="0" marL="9144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An OT will often need to work with other professionals to ensure effective treatment of more sever conditions like heart disease etc..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An OT may often be placed in a hospital or a private health facility as a part of a team that would include Nurses, physiotherapists, counsellors and fitness instructors. 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This is necessary to allow multiple forms of support for the patient and to ensure all their questions and insecurities can be addressed.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This is achieved by collaborating opinions and knowledge to find the best treatment.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rPr lang="en-GB" sz="1000"/>
              <a:t>                            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rPr lang="en-GB" sz="100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800"/>
              <a:t>    (British heart foundation, 2021)</a:t>
            </a:r>
            <a:endParaRPr/>
          </a:p>
          <a:p>
            <a:pPr indent="-2793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t/>
            </a:r>
            <a:endParaRPr sz="1000"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2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Communication</a:t>
            </a:r>
            <a:endParaRPr/>
          </a:p>
        </p:txBody>
      </p:sp>
      <p:sp>
        <p:nvSpPr>
          <p:cNvPr id="176" name="Google Shape;176;p22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/>
          <a:p>
            <a:pPr indent="-127000" lvl="0" marL="9144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An OT will mostly communicate with service users through face to face discussions and meetings to establish and conduct treatment.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Sometimes this may include an interpreter when dealing with patients who do not speak English as a first language.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An OT would also use both verbal and non verbal methods of communication when dealing with colleagues and other professionals.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rPr lang="en-GB"/>
              <a:t>                                                                                                     </a:t>
            </a:r>
            <a:r>
              <a:rPr lang="en-GB" sz="1800"/>
              <a:t>(health and care professions council, 2021)B)</a:t>
            </a:r>
            <a:endParaRPr sz="1800"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3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Hindering factors</a:t>
            </a:r>
            <a:endParaRPr/>
          </a:p>
        </p:txBody>
      </p:sp>
      <p:sp>
        <p:nvSpPr>
          <p:cNvPr id="182" name="Google Shape;182;p23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/>
              <a:t>There are many factors that can hinder the role of an Occupational Therapist but some of the most common include: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Patients religious beliefs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Patients willingness to accept their illness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Beliefs and understanding of the OT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Understanding of Occupational therapy by managers of the workplace and other professionals in their team</a:t>
            </a:r>
            <a:endParaRPr/>
          </a:p>
          <a:p>
            <a:pPr indent="-12700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Char char=" "/>
            </a:pPr>
            <a:r>
              <a:rPr lang="en-GB"/>
              <a:t>Limited access to equipment and resources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t/>
            </a:r>
            <a:endParaRPr sz="1000"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1000"/>
              <a:buNone/>
            </a:pPr>
            <a:r>
              <a:rPr lang="en-GB" sz="1000"/>
              <a:t>                                                                                                                                   </a:t>
            </a:r>
            <a:r>
              <a:rPr lang="en-GB" sz="1800"/>
              <a:t>(US national library of medicine national institutes of health, 2014)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ts val="2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4"/>
          <p:cNvSpPr txBox="1"/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</a:pPr>
            <a:r>
              <a:rPr lang="en-GB"/>
              <a:t>Reference List</a:t>
            </a:r>
            <a:endParaRPr/>
          </a:p>
        </p:txBody>
      </p:sp>
      <p:sp>
        <p:nvSpPr>
          <p:cNvPr id="188" name="Google Shape;188;p24"/>
          <p:cNvSpPr txBox="1"/>
          <p:nvPr>
            <p:ph idx="1" type="body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0" spcFirstLastPara="1" rIns="0" wrap="square" tIns="45700">
            <a:normAutofit fontScale="70000" lnSpcReduction="20000"/>
          </a:bodyPr>
          <a:lstStyle/>
          <a:p>
            <a:pPr indent="-102235" lvl="0" marL="9144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3"/>
              </a:rPr>
              <a:t>Factors affecting clinical reasoning of occupational therapists: a qualitative study (nih.gov)</a:t>
            </a:r>
            <a:r>
              <a:rPr lang="en-GB" sz="2300"/>
              <a:t> - (US national library of medicine national institutes of health, 2014)</a:t>
            </a:r>
            <a:endParaRPr sz="2300" u="sng">
              <a:solidFill>
                <a:schemeClr val="hlink"/>
              </a:solidFill>
              <a:hlinkClick r:id="rId4"/>
            </a:endParaRPr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5"/>
              </a:rPr>
              <a:t>Factsheet – Role of the Occupational Therapist – Communication Matters</a:t>
            </a:r>
            <a:r>
              <a:rPr lang="en-GB" sz="2300"/>
              <a:t> Communicationmatters.org.uk, 2021</a:t>
            </a:r>
            <a:endParaRPr sz="2300"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6"/>
              </a:rPr>
              <a:t>https://www.healthcareers.nhs.uk/explore-roles/allied-health-professions/occupational-therapist</a:t>
            </a:r>
            <a:r>
              <a:rPr lang="en-GB" sz="2300"/>
              <a:t> -  (Health careers NHS. August 2020)A)</a:t>
            </a:r>
            <a:endParaRPr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7"/>
              </a:rPr>
              <a:t>https://www.healthcareers.nhs.uk/explore-roles/allied-health-professions/occupational-therapist</a:t>
            </a:r>
            <a:r>
              <a:rPr lang="en-GB" sz="2300"/>
              <a:t> -  (Health careers NHS. August 2020)B)</a:t>
            </a:r>
            <a:endParaRPr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8"/>
              </a:rPr>
              <a:t>https://www.healthcareers.nhs.uk/explore-roles/allied-health-professions/occupational-therapist</a:t>
            </a:r>
            <a:r>
              <a:rPr lang="en-GB" sz="2300"/>
              <a:t> -  (Health careers NHS. August 2020)C)</a:t>
            </a:r>
            <a:endParaRPr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9"/>
              </a:rPr>
              <a:t>Occupational therapists | (hcpc-uk.org)</a:t>
            </a:r>
            <a:r>
              <a:rPr lang="en-GB" sz="2300"/>
              <a:t> - (health and care professions council, 2021)A)</a:t>
            </a:r>
            <a:endParaRPr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10"/>
              </a:rPr>
              <a:t>Occupational therapists | (hcpc-uk.org)</a:t>
            </a:r>
            <a:r>
              <a:rPr lang="en-GB" sz="2300"/>
              <a:t> - (health and care professions council, 2021)B)</a:t>
            </a:r>
            <a:endParaRPr sz="2300" u="sng">
              <a:solidFill>
                <a:schemeClr val="hlink"/>
              </a:solidFill>
              <a:hlinkClick r:id="rId11"/>
            </a:endParaRPr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12"/>
              </a:rPr>
              <a:t>Where do Occupational Therapist Assistants Work? (Complete List) (occupational-therapy-assistant.org)</a:t>
            </a:r>
            <a:r>
              <a:rPr lang="en-GB" sz="2300"/>
              <a:t>   Occupational-therapy-assistant.org, 2019</a:t>
            </a:r>
            <a:endParaRPr/>
          </a:p>
          <a:p>
            <a:pPr indent="-102235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Char char=" "/>
            </a:pPr>
            <a:r>
              <a:rPr lang="en-GB" sz="2300" u="sng">
                <a:solidFill>
                  <a:schemeClr val="hlink"/>
                </a:solidFill>
                <a:hlinkClick r:id="rId13"/>
              </a:rPr>
              <a:t>What does an occupational therapist do? - Heart Matters magazine (bhf.org.uk)</a:t>
            </a:r>
            <a:r>
              <a:rPr lang="en-GB" sz="2300"/>
              <a:t> British heart foundation, 2021</a:t>
            </a:r>
            <a:endParaRPr/>
          </a:p>
          <a:p>
            <a:pPr indent="0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 sz="2400"/>
          </a:p>
          <a:p>
            <a:pPr indent="-253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  <a:p>
            <a:pPr indent="-253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  <a:p>
            <a:pPr indent="-2539" lvl="0" marL="9144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400"/>
              </a:spcBef>
              <a:spcAft>
                <a:spcPts val="0"/>
              </a:spcAft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  <mc:AlternateContent>
    <mc:Choice Requires="p14">
      <p:transition spd="slow" p14:dur="1250">
        <p14:flip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Retrospect">
  <a:themeElements>
    <a:clrScheme name="Retrospect">
      <a:dk1>
        <a:srgbClr val="000000"/>
      </a:dk1>
      <a:lt1>
        <a:srgbClr val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