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3"/>
  </p:notesMasterIdLst>
  <p:handoutMasterIdLst>
    <p:handoutMasterId r:id="rId14"/>
  </p:handoutMasterIdLst>
  <p:sldIdLst>
    <p:sldId id="260" r:id="rId5"/>
    <p:sldId id="450" r:id="rId6"/>
    <p:sldId id="504" r:id="rId7"/>
    <p:sldId id="463" r:id="rId8"/>
    <p:sldId id="505" r:id="rId9"/>
    <p:sldId id="508" r:id="rId10"/>
    <p:sldId id="507" r:id="rId11"/>
    <p:sldId id="506"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218" autoAdjust="0"/>
  </p:normalViewPr>
  <p:slideViewPr>
    <p:cSldViewPr>
      <p:cViewPr varScale="1">
        <p:scale>
          <a:sx n="71" d="100"/>
          <a:sy n="71" d="100"/>
        </p:scale>
        <p:origin x="1140" y="60"/>
      </p:cViewPr>
      <p:guideLst>
        <p:guide orient="horz" pos="2160"/>
        <p:guide pos="2880"/>
      </p:guideLst>
    </p:cSldViewPr>
  </p:slideViewPr>
  <p:notesTextViewPr>
    <p:cViewPr>
      <p:scale>
        <a:sx n="1" d="1"/>
        <a:sy n="1" d="1"/>
      </p:scale>
      <p:origin x="0" y="0"/>
    </p:cViewPr>
  </p:notesTextViewPr>
  <p:notesViewPr>
    <p:cSldViewPr>
      <p:cViewPr varScale="1">
        <p:scale>
          <a:sx n="87" d="100"/>
          <a:sy n="87" d="100"/>
        </p:scale>
        <p:origin x="3840" y="6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04/04/2024</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D40210-9A76-4288-B9FD-2E6EF58FA949}" type="datetimeFigureOut">
              <a:rPr lang="en-GB" smtClean="0"/>
              <a:t>04/04/2024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EA8173-6EA7-483C-A1E0-CFB4950086E9}" type="slidenum">
              <a:rPr lang="en-GB" smtClean="0"/>
              <a:t>‹#›</a:t>
            </a:fld>
            <a:endParaRPr lang="en-GB"/>
          </a:p>
        </p:txBody>
      </p:sp>
    </p:spTree>
    <p:extLst>
      <p:ext uri="{BB962C8B-B14F-4D97-AF65-F5344CB8AC3E}">
        <p14:creationId xmlns:p14="http://schemas.microsoft.com/office/powerpoint/2010/main" val="2160981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b="0" i="0" dirty="0">
                <a:solidFill>
                  <a:srgbClr val="0A0A0A"/>
                </a:solidFill>
                <a:effectLst/>
                <a:latin typeface="Roboto" panose="02000000000000000000" pitchFamily="2" charset="0"/>
              </a:rPr>
              <a:t>Elis Aspire Smart Body Scale</a:t>
            </a:r>
          </a:p>
          <a:p>
            <a:pPr algn="l" fontAlgn="base"/>
            <a:endParaRPr lang="en-GB" b="0" i="0" dirty="0">
              <a:solidFill>
                <a:srgbClr val="0A0A0A"/>
              </a:solidFill>
              <a:effectLst/>
              <a:latin typeface="Roboto" panose="02000000000000000000" pitchFamily="2" charset="0"/>
            </a:endParaRPr>
          </a:p>
          <a:p>
            <a:pPr algn="l" fontAlgn="base"/>
            <a:r>
              <a:rPr lang="en-GB" b="0" i="0" dirty="0">
                <a:solidFill>
                  <a:srgbClr val="0A0A0A"/>
                </a:solidFill>
                <a:effectLst/>
                <a:latin typeface="Roboto" panose="02000000000000000000" pitchFamily="2" charset="0"/>
              </a:rPr>
              <a:t>Track your weight and fitness goals with the Elis Aspire Smart Body Scale. Perfect for those looking to get fit or learn about your body type with 13 body metrics. Connect with Wi-Fi for greater convenience and automatically sync to the </a:t>
            </a:r>
            <a:r>
              <a:rPr lang="en-GB" b="0" i="0" dirty="0" err="1">
                <a:solidFill>
                  <a:srgbClr val="0A0A0A"/>
                </a:solidFill>
                <a:effectLst/>
                <a:latin typeface="Roboto" panose="02000000000000000000" pitchFamily="2" charset="0"/>
              </a:rPr>
              <a:t>Renpho</a:t>
            </a:r>
            <a:r>
              <a:rPr lang="en-GB" b="0" i="0" dirty="0">
                <a:solidFill>
                  <a:srgbClr val="0A0A0A"/>
                </a:solidFill>
                <a:effectLst/>
                <a:latin typeface="Roboto" panose="02000000000000000000" pitchFamily="2" charset="0"/>
              </a:rPr>
              <a:t> Health app. Step on the scale, track your data and see your trends overtime.</a:t>
            </a:r>
          </a:p>
          <a:p>
            <a:pPr algn="l" fontAlgn="base"/>
            <a:r>
              <a:rPr lang="en-GB" b="1" i="0" dirty="0">
                <a:solidFill>
                  <a:srgbClr val="0A0A0A"/>
                </a:solidFill>
                <a:effectLst/>
                <a:latin typeface="Roboto" panose="02000000000000000000" pitchFamily="2" charset="0"/>
              </a:rPr>
              <a:t>BENEFITS</a:t>
            </a:r>
            <a:endParaRPr lang="en-GB" b="0" i="0" dirty="0">
              <a:solidFill>
                <a:srgbClr val="0A0A0A"/>
              </a:solidFill>
              <a:effectLst/>
              <a:latin typeface="Roboto" panose="02000000000000000000" pitchFamily="2" charset="0"/>
            </a:endParaRPr>
          </a:p>
          <a:p>
            <a:pPr algn="l" fontAlgn="base">
              <a:buFont typeface="Arial" panose="020B0604020202020204" pitchFamily="34" charset="0"/>
              <a:buChar char="•"/>
            </a:pPr>
            <a:r>
              <a:rPr lang="en-GB" b="0" i="0" dirty="0">
                <a:solidFill>
                  <a:srgbClr val="0A0A0A"/>
                </a:solidFill>
                <a:effectLst/>
                <a:latin typeface="Roboto" panose="02000000000000000000" pitchFamily="2" charset="0"/>
              </a:rPr>
              <a:t>Delivers comprehensive insight to help you reach your health and fitness goals.</a:t>
            </a:r>
          </a:p>
          <a:p>
            <a:pPr algn="l" fontAlgn="base">
              <a:buFont typeface="Arial" panose="020B0604020202020204" pitchFamily="34" charset="0"/>
              <a:buChar char="•"/>
            </a:pPr>
            <a:r>
              <a:rPr lang="en-GB" b="0" i="0" dirty="0">
                <a:solidFill>
                  <a:srgbClr val="0A0A0A"/>
                </a:solidFill>
                <a:effectLst/>
                <a:latin typeface="Roboto" panose="02000000000000000000" pitchFamily="2" charset="0"/>
              </a:rPr>
              <a:t>Provides real-time information to track progress</a:t>
            </a:r>
          </a:p>
          <a:p>
            <a:pPr algn="l" fontAlgn="base">
              <a:buFont typeface="Arial" panose="020B0604020202020204" pitchFamily="34" charset="0"/>
              <a:buChar char="•"/>
            </a:pPr>
            <a:r>
              <a:rPr lang="en-GB" b="0" i="0" dirty="0">
                <a:solidFill>
                  <a:srgbClr val="0A0A0A"/>
                </a:solidFill>
                <a:effectLst/>
                <a:latin typeface="Roboto" panose="02000000000000000000" pitchFamily="2" charset="0"/>
              </a:rPr>
              <a:t>Track your milestones by using the </a:t>
            </a:r>
            <a:r>
              <a:rPr lang="en-GB" b="0" i="0" dirty="0" err="1">
                <a:solidFill>
                  <a:srgbClr val="0A0A0A"/>
                </a:solidFill>
                <a:effectLst/>
                <a:latin typeface="Roboto" panose="02000000000000000000" pitchFamily="2" charset="0"/>
              </a:rPr>
              <a:t>Renpho</a:t>
            </a:r>
            <a:r>
              <a:rPr lang="en-GB" b="0" i="0" dirty="0">
                <a:solidFill>
                  <a:srgbClr val="0A0A0A"/>
                </a:solidFill>
                <a:effectLst/>
                <a:latin typeface="Roboto" panose="02000000000000000000" pitchFamily="2" charset="0"/>
              </a:rPr>
              <a:t> Health app</a:t>
            </a:r>
          </a:p>
          <a:p>
            <a:pPr algn="l" fontAlgn="base">
              <a:buFont typeface="Arial" panose="020B0604020202020204" pitchFamily="34" charset="0"/>
              <a:buChar char="•"/>
            </a:pPr>
            <a:r>
              <a:rPr lang="en-GB" b="0" i="0" dirty="0">
                <a:solidFill>
                  <a:srgbClr val="0A0A0A"/>
                </a:solidFill>
                <a:effectLst/>
                <a:latin typeface="Roboto" panose="02000000000000000000" pitchFamily="2" charset="0"/>
              </a:rPr>
              <a:t>Access your data on any device by syncing with Samsung Health, Fitbit, Google Fit, or Apple Health</a:t>
            </a:r>
          </a:p>
          <a:p>
            <a:pPr algn="l" fontAlgn="base">
              <a:buFont typeface="Arial" panose="020B0604020202020204" pitchFamily="34" charset="0"/>
              <a:buChar char="•"/>
            </a:pPr>
            <a:r>
              <a:rPr lang="en-GB" b="0" i="0" dirty="0">
                <a:solidFill>
                  <a:srgbClr val="0A0A0A"/>
                </a:solidFill>
                <a:effectLst/>
                <a:latin typeface="Roboto" panose="02000000000000000000" pitchFamily="2" charset="0"/>
              </a:rPr>
              <a:t>Unlimited users for the entire family to share progress</a:t>
            </a:r>
          </a:p>
          <a:p>
            <a:pPr algn="l" fontAlgn="base"/>
            <a:r>
              <a:rPr lang="en-GB" b="1" i="0" dirty="0">
                <a:solidFill>
                  <a:srgbClr val="0A0A0A"/>
                </a:solidFill>
                <a:effectLst/>
                <a:latin typeface="Roboto" panose="02000000000000000000" pitchFamily="2" charset="0"/>
              </a:rPr>
              <a:t>Body Composition Analysis</a:t>
            </a:r>
            <a:br>
              <a:rPr lang="en-GB" b="0" i="0" dirty="0">
                <a:solidFill>
                  <a:srgbClr val="0A0A0A"/>
                </a:solidFill>
                <a:effectLst/>
                <a:latin typeface="Roboto" panose="02000000000000000000" pitchFamily="2" charset="0"/>
              </a:rPr>
            </a:br>
            <a:r>
              <a:rPr lang="en-GB" b="0" i="0" dirty="0">
                <a:solidFill>
                  <a:srgbClr val="0A0A0A"/>
                </a:solidFill>
                <a:effectLst/>
                <a:latin typeface="Roboto" panose="02000000000000000000" pitchFamily="2" charset="0"/>
              </a:rPr>
              <a:t>Gain detailed information on 13 essential body measurements (Body Weight, BMI, Body Fat%, Body Water %, Skeletal Muscle, Fat-free Body Weight, Muscle Mass, Bone Mass, Protein, BMR, Subcutaneous Fat, Visceral Fat, and Metabolic Age).</a:t>
            </a:r>
          </a:p>
          <a:p>
            <a:pPr algn="l" fontAlgn="base"/>
            <a:r>
              <a:rPr lang="en-GB" b="1" i="0" dirty="0">
                <a:solidFill>
                  <a:srgbClr val="0A0A0A"/>
                </a:solidFill>
                <a:effectLst/>
                <a:latin typeface="Roboto" panose="02000000000000000000" pitchFamily="2" charset="0"/>
              </a:rPr>
              <a:t>Set Your Goals</a:t>
            </a:r>
            <a:br>
              <a:rPr lang="en-GB" b="0" i="0" dirty="0">
                <a:solidFill>
                  <a:srgbClr val="0A0A0A"/>
                </a:solidFill>
                <a:effectLst/>
                <a:latin typeface="Roboto" panose="02000000000000000000" pitchFamily="2" charset="0"/>
              </a:rPr>
            </a:br>
            <a:r>
              <a:rPr lang="en-GB" b="0" i="0" dirty="0">
                <a:solidFill>
                  <a:srgbClr val="0A0A0A"/>
                </a:solidFill>
                <a:effectLst/>
                <a:latin typeface="Roboto" panose="02000000000000000000" pitchFamily="2" charset="0"/>
              </a:rPr>
              <a:t>Reach key milestones by managing your goals through the app.</a:t>
            </a:r>
          </a:p>
          <a:p>
            <a:pPr algn="l" fontAlgn="base"/>
            <a:r>
              <a:rPr lang="en-GB" b="1" i="0" dirty="0">
                <a:solidFill>
                  <a:srgbClr val="0A0A0A"/>
                </a:solidFill>
                <a:effectLst/>
                <a:latin typeface="Roboto" panose="02000000000000000000" pitchFamily="2" charset="0"/>
              </a:rPr>
              <a:t>Personalised User Experience</a:t>
            </a:r>
            <a:br>
              <a:rPr lang="en-GB" b="0" i="0" dirty="0">
                <a:solidFill>
                  <a:srgbClr val="0A0A0A"/>
                </a:solidFill>
                <a:effectLst/>
                <a:latin typeface="Roboto" panose="02000000000000000000" pitchFamily="2" charset="0"/>
              </a:rPr>
            </a:br>
            <a:r>
              <a:rPr lang="en-GB" b="0" i="0" dirty="0">
                <a:solidFill>
                  <a:srgbClr val="0A0A0A"/>
                </a:solidFill>
                <a:effectLst/>
                <a:latin typeface="Roboto" panose="02000000000000000000" pitchFamily="2" charset="0"/>
              </a:rPr>
              <a:t>Get accurate progress data through graphs that update in real-time.</a:t>
            </a:r>
          </a:p>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3</a:t>
            </a:fld>
            <a:endParaRPr lang="en-GB"/>
          </a:p>
        </p:txBody>
      </p:sp>
    </p:spTree>
    <p:extLst>
      <p:ext uri="{BB962C8B-B14F-4D97-AF65-F5344CB8AC3E}">
        <p14:creationId xmlns:p14="http://schemas.microsoft.com/office/powerpoint/2010/main" val="38447796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4</a:t>
            </a:fld>
            <a:endParaRPr lang="en-GB"/>
          </a:p>
        </p:txBody>
      </p:sp>
    </p:spTree>
    <p:extLst>
      <p:ext uri="{BB962C8B-B14F-4D97-AF65-F5344CB8AC3E}">
        <p14:creationId xmlns:p14="http://schemas.microsoft.com/office/powerpoint/2010/main" val="34627261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5</a:t>
            </a:fld>
            <a:endParaRPr lang="en-GB"/>
          </a:p>
        </p:txBody>
      </p:sp>
    </p:spTree>
    <p:extLst>
      <p:ext uri="{BB962C8B-B14F-4D97-AF65-F5344CB8AC3E}">
        <p14:creationId xmlns:p14="http://schemas.microsoft.com/office/powerpoint/2010/main" val="24629868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AE79D3-DFF3-D00F-C01B-53EACC2E8C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751465-03AD-E2BF-9E77-2CB802FB81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D22B9C-DE35-6B8E-6ACD-ADE7A8431598}"/>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B9750E9-7B7E-9875-937A-E58127AD1C1D}"/>
              </a:ext>
            </a:extLst>
          </p:cNvPr>
          <p:cNvSpPr>
            <a:spLocks noGrp="1"/>
          </p:cNvSpPr>
          <p:nvPr>
            <p:ph type="sldNum" sz="quarter" idx="5"/>
          </p:nvPr>
        </p:nvSpPr>
        <p:spPr/>
        <p:txBody>
          <a:bodyPr/>
          <a:lstStyle/>
          <a:p>
            <a:fld id="{17EA8173-6EA7-483C-A1E0-CFB4950086E9}" type="slidenum">
              <a:rPr lang="en-GB" smtClean="0"/>
              <a:t>6</a:t>
            </a:fld>
            <a:endParaRPr lang="en-GB"/>
          </a:p>
        </p:txBody>
      </p:sp>
    </p:spTree>
    <p:extLst>
      <p:ext uri="{BB962C8B-B14F-4D97-AF65-F5344CB8AC3E}">
        <p14:creationId xmlns:p14="http://schemas.microsoft.com/office/powerpoint/2010/main" val="22302059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7</a:t>
            </a:fld>
            <a:endParaRPr lang="en-GB"/>
          </a:p>
        </p:txBody>
      </p:sp>
    </p:spTree>
    <p:extLst>
      <p:ext uri="{BB962C8B-B14F-4D97-AF65-F5344CB8AC3E}">
        <p14:creationId xmlns:p14="http://schemas.microsoft.com/office/powerpoint/2010/main" val="62856061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04/04/2024</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04/04/2024</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04/04/2024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04/04/2024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04/04/2024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04/04/2024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04/04/2024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04/04/2024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04/04/2024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04/04/2024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04/04/2024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04/04/2024</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push dir="u"/>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1600" y="1916833"/>
            <a:ext cx="7992888" cy="1440160"/>
          </a:xfrm>
        </p:spPr>
        <p:txBody>
          <a:bodyPr>
            <a:noAutofit/>
          </a:bodyPr>
          <a:lstStyle/>
          <a:p>
            <a:br>
              <a:rPr lang="en-GB" sz="3600" b="1" i="1" dirty="0">
                <a:solidFill>
                  <a:schemeClr val="bg1"/>
                </a:solidFill>
              </a:rPr>
            </a:br>
            <a:r>
              <a:rPr lang="en-GB" sz="3600" b="1" dirty="0">
                <a:solidFill>
                  <a:schemeClr val="bg1"/>
                </a:solidFill>
              </a:rPr>
              <a:t>Population Health and Public Health Promotion</a:t>
            </a:r>
            <a:br>
              <a:rPr lang="en-GB" sz="3600" b="1" i="1" dirty="0">
                <a:solidFill>
                  <a:schemeClr val="bg1"/>
                </a:solidFill>
              </a:rPr>
            </a:br>
            <a:br>
              <a:rPr lang="en-GB" sz="3600" b="1" i="1" dirty="0">
                <a:solidFill>
                  <a:schemeClr val="bg1"/>
                </a:solidFill>
              </a:rPr>
            </a:br>
            <a:r>
              <a:rPr lang="en-GB" sz="3600" b="1" i="1" dirty="0">
                <a:solidFill>
                  <a:schemeClr val="bg1"/>
                </a:solidFill>
              </a:rPr>
              <a:t>Big Data,  Internet of Things, </a:t>
            </a:r>
            <a:br>
              <a:rPr lang="en-GB" sz="3600" b="1" i="1" dirty="0">
                <a:solidFill>
                  <a:schemeClr val="bg1"/>
                </a:solidFill>
                <a:latin typeface="Arial" panose="020B0604020202020204" pitchFamily="34" charset="0"/>
                <a:cs typeface="Arial" panose="020B0604020202020204" pitchFamily="34" charset="0"/>
              </a:rPr>
            </a:br>
            <a:r>
              <a:rPr lang="en-GB" sz="3600" b="1" i="1" dirty="0">
                <a:solidFill>
                  <a:schemeClr val="bg1"/>
                </a:solidFill>
                <a:latin typeface="Arial" panose="020B0604020202020204" pitchFamily="34" charset="0"/>
                <a:cs typeface="Arial" panose="020B0604020202020204" pitchFamily="34" charset="0"/>
              </a:rPr>
              <a:t>Wearable and Implantable Technologies</a:t>
            </a:r>
            <a:br>
              <a:rPr lang="en-GB" sz="3600" b="1" i="1" dirty="0">
                <a:solidFill>
                  <a:schemeClr val="bg1"/>
                </a:solidFill>
                <a:latin typeface="Arial" panose="020B0604020202020204" pitchFamily="34" charset="0"/>
                <a:cs typeface="Arial" panose="020B0604020202020204" pitchFamily="34" charset="0"/>
              </a:rPr>
            </a:br>
            <a:br>
              <a:rPr lang="en-GB" sz="3600" b="1" i="1" dirty="0">
                <a:solidFill>
                  <a:schemeClr val="bg1"/>
                </a:solidFill>
                <a:latin typeface="Arial" panose="020B0604020202020204" pitchFamily="34" charset="0"/>
                <a:cs typeface="Arial" panose="020B0604020202020204" pitchFamily="34" charset="0"/>
              </a:rPr>
            </a:br>
            <a:r>
              <a:rPr lang="en-GB" sz="3600" b="1" dirty="0">
                <a:solidFill>
                  <a:schemeClr val="bg1"/>
                </a:solidFill>
                <a:latin typeface="Arial" panose="020B0604020202020204" pitchFamily="34" charset="0"/>
                <a:cs typeface="Arial" panose="020B0604020202020204" pitchFamily="34" charset="0"/>
              </a:rPr>
              <a:t>Week 8</a:t>
            </a:r>
            <a:endParaRPr lang="en-GB" sz="3200" b="1" dirty="0">
              <a:solidFill>
                <a:schemeClr val="bg1"/>
              </a:solidFill>
              <a:latin typeface="Arial" panose="020B0604020202020204" pitchFamily="34" charset="0"/>
              <a:cs typeface="Arial" panose="020B0604020202020204" pitchFamily="34" charset="0"/>
            </a:endParaRPr>
          </a:p>
        </p:txBody>
      </p:sp>
      <p:sp>
        <p:nvSpPr>
          <p:cNvPr id="3" name="Title 1">
            <a:extLst>
              <a:ext uri="{FF2B5EF4-FFF2-40B4-BE49-F238E27FC236}">
                <a16:creationId xmlns:a16="http://schemas.microsoft.com/office/drawing/2014/main" id="{77A4DBEA-D6A2-4952-8612-2F1B35E2CE46}"/>
              </a:ext>
            </a:extLst>
          </p:cNvPr>
          <p:cNvSpPr txBox="1">
            <a:spLocks/>
          </p:cNvSpPr>
          <p:nvPr/>
        </p:nvSpPr>
        <p:spPr>
          <a:xfrm>
            <a:off x="251520" y="5445224"/>
            <a:ext cx="7992888" cy="64807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2000" b="1">
              <a:solidFill>
                <a:schemeClr val="bg1"/>
              </a:solidFill>
            </a:endParaRPr>
          </a:p>
        </p:txBody>
      </p:sp>
      <p:sp>
        <p:nvSpPr>
          <p:cNvPr id="5" name="TextBox 4">
            <a:extLst>
              <a:ext uri="{FF2B5EF4-FFF2-40B4-BE49-F238E27FC236}">
                <a16:creationId xmlns:a16="http://schemas.microsoft.com/office/drawing/2014/main" id="{ADFE276F-6869-41C6-B887-3EC4A210430D}"/>
              </a:ext>
            </a:extLst>
          </p:cNvPr>
          <p:cNvSpPr txBox="1"/>
          <p:nvPr/>
        </p:nvSpPr>
        <p:spPr>
          <a:xfrm>
            <a:off x="107504" y="5508521"/>
            <a:ext cx="2664296" cy="400110"/>
          </a:xfrm>
          <a:prstGeom prst="rect">
            <a:avLst/>
          </a:prstGeom>
          <a:noFill/>
        </p:spPr>
        <p:txBody>
          <a:bodyPr wrap="square">
            <a:sp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000" b="1"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Dr </a:t>
            </a:r>
            <a:r>
              <a:rPr lang="en-GB" sz="2000" b="1" dirty="0">
                <a:solidFill>
                  <a:prstClr val="white"/>
                </a:solidFill>
                <a:latin typeface="Arial" panose="020B0604020202020204" pitchFamily="34" charset="0"/>
                <a:cs typeface="Arial" panose="020B0604020202020204" pitchFamily="34" charset="0"/>
              </a:rPr>
              <a:t>Ping Wu</a:t>
            </a:r>
            <a:endParaRPr kumimoji="0" lang="en-GB" sz="2000" b="0" i="0" u="none" strike="noStrike" kern="1200" cap="none" spc="0" normalizeH="0" baseline="0" noProof="0" dirty="0">
              <a:ln>
                <a:noFill/>
              </a:ln>
              <a:solidFill>
                <a:prstClr val="black">
                  <a:tint val="75000"/>
                </a:prstClr>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95684286"/>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284CC-33D5-13DA-B2ED-25F00A71DB84}"/>
              </a:ext>
            </a:extLst>
          </p:cNvPr>
          <p:cNvSpPr>
            <a:spLocks noGrp="1"/>
          </p:cNvSpPr>
          <p:nvPr>
            <p:ph type="title"/>
          </p:nvPr>
        </p:nvSpPr>
        <p:spPr/>
        <p:txBody>
          <a:bodyPr>
            <a:normAutofit/>
          </a:bodyPr>
          <a:lstStyle/>
          <a:p>
            <a:r>
              <a:rPr lang="en-GB" b="1" dirty="0">
                <a:latin typeface="Arial" panose="020B0604020202020204" pitchFamily="34" charset="0"/>
                <a:cs typeface="Arial" panose="020B0604020202020204" pitchFamily="34" charset="0"/>
              </a:rPr>
              <a:t>Learning objectives</a:t>
            </a:r>
          </a:p>
        </p:txBody>
      </p:sp>
      <p:sp>
        <p:nvSpPr>
          <p:cNvPr id="3" name="Content Placeholder 2">
            <a:extLst>
              <a:ext uri="{FF2B5EF4-FFF2-40B4-BE49-F238E27FC236}">
                <a16:creationId xmlns:a16="http://schemas.microsoft.com/office/drawing/2014/main" id="{9AD6F64A-255D-C778-4B76-31A5018CDC03}"/>
              </a:ext>
            </a:extLst>
          </p:cNvPr>
          <p:cNvSpPr>
            <a:spLocks noGrp="1"/>
          </p:cNvSpPr>
          <p:nvPr>
            <p:ph idx="1"/>
          </p:nvPr>
        </p:nvSpPr>
        <p:spPr>
          <a:xfrm>
            <a:off x="323528" y="1340768"/>
            <a:ext cx="8445624" cy="4337272"/>
          </a:xfrm>
        </p:spPr>
        <p:txBody>
          <a:bodyPr>
            <a:noAutofit/>
          </a:bodyPr>
          <a:lstStyle/>
          <a:p>
            <a:pPr marL="0" indent="0">
              <a:buNone/>
            </a:pPr>
            <a:r>
              <a:rPr lang="en-GB" sz="2800" dirty="0">
                <a:latin typeface="Arial" panose="020B0604020202020204" pitchFamily="34" charset="0"/>
                <a:cs typeface="Arial" panose="020B0604020202020204" pitchFamily="34" charset="0"/>
              </a:rPr>
              <a:t>At the end of this session, student should be able to: </a:t>
            </a:r>
          </a:p>
          <a:p>
            <a:pPr lvl="0" algn="just" rtl="0">
              <a:lnSpc>
                <a:spcPct val="115000"/>
              </a:lnSpc>
              <a:buFont typeface="Wingdings" panose="05000000000000000000" pitchFamily="2" charset="2"/>
              <a:buChar char="§"/>
            </a:pPr>
            <a:r>
              <a:rPr lang="en-GB" sz="2800" dirty="0">
                <a:latin typeface="Arial" panose="020B0604020202020204" pitchFamily="34" charset="0"/>
                <a:ea typeface="Arial" panose="020B0604020202020204" pitchFamily="34" charset="0"/>
                <a:cs typeface="Arial" panose="020B0604020202020204" pitchFamily="34" charset="0"/>
              </a:rPr>
              <a:t>Present group findings on the concept Big Data</a:t>
            </a:r>
          </a:p>
          <a:p>
            <a:pPr lvl="0" algn="just" rtl="0">
              <a:lnSpc>
                <a:spcPct val="115000"/>
              </a:lnSpc>
              <a:buFont typeface="Wingdings" panose="05000000000000000000" pitchFamily="2" charset="2"/>
              <a:buChar char="§"/>
            </a:pPr>
            <a:r>
              <a:rPr lang="en-GB" sz="2800" dirty="0">
                <a:latin typeface="Arial" panose="020B0604020202020204" pitchFamily="34" charset="0"/>
                <a:ea typeface="Arial" panose="020B0604020202020204" pitchFamily="34" charset="0"/>
                <a:cs typeface="Arial" panose="020B0604020202020204" pitchFamily="34" charset="0"/>
              </a:rPr>
              <a:t>Present group findings on the concept of Internet of Things (IoT)</a:t>
            </a:r>
          </a:p>
          <a:p>
            <a:pPr lvl="0" algn="just">
              <a:lnSpc>
                <a:spcPct val="115000"/>
              </a:lnSpc>
              <a:buFont typeface="Wingdings" panose="05000000000000000000" pitchFamily="2" charset="2"/>
              <a:buChar char="§"/>
            </a:pPr>
            <a:r>
              <a:rPr lang="en-GB" sz="2800" dirty="0">
                <a:latin typeface="Arial" panose="020B0604020202020204" pitchFamily="34" charset="0"/>
                <a:ea typeface="Arial" panose="020B0604020202020204" pitchFamily="34" charset="0"/>
                <a:cs typeface="Arial" panose="020B0604020202020204" pitchFamily="34" charset="0"/>
              </a:rPr>
              <a:t>Present group findings on  Wearable and Implantable Technologies</a:t>
            </a:r>
          </a:p>
          <a:p>
            <a:pPr marL="0" lvl="0" indent="0" algn="just">
              <a:lnSpc>
                <a:spcPct val="115000"/>
              </a:lnSpc>
              <a:buNone/>
            </a:pPr>
            <a:r>
              <a:rPr lang="en-GB" sz="2800" dirty="0">
                <a:effectLst/>
                <a:latin typeface="Arial" panose="020B0604020202020204" pitchFamily="34" charset="0"/>
                <a:ea typeface="Arial" panose="020B0604020202020204" pitchFamily="34" charset="0"/>
                <a:cs typeface="Arial" panose="020B0604020202020204" pitchFamily="34" charset="0"/>
              </a:rPr>
              <a:t>Discuss assignment brief for Component 2 (group presentation)</a:t>
            </a:r>
          </a:p>
          <a:p>
            <a:pPr lvl="0" algn="just" rtl="0">
              <a:lnSpc>
                <a:spcPct val="115000"/>
              </a:lnSpc>
              <a:buFont typeface="Wingdings" panose="05000000000000000000" pitchFamily="2" charset="2"/>
              <a:buChar char="§"/>
            </a:pPr>
            <a:endParaRPr lang="en-GB" sz="2800" dirty="0">
              <a:effectLst/>
              <a:latin typeface="Arial" panose="020B0604020202020204" pitchFamily="34" charset="0"/>
              <a:ea typeface="Arial" panose="020B0604020202020204" pitchFamily="34" charset="0"/>
              <a:cs typeface="Arial" panose="020B0604020202020204" pitchFamily="34" charset="0"/>
            </a:endParaRPr>
          </a:p>
          <a:p>
            <a:pPr marL="0" indent="0">
              <a:buNone/>
            </a:pPr>
            <a:endParaRPr lang="en-GB" sz="1800" dirty="0">
              <a:cs typeface="Arial" panose="020B0604020202020204" pitchFamily="34" charset="0"/>
            </a:endParaRPr>
          </a:p>
        </p:txBody>
      </p:sp>
    </p:spTree>
    <p:extLst>
      <p:ext uri="{BB962C8B-B14F-4D97-AF65-F5344CB8AC3E}">
        <p14:creationId xmlns:p14="http://schemas.microsoft.com/office/powerpoint/2010/main" val="31279628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5123E3-8131-A3E2-3D49-64523A3D6F88}"/>
              </a:ext>
            </a:extLst>
          </p:cNvPr>
          <p:cNvSpPr>
            <a:spLocks noGrp="1"/>
          </p:cNvSpPr>
          <p:nvPr>
            <p:ph type="title"/>
          </p:nvPr>
        </p:nvSpPr>
        <p:spPr/>
        <p:txBody>
          <a:bodyPr/>
          <a:lstStyle/>
          <a:p>
            <a:r>
              <a:rPr lang="en-GB" dirty="0"/>
              <a:t>Latest health tech news?</a:t>
            </a:r>
          </a:p>
        </p:txBody>
      </p:sp>
      <p:pic>
        <p:nvPicPr>
          <p:cNvPr id="1026" name="Picture 2" descr="Technology In Healthcare: How Advancements In Tech Have Revolutionized The  Medical Industry - UK Tech News">
            <a:extLst>
              <a:ext uri="{FF2B5EF4-FFF2-40B4-BE49-F238E27FC236}">
                <a16:creationId xmlns:a16="http://schemas.microsoft.com/office/drawing/2014/main" id="{4DEBFBDA-558C-1A95-0D4F-A60E0D54A30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1865" r="-2631" b="16949"/>
          <a:stretch/>
        </p:blipFill>
        <p:spPr bwMode="auto">
          <a:xfrm>
            <a:off x="1151620" y="1700808"/>
            <a:ext cx="7020780" cy="3024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1860764"/>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CD0D0-89CB-B921-354E-290542BA1DDE}"/>
              </a:ext>
            </a:extLst>
          </p:cNvPr>
          <p:cNvSpPr>
            <a:spLocks noGrp="1"/>
          </p:cNvSpPr>
          <p:nvPr>
            <p:ph type="title"/>
          </p:nvPr>
        </p:nvSpPr>
        <p:spPr>
          <a:xfrm>
            <a:off x="-396552" y="260648"/>
            <a:ext cx="8229600" cy="1143000"/>
          </a:xfrm>
        </p:spPr>
        <p:txBody>
          <a:bodyPr/>
          <a:lstStyle/>
          <a:p>
            <a:r>
              <a:rPr lang="en-GB" dirty="0"/>
              <a:t>Group Activity – Big Data</a:t>
            </a:r>
          </a:p>
        </p:txBody>
      </p:sp>
      <p:sp>
        <p:nvSpPr>
          <p:cNvPr id="3" name="Content Placeholder 2">
            <a:extLst>
              <a:ext uri="{FF2B5EF4-FFF2-40B4-BE49-F238E27FC236}">
                <a16:creationId xmlns:a16="http://schemas.microsoft.com/office/drawing/2014/main" id="{B93550FA-2F8B-249C-5C44-FDAEE00547B8}"/>
              </a:ext>
            </a:extLst>
          </p:cNvPr>
          <p:cNvSpPr>
            <a:spLocks noGrp="1"/>
          </p:cNvSpPr>
          <p:nvPr>
            <p:ph idx="1"/>
          </p:nvPr>
        </p:nvSpPr>
        <p:spPr/>
        <p:txBody>
          <a:bodyPr>
            <a:noAutofit/>
          </a:bodyPr>
          <a:lstStyle/>
          <a:p>
            <a:pPr marL="0" indent="0">
              <a:buNone/>
            </a:pPr>
            <a:r>
              <a:rPr lang="en-GB" sz="2300" dirty="0">
                <a:latin typeface="Arial" panose="020B0604020202020204" pitchFamily="34" charset="0"/>
                <a:cs typeface="Arial" panose="020B0604020202020204" pitchFamily="34" charset="0"/>
              </a:rPr>
              <a:t>Break out in smaller groups and address the below questions (30min)</a:t>
            </a:r>
          </a:p>
          <a:p>
            <a:r>
              <a:rPr lang="en-GB" sz="2300" dirty="0">
                <a:latin typeface="Arial" panose="020B0604020202020204" pitchFamily="34" charset="0"/>
                <a:cs typeface="Arial" panose="020B0604020202020204" pitchFamily="34" charset="0"/>
              </a:rPr>
              <a:t>What is big data</a:t>
            </a:r>
          </a:p>
          <a:p>
            <a:r>
              <a:rPr lang="en-GB" sz="2300" dirty="0">
                <a:latin typeface="Arial" panose="020B0604020202020204" pitchFamily="34" charset="0"/>
                <a:cs typeface="Arial" panose="020B0604020202020204" pitchFamily="34" charset="0"/>
              </a:rPr>
              <a:t>Why is big data used in public health and social care </a:t>
            </a:r>
          </a:p>
          <a:p>
            <a:r>
              <a:rPr lang="en-GB" sz="2300" dirty="0">
                <a:latin typeface="Arial" panose="020B0604020202020204" pitchFamily="34" charset="0"/>
                <a:cs typeface="Arial" panose="020B0604020202020204" pitchFamily="34" charset="0"/>
              </a:rPr>
              <a:t>Provide 3 examples of big data</a:t>
            </a:r>
          </a:p>
          <a:p>
            <a:r>
              <a:rPr lang="en-GB" sz="2300" dirty="0">
                <a:latin typeface="Arial" panose="020B0604020202020204" pitchFamily="34" charset="0"/>
                <a:cs typeface="Arial" panose="020B0604020202020204" pitchFamily="34" charset="0"/>
              </a:rPr>
              <a:t>What are the benefits of using big data</a:t>
            </a:r>
          </a:p>
          <a:p>
            <a:r>
              <a:rPr lang="en-GB" sz="2300" dirty="0">
                <a:latin typeface="Arial" panose="020B0604020202020204" pitchFamily="34" charset="0"/>
                <a:cs typeface="Arial" panose="020B0604020202020204" pitchFamily="34" charset="0"/>
              </a:rPr>
              <a:t>What can be the shortfalls of using big data</a:t>
            </a:r>
          </a:p>
          <a:p>
            <a:endParaRPr lang="en-GB" sz="2300" dirty="0">
              <a:latin typeface="Arial" panose="020B0604020202020204" pitchFamily="34" charset="0"/>
              <a:cs typeface="Arial" panose="020B0604020202020204" pitchFamily="34" charset="0"/>
            </a:endParaRPr>
          </a:p>
          <a:p>
            <a:pPr marL="0" indent="0">
              <a:buNone/>
            </a:pPr>
            <a:r>
              <a:rPr lang="en-GB" sz="2300" dirty="0">
                <a:latin typeface="Arial" panose="020B0604020202020204" pitchFamily="34" charset="0"/>
                <a:cs typeface="Arial" panose="020B0604020202020204" pitchFamily="34" charset="0"/>
              </a:rPr>
              <a:t>Present your findings in class</a:t>
            </a:r>
          </a:p>
        </p:txBody>
      </p:sp>
      <p:pic>
        <p:nvPicPr>
          <p:cNvPr id="1026" name="Picture 2" descr="What is Big Data | Big Data Definition | Edureka">
            <a:extLst>
              <a:ext uri="{FF2B5EF4-FFF2-40B4-BE49-F238E27FC236}">
                <a16:creationId xmlns:a16="http://schemas.microsoft.com/office/drawing/2014/main" id="{BD1C7564-D095-CA2E-BB0A-9DB1E6E986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6" y="172371"/>
            <a:ext cx="2080270" cy="12099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23120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Effect transition="in" filter="fade">
                                      <p:cBhvr>
                                        <p:cTn id="49" dur="1000"/>
                                        <p:tgtEl>
                                          <p:spTgt spid="3">
                                            <p:txEl>
                                              <p:pRg st="5" end="5"/>
                                            </p:txEl>
                                          </p:spTgt>
                                        </p:tgtEl>
                                      </p:cBhvr>
                                    </p:animEffect>
                                    <p:anim calcmode="lin" valueType="num">
                                      <p:cBhvr>
                                        <p:cTn id="5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1000"/>
                                        <p:tgtEl>
                                          <p:spTgt spid="3">
                                            <p:txEl>
                                              <p:pRg st="7" end="7"/>
                                            </p:txEl>
                                          </p:spTgt>
                                        </p:tgtEl>
                                      </p:cBhvr>
                                    </p:animEffect>
                                    <p:anim calcmode="lin" valueType="num">
                                      <p:cBhvr>
                                        <p:cTn id="5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CD0D0-89CB-B921-354E-290542BA1DDE}"/>
              </a:ext>
            </a:extLst>
          </p:cNvPr>
          <p:cNvSpPr>
            <a:spLocks noGrp="1"/>
          </p:cNvSpPr>
          <p:nvPr>
            <p:ph type="title"/>
          </p:nvPr>
        </p:nvSpPr>
        <p:spPr>
          <a:xfrm>
            <a:off x="611560" y="222346"/>
            <a:ext cx="8229600" cy="1143000"/>
          </a:xfrm>
        </p:spPr>
        <p:txBody>
          <a:bodyPr>
            <a:normAutofit fontScale="90000"/>
          </a:bodyPr>
          <a:lstStyle/>
          <a:p>
            <a:r>
              <a:rPr lang="en-GB" dirty="0"/>
              <a:t>Group Activity – Internet of Things (IoT)</a:t>
            </a:r>
          </a:p>
        </p:txBody>
      </p:sp>
      <p:sp>
        <p:nvSpPr>
          <p:cNvPr id="3" name="Content Placeholder 2">
            <a:extLst>
              <a:ext uri="{FF2B5EF4-FFF2-40B4-BE49-F238E27FC236}">
                <a16:creationId xmlns:a16="http://schemas.microsoft.com/office/drawing/2014/main" id="{B93550FA-2F8B-249C-5C44-FDAEE00547B8}"/>
              </a:ext>
            </a:extLst>
          </p:cNvPr>
          <p:cNvSpPr>
            <a:spLocks noGrp="1"/>
          </p:cNvSpPr>
          <p:nvPr>
            <p:ph idx="1"/>
          </p:nvPr>
        </p:nvSpPr>
        <p:spPr/>
        <p:txBody>
          <a:bodyPr>
            <a:noAutofit/>
          </a:bodyPr>
          <a:lstStyle/>
          <a:p>
            <a:pPr marL="0" indent="0">
              <a:buNone/>
            </a:pPr>
            <a:r>
              <a:rPr lang="en-GB" sz="2300" dirty="0">
                <a:latin typeface="Arial" panose="020B0604020202020204" pitchFamily="34" charset="0"/>
                <a:cs typeface="Arial" panose="020B0604020202020204" pitchFamily="34" charset="0"/>
              </a:rPr>
              <a:t>Break out in smaller groups and address the below questions (30min)</a:t>
            </a:r>
          </a:p>
          <a:p>
            <a:r>
              <a:rPr lang="en-GB" sz="2300" dirty="0">
                <a:latin typeface="Arial" panose="020B0604020202020204" pitchFamily="34" charset="0"/>
                <a:cs typeface="Arial" panose="020B0604020202020204" pitchFamily="34" charset="0"/>
              </a:rPr>
              <a:t>What is IoT</a:t>
            </a:r>
          </a:p>
          <a:p>
            <a:r>
              <a:rPr lang="en-GB" sz="2300" dirty="0">
                <a:latin typeface="Arial" panose="020B0604020202020204" pitchFamily="34" charset="0"/>
                <a:cs typeface="Arial" panose="020B0604020202020204" pitchFamily="34" charset="0"/>
              </a:rPr>
              <a:t>Why is IoT used in public health and social care </a:t>
            </a:r>
          </a:p>
          <a:p>
            <a:r>
              <a:rPr lang="en-GB" sz="2300" dirty="0">
                <a:latin typeface="Arial" panose="020B0604020202020204" pitchFamily="34" charset="0"/>
                <a:cs typeface="Arial" panose="020B0604020202020204" pitchFamily="34" charset="0"/>
              </a:rPr>
              <a:t>Provide 3 examples of IoT</a:t>
            </a:r>
          </a:p>
          <a:p>
            <a:r>
              <a:rPr lang="en-GB" sz="2300" dirty="0">
                <a:latin typeface="Arial" panose="020B0604020202020204" pitchFamily="34" charset="0"/>
                <a:cs typeface="Arial" panose="020B0604020202020204" pitchFamily="34" charset="0"/>
              </a:rPr>
              <a:t>What are the benefits of using IoT</a:t>
            </a:r>
          </a:p>
          <a:p>
            <a:r>
              <a:rPr lang="en-GB" sz="2300" dirty="0">
                <a:latin typeface="Arial" panose="020B0604020202020204" pitchFamily="34" charset="0"/>
                <a:cs typeface="Arial" panose="020B0604020202020204" pitchFamily="34" charset="0"/>
              </a:rPr>
              <a:t>What can be the shortfalls of using IoT</a:t>
            </a:r>
          </a:p>
          <a:p>
            <a:endParaRPr lang="en-GB" sz="2300" dirty="0">
              <a:latin typeface="Arial" panose="020B0604020202020204" pitchFamily="34" charset="0"/>
              <a:cs typeface="Arial" panose="020B0604020202020204" pitchFamily="34" charset="0"/>
            </a:endParaRPr>
          </a:p>
          <a:p>
            <a:pPr marL="0" indent="0">
              <a:buNone/>
            </a:pPr>
            <a:r>
              <a:rPr lang="en-GB" sz="2300" dirty="0">
                <a:latin typeface="Arial" panose="020B0604020202020204" pitchFamily="34" charset="0"/>
                <a:cs typeface="Arial" panose="020B0604020202020204" pitchFamily="34" charset="0"/>
              </a:rPr>
              <a:t>Present your findings in class</a:t>
            </a:r>
          </a:p>
        </p:txBody>
      </p:sp>
      <p:pic>
        <p:nvPicPr>
          <p:cNvPr id="2050" name="Picture 2" descr="What is the IoT? Everything you need to know about the Internet of Things  right now | ZDNET">
            <a:extLst>
              <a:ext uri="{FF2B5EF4-FFF2-40B4-BE49-F238E27FC236}">
                <a16:creationId xmlns:a16="http://schemas.microsoft.com/office/drawing/2014/main" id="{2166FDD6-353E-2629-0744-29B6ECA282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4077072"/>
            <a:ext cx="2425452" cy="13582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30343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Effect transition="in" filter="fade">
                                      <p:cBhvr>
                                        <p:cTn id="49" dur="1000"/>
                                        <p:tgtEl>
                                          <p:spTgt spid="3">
                                            <p:txEl>
                                              <p:pRg st="5" end="5"/>
                                            </p:txEl>
                                          </p:spTgt>
                                        </p:tgtEl>
                                      </p:cBhvr>
                                    </p:animEffect>
                                    <p:anim calcmode="lin" valueType="num">
                                      <p:cBhvr>
                                        <p:cTn id="5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1000"/>
                                        <p:tgtEl>
                                          <p:spTgt spid="3">
                                            <p:txEl>
                                              <p:pRg st="7" end="7"/>
                                            </p:txEl>
                                          </p:spTgt>
                                        </p:tgtEl>
                                      </p:cBhvr>
                                    </p:animEffect>
                                    <p:anim calcmode="lin" valueType="num">
                                      <p:cBhvr>
                                        <p:cTn id="5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9294BD-1AF2-F1F3-2609-64882B6D1D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06EA6BB-05A5-3C9A-8131-A1D3B31E6E28}"/>
              </a:ext>
            </a:extLst>
          </p:cNvPr>
          <p:cNvSpPr>
            <a:spLocks noGrp="1"/>
          </p:cNvSpPr>
          <p:nvPr>
            <p:ph type="title"/>
          </p:nvPr>
        </p:nvSpPr>
        <p:spPr>
          <a:xfrm>
            <a:off x="611560" y="222346"/>
            <a:ext cx="8229600" cy="1143000"/>
          </a:xfrm>
        </p:spPr>
        <p:txBody>
          <a:bodyPr>
            <a:normAutofit fontScale="90000"/>
          </a:bodyPr>
          <a:lstStyle/>
          <a:p>
            <a:r>
              <a:rPr lang="en-GB" dirty="0"/>
              <a:t>Group Activity – Wearable and Implantable </a:t>
            </a:r>
          </a:p>
        </p:txBody>
      </p:sp>
      <p:sp>
        <p:nvSpPr>
          <p:cNvPr id="3" name="Content Placeholder 2">
            <a:extLst>
              <a:ext uri="{FF2B5EF4-FFF2-40B4-BE49-F238E27FC236}">
                <a16:creationId xmlns:a16="http://schemas.microsoft.com/office/drawing/2014/main" id="{55119910-1C3B-08B9-D350-F19AD95B8C91}"/>
              </a:ext>
            </a:extLst>
          </p:cNvPr>
          <p:cNvSpPr>
            <a:spLocks noGrp="1"/>
          </p:cNvSpPr>
          <p:nvPr>
            <p:ph idx="1"/>
          </p:nvPr>
        </p:nvSpPr>
        <p:spPr/>
        <p:txBody>
          <a:bodyPr>
            <a:noAutofit/>
          </a:bodyPr>
          <a:lstStyle/>
          <a:p>
            <a:pPr marL="0" indent="0">
              <a:buNone/>
            </a:pPr>
            <a:r>
              <a:rPr lang="en-GB" sz="2300" dirty="0">
                <a:latin typeface="Arial" panose="020B0604020202020204" pitchFamily="34" charset="0"/>
                <a:cs typeface="Arial" panose="020B0604020202020204" pitchFamily="34" charset="0"/>
              </a:rPr>
              <a:t>Break out in smaller groups and address the below questions (30min)</a:t>
            </a:r>
          </a:p>
          <a:p>
            <a:r>
              <a:rPr lang="en-GB" sz="2300" dirty="0">
                <a:latin typeface="Arial" panose="020B0604020202020204" pitchFamily="34" charset="0"/>
                <a:cs typeface="Arial" panose="020B0604020202020204" pitchFamily="34" charset="0"/>
              </a:rPr>
              <a:t>What is wearable and implantable </a:t>
            </a:r>
          </a:p>
          <a:p>
            <a:r>
              <a:rPr lang="en-GB" sz="2300" dirty="0">
                <a:latin typeface="Arial" panose="020B0604020202020204" pitchFamily="34" charset="0"/>
                <a:cs typeface="Arial" panose="020B0604020202020204" pitchFamily="34" charset="0"/>
              </a:rPr>
              <a:t>Provide 3 examples of how these technologies are used in public health and social care</a:t>
            </a:r>
          </a:p>
          <a:p>
            <a:r>
              <a:rPr lang="en-GB" sz="2300" dirty="0">
                <a:latin typeface="Arial" panose="020B0604020202020204" pitchFamily="34" charset="0"/>
                <a:cs typeface="Arial" panose="020B0604020202020204" pitchFamily="34" charset="0"/>
              </a:rPr>
              <a:t>What are the benefits of using these technologies</a:t>
            </a:r>
          </a:p>
          <a:p>
            <a:r>
              <a:rPr lang="en-GB" sz="2300" dirty="0">
                <a:latin typeface="Arial" panose="020B0604020202020204" pitchFamily="34" charset="0"/>
                <a:cs typeface="Arial" panose="020B0604020202020204" pitchFamily="34" charset="0"/>
              </a:rPr>
              <a:t>What can be the shortfalls of using these technologies</a:t>
            </a:r>
          </a:p>
          <a:p>
            <a:endParaRPr lang="en-GB" sz="2300" dirty="0">
              <a:latin typeface="Arial" panose="020B0604020202020204" pitchFamily="34" charset="0"/>
              <a:cs typeface="Arial" panose="020B0604020202020204" pitchFamily="34" charset="0"/>
            </a:endParaRPr>
          </a:p>
          <a:p>
            <a:pPr marL="0" indent="0">
              <a:buNone/>
            </a:pPr>
            <a:r>
              <a:rPr lang="en-GB" sz="2300" dirty="0">
                <a:latin typeface="Arial" panose="020B0604020202020204" pitchFamily="34" charset="0"/>
                <a:cs typeface="Arial" panose="020B0604020202020204" pitchFamily="34" charset="0"/>
              </a:rPr>
              <a:t>Present your findings in class</a:t>
            </a:r>
          </a:p>
        </p:txBody>
      </p:sp>
    </p:spTree>
    <p:extLst>
      <p:ext uri="{BB962C8B-B14F-4D97-AF65-F5344CB8AC3E}">
        <p14:creationId xmlns:p14="http://schemas.microsoft.com/office/powerpoint/2010/main" val="192341539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1AFF6-82D4-F4AD-809E-4E8D30EF4EEF}"/>
              </a:ext>
            </a:extLst>
          </p:cNvPr>
          <p:cNvSpPr>
            <a:spLocks noGrp="1"/>
          </p:cNvSpPr>
          <p:nvPr>
            <p:ph type="title"/>
          </p:nvPr>
        </p:nvSpPr>
        <p:spPr/>
        <p:txBody>
          <a:bodyPr>
            <a:normAutofit fontScale="90000"/>
          </a:bodyPr>
          <a:lstStyle/>
          <a:p>
            <a:r>
              <a:rPr lang="en-GB" dirty="0"/>
              <a:t>Do you have any critical questions?</a:t>
            </a:r>
          </a:p>
        </p:txBody>
      </p:sp>
      <p:sp>
        <p:nvSpPr>
          <p:cNvPr id="3" name="Content Placeholder 2">
            <a:extLst>
              <a:ext uri="{FF2B5EF4-FFF2-40B4-BE49-F238E27FC236}">
                <a16:creationId xmlns:a16="http://schemas.microsoft.com/office/drawing/2014/main" id="{DFFC528F-A99F-3009-12B8-6B4599641BDB}"/>
              </a:ext>
            </a:extLst>
          </p:cNvPr>
          <p:cNvSpPr>
            <a:spLocks noGrp="1"/>
          </p:cNvSpPr>
          <p:nvPr>
            <p:ph idx="1"/>
          </p:nvPr>
        </p:nvSpPr>
        <p:spPr/>
        <p:txBody>
          <a:bodyPr/>
          <a:lstStyle/>
          <a:p>
            <a:endParaRPr lang="en-GB" dirty="0"/>
          </a:p>
          <a:p>
            <a:r>
              <a:rPr lang="en-GB" dirty="0"/>
              <a:t>Take part in the student panel</a:t>
            </a:r>
          </a:p>
          <a:p>
            <a:r>
              <a:rPr lang="en-GB" dirty="0"/>
              <a:t>5 students</a:t>
            </a:r>
          </a:p>
          <a:p>
            <a:r>
              <a:rPr lang="en-GB" dirty="0"/>
              <a:t>Ask critical questions to the experts during the Q/A</a:t>
            </a:r>
          </a:p>
        </p:txBody>
      </p:sp>
    </p:spTree>
    <p:extLst>
      <p:ext uri="{BB962C8B-B14F-4D97-AF65-F5344CB8AC3E}">
        <p14:creationId xmlns:p14="http://schemas.microsoft.com/office/powerpoint/2010/main" val="1007080066"/>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C4B898-DB48-3B25-84F1-69F34C7A64A4}"/>
              </a:ext>
            </a:extLst>
          </p:cNvPr>
          <p:cNvSpPr>
            <a:spLocks noGrp="1"/>
          </p:cNvSpPr>
          <p:nvPr>
            <p:ph type="title"/>
          </p:nvPr>
        </p:nvSpPr>
        <p:spPr/>
        <p:txBody>
          <a:bodyPr/>
          <a:lstStyle/>
          <a:p>
            <a:r>
              <a:rPr lang="en-GB" dirty="0"/>
              <a:t>Assignment briefs </a:t>
            </a:r>
          </a:p>
        </p:txBody>
      </p:sp>
      <p:sp>
        <p:nvSpPr>
          <p:cNvPr id="3" name="Content Placeholder 2">
            <a:extLst>
              <a:ext uri="{FF2B5EF4-FFF2-40B4-BE49-F238E27FC236}">
                <a16:creationId xmlns:a16="http://schemas.microsoft.com/office/drawing/2014/main" id="{857B007C-43E3-24D5-98DD-48235C2D98C9}"/>
              </a:ext>
            </a:extLst>
          </p:cNvPr>
          <p:cNvSpPr>
            <a:spLocks noGrp="1"/>
          </p:cNvSpPr>
          <p:nvPr>
            <p:ph idx="1"/>
          </p:nvPr>
        </p:nvSpPr>
        <p:spPr/>
        <p:txBody>
          <a:bodyPr/>
          <a:lstStyle/>
          <a:p>
            <a:endParaRPr lang="en-GB" dirty="0"/>
          </a:p>
          <a:p>
            <a:endParaRPr lang="en-GB" dirty="0"/>
          </a:p>
          <a:p>
            <a:pPr marL="0" indent="0" algn="ctr">
              <a:buNone/>
            </a:pPr>
            <a:r>
              <a:rPr lang="en-GB" sz="4400" dirty="0"/>
              <a:t>Q/A</a:t>
            </a:r>
          </a:p>
        </p:txBody>
      </p:sp>
    </p:spTree>
    <p:extLst>
      <p:ext uri="{BB962C8B-B14F-4D97-AF65-F5344CB8AC3E}">
        <p14:creationId xmlns:p14="http://schemas.microsoft.com/office/powerpoint/2010/main" val="3801907488"/>
      </p:ext>
    </p:extLst>
  </p:cSld>
  <p:clrMapOvr>
    <a:masterClrMapping/>
  </p:clrMapOvr>
  <p:transition spd="slow">
    <p:push dir="u"/>
  </p:transition>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41C78B1F6210C4E9A58F73BA6479D21" ma:contentTypeVersion="2" ma:contentTypeDescription="Create a new document." ma:contentTypeScope="" ma:versionID="52f795333ace41bef08649b18825776b">
  <xsd:schema xmlns:xsd="http://www.w3.org/2001/XMLSchema" xmlns:xs="http://www.w3.org/2001/XMLSchema" xmlns:p="http://schemas.microsoft.com/office/2006/metadata/properties" xmlns:ns3="f856874f-9946-48cd-ac29-4cb76853c4c1" targetNamespace="http://schemas.microsoft.com/office/2006/metadata/properties" ma:root="true" ma:fieldsID="7a6da204620c827d4f9b8b623575ef93" ns3:_="">
    <xsd:import namespace="f856874f-9946-48cd-ac29-4cb76853c4c1"/>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56874f-9946-48cd-ac29-4cb76853c4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65FC5585-51CA-4C4C-9028-AEC8FAD67B8B}">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f856874f-9946-48cd-ac29-4cb76853c4c1"/>
    <ds:schemaRef ds:uri="http://www.w3.org/XML/1998/namespace"/>
    <ds:schemaRef ds:uri="http://purl.org/dc/dcmitype/"/>
  </ds:schemaRefs>
</ds:datastoreItem>
</file>

<file path=customXml/itemProps3.xml><?xml version="1.0" encoding="utf-8"?>
<ds:datastoreItem xmlns:ds="http://schemas.openxmlformats.org/officeDocument/2006/customXml" ds:itemID="{03D7929B-5B4C-4CAE-8D27-458BB31CA3A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856874f-9946-48cd-ac29-4cb76853c4c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48</TotalTime>
  <Words>510</Words>
  <Application>Microsoft Office PowerPoint</Application>
  <PresentationFormat>On-screen Show (4:3)</PresentationFormat>
  <Paragraphs>61</Paragraphs>
  <Slides>8</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Myriad Pro</vt:lpstr>
      <vt:lpstr>Roboto</vt:lpstr>
      <vt:lpstr>Wingdings</vt:lpstr>
      <vt:lpstr>20140311PresentationUWTSDTemplate</vt:lpstr>
      <vt:lpstr> Population Health and Public Health Promotion  Big Data,  Internet of Things,  Wearable and Implantable Technologies  Week 8</vt:lpstr>
      <vt:lpstr>Learning objectives</vt:lpstr>
      <vt:lpstr>Latest health tech news?</vt:lpstr>
      <vt:lpstr>Group Activity – Big Data</vt:lpstr>
      <vt:lpstr>Group Activity – Internet of Things (IoT)</vt:lpstr>
      <vt:lpstr>Group Activity – Wearable and Implantable </vt:lpstr>
      <vt:lpstr>Do you have any critical questions?</vt:lpstr>
      <vt:lpstr>Assignment briefs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Ping Wu</cp:lastModifiedBy>
  <cp:revision>95</cp:revision>
  <dcterms:created xsi:type="dcterms:W3CDTF">2015-04-14T15:21:28Z</dcterms:created>
  <dcterms:modified xsi:type="dcterms:W3CDTF">2024-04-04T17:16:02Z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0x010100341C78B1F6210C4E9A58F73BA6479D21</vt:lpwstr>
  </property>
</Properties>
</file>