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9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5771D1-E728-4C51-95D9-F3CED40FEF3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44896A-5508-485B-9680-B5AA25604602}">
      <dgm:prSet/>
      <dgm:spPr/>
      <dgm:t>
        <a:bodyPr/>
        <a:lstStyle/>
        <a:p>
          <a:r>
            <a:rPr lang="en-GB"/>
            <a:t>Sender – the one who creates a message</a:t>
          </a:r>
          <a:endParaRPr lang="en-US"/>
        </a:p>
      </dgm:t>
    </dgm:pt>
    <dgm:pt modelId="{6BD28B5C-D53F-495E-8D29-07B6D8D3F117}" type="parTrans" cxnId="{4C116C30-AEE1-4F2A-B205-621796ACD993}">
      <dgm:prSet/>
      <dgm:spPr/>
      <dgm:t>
        <a:bodyPr/>
        <a:lstStyle/>
        <a:p>
          <a:endParaRPr lang="en-US"/>
        </a:p>
      </dgm:t>
    </dgm:pt>
    <dgm:pt modelId="{7232338B-EBDB-4765-AE46-6BCEF1E4FA22}" type="sibTrans" cxnId="{4C116C30-AEE1-4F2A-B205-621796ACD993}">
      <dgm:prSet/>
      <dgm:spPr/>
      <dgm:t>
        <a:bodyPr/>
        <a:lstStyle/>
        <a:p>
          <a:endParaRPr lang="en-US"/>
        </a:p>
      </dgm:t>
    </dgm:pt>
    <dgm:pt modelId="{B63AD414-C24F-4923-A280-5D9F755ABF85}">
      <dgm:prSet/>
      <dgm:spPr/>
      <dgm:t>
        <a:bodyPr/>
        <a:lstStyle/>
        <a:p>
          <a:r>
            <a:rPr lang="en-GB"/>
            <a:t>Message – what has to be communicated</a:t>
          </a:r>
          <a:endParaRPr lang="en-US"/>
        </a:p>
      </dgm:t>
    </dgm:pt>
    <dgm:pt modelId="{639C2515-88B7-46DC-ABEC-DBF98CD99F50}" type="parTrans" cxnId="{8CA98C1A-3AA3-43F7-BEC3-1C50C7029A92}">
      <dgm:prSet/>
      <dgm:spPr/>
      <dgm:t>
        <a:bodyPr/>
        <a:lstStyle/>
        <a:p>
          <a:endParaRPr lang="en-US"/>
        </a:p>
      </dgm:t>
    </dgm:pt>
    <dgm:pt modelId="{BDCB8218-77ED-47D4-8F06-78BCE6DAE288}" type="sibTrans" cxnId="{8CA98C1A-3AA3-43F7-BEC3-1C50C7029A92}">
      <dgm:prSet/>
      <dgm:spPr/>
      <dgm:t>
        <a:bodyPr/>
        <a:lstStyle/>
        <a:p>
          <a:endParaRPr lang="en-US"/>
        </a:p>
      </dgm:t>
    </dgm:pt>
    <dgm:pt modelId="{70D30F97-7612-461E-8396-38AF5545676A}">
      <dgm:prSet/>
      <dgm:spPr/>
      <dgm:t>
        <a:bodyPr/>
        <a:lstStyle/>
        <a:p>
          <a:r>
            <a:rPr lang="en-GB"/>
            <a:t>Media – the channel that is used to send message i.e post, email, phone.</a:t>
          </a:r>
          <a:endParaRPr lang="en-US"/>
        </a:p>
      </dgm:t>
    </dgm:pt>
    <dgm:pt modelId="{1135DD32-91D8-4F6C-B885-DD67B9DE7B36}" type="parTrans" cxnId="{8358C29C-9793-4AA2-9CB2-68CF51DE8B9E}">
      <dgm:prSet/>
      <dgm:spPr/>
      <dgm:t>
        <a:bodyPr/>
        <a:lstStyle/>
        <a:p>
          <a:endParaRPr lang="en-US"/>
        </a:p>
      </dgm:t>
    </dgm:pt>
    <dgm:pt modelId="{4C0F8C8C-435E-4CEC-8C9C-7870A5D60220}" type="sibTrans" cxnId="{8358C29C-9793-4AA2-9CB2-68CF51DE8B9E}">
      <dgm:prSet/>
      <dgm:spPr/>
      <dgm:t>
        <a:bodyPr/>
        <a:lstStyle/>
        <a:p>
          <a:endParaRPr lang="en-US"/>
        </a:p>
      </dgm:t>
    </dgm:pt>
    <dgm:pt modelId="{B6F82620-B3E3-4D58-B3A0-4AD94C4406E7}">
      <dgm:prSet/>
      <dgm:spPr/>
      <dgm:t>
        <a:bodyPr/>
        <a:lstStyle/>
        <a:p>
          <a:r>
            <a:rPr lang="en-GB"/>
            <a:t>Receiver – the one who the message is meant for.</a:t>
          </a:r>
          <a:endParaRPr lang="en-US"/>
        </a:p>
      </dgm:t>
    </dgm:pt>
    <dgm:pt modelId="{8B0EEE4D-6880-4C9A-8E54-E5D5B7FCAB67}" type="parTrans" cxnId="{5C0B3D12-B074-4C04-A58C-4271E17A16C1}">
      <dgm:prSet/>
      <dgm:spPr/>
      <dgm:t>
        <a:bodyPr/>
        <a:lstStyle/>
        <a:p>
          <a:endParaRPr lang="en-US"/>
        </a:p>
      </dgm:t>
    </dgm:pt>
    <dgm:pt modelId="{5F61E855-380E-4606-90C3-4EDF2DE7B975}" type="sibTrans" cxnId="{5C0B3D12-B074-4C04-A58C-4271E17A16C1}">
      <dgm:prSet/>
      <dgm:spPr/>
      <dgm:t>
        <a:bodyPr/>
        <a:lstStyle/>
        <a:p>
          <a:endParaRPr lang="en-US"/>
        </a:p>
      </dgm:t>
    </dgm:pt>
    <dgm:pt modelId="{9D2677BE-2805-4F23-A2B7-A39FF3D7757D}">
      <dgm:prSet/>
      <dgm:spPr/>
      <dgm:t>
        <a:bodyPr/>
        <a:lstStyle/>
        <a:p>
          <a:r>
            <a:rPr lang="en-GB" i="1"/>
            <a:t>Source (Singh and Day, 2021)</a:t>
          </a:r>
          <a:endParaRPr lang="en-US"/>
        </a:p>
      </dgm:t>
    </dgm:pt>
    <dgm:pt modelId="{D634250F-9996-46F2-B5F7-3B102B2BFF78}" type="parTrans" cxnId="{2F9E60ED-0E70-4D09-A476-63F6D6ED26B2}">
      <dgm:prSet/>
      <dgm:spPr/>
      <dgm:t>
        <a:bodyPr/>
        <a:lstStyle/>
        <a:p>
          <a:endParaRPr lang="en-US"/>
        </a:p>
      </dgm:t>
    </dgm:pt>
    <dgm:pt modelId="{3F3AE914-2163-445E-88FC-C99BBD18A788}" type="sibTrans" cxnId="{2F9E60ED-0E70-4D09-A476-63F6D6ED26B2}">
      <dgm:prSet/>
      <dgm:spPr/>
      <dgm:t>
        <a:bodyPr/>
        <a:lstStyle/>
        <a:p>
          <a:endParaRPr lang="en-US"/>
        </a:p>
      </dgm:t>
    </dgm:pt>
    <dgm:pt modelId="{5E2A8680-47F6-4A72-AF78-FDF7F8C61F5C}" type="pres">
      <dgm:prSet presAssocID="{EB5771D1-E728-4C51-95D9-F3CED40FEF39}" presName="linear" presStyleCnt="0">
        <dgm:presLayoutVars>
          <dgm:animLvl val="lvl"/>
          <dgm:resizeHandles val="exact"/>
        </dgm:presLayoutVars>
      </dgm:prSet>
      <dgm:spPr/>
    </dgm:pt>
    <dgm:pt modelId="{E847B97F-64F4-4030-B207-8B44B69F5C4E}" type="pres">
      <dgm:prSet presAssocID="{6D44896A-5508-485B-9680-B5AA2560460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30AA4D-2195-4355-BF55-595568ED5441}" type="pres">
      <dgm:prSet presAssocID="{7232338B-EBDB-4765-AE46-6BCEF1E4FA22}" presName="spacer" presStyleCnt="0"/>
      <dgm:spPr/>
    </dgm:pt>
    <dgm:pt modelId="{9436F812-5C79-4B3B-B5AC-7451E1F1D980}" type="pres">
      <dgm:prSet presAssocID="{B63AD414-C24F-4923-A280-5D9F755ABF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D8EFB5D-8842-4C98-AC9F-933902F34778}" type="pres">
      <dgm:prSet presAssocID="{BDCB8218-77ED-47D4-8F06-78BCE6DAE288}" presName="spacer" presStyleCnt="0"/>
      <dgm:spPr/>
    </dgm:pt>
    <dgm:pt modelId="{87EAA414-B75B-48FB-84AB-A952A3AAC542}" type="pres">
      <dgm:prSet presAssocID="{70D30F97-7612-461E-8396-38AF5545676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D998E13-E962-4C3D-9CD2-3E3F214CA096}" type="pres">
      <dgm:prSet presAssocID="{4C0F8C8C-435E-4CEC-8C9C-7870A5D60220}" presName="spacer" presStyleCnt="0"/>
      <dgm:spPr/>
    </dgm:pt>
    <dgm:pt modelId="{27F8021D-89A6-4BE6-8765-7E463E15BDDF}" type="pres">
      <dgm:prSet presAssocID="{B6F82620-B3E3-4D58-B3A0-4AD94C4406E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5905109-35D3-4B17-BADD-F0443DFCFF5A}" type="pres">
      <dgm:prSet presAssocID="{5F61E855-380E-4606-90C3-4EDF2DE7B975}" presName="spacer" presStyleCnt="0"/>
      <dgm:spPr/>
    </dgm:pt>
    <dgm:pt modelId="{2DFCF00C-A11D-4B25-BA49-23D352FC8A3B}" type="pres">
      <dgm:prSet presAssocID="{9D2677BE-2805-4F23-A2B7-A39FF3D7757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C0B3D12-B074-4C04-A58C-4271E17A16C1}" srcId="{EB5771D1-E728-4C51-95D9-F3CED40FEF39}" destId="{B6F82620-B3E3-4D58-B3A0-4AD94C4406E7}" srcOrd="3" destOrd="0" parTransId="{8B0EEE4D-6880-4C9A-8E54-E5D5B7FCAB67}" sibTransId="{5F61E855-380E-4606-90C3-4EDF2DE7B975}"/>
    <dgm:cxn modelId="{8CA98C1A-3AA3-43F7-BEC3-1C50C7029A92}" srcId="{EB5771D1-E728-4C51-95D9-F3CED40FEF39}" destId="{B63AD414-C24F-4923-A280-5D9F755ABF85}" srcOrd="1" destOrd="0" parTransId="{639C2515-88B7-46DC-ABEC-DBF98CD99F50}" sibTransId="{BDCB8218-77ED-47D4-8F06-78BCE6DAE288}"/>
    <dgm:cxn modelId="{4C116C30-AEE1-4F2A-B205-621796ACD993}" srcId="{EB5771D1-E728-4C51-95D9-F3CED40FEF39}" destId="{6D44896A-5508-485B-9680-B5AA25604602}" srcOrd="0" destOrd="0" parTransId="{6BD28B5C-D53F-495E-8D29-07B6D8D3F117}" sibTransId="{7232338B-EBDB-4765-AE46-6BCEF1E4FA22}"/>
    <dgm:cxn modelId="{358AD25E-C27F-4BD5-97D3-B0453E07AEDE}" type="presOf" srcId="{B63AD414-C24F-4923-A280-5D9F755ABF85}" destId="{9436F812-5C79-4B3B-B5AC-7451E1F1D980}" srcOrd="0" destOrd="0" presId="urn:microsoft.com/office/officeart/2005/8/layout/vList2"/>
    <dgm:cxn modelId="{3B661F45-B27C-401C-B41A-ED09CEAC564C}" type="presOf" srcId="{70D30F97-7612-461E-8396-38AF5545676A}" destId="{87EAA414-B75B-48FB-84AB-A952A3AAC542}" srcOrd="0" destOrd="0" presId="urn:microsoft.com/office/officeart/2005/8/layout/vList2"/>
    <dgm:cxn modelId="{4A5A4953-13F6-4E8E-87C6-19629F4634AF}" type="presOf" srcId="{6D44896A-5508-485B-9680-B5AA25604602}" destId="{E847B97F-64F4-4030-B207-8B44B69F5C4E}" srcOrd="0" destOrd="0" presId="urn:microsoft.com/office/officeart/2005/8/layout/vList2"/>
    <dgm:cxn modelId="{1E2B6274-CBA3-4C4E-94E8-A2A1149501B7}" type="presOf" srcId="{B6F82620-B3E3-4D58-B3A0-4AD94C4406E7}" destId="{27F8021D-89A6-4BE6-8765-7E463E15BDDF}" srcOrd="0" destOrd="0" presId="urn:microsoft.com/office/officeart/2005/8/layout/vList2"/>
    <dgm:cxn modelId="{8358C29C-9793-4AA2-9CB2-68CF51DE8B9E}" srcId="{EB5771D1-E728-4C51-95D9-F3CED40FEF39}" destId="{70D30F97-7612-461E-8396-38AF5545676A}" srcOrd="2" destOrd="0" parTransId="{1135DD32-91D8-4F6C-B885-DD67B9DE7B36}" sibTransId="{4C0F8C8C-435E-4CEC-8C9C-7870A5D60220}"/>
    <dgm:cxn modelId="{712821C6-CDB3-4513-8564-4B10F4C93244}" type="presOf" srcId="{9D2677BE-2805-4F23-A2B7-A39FF3D7757D}" destId="{2DFCF00C-A11D-4B25-BA49-23D352FC8A3B}" srcOrd="0" destOrd="0" presId="urn:microsoft.com/office/officeart/2005/8/layout/vList2"/>
    <dgm:cxn modelId="{247D98D2-CFA9-4F41-B5BC-1880FDF62270}" type="presOf" srcId="{EB5771D1-E728-4C51-95D9-F3CED40FEF39}" destId="{5E2A8680-47F6-4A72-AF78-FDF7F8C61F5C}" srcOrd="0" destOrd="0" presId="urn:microsoft.com/office/officeart/2005/8/layout/vList2"/>
    <dgm:cxn modelId="{2F9E60ED-0E70-4D09-A476-63F6D6ED26B2}" srcId="{EB5771D1-E728-4C51-95D9-F3CED40FEF39}" destId="{9D2677BE-2805-4F23-A2B7-A39FF3D7757D}" srcOrd="4" destOrd="0" parTransId="{D634250F-9996-46F2-B5F7-3B102B2BFF78}" sibTransId="{3F3AE914-2163-445E-88FC-C99BBD18A788}"/>
    <dgm:cxn modelId="{446F8644-946F-4525-AE35-ED4A10B5E983}" type="presParOf" srcId="{5E2A8680-47F6-4A72-AF78-FDF7F8C61F5C}" destId="{E847B97F-64F4-4030-B207-8B44B69F5C4E}" srcOrd="0" destOrd="0" presId="urn:microsoft.com/office/officeart/2005/8/layout/vList2"/>
    <dgm:cxn modelId="{D50D42D2-C791-46E1-9A86-9980BDDAC6BD}" type="presParOf" srcId="{5E2A8680-47F6-4A72-AF78-FDF7F8C61F5C}" destId="{6730AA4D-2195-4355-BF55-595568ED5441}" srcOrd="1" destOrd="0" presId="urn:microsoft.com/office/officeart/2005/8/layout/vList2"/>
    <dgm:cxn modelId="{8F9FCE8B-602D-4209-A43C-E9C385894261}" type="presParOf" srcId="{5E2A8680-47F6-4A72-AF78-FDF7F8C61F5C}" destId="{9436F812-5C79-4B3B-B5AC-7451E1F1D980}" srcOrd="2" destOrd="0" presId="urn:microsoft.com/office/officeart/2005/8/layout/vList2"/>
    <dgm:cxn modelId="{08F8A8C2-1961-4628-9BBC-25897950A482}" type="presParOf" srcId="{5E2A8680-47F6-4A72-AF78-FDF7F8C61F5C}" destId="{DD8EFB5D-8842-4C98-AC9F-933902F34778}" srcOrd="3" destOrd="0" presId="urn:microsoft.com/office/officeart/2005/8/layout/vList2"/>
    <dgm:cxn modelId="{32273DC6-C2F7-4F8B-8D13-02E313F171B9}" type="presParOf" srcId="{5E2A8680-47F6-4A72-AF78-FDF7F8C61F5C}" destId="{87EAA414-B75B-48FB-84AB-A952A3AAC542}" srcOrd="4" destOrd="0" presId="urn:microsoft.com/office/officeart/2005/8/layout/vList2"/>
    <dgm:cxn modelId="{29EFFECC-F9E5-45AD-8F3B-C7A66E62C60B}" type="presParOf" srcId="{5E2A8680-47F6-4A72-AF78-FDF7F8C61F5C}" destId="{FD998E13-E962-4C3D-9CD2-3E3F214CA096}" srcOrd="5" destOrd="0" presId="urn:microsoft.com/office/officeart/2005/8/layout/vList2"/>
    <dgm:cxn modelId="{5EA1DD3B-6118-4BC2-94F0-17EB29667BC4}" type="presParOf" srcId="{5E2A8680-47F6-4A72-AF78-FDF7F8C61F5C}" destId="{27F8021D-89A6-4BE6-8765-7E463E15BDDF}" srcOrd="6" destOrd="0" presId="urn:microsoft.com/office/officeart/2005/8/layout/vList2"/>
    <dgm:cxn modelId="{DB20D9ED-6CA5-4FE3-984F-0DA53ED4D407}" type="presParOf" srcId="{5E2A8680-47F6-4A72-AF78-FDF7F8C61F5C}" destId="{45905109-35D3-4B17-BADD-F0443DFCFF5A}" srcOrd="7" destOrd="0" presId="urn:microsoft.com/office/officeart/2005/8/layout/vList2"/>
    <dgm:cxn modelId="{59A09945-7F75-4BD0-A3FD-463CD73FBBC8}" type="presParOf" srcId="{5E2A8680-47F6-4A72-AF78-FDF7F8C61F5C}" destId="{2DFCF00C-A11D-4B25-BA49-23D352FC8A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7B97F-64F4-4030-B207-8B44B69F5C4E}">
      <dsp:nvSpPr>
        <dsp:cNvPr id="0" name=""/>
        <dsp:cNvSpPr/>
      </dsp:nvSpPr>
      <dsp:spPr>
        <a:xfrm>
          <a:off x="0" y="95534"/>
          <a:ext cx="7559504" cy="11520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Sender – the one who creates a message</a:t>
          </a:r>
          <a:endParaRPr lang="en-US" sz="2900" kern="1200"/>
        </a:p>
      </dsp:txBody>
      <dsp:txXfrm>
        <a:off x="56237" y="151771"/>
        <a:ext cx="7447030" cy="1039555"/>
      </dsp:txXfrm>
    </dsp:sp>
    <dsp:sp modelId="{9436F812-5C79-4B3B-B5AC-7451E1F1D980}">
      <dsp:nvSpPr>
        <dsp:cNvPr id="0" name=""/>
        <dsp:cNvSpPr/>
      </dsp:nvSpPr>
      <dsp:spPr>
        <a:xfrm>
          <a:off x="0" y="1331084"/>
          <a:ext cx="7559504" cy="1152029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Message – what has to be communicated</a:t>
          </a:r>
          <a:endParaRPr lang="en-US" sz="2900" kern="1200"/>
        </a:p>
      </dsp:txBody>
      <dsp:txXfrm>
        <a:off x="56237" y="1387321"/>
        <a:ext cx="7447030" cy="1039555"/>
      </dsp:txXfrm>
    </dsp:sp>
    <dsp:sp modelId="{87EAA414-B75B-48FB-84AB-A952A3AAC542}">
      <dsp:nvSpPr>
        <dsp:cNvPr id="0" name=""/>
        <dsp:cNvSpPr/>
      </dsp:nvSpPr>
      <dsp:spPr>
        <a:xfrm>
          <a:off x="0" y="2566633"/>
          <a:ext cx="7559504" cy="115202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Media – the channel that is used to send message i.e post, email, phone.</a:t>
          </a:r>
          <a:endParaRPr lang="en-US" sz="2900" kern="1200"/>
        </a:p>
      </dsp:txBody>
      <dsp:txXfrm>
        <a:off x="56237" y="2622870"/>
        <a:ext cx="7447030" cy="1039555"/>
      </dsp:txXfrm>
    </dsp:sp>
    <dsp:sp modelId="{27F8021D-89A6-4BE6-8765-7E463E15BDDF}">
      <dsp:nvSpPr>
        <dsp:cNvPr id="0" name=""/>
        <dsp:cNvSpPr/>
      </dsp:nvSpPr>
      <dsp:spPr>
        <a:xfrm>
          <a:off x="0" y="3802183"/>
          <a:ext cx="7559504" cy="1152029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Receiver – the one who the message is meant for.</a:t>
          </a:r>
          <a:endParaRPr lang="en-US" sz="2900" kern="1200"/>
        </a:p>
      </dsp:txBody>
      <dsp:txXfrm>
        <a:off x="56237" y="3858420"/>
        <a:ext cx="7447030" cy="1039555"/>
      </dsp:txXfrm>
    </dsp:sp>
    <dsp:sp modelId="{2DFCF00C-A11D-4B25-BA49-23D352FC8A3B}">
      <dsp:nvSpPr>
        <dsp:cNvPr id="0" name=""/>
        <dsp:cNvSpPr/>
      </dsp:nvSpPr>
      <dsp:spPr>
        <a:xfrm>
          <a:off x="0" y="5037732"/>
          <a:ext cx="7559504" cy="115202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i="1" kern="1200"/>
            <a:t>Source (Singh and Day, 2021)</a:t>
          </a:r>
          <a:endParaRPr lang="en-US" sz="2900" kern="1200"/>
        </a:p>
      </dsp:txBody>
      <dsp:txXfrm>
        <a:off x="56237" y="5093969"/>
        <a:ext cx="7447030" cy="10395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5CAA-4621-A35E-F47E-724664C86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BD20A-EB9D-2C4F-9B9B-6F84B4420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30B4D-F161-CCE9-179A-7415E5DE0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0EAD1-FF8E-AC5D-B31B-75B5F7E78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DFB3-5184-5A7B-0EF8-59EF6D2DF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790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6DCEE-8605-4AD1-4C06-35AC875AA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08E86-5988-087F-ACCF-D060B1AE8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00D02-00B6-9DC4-38A0-42786AB31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7360E-3924-FBAC-2E02-F4F7CABEC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77F79-B4FB-3CCB-7EDC-C39CC0309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673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6EAF1-6EFD-4115-8BF6-8FB4AA6C8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84DE01-D33D-8D66-FBBF-60A424E2B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8F57D-A942-FAAC-3FDD-1905A70B1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ED998-6AB5-1068-2501-5180DCAD6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05ADD-6BA9-346D-F415-537F19660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420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BE775-C99B-3636-4C50-D01E4A9AA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26DA7-37EC-7C0B-4F26-57E28D6E56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B8554D-0F28-31F2-2996-41E225AF4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57639-9341-0CB4-17CE-6BB0F5398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BBAB6-FFB7-C65F-8F57-991830CB1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CA6AF-867C-FB9F-18A1-5204DBF7F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B45A-859A-790A-44E0-B3FFA4530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E7686-5320-7A24-8DA8-4A6FE928B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5937B-81BD-0DDA-2847-CB8B2F17DF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07E300-523F-BD06-6484-B5A269245A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E96EE-DA19-B85F-0BB1-17CB612B1D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BC5B2-BDA5-464E-4F26-680706700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BB83F9-9C62-926F-88AF-FB11F887D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2EF998-8B3D-C232-F85D-6980F07A5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023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8D45D-F64B-F278-85DE-BC516EF20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7C539F-F29D-E7DF-102E-25ED7C588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B1570E-1E5C-BA45-9A74-989ABBD41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0C7297-22AB-7DA4-C1A3-408D9CC9B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9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CE78B3-4AA7-DC38-AB57-AB654D045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16E22B-45C0-C35C-369A-0A84850FD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EB0E79-9B95-AE5D-DE4A-9087BDC6F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96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6384-0521-934A-58B7-4B972D09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94CEC-69A0-B2B9-4D39-F3D312F8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51B780-8D8D-2B44-3918-75E77D596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500D1-708A-6605-0D13-14D7426C6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E9BAFB-9D4A-5628-D17B-E05312DF4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369809-519E-FF62-CC44-40F786100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50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B8916-D0E7-596B-E290-0FF08B3B6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EBDD16-AC99-AE05-B5FE-FB82A6EA28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143AA4-741C-56C5-42B5-B53044302B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039CFD-F2C9-BF89-B5F7-FE944FE59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AC8E0B-D0A4-7F86-9717-E1B8871FC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CA9C16-D9A0-4DF4-C1E3-9A1914A8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624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54EB5-87BF-B981-33E1-DDC681B92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629463-C55D-8893-F177-CBECE31E58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65AFE-3BD3-7644-412B-9651BD958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D93B7-90F4-D81B-7A50-F095CC565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8E2E5-BFB5-B267-8082-8B579AECC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136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033C66-C046-52E4-66AA-258B7EDCEE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522847-3BE2-1728-7349-A15D09E5FB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0BC1B-FE80-5F05-2228-9E1DF823B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EFA71-A836-A5A1-93AE-9123E9E3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7F3DE-248A-56D1-C69A-0154E0824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037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9B35F4-659E-54ED-24CB-0F6717CE5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394D0A-B87D-0B05-445E-06F386F3A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EA8D2-3D00-9417-1828-089D2DE084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9A91D-1641-4A1F-9073-EC130F5CE64B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64237-DFD3-7825-AB16-A582DEE5E4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76027-6AAB-64D2-A696-BED217512F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8A453-7BF4-4DCA-A907-2A67D4E513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221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0D3B4F89-D7F2-73D5-83EE-02EAB8E205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8" y="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B5B45-AF18-A299-7786-C10CC1ED0D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COMMUNICATION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42990-2E5B-CFA4-5C6D-3A813414D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71033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BY Errol McCalla: 2028568</a:t>
            </a:r>
          </a:p>
          <a:p>
            <a:r>
              <a:rPr lang="en-GB" dirty="0">
                <a:solidFill>
                  <a:srgbClr val="FFFFFF"/>
                </a:solidFill>
              </a:rPr>
              <a:t>Lecturer Farah Islam</a:t>
            </a:r>
          </a:p>
          <a:p>
            <a:r>
              <a:rPr lang="en-GB" dirty="0">
                <a:solidFill>
                  <a:srgbClr val="FFFFFF"/>
                </a:solidFill>
              </a:rPr>
              <a:t>Module code: LCHS 4005 </a:t>
            </a:r>
          </a:p>
          <a:p>
            <a:r>
              <a:rPr lang="en-GB" dirty="0">
                <a:solidFill>
                  <a:srgbClr val="FFFFFF"/>
                </a:solidFill>
              </a:rPr>
              <a:t>Assignment Title: Key Skills Presentation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86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B88B9-5B76-8221-6CBA-21FCE4A0D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INTRODUCTION AND DEFINITION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64C9E-C90F-4339-7CE9-161DAE6AD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Communication enable us to build relationships by sharing experiences.</a:t>
            </a:r>
          </a:p>
          <a:p>
            <a:r>
              <a:rPr lang="en-GB" dirty="0"/>
              <a:t>It helps us to connect with other people.</a:t>
            </a:r>
          </a:p>
          <a:p>
            <a:r>
              <a:rPr lang="en-GB" dirty="0"/>
              <a:t>It is an important aspect of our lives, because through communication, feelings are shared.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Definition: </a:t>
            </a:r>
            <a:r>
              <a:rPr lang="en-GB"/>
              <a:t>Communication is the process of passing information between two or more groups of people, using the right media, and such information may create a response (Austin, et al, 2021). </a:t>
            </a:r>
          </a:p>
        </p:txBody>
      </p:sp>
    </p:spTree>
    <p:extLst>
      <p:ext uri="{BB962C8B-B14F-4D97-AF65-F5344CB8AC3E}">
        <p14:creationId xmlns:p14="http://schemas.microsoft.com/office/powerpoint/2010/main" val="1598337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441ECC-EB0F-E484-F7B6-18A1EF58D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Components of communication 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EAF6909-3436-B9ED-F222-0D42CB7CF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975193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4474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83051-E4C2-9B76-3C7E-1943109EB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Stages of communication </a:t>
            </a:r>
          </a:p>
        </p:txBody>
      </p:sp>
      <p:pic>
        <p:nvPicPr>
          <p:cNvPr id="1026" name="Picture 2" descr="A flowchart of the communication process model, this time with &quot;feedback&quot; flowing from the &quot;receiver&quot; to the &quot;sender&quot;.">
            <a:extLst>
              <a:ext uri="{FF2B5EF4-FFF2-40B4-BE49-F238E27FC236}">
                <a16:creationId xmlns:a16="http://schemas.microsoft.com/office/drawing/2014/main" id="{AA857FD5-8290-B3FF-9D6E-9F8D9E3A4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0397" y="1675227"/>
            <a:ext cx="8491205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854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C3615-373F-6ED0-1B96-3D37849B7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How communication is used in the H&amp;S care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E2894-A75E-5C7B-8035-2B4B745C8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We pass information to service users</a:t>
            </a:r>
          </a:p>
          <a:p>
            <a:r>
              <a:rPr lang="en-GB" dirty="0"/>
              <a:t>We have to evaluate if they have capacity to understand the information </a:t>
            </a:r>
          </a:p>
          <a:p>
            <a:pPr lvl="1"/>
            <a:r>
              <a:rPr lang="en-GB" dirty="0"/>
              <a:t>This is based on cultural and mental state of the person.</a:t>
            </a:r>
          </a:p>
          <a:p>
            <a:r>
              <a:rPr lang="en-GB" dirty="0"/>
              <a:t>Communication is used to develop care plan for the service users. </a:t>
            </a:r>
          </a:p>
          <a:p>
            <a:r>
              <a:rPr lang="en-GB" dirty="0"/>
              <a:t>Communication can trigger emotions like happiness, fear, anger etc.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(Dalton, et al, 2020)</a:t>
            </a:r>
          </a:p>
          <a:p>
            <a:pPr marL="914400" lvl="2" indent="0">
              <a:buNone/>
            </a:pP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43379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8F4B6-1C02-866B-81AB-D553C905E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vs poor communication (Phillips, 2023)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924DA-674A-EF99-CA32-B60E1EC391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Effective communication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3DDB93-1CAC-CE16-393B-AE2135F8F2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4400" dirty="0"/>
              <a:t>Uses good media</a:t>
            </a:r>
          </a:p>
          <a:p>
            <a:r>
              <a:rPr lang="en-GB" sz="4400" dirty="0"/>
              <a:t>Message is clear</a:t>
            </a:r>
          </a:p>
          <a:p>
            <a:r>
              <a:rPr lang="en-GB" sz="4400" dirty="0"/>
              <a:t>Message sent on time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E91808F-3D6F-FF3E-C97B-C1A0AE96F9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Poor communication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D56E48-8096-373C-CF31-BD45ADF6214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Message is not clear</a:t>
            </a:r>
          </a:p>
          <a:p>
            <a:r>
              <a:rPr lang="en-GB" sz="4000" dirty="0"/>
              <a:t>Message has been sent late</a:t>
            </a:r>
          </a:p>
          <a:p>
            <a:r>
              <a:rPr lang="en-GB" sz="4000" dirty="0"/>
              <a:t>The media chosen is not suitable. </a:t>
            </a:r>
          </a:p>
        </p:txBody>
      </p:sp>
    </p:spTree>
    <p:extLst>
      <p:ext uri="{BB962C8B-B14F-4D97-AF65-F5344CB8AC3E}">
        <p14:creationId xmlns:p14="http://schemas.microsoft.com/office/powerpoint/2010/main" val="2404810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7243A-3E2A-C393-B5EB-5388180E1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7FE1C0-F487-D543-D31D-D7680853E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sz="2200" b="0" i="0">
                <a:effectLst/>
                <a:latin typeface="Arial" panose="020B0604020202020204" pitchFamily="34" charset="0"/>
              </a:rPr>
              <a:t>Singh, H. and Dey, A.K., 2021. Listen to my story: contribution of patients to their healthcare through effective communication with doctors. </a:t>
            </a:r>
            <a:r>
              <a:rPr lang="en-US" sz="2200" b="0" i="1">
                <a:effectLst/>
                <a:latin typeface="Arial" panose="020B0604020202020204" pitchFamily="34" charset="0"/>
              </a:rPr>
              <a:t>Health Services Management Research</a:t>
            </a:r>
            <a:r>
              <a:rPr lang="en-US" sz="2200" b="0" i="0">
                <a:effectLst/>
                <a:latin typeface="Arial" panose="020B0604020202020204" pitchFamily="34" charset="0"/>
              </a:rPr>
              <a:t>, </a:t>
            </a:r>
            <a:r>
              <a:rPr lang="en-US" sz="2200" b="0" i="1">
                <a:effectLst/>
                <a:latin typeface="Arial" panose="020B0604020202020204" pitchFamily="34" charset="0"/>
              </a:rPr>
              <a:t>34</a:t>
            </a:r>
            <a:r>
              <a:rPr lang="en-US" sz="2200" b="0" i="0">
                <a:effectLst/>
                <a:latin typeface="Arial" panose="020B0604020202020204" pitchFamily="34" charset="0"/>
              </a:rPr>
              <a:t>(3), pp.178-192.</a:t>
            </a:r>
          </a:p>
          <a:p>
            <a:r>
              <a:rPr lang="en-US" sz="2200" b="0" i="0">
                <a:effectLst/>
                <a:latin typeface="Arial" panose="020B0604020202020204" pitchFamily="34" charset="0"/>
              </a:rPr>
              <a:t>Austin, L., Littlemore, J., McGuinness, S., Turner, S., Fuller, D. and </a:t>
            </a:r>
            <a:r>
              <a:rPr lang="en-US" sz="2200" b="0" i="0" err="1">
                <a:effectLst/>
                <a:latin typeface="Arial" panose="020B0604020202020204" pitchFamily="34" charset="0"/>
              </a:rPr>
              <a:t>Kuberska</a:t>
            </a:r>
            <a:r>
              <a:rPr lang="en-US" sz="2200" b="0" i="0">
                <a:effectLst/>
                <a:latin typeface="Arial" panose="020B0604020202020204" pitchFamily="34" charset="0"/>
              </a:rPr>
              <a:t>, K., 2021. Effective communication following pregnancy loss: a study in England. </a:t>
            </a:r>
            <a:r>
              <a:rPr lang="en-US" sz="2200" b="0" i="1">
                <a:effectLst/>
                <a:latin typeface="Arial" panose="020B0604020202020204" pitchFamily="34" charset="0"/>
              </a:rPr>
              <a:t>Cambridge Quarterly of Healthcare Ethics</a:t>
            </a:r>
            <a:r>
              <a:rPr lang="en-US" sz="2200" b="0" i="0">
                <a:effectLst/>
                <a:latin typeface="Arial" panose="020B0604020202020204" pitchFamily="34" charset="0"/>
              </a:rPr>
              <a:t>, </a:t>
            </a:r>
            <a:r>
              <a:rPr lang="en-US" sz="2200" b="0" i="1">
                <a:effectLst/>
                <a:latin typeface="Arial" panose="020B0604020202020204" pitchFamily="34" charset="0"/>
              </a:rPr>
              <a:t>30</a:t>
            </a:r>
            <a:r>
              <a:rPr lang="en-US" sz="2200" b="0" i="0">
                <a:effectLst/>
                <a:latin typeface="Arial" panose="020B0604020202020204" pitchFamily="34" charset="0"/>
              </a:rPr>
              <a:t>(1), pp.175-187.</a:t>
            </a:r>
            <a:endParaRPr lang="en-US" sz="2200">
              <a:latin typeface="Arial" panose="020B0604020202020204" pitchFamily="34" charset="0"/>
            </a:endParaRPr>
          </a:p>
          <a:p>
            <a:r>
              <a:rPr lang="en-US" sz="2200" b="0" i="0">
                <a:effectLst/>
                <a:latin typeface="Arial" panose="020B0604020202020204" pitchFamily="34" charset="0"/>
              </a:rPr>
              <a:t>Phillips, J., 2023. Clarity, Conciseness, and Consistency Are the Keys to Effective Communication. </a:t>
            </a:r>
            <a:r>
              <a:rPr lang="en-US" sz="2200" b="0" i="1">
                <a:effectLst/>
                <a:latin typeface="Arial" panose="020B0604020202020204" pitchFamily="34" charset="0"/>
              </a:rPr>
              <a:t>Handbook of Principles of Organizational Behavior: Indispensable Knowledge for Evidence-Based Management</a:t>
            </a:r>
            <a:r>
              <a:rPr lang="en-US" sz="2200" b="0" i="0">
                <a:effectLst/>
                <a:latin typeface="Arial" panose="020B0604020202020204" pitchFamily="34" charset="0"/>
              </a:rPr>
              <a:t>, p.429.</a:t>
            </a:r>
          </a:p>
          <a:p>
            <a:r>
              <a:rPr lang="en-US" sz="2200" b="0" i="0">
                <a:effectLst/>
                <a:latin typeface="Arial" panose="020B0604020202020204" pitchFamily="34" charset="0"/>
              </a:rPr>
              <a:t>Dalton, L., Rapa, E. and Stein, A., 2020. Protecting the psychological health of children through effective communication about COVID-19. </a:t>
            </a:r>
            <a:r>
              <a:rPr lang="en-US" sz="2200" b="0" i="1">
                <a:effectLst/>
                <a:latin typeface="Arial" panose="020B0604020202020204" pitchFamily="34" charset="0"/>
              </a:rPr>
              <a:t>The Lancet Child &amp; Adolescent Health</a:t>
            </a:r>
            <a:r>
              <a:rPr lang="en-US" sz="2200" b="0" i="0">
                <a:effectLst/>
                <a:latin typeface="Arial" panose="020B0604020202020204" pitchFamily="34" charset="0"/>
              </a:rPr>
              <a:t>, </a:t>
            </a:r>
            <a:r>
              <a:rPr lang="en-US" sz="2200" b="0" i="1">
                <a:effectLst/>
                <a:latin typeface="Arial" panose="020B0604020202020204" pitchFamily="34" charset="0"/>
              </a:rPr>
              <a:t>4</a:t>
            </a:r>
            <a:r>
              <a:rPr lang="en-US" sz="2200" b="0" i="0">
                <a:effectLst/>
                <a:latin typeface="Arial" panose="020B0604020202020204" pitchFamily="34" charset="0"/>
              </a:rPr>
              <a:t>(5), pp.346-347.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63418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439</Words>
  <Application>Microsoft Office PowerPoint</Application>
  <PresentationFormat>Widescreen</PresentationFormat>
  <Paragraphs>43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COMMUNICATION SKILLS</vt:lpstr>
      <vt:lpstr>INTRODUCTION AND DEFINITION</vt:lpstr>
      <vt:lpstr>Components of communication </vt:lpstr>
      <vt:lpstr>Stages of communication </vt:lpstr>
      <vt:lpstr>How communication is used in the H&amp;S care</vt:lpstr>
      <vt:lpstr>Effective vs poor communication (Phillips, 2023)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SKILL</dc:title>
  <dc:creator>Isaack Okwaro</dc:creator>
  <cp:lastModifiedBy>Errol Mccalla (2028568)</cp:lastModifiedBy>
  <cp:revision>2</cp:revision>
  <dcterms:created xsi:type="dcterms:W3CDTF">2023-03-16T08:07:52Z</dcterms:created>
  <dcterms:modified xsi:type="dcterms:W3CDTF">2023-03-16T11:03:14Z</dcterms:modified>
</cp:coreProperties>
</file>