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7"/>
    <p:restoredTop sz="94610"/>
  </p:normalViewPr>
  <p:slideViewPr>
    <p:cSldViewPr snapToGrid="0" snapToObjects="1">
      <p:cViewPr varScale="1">
        <p:scale>
          <a:sx n="119" d="100"/>
          <a:sy n="119" d="100"/>
        </p:scale>
        <p:origin x="3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0036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I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537960"/>
            <a:ext cx="12161520" cy="320040"/>
          </a:xfrm>
          <a:prstGeom prst="rect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656539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· Professional Development within Health &amp; Social Care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7772400" y="6565392"/>
            <a:ext cx="4023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3D4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326880" y="-1371600"/>
            <a:ext cx="4114800" cy="411480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0241280" y="-548640"/>
            <a:ext cx="2377440" cy="237744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-1371600" y="5029200"/>
            <a:ext cx="3657600" cy="3657600"/>
          </a:xfrm>
          <a:prstGeom prst="ellipse">
            <a:avLst/>
          </a:prstGeom>
          <a:solidFill>
            <a:srgbClr val="1F7A8C">
              <a:alpha val="6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64592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6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 PRESENTATION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40080" y="2148840"/>
            <a:ext cx="10058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6800" dirty="0"/>
          </a:p>
        </p:txBody>
      </p:sp>
      <p:sp>
        <p:nvSpPr>
          <p:cNvPr id="7" name="Text 5"/>
          <p:cNvSpPr/>
          <p:nvPr/>
        </p:nvSpPr>
        <p:spPr>
          <a:xfrm>
            <a:off x="640080" y="342900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EAF2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key professional skill for Health &amp; Social Care practice</a:t>
            </a:r>
            <a:endParaRPr lang="en-US" sz="2200" dirty="0"/>
          </a:p>
        </p:txBody>
      </p:sp>
      <p:sp>
        <p:nvSpPr>
          <p:cNvPr id="8" name="Shape 6"/>
          <p:cNvSpPr/>
          <p:nvPr/>
        </p:nvSpPr>
        <p:spPr>
          <a:xfrm>
            <a:off x="640080" y="4297680"/>
            <a:ext cx="7772400" cy="1737360"/>
          </a:xfrm>
          <a:prstGeom prst="roundRect">
            <a:avLst>
              <a:gd name="adj" fmla="val 5263"/>
            </a:avLst>
          </a:prstGeom>
          <a:solidFill>
            <a:srgbClr val="FFFFFF">
              <a:alpha val="12000"/>
            </a:srgbClr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868680" y="4434840"/>
            <a:ext cx="740664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200"/>
              </a:spcAft>
              <a:buNone/>
            </a:pP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 within Health &amp; Social Care
</a:t>
            </a: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(LON)   |   </a:t>
            </a: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Assignment: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— Component 1
</a:t>
            </a: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Justyna Gajewska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2517291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Soban Sadiq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65760" cy="6537960"/>
          </a:xfrm>
          <a:prstGeom prst="rect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822960" y="45720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Acknowledgement of AI Use</a:t>
            </a:r>
            <a:endParaRPr lang="en-US" sz="4000" dirty="0"/>
          </a:p>
        </p:txBody>
      </p:sp>
      <p:sp>
        <p:nvSpPr>
          <p:cNvPr id="4" name="Shape 2"/>
          <p:cNvSpPr/>
          <p:nvPr/>
        </p:nvSpPr>
        <p:spPr>
          <a:xfrm>
            <a:off x="914400" y="1554480"/>
            <a:ext cx="10332720" cy="4480560"/>
          </a:xfrm>
          <a:prstGeom prst="roundRect">
            <a:avLst>
              <a:gd name="adj" fmla="val 3061"/>
            </a:avLst>
          </a:prstGeom>
          <a:solidFill>
            <a:srgbClr val="F4EF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280160" y="1874520"/>
            <a:ext cx="914400" cy="91440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280160" y="187452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468880" y="1920240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Declaration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2468880" y="2423160"/>
            <a:ext cx="86868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research, structure, writing and content on these slides represent my own work. There is no use of AI.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2468880" y="3977640"/>
            <a:ext cx="8686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 used for proofreading: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468880" y="4343400"/>
            <a:ext cx="8686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Grammarly (grammarly.com) — used only to check spelling, grammar and syntax of my own written text.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2468880" y="5074920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used for: research · structure · writing · creative content · coding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1737360"/>
            <a:ext cx="822960" cy="822960"/>
          </a:xfrm>
          <a:prstGeom prst="ellipse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77240" y="17373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</a:rPr>
              <a:t>👤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1737360" y="1783080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Me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77240" y="2743200"/>
            <a:ext cx="484632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Name: </a:t>
            </a:r>
            <a:r>
              <a:rPr lang="en-US" sz="14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Justyna Gajewska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4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of Higher Education — Skills for the Workplace (Health &amp; Social Care)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Background: </a:t>
            </a:r>
            <a:r>
              <a:rPr lang="en-US" sz="14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Health and Social Care student I choose communication as my professional skill because is essential for safe and effective care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Career goal: </a:t>
            </a:r>
            <a:r>
              <a:rPr lang="en-US" sz="14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become a registered nurse and provide safe, person-centered care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217920" y="1417320"/>
            <a:ext cx="5486400" cy="4754880"/>
          </a:xfrm>
          <a:prstGeom prst="roundRect">
            <a:avLst>
              <a:gd name="adj" fmla="val 2308"/>
            </a:avLst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6537960" y="1737360"/>
            <a:ext cx="822960" cy="82296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537960" y="17373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🎯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7498080" y="1783080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Objectives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6537960" y="2743200"/>
            <a:ext cx="493776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▪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communication and its role in H&amp;SC practice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▪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why it is essential for safe, person-centred care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▪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the SBAR communication model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▪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a practical example from a nursing/care setting</a:t>
            </a:r>
            <a:endParaRPr lang="en-US" sz="1400" dirty="0"/>
          </a:p>
          <a:p>
            <a:pPr marL="342900" indent="-342900">
              <a:spcAft>
                <a:spcPts val="800"/>
              </a:spcAft>
              <a:buSzPct val="100000"/>
              <a:buChar char="▪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 on how this skill supports my future career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Communication?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11247120" cy="1188720"/>
          </a:xfrm>
          <a:prstGeom prst="roundRect">
            <a:avLst>
              <a:gd name="adj" fmla="val 7692"/>
            </a:avLst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77240" y="1463040"/>
            <a:ext cx="10607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Definition:  </a:t>
            </a: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is the two-way exchange of information, ideas, thoughts and feelings between people, using verbal, non-verbal and written channels to build shared understanding (Bramhall, 2014; Kourkouta and Papathanasiou, 2017).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457200" y="2880360"/>
            <a:ext cx="3657600" cy="2560320"/>
          </a:xfrm>
          <a:prstGeom prst="roundRect">
            <a:avLst>
              <a:gd name="adj" fmla="val 3571"/>
            </a:avLst>
          </a:prstGeom>
          <a:solidFill>
            <a:srgbClr val="FFFFFF"/>
          </a:solidFill>
          <a:ln w="25400">
            <a:solidFill>
              <a:srgbClr val="0B3D4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828800" y="3063240"/>
            <a:ext cx="914400" cy="914400"/>
          </a:xfrm>
          <a:prstGeom prst="ellipse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828800" y="306324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🗣️</a:t>
            </a:r>
            <a:endParaRPr lang="en-US" sz="3200" dirty="0"/>
          </a:p>
        </p:txBody>
      </p:sp>
      <p:sp>
        <p:nvSpPr>
          <p:cNvPr id="9" name="Text 7"/>
          <p:cNvSpPr/>
          <p:nvPr/>
        </p:nvSpPr>
        <p:spPr>
          <a:xfrm>
            <a:off x="457200" y="406908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685800" y="4572000"/>
            <a:ext cx="3200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Spoken words used in patient interviews, handovers and MDT meetings — tone, pace and clarity matter.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297680" y="2880360"/>
            <a:ext cx="3657600" cy="2560320"/>
          </a:xfrm>
          <a:prstGeom prst="roundRect">
            <a:avLst>
              <a:gd name="adj" fmla="val 3571"/>
            </a:avLst>
          </a:prstGeom>
          <a:solidFill>
            <a:srgbClr val="FFFFFF"/>
          </a:solidFill>
          <a:ln w="25400">
            <a:solidFill>
              <a:srgbClr val="1F7A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669280" y="3063240"/>
            <a:ext cx="914400" cy="91440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669280" y="306324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👋</a:t>
            </a:r>
            <a:endParaRPr lang="en-US" sz="3200" dirty="0"/>
          </a:p>
        </p:txBody>
      </p:sp>
      <p:sp>
        <p:nvSpPr>
          <p:cNvPr id="14" name="Text 12"/>
          <p:cNvSpPr/>
          <p:nvPr/>
        </p:nvSpPr>
        <p:spPr>
          <a:xfrm>
            <a:off x="4297680" y="406908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F7A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Non-Verbal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526280" y="4572000"/>
            <a:ext cx="3200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Body language, eye contact, facial expression and touch — often carries more meaning than words.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138160" y="2880360"/>
            <a:ext cx="3657600" cy="2560320"/>
          </a:xfrm>
          <a:prstGeom prst="roundRect">
            <a:avLst>
              <a:gd name="adj" fmla="val 3571"/>
            </a:avLst>
          </a:prstGeom>
          <a:solidFill>
            <a:srgbClr val="FFFFFF"/>
          </a:solidFill>
          <a:ln w="254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9509760" y="3063240"/>
            <a:ext cx="914400" cy="91440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9509760" y="306324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dirty="0">
                <a:solidFill>
                  <a:srgbClr val="000000"/>
                </a:solidFill>
              </a:rPr>
              <a:t>📝</a:t>
            </a:r>
            <a:endParaRPr lang="en-US" sz="3200" dirty="0"/>
          </a:p>
        </p:txBody>
      </p:sp>
      <p:sp>
        <p:nvSpPr>
          <p:cNvPr id="19" name="Text 17"/>
          <p:cNvSpPr/>
          <p:nvPr/>
        </p:nvSpPr>
        <p:spPr>
          <a:xfrm>
            <a:off x="8138160" y="4069080"/>
            <a:ext cx="3657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8366760" y="4572000"/>
            <a:ext cx="3200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plans, notes, discharge summaries, referrals — a permanent record of the care given.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5623560"/>
            <a:ext cx="112471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 have developed this skill:  </a:t>
            </a:r>
            <a:r>
              <a:rPr lang="en-US" sz="130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through classroom activities, group discussions, and interacting with service users and colleagues in care settings.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Communication Matters in H&amp;SC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5212080" cy="2286000"/>
          </a:xfrm>
          <a:prstGeom prst="roundRect">
            <a:avLst>
              <a:gd name="adj" fmla="val 4800"/>
            </a:avLst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554480"/>
            <a:ext cx="5212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~70%</a:t>
            </a:r>
            <a:endParaRPr lang="en-US" sz="7000" dirty="0"/>
          </a:p>
        </p:txBody>
      </p:sp>
      <p:sp>
        <p:nvSpPr>
          <p:cNvPr id="6" name="Text 4"/>
          <p:cNvSpPr/>
          <p:nvPr/>
        </p:nvSpPr>
        <p:spPr>
          <a:xfrm>
            <a:off x="640080" y="260604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serious clinical safety events involve communication failures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40080" y="3337560"/>
            <a:ext cx="4846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EAF2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(The Joint Commission, cited in Müller et al., 2018)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5943600" y="1417320"/>
            <a:ext cx="5760720" cy="4937760"/>
          </a:xfrm>
          <a:prstGeom prst="roundRect">
            <a:avLst>
              <a:gd name="adj" fmla="val 2222"/>
            </a:avLst>
          </a:prstGeom>
          <a:solidFill>
            <a:srgbClr val="F4EF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217920" y="1554480"/>
            <a:ext cx="52120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communication benefits: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17920" y="2148840"/>
            <a:ext cx="457200" cy="45720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217920" y="21488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812280" y="210312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7A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users / patients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812280" y="2468880"/>
            <a:ext cx="4754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Feel listened to, understood and involved — key to person-centred care and dignity (NMC, 2018).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217920" y="3474720"/>
            <a:ext cx="457200" cy="45720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217920" y="34747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812280" y="342900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&amp; colleagues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6812280" y="3794760"/>
            <a:ext cx="4754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Safer handovers, fewer errors, stronger multidisciplinary teamwork (Foronda et al., 2016).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217920" y="4800600"/>
            <a:ext cx="457200" cy="457200"/>
          </a:xfrm>
          <a:prstGeom prst="ellipse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217920" y="48006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6812280" y="475488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organisation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6812280" y="5120640"/>
            <a:ext cx="4754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complaints, improved CQC ratings and higher care quality (Care Quality Commission, 2022).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57200" y="3931920"/>
            <a:ext cx="5212080" cy="2468880"/>
          </a:xfrm>
          <a:prstGeom prst="roundRect">
            <a:avLst>
              <a:gd name="adj" fmla="val 3704"/>
            </a:avLst>
          </a:prstGeom>
          <a:solidFill>
            <a:srgbClr val="FFFFFF"/>
          </a:solidFill>
          <a:ln w="254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40080" y="402336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Risks if poor: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777240" y="4434840"/>
            <a:ext cx="4709160" cy="1874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 errors and missed diagnoses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Breakdown in patient trust and consent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Complaints and safeguarding incidents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team morale and staff burnout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Model: SBAR Communication Framework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280160"/>
            <a:ext cx="11247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</a:t>
            </a:r>
            <a:r>
              <a:rPr lang="en-US" sz="130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(Situation, Background, Assessment, Recommendation) is a structured tool developed by the US Navy and adopted widely by the NHS to standardise clinical handover and reduce communication error (NHS Improvement, 2018; Müller et al., 2018).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457200" y="2103120"/>
            <a:ext cx="2743200" cy="3291840"/>
          </a:xfrm>
          <a:prstGeom prst="roundRect">
            <a:avLst>
              <a:gd name="adj" fmla="val 3333"/>
            </a:avLst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57200" y="2240280"/>
            <a:ext cx="27432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9000" dirty="0"/>
          </a:p>
        </p:txBody>
      </p:sp>
      <p:sp>
        <p:nvSpPr>
          <p:cNvPr id="7" name="Text 5"/>
          <p:cNvSpPr/>
          <p:nvPr/>
        </p:nvSpPr>
        <p:spPr>
          <a:xfrm>
            <a:off x="457200" y="35661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Situation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1188720" y="4023360"/>
            <a:ext cx="1280160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94360" y="4114800"/>
            <a:ext cx="24688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who you are, who the patient is, and what is happening right now.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337560" y="2103120"/>
            <a:ext cx="2743200" cy="3291840"/>
          </a:xfrm>
          <a:prstGeom prst="roundRect">
            <a:avLst>
              <a:gd name="adj" fmla="val 3333"/>
            </a:avLst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337560" y="2240280"/>
            <a:ext cx="27432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</a:t>
            </a:r>
            <a:endParaRPr lang="en-US" sz="9000" dirty="0"/>
          </a:p>
        </p:txBody>
      </p:sp>
      <p:sp>
        <p:nvSpPr>
          <p:cNvPr id="12" name="Text 10"/>
          <p:cNvSpPr/>
          <p:nvPr/>
        </p:nvSpPr>
        <p:spPr>
          <a:xfrm>
            <a:off x="3337560" y="35661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4069080" y="4023360"/>
            <a:ext cx="1280160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3474720" y="4114800"/>
            <a:ext cx="24688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history: diagnosis, admission reason, key observations and medications.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217920" y="2103120"/>
            <a:ext cx="2743200" cy="3291840"/>
          </a:xfrm>
          <a:prstGeom prst="roundRect">
            <a:avLst>
              <a:gd name="adj" fmla="val 3333"/>
            </a:avLst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217920" y="2240280"/>
            <a:ext cx="27432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</a:t>
            </a:r>
            <a:endParaRPr lang="en-US" sz="9000" dirty="0"/>
          </a:p>
        </p:txBody>
      </p:sp>
      <p:sp>
        <p:nvSpPr>
          <p:cNvPr id="17" name="Text 15"/>
          <p:cNvSpPr/>
          <p:nvPr/>
        </p:nvSpPr>
        <p:spPr>
          <a:xfrm>
            <a:off x="6217920" y="35661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6949440" y="4023360"/>
            <a:ext cx="1280160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355080" y="4114800"/>
            <a:ext cx="24688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professional judgement — what you think the problem is.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9098280" y="2103120"/>
            <a:ext cx="2743200" cy="3291840"/>
          </a:xfrm>
          <a:prstGeom prst="roundRect">
            <a:avLst>
              <a:gd name="adj" fmla="val 3333"/>
            </a:avLst>
          </a:prstGeom>
          <a:solidFill>
            <a:srgbClr val="8A5A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9098280" y="2240280"/>
            <a:ext cx="27432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</a:t>
            </a:r>
            <a:endParaRPr lang="en-US" sz="9000" dirty="0"/>
          </a:p>
        </p:txBody>
      </p:sp>
      <p:sp>
        <p:nvSpPr>
          <p:cNvPr id="22" name="Text 20"/>
          <p:cNvSpPr/>
          <p:nvPr/>
        </p:nvSpPr>
        <p:spPr>
          <a:xfrm>
            <a:off x="9098280" y="35661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</a:t>
            </a:r>
            <a:endParaRPr lang="en-US" sz="2000" dirty="0"/>
          </a:p>
        </p:txBody>
      </p:sp>
      <p:sp>
        <p:nvSpPr>
          <p:cNvPr id="23" name="Shape 21"/>
          <p:cNvSpPr/>
          <p:nvPr/>
        </p:nvSpPr>
        <p:spPr>
          <a:xfrm>
            <a:off x="9829800" y="4023360"/>
            <a:ext cx="1280160" cy="0"/>
          </a:xfrm>
          <a:prstGeom prst="line">
            <a:avLst/>
          </a:prstGeom>
          <a:noFill/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9235440" y="4114800"/>
            <a:ext cx="24688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need from the listener, and by when.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57200" y="5623560"/>
            <a:ext cx="11247120" cy="777240"/>
          </a:xfrm>
          <a:prstGeom prst="roundRect">
            <a:avLst>
              <a:gd name="adj" fmla="val 9412"/>
            </a:avLst>
          </a:prstGeom>
          <a:solidFill>
            <a:srgbClr val="F4EF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685800" y="5687568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helps:  </a:t>
            </a: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turns a busy, anxious conversation into a shared script — evidence shows it reduces missed information and improves patient safety on wards and in care homes (Shahid and Thomas, 2018).</a:t>
            </a:r>
            <a:endParaRPr lang="en-US" sz="130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Communication in Practice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371600"/>
            <a:ext cx="4754880" cy="4937760"/>
          </a:xfrm>
          <a:prstGeom prst="roundRect">
            <a:avLst>
              <a:gd name="adj" fmla="val 2308"/>
            </a:avLst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508760"/>
            <a:ext cx="43891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📍 Scenario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640080" y="2011680"/>
            <a:ext cx="43891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8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</a:t>
            </a:r>
            <a:r>
              <a:rPr lang="en-US" sz="1400" dirty="0">
                <a:solidFill>
                  <a:srgbClr val="EAF2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Newly qualified nurse</a:t>
            </a:r>
            <a:endParaRPr lang="en-US" sz="14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Setting: </a:t>
            </a:r>
            <a:r>
              <a:rPr lang="en-US" sz="1400" dirty="0">
                <a:solidFill>
                  <a:srgbClr val="EAF2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Elderly care ward, NHS hospital</a:t>
            </a:r>
            <a:endParaRPr lang="en-US" sz="14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Situation: </a:t>
            </a:r>
            <a:r>
              <a:rPr lang="en-US" sz="1400" dirty="0">
                <a:solidFill>
                  <a:srgbClr val="EAF2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82-year-old post-op patient shows sudden drop in blood pressure and confusion during a night shift. I must escalate quickly to the on-call doctor.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486400" y="1371600"/>
            <a:ext cx="6217920" cy="3977640"/>
          </a:xfrm>
          <a:prstGeom prst="roundRect">
            <a:avLst>
              <a:gd name="adj" fmla="val 2759"/>
            </a:avLst>
          </a:prstGeom>
          <a:solidFill>
            <a:srgbClr val="F4EF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715000" y="1463040"/>
            <a:ext cx="5852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SBAR to escalate: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760720" y="2011680"/>
            <a:ext cx="502920" cy="502920"/>
          </a:xfrm>
          <a:prstGeom prst="ellipse">
            <a:avLst/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5760720" y="201168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6400800" y="1965960"/>
            <a:ext cx="52120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"I'm Nurse [X] on Ward 4, calling about Mrs J, bed 7."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760720" y="2788920"/>
            <a:ext cx="502920" cy="50292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760720" y="27889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400800" y="2743200"/>
            <a:ext cx="52120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"82, day-2 post hip replacement, no significant cardiac history."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5760720" y="3566160"/>
            <a:ext cx="502920" cy="50292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760720" y="35661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6400800" y="3520440"/>
            <a:ext cx="52120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"BP has dropped to 88/54, she's confused; I'm concerned about sepsis or a bleed."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5760720" y="4343400"/>
            <a:ext cx="502920" cy="502920"/>
          </a:xfrm>
          <a:prstGeom prst="ellipse">
            <a:avLst/>
          </a:prstGeom>
          <a:solidFill>
            <a:srgbClr val="8A5A4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5760720" y="4343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400800" y="4297680"/>
            <a:ext cx="52120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"Please review within 15 minutes. Should I start IV fluids and repeat obs now?"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5486400" y="5532120"/>
            <a:ext cx="6217920" cy="822960"/>
          </a:xfrm>
          <a:prstGeom prst="roundRect">
            <a:avLst>
              <a:gd name="adj" fmla="val 8889"/>
            </a:avLst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5669280" y="5577840"/>
            <a:ext cx="58521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care: 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 clinical response, safer outcome for Mrs J, and clear documentation of the escalation.</a:t>
            </a:r>
            <a:endParaRPr lang="en-US" sz="12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Supporting My Future Career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5577840" cy="4846320"/>
          </a:xfrm>
          <a:prstGeom prst="roundRect">
            <a:avLst>
              <a:gd name="adj" fmla="val 2264"/>
            </a:avLst>
          </a:prstGeom>
          <a:solidFill>
            <a:srgbClr val="F4EFE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1691640"/>
            <a:ext cx="822960" cy="822960"/>
          </a:xfrm>
          <a:prstGeom prst="ellipse">
            <a:avLst/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77240" y="16916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💼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1737360" y="1783080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Employability &amp; Practice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777240" y="2788920"/>
            <a:ext cx="50292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▪"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Named as a core competency in the NMC Code (2018) and Skills for Care values.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▪"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Essential for MDT working, safeguarding referrals and person-centred care planning.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▪"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Employers screen for it at interview and during preceptorship.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▪"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linked to CQC's 'Caring' and 'Well-led' key questions (CQC, 2022).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309360" y="1417320"/>
            <a:ext cx="5394960" cy="4846320"/>
          </a:xfrm>
          <a:prstGeom prst="roundRect">
            <a:avLst>
              <a:gd name="adj" fmla="val 2264"/>
            </a:avLst>
          </a:prstGeom>
          <a:solidFill>
            <a:srgbClr val="0B3D4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6629400" y="1691640"/>
            <a:ext cx="822960" cy="822960"/>
          </a:xfrm>
          <a:prstGeom prst="ellipse">
            <a:avLst/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629400" y="16916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</a:rPr>
              <a:t>🔍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7589520" y="1783080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Self-Reflection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6537960" y="2743200"/>
            <a:ext cx="4937760" cy="1554480"/>
          </a:xfrm>
          <a:prstGeom prst="roundRect">
            <a:avLst>
              <a:gd name="adj" fmla="val 4706"/>
            </a:avLst>
          </a:prstGeom>
          <a:solidFill>
            <a:srgbClr val="1F7A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675120" y="283464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Strength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675120" y="3200400"/>
            <a:ext cx="46634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listening — I stay calm, keep eye contact and check understanding with service users.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537960" y="4434840"/>
            <a:ext cx="4937760" cy="1691640"/>
          </a:xfrm>
          <a:prstGeom prst="roundRect">
            <a:avLst>
              <a:gd name="adj" fmla="val 4324"/>
            </a:avLst>
          </a:prstGeom>
          <a:solidFill>
            <a:srgbClr val="E07A5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675120" y="452628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➜ Area to develop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6675120" y="4892040"/>
            <a:ext cx="46634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Confidence in structured escalation (SBAR) with senior clinicians — I plan to practise this on placement and in simulation.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B3D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1051560"/>
            <a:ext cx="1280160" cy="0"/>
          </a:xfrm>
          <a:prstGeom prst="line">
            <a:avLst/>
          </a:prstGeom>
          <a:noFill/>
          <a:ln w="508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11247120" cy="4846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Ali, M. (2017) 'Communication skills 1: benefits of effective communication for patients', Nursing Times, 113(12), pp. 18–19. Available at: https://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www.nursingtimes.net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/clinical-archive/assessment-skills/communication-skills-1-benefits-of-effective-communication-for-patients-27-11-2017/ (Accessed: 6 July 2026).</a:t>
            </a:r>
            <a:endParaRPr lang="en-US" sz="1000" dirty="0"/>
          </a:p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Burgener, A.M. (2020) 'Enhancing communication to improve patient safety and to increase patient satisfaction', The Health Care Manager, 39(3), pp. 128–132.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10.1097/HCM.0000000000000298.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Bramhall, E. (2014) 'Effective communication skills in nursing practice', Nursing Standard, 29(14), pp. 53–59. doi: 10.7748/ns.29.14.53.e9355.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(2022) The state of health care and adult social care in England 2021/22. London: CQC. Available at: https://www.cqc.org.uk/publications/major-report/state-care (Accessed: 5 July 2026).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Foronda, C., MacWilliams, B. and McArthur, E. (2016) 'Interprofessional communication in healthcare: An integrative review', Nurse Education in Practice, 19, pp. 36–40. doi: 10.1016/j.nepr.2016.04.005.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Kourkouta, L. and Papathanasiou, I.V. (2017) 'Communication in nursing practice', Materia Socio-Medica, 26(1), pp. 65–67. doi: 10.5455/msm.2014.26.65-67.</a:t>
            </a:r>
            <a:endParaRPr lang="en-US" sz="1000" dirty="0"/>
          </a:p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Kwame, A. and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Petrucka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P.M. (2021) 'A literature-based study of patient-centered care and communication in nurse-patient interactions: barriers, facilitators, and the way forward', BMC Nursing, 20(158), pp. 1–10.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10.1186/s12912-021-00684-2.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Müller, M., Jürgens, J., Redaèlli, M., Klingberg, K., Hautz, W.E. and Stock, S. (2018) 'Impact of the communication and patient hand-off tool SBAR on patient safety: a systematic review', BMJ Open, 8(8), e022202. doi: 10.1136/bmjopen-2018-022202.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Improvement (2018) SBAR communication tool: situation, background, assessment, recommendation. London: NHS Improvement. Available at: https://www.england.nhs.uk/wp-content/uploads/2021/03/qsir-sbar-communication-tool.pdf (Accessed: 4 July 2026).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Nursing and Midwifery Council (2018) The Code: professional standards of practice and behaviour for nurses, midwives and nursing associates. London: NMC. Available at: https://www.nmc.org.uk/standards/code/ (Accessed: 3 July 2026).</a:t>
            </a:r>
            <a:endParaRPr lang="en-US" sz="1000" dirty="0"/>
          </a:p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Ratna, H. (2019) 'The importance of effective communication in healthcare practice', Harvard Public Health Review, 23, pp. 1–6.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10.54111/0001/W1.</a:t>
            </a:r>
            <a:endParaRPr lang="en-US" sz="1000" dirty="0"/>
          </a:p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for Care (2021) The care certificate standards. Leeds: Skills for Care. Available at: https://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www.skillsforcare.org.uk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/Developing-workforce/Care-Certificate/Care-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Certificate.aspx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5 July 2026).</a:t>
            </a:r>
            <a:endParaRPr lang="en-US" sz="1000" dirty="0"/>
          </a:p>
          <a:p>
            <a:pPr>
              <a:spcAft>
                <a:spcPts val="800"/>
              </a:spcAft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Sibiya, M.N. (2018) 'Effective communication in nursing', in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Ulutasdemir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N. (ed.) Nursing. London: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IntechOpen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pp. 19–36.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10.5772/intechopen.74995.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Shahid, S. and Thomas, S. (2018) 'Situation, Background, Assessment, Recommendation (SBAR) communication tool for handoff in health care – A narrative review', Safety in Health, 4(7), pp. 1–9. doi: 10.1186/s40886-018-0073-1.</a:t>
            </a:r>
          </a:p>
          <a:p>
            <a:pPr>
              <a:spcAft>
                <a:spcPts val="800"/>
              </a:spcAft>
            </a:pP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Vermeir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P.,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Vandijck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D.,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Degroote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S.,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Peleman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R., Verhaeghe, R., Mortier, E.,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Hallaert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G., Van Daele, S.,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Buylaert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W. and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Vogelaers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D. (2015) 'Communication in healthcare: a narrative review of the literature and practical recommendations', International Journal of Clinical Practice, 69(11), pp. 1257–1267. </a:t>
            </a:r>
            <a:r>
              <a:rPr lang="en-US" sz="1000" dirty="0" err="1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</a:t>
            </a: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10.1111/ijcp.12686.</a:t>
            </a:r>
            <a:endParaRPr lang="en-US" sz="1000" dirty="0"/>
          </a:p>
          <a:p>
            <a:pPr marL="0" indent="0">
              <a:spcAft>
                <a:spcPts val="800"/>
              </a:spcAft>
              <a:buNone/>
            </a:pP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10515600" y="6263640"/>
            <a:ext cx="11887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Page 1 of 2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95760" y="6583680"/>
            <a:ext cx="32004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1627</Words>
  <Application>Microsoft Macintosh PowerPoint</Application>
  <PresentationFormat>Widescreen</PresentationFormat>
  <Paragraphs>134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justyna g</cp:lastModifiedBy>
  <cp:revision>3</cp:revision>
  <dcterms:created xsi:type="dcterms:W3CDTF">2026-07-09T18:08:15Z</dcterms:created>
  <dcterms:modified xsi:type="dcterms:W3CDTF">2026-07-15T18:12:55Z</dcterms:modified>
</cp:coreProperties>
</file>