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59" r:id="rId1"/>
  </p:sldMasterIdLst>
  <p:notesMasterIdLst>
    <p:notesMasterId r:id="rId17"/>
  </p:notesMasterIdLst>
  <p:sldIdLst>
    <p:sldId id="256" r:id="rId2"/>
    <p:sldId id="257" r:id="rId3"/>
    <p:sldId id="258" r:id="rId4"/>
    <p:sldId id="259" r:id="rId5"/>
    <p:sldId id="260" r:id="rId6"/>
    <p:sldId id="261" r:id="rId7"/>
    <p:sldId id="262" r:id="rId8"/>
    <p:sldId id="267" r:id="rId9"/>
    <p:sldId id="268" r:id="rId10"/>
    <p:sldId id="274" r:id="rId11"/>
    <p:sldId id="269" r:id="rId12"/>
    <p:sldId id="270" r:id="rId13"/>
    <p:sldId id="271" r:id="rId14"/>
    <p:sldId id="272" r:id="rId15"/>
    <p:sldId id="273" r:id="rId16"/>
  </p:sldIdLst>
  <p:sldSz cx="9144000" cy="5143500" type="screen16x9"/>
  <p:notesSz cx="6858000" cy="9144000"/>
  <p:embeddedFontLst>
    <p:embeddedFont>
      <p:font typeface="Lato" panose="020F0502020204030203" pitchFamily="34" charset="0"/>
      <p:regular r:id="rId18"/>
      <p:bold r:id="rId19"/>
      <p:italic r:id="rId20"/>
      <p:boldItalic r:id="rId21"/>
    </p:embeddedFont>
    <p:embeddedFont>
      <p:font typeface="Raleway" pitchFamily="2" charset="77"/>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8682" autoAdjust="0"/>
  </p:normalViewPr>
  <p:slideViewPr>
    <p:cSldViewPr snapToGrid="0">
      <p:cViewPr varScale="1">
        <p:scale>
          <a:sx n="65" d="100"/>
          <a:sy n="65" d="100"/>
        </p:scale>
        <p:origin x="78" y="57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cb9a0b074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cb9a0b074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d5b15f0a3_5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d5b15f0a3_5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1200"/>
              </a:spcBef>
              <a:spcAft>
                <a:spcPts val="0"/>
              </a:spcAft>
              <a:buClr>
                <a:srgbClr val="000000"/>
              </a:buClr>
              <a:buSzPts val="1400"/>
              <a:buFont typeface="Arial"/>
              <a:buNone/>
              <a:tabLst/>
              <a:defRPr/>
            </a:pP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d251bb473_0_6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d251bb473_0_6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1200"/>
              </a:spcBef>
              <a:spcAft>
                <a:spcPts val="0"/>
              </a:spcAft>
              <a:buClr>
                <a:srgbClr val="000000"/>
              </a:buClr>
              <a:buSzPts val="1400"/>
              <a:buFont typeface="Arial"/>
              <a:buNone/>
              <a:tabLst/>
              <a:defRPr/>
            </a:pP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723630543_3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723630543_3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1200"/>
              </a:spcBef>
              <a:spcAft>
                <a:spcPts val="0"/>
              </a:spcAft>
              <a:buClr>
                <a:srgbClr val="000000"/>
              </a:buClr>
              <a:buSzPts val="1400"/>
              <a:buFont typeface="Arial"/>
              <a:buNone/>
              <a:tabLst/>
              <a:defRPr/>
            </a:pP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d251bb473_0_6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d251bb473_0_6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1200"/>
              </a:spcBef>
              <a:spcAft>
                <a:spcPts val="0"/>
              </a:spcAft>
              <a:buClr>
                <a:srgbClr val="000000"/>
              </a:buClr>
              <a:buSzPts val="1400"/>
              <a:buFont typeface="Arial"/>
              <a:buNone/>
              <a:tabLst/>
              <a:defRPr/>
            </a:pP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e965474a9_3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e965474a9_3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723630543_1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723630543_1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e965474a9_3_3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 name="Google Shape;164;ge965474a9_3_3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1200"/>
              </a:spcBef>
              <a:spcAft>
                <a:spcPts val="0"/>
              </a:spcAft>
              <a:buClr>
                <a:srgbClr val="000000"/>
              </a:buClr>
              <a:buSzPts val="1400"/>
              <a:buFont typeface="Arial"/>
              <a:buNone/>
              <a:tabLst/>
              <a:defRPr/>
            </a:pP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e965474a9_3_3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e965474a9_3_3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a:extLst>
            <a:ext uri="{FF2B5EF4-FFF2-40B4-BE49-F238E27FC236}">
              <a16:creationId xmlns:a16="http://schemas.microsoft.com/office/drawing/2014/main" id="{32441B35-24D1-2A60-51EF-EBAFCE1BC0E9}"/>
            </a:ext>
          </a:extLst>
        </p:cNvPr>
        <p:cNvGrpSpPr/>
        <p:nvPr/>
      </p:nvGrpSpPr>
      <p:grpSpPr>
        <a:xfrm>
          <a:off x="0" y="0"/>
          <a:ext cx="0" cy="0"/>
          <a:chOff x="0" y="0"/>
          <a:chExt cx="0" cy="0"/>
        </a:xfrm>
      </p:grpSpPr>
      <p:sp>
        <p:nvSpPr>
          <p:cNvPr id="173" name="Google Shape;173;ge965474a9_3_399:notes">
            <a:extLst>
              <a:ext uri="{FF2B5EF4-FFF2-40B4-BE49-F238E27FC236}">
                <a16:creationId xmlns:a16="http://schemas.microsoft.com/office/drawing/2014/main" id="{5AA9B65E-E867-A5C6-6D3B-77E211682CA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e965474a9_3_399:notes">
            <a:extLst>
              <a:ext uri="{FF2B5EF4-FFF2-40B4-BE49-F238E27FC236}">
                <a16:creationId xmlns:a16="http://schemas.microsoft.com/office/drawing/2014/main" id="{F9367894-7FDE-4A0D-6405-46E50BCBE42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IN" sz="1100" b="0" i="0" u="none" strike="noStrike" cap="none" dirty="0">
                <a:solidFill>
                  <a:srgbClr val="000000"/>
                </a:solidFill>
                <a:effectLst/>
                <a:latin typeface="Arial"/>
                <a:ea typeface="Arial"/>
                <a:cs typeface="Arial"/>
                <a:sym typeface="Arial"/>
              </a:rPr>
              <a:t>Service quality and equity must be aligned with Donabedian’s Outcome Measures and Systems Theory for resilient</a:t>
            </a:r>
          </a:p>
        </p:txBody>
      </p:sp>
    </p:spTree>
    <p:extLst>
      <p:ext uri="{BB962C8B-B14F-4D97-AF65-F5344CB8AC3E}">
        <p14:creationId xmlns:p14="http://schemas.microsoft.com/office/powerpoint/2010/main" val="21632591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cb9a0b074_1_1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3" name="Google Shape;183;gcb9a0b074_1_1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cb9a0b074_1_1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cb9a0b074_1_1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cb9a0b074_1_1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 name="Google Shape;197;gcb9a0b074_1_1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1200"/>
              </a:spcBef>
              <a:spcAft>
                <a:spcPts val="0"/>
              </a:spcAft>
              <a:buClr>
                <a:srgbClr val="000000"/>
              </a:buClr>
              <a:buSzPts val="1400"/>
              <a:buFont typeface="Arial"/>
              <a:buNone/>
              <a:tabLst/>
              <a:defRPr/>
            </a:pP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3846756fd68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5" name="Google Shape;205;g3846756fd68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cb9a0b074_1_2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cb9a0b074_1_2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cxnSp>
        <p:nvCxnSpPr>
          <p:cNvPr id="10" name="Google Shape;10;p2"/>
          <p:cNvCxnSpPr/>
          <p:nvPr/>
        </p:nvCxnSpPr>
        <p:spPr>
          <a:xfrm>
            <a:off x="2477724" y="415650"/>
            <a:ext cx="6244200" cy="0"/>
          </a:xfrm>
          <a:prstGeom prst="straightConnector1">
            <a:avLst/>
          </a:prstGeom>
          <a:noFill/>
          <a:ln w="38100" cap="flat" cmpd="sng">
            <a:solidFill>
              <a:schemeClr val="lt1"/>
            </a:solidFill>
            <a:prstDash val="solid"/>
            <a:round/>
            <a:headEnd type="none" w="sm" len="sm"/>
            <a:tailEnd type="none" w="sm" len="sm"/>
          </a:ln>
        </p:spPr>
      </p:cxnSp>
      <p:cxnSp>
        <p:nvCxnSpPr>
          <p:cNvPr id="11" name="Google Shape;11;p2"/>
          <p:cNvCxnSpPr/>
          <p:nvPr/>
        </p:nvCxnSpPr>
        <p:spPr>
          <a:xfrm>
            <a:off x="2477724" y="4740000"/>
            <a:ext cx="6244200" cy="0"/>
          </a:xfrm>
          <a:prstGeom prst="straightConnector1">
            <a:avLst/>
          </a:prstGeom>
          <a:noFill/>
          <a:ln w="19050" cap="flat" cmpd="sng">
            <a:solidFill>
              <a:schemeClr val="lt1"/>
            </a:solidFill>
            <a:prstDash val="solid"/>
            <a:round/>
            <a:headEnd type="none" w="sm" len="sm"/>
            <a:tailEnd type="none" w="sm" len="sm"/>
          </a:ln>
        </p:spPr>
      </p:cxnSp>
      <p:cxnSp>
        <p:nvCxnSpPr>
          <p:cNvPr id="12" name="Google Shape;12;p2"/>
          <p:cNvCxnSpPr/>
          <p:nvPr/>
        </p:nvCxnSpPr>
        <p:spPr>
          <a:xfrm>
            <a:off x="425198" y="415650"/>
            <a:ext cx="183300" cy="0"/>
          </a:xfrm>
          <a:prstGeom prst="straightConnector1">
            <a:avLst/>
          </a:prstGeom>
          <a:noFill/>
          <a:ln w="19050" cap="flat" cmpd="sng">
            <a:solidFill>
              <a:schemeClr val="lt1"/>
            </a:solidFill>
            <a:prstDash val="solid"/>
            <a:round/>
            <a:headEnd type="none" w="sm" len="sm"/>
            <a:tailEnd type="none" w="sm" len="sm"/>
          </a:ln>
        </p:spPr>
      </p:cxnSp>
      <p:sp>
        <p:nvSpPr>
          <p:cNvPr id="13" name="Google Shape;13;p2"/>
          <p:cNvSpPr txBox="1">
            <a:spLocks noGrp="1"/>
          </p:cNvSpPr>
          <p:nvPr>
            <p:ph type="ctrTitle"/>
          </p:nvPr>
        </p:nvSpPr>
        <p:spPr>
          <a:xfrm>
            <a:off x="2371725" y="630225"/>
            <a:ext cx="6331500" cy="15420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lt1"/>
              </a:buClr>
              <a:buSzPts val="4800"/>
              <a:buNone/>
              <a:defRPr sz="4800">
                <a:solidFill>
                  <a:schemeClr val="lt1"/>
                </a:solidFill>
              </a:defRPr>
            </a:lvl1pPr>
            <a:lvl2pPr lvl="1" rtl="0">
              <a:spcBef>
                <a:spcPts val="0"/>
              </a:spcBef>
              <a:spcAft>
                <a:spcPts val="0"/>
              </a:spcAft>
              <a:buClr>
                <a:schemeClr val="lt1"/>
              </a:buClr>
              <a:buSzPts val="4800"/>
              <a:buNone/>
              <a:defRPr sz="4800">
                <a:solidFill>
                  <a:schemeClr val="lt1"/>
                </a:solidFill>
              </a:defRPr>
            </a:lvl2pPr>
            <a:lvl3pPr lvl="2" rtl="0">
              <a:spcBef>
                <a:spcPts val="0"/>
              </a:spcBef>
              <a:spcAft>
                <a:spcPts val="0"/>
              </a:spcAft>
              <a:buClr>
                <a:schemeClr val="lt1"/>
              </a:buClr>
              <a:buSzPts val="4800"/>
              <a:buNone/>
              <a:defRPr sz="4800">
                <a:solidFill>
                  <a:schemeClr val="lt1"/>
                </a:solidFill>
              </a:defRPr>
            </a:lvl3pPr>
            <a:lvl4pPr lvl="3" rtl="0">
              <a:spcBef>
                <a:spcPts val="0"/>
              </a:spcBef>
              <a:spcAft>
                <a:spcPts val="0"/>
              </a:spcAft>
              <a:buClr>
                <a:schemeClr val="lt1"/>
              </a:buClr>
              <a:buSzPts val="4800"/>
              <a:buNone/>
              <a:defRPr sz="4800">
                <a:solidFill>
                  <a:schemeClr val="lt1"/>
                </a:solidFill>
              </a:defRPr>
            </a:lvl4pPr>
            <a:lvl5pPr lvl="4" rtl="0">
              <a:spcBef>
                <a:spcPts val="0"/>
              </a:spcBef>
              <a:spcAft>
                <a:spcPts val="0"/>
              </a:spcAft>
              <a:buClr>
                <a:schemeClr val="lt1"/>
              </a:buClr>
              <a:buSzPts val="4800"/>
              <a:buNone/>
              <a:defRPr sz="4800">
                <a:solidFill>
                  <a:schemeClr val="lt1"/>
                </a:solidFill>
              </a:defRPr>
            </a:lvl5pPr>
            <a:lvl6pPr lvl="5" rtl="0">
              <a:spcBef>
                <a:spcPts val="0"/>
              </a:spcBef>
              <a:spcAft>
                <a:spcPts val="0"/>
              </a:spcAft>
              <a:buClr>
                <a:schemeClr val="lt1"/>
              </a:buClr>
              <a:buSzPts val="4800"/>
              <a:buNone/>
              <a:defRPr sz="4800">
                <a:solidFill>
                  <a:schemeClr val="lt1"/>
                </a:solidFill>
              </a:defRPr>
            </a:lvl6pPr>
            <a:lvl7pPr lvl="6" rtl="0">
              <a:spcBef>
                <a:spcPts val="0"/>
              </a:spcBef>
              <a:spcAft>
                <a:spcPts val="0"/>
              </a:spcAft>
              <a:buClr>
                <a:schemeClr val="lt1"/>
              </a:buClr>
              <a:buSzPts val="4800"/>
              <a:buNone/>
              <a:defRPr sz="4800">
                <a:solidFill>
                  <a:schemeClr val="lt1"/>
                </a:solidFill>
              </a:defRPr>
            </a:lvl7pPr>
            <a:lvl8pPr lvl="7" rtl="0">
              <a:spcBef>
                <a:spcPts val="0"/>
              </a:spcBef>
              <a:spcAft>
                <a:spcPts val="0"/>
              </a:spcAft>
              <a:buClr>
                <a:schemeClr val="lt1"/>
              </a:buClr>
              <a:buSzPts val="4800"/>
              <a:buNone/>
              <a:defRPr sz="4800">
                <a:solidFill>
                  <a:schemeClr val="lt1"/>
                </a:solidFill>
              </a:defRPr>
            </a:lvl8pPr>
            <a:lvl9pPr lvl="8" rtl="0">
              <a:spcBef>
                <a:spcPts val="0"/>
              </a:spcBef>
              <a:spcAft>
                <a:spcPts val="0"/>
              </a:spcAft>
              <a:buClr>
                <a:schemeClr val="lt1"/>
              </a:buClr>
              <a:buSzPts val="4800"/>
              <a:buNone/>
              <a:defRPr sz="4800">
                <a:solidFill>
                  <a:schemeClr val="lt1"/>
                </a:solidFill>
              </a:defRPr>
            </a:lvl9pPr>
          </a:lstStyle>
          <a:p>
            <a:endParaRPr/>
          </a:p>
        </p:txBody>
      </p:sp>
      <p:sp>
        <p:nvSpPr>
          <p:cNvPr id="14" name="Google Shape;14;p2"/>
          <p:cNvSpPr txBox="1">
            <a:spLocks noGrp="1"/>
          </p:cNvSpPr>
          <p:nvPr>
            <p:ph type="subTitle" idx="1"/>
          </p:nvPr>
        </p:nvSpPr>
        <p:spPr>
          <a:xfrm>
            <a:off x="2390267" y="3238450"/>
            <a:ext cx="6331500" cy="1241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lt1"/>
              </a:buClr>
              <a:buSzPts val="1800"/>
              <a:buNone/>
              <a:defRPr>
                <a:solidFill>
                  <a:schemeClr val="lt1"/>
                </a:solidFill>
              </a:defRPr>
            </a:lvl1pPr>
            <a:lvl2pPr lvl="1" rtl="0">
              <a:lnSpc>
                <a:spcPct val="100000"/>
              </a:lnSpc>
              <a:spcBef>
                <a:spcPts val="0"/>
              </a:spcBef>
              <a:spcAft>
                <a:spcPts val="0"/>
              </a:spcAft>
              <a:buClr>
                <a:schemeClr val="lt1"/>
              </a:buClr>
              <a:buSzPts val="1800"/>
              <a:buNone/>
              <a:defRPr sz="1800">
                <a:solidFill>
                  <a:schemeClr val="lt1"/>
                </a:solidFill>
              </a:defRPr>
            </a:lvl2pPr>
            <a:lvl3pPr lvl="2" rtl="0">
              <a:lnSpc>
                <a:spcPct val="100000"/>
              </a:lnSpc>
              <a:spcBef>
                <a:spcPts val="0"/>
              </a:spcBef>
              <a:spcAft>
                <a:spcPts val="0"/>
              </a:spcAft>
              <a:buClr>
                <a:schemeClr val="lt1"/>
              </a:buClr>
              <a:buSzPts val="1800"/>
              <a:buNone/>
              <a:defRPr sz="1800">
                <a:solidFill>
                  <a:schemeClr val="lt1"/>
                </a:solidFill>
              </a:defRPr>
            </a:lvl3pPr>
            <a:lvl4pPr lvl="3" rtl="0">
              <a:lnSpc>
                <a:spcPct val="100000"/>
              </a:lnSpc>
              <a:spcBef>
                <a:spcPts val="0"/>
              </a:spcBef>
              <a:spcAft>
                <a:spcPts val="0"/>
              </a:spcAft>
              <a:buClr>
                <a:schemeClr val="lt1"/>
              </a:buClr>
              <a:buSzPts val="1800"/>
              <a:buNone/>
              <a:defRPr sz="1800">
                <a:solidFill>
                  <a:schemeClr val="lt1"/>
                </a:solidFill>
              </a:defRPr>
            </a:lvl4pPr>
            <a:lvl5pPr lvl="4" rtl="0">
              <a:lnSpc>
                <a:spcPct val="100000"/>
              </a:lnSpc>
              <a:spcBef>
                <a:spcPts val="0"/>
              </a:spcBef>
              <a:spcAft>
                <a:spcPts val="0"/>
              </a:spcAft>
              <a:buClr>
                <a:schemeClr val="lt1"/>
              </a:buClr>
              <a:buSzPts val="1800"/>
              <a:buNone/>
              <a:defRPr sz="1800">
                <a:solidFill>
                  <a:schemeClr val="lt1"/>
                </a:solidFill>
              </a:defRPr>
            </a:lvl5pPr>
            <a:lvl6pPr lvl="5" rtl="0">
              <a:lnSpc>
                <a:spcPct val="100000"/>
              </a:lnSpc>
              <a:spcBef>
                <a:spcPts val="0"/>
              </a:spcBef>
              <a:spcAft>
                <a:spcPts val="0"/>
              </a:spcAft>
              <a:buClr>
                <a:schemeClr val="lt1"/>
              </a:buClr>
              <a:buSzPts val="1800"/>
              <a:buNone/>
              <a:defRPr sz="1800">
                <a:solidFill>
                  <a:schemeClr val="lt1"/>
                </a:solidFill>
              </a:defRPr>
            </a:lvl6pPr>
            <a:lvl7pPr lvl="6" rtl="0">
              <a:lnSpc>
                <a:spcPct val="100000"/>
              </a:lnSpc>
              <a:spcBef>
                <a:spcPts val="0"/>
              </a:spcBef>
              <a:spcAft>
                <a:spcPts val="0"/>
              </a:spcAft>
              <a:buClr>
                <a:schemeClr val="lt1"/>
              </a:buClr>
              <a:buSzPts val="1800"/>
              <a:buNone/>
              <a:defRPr sz="1800">
                <a:solidFill>
                  <a:schemeClr val="lt1"/>
                </a:solidFill>
              </a:defRPr>
            </a:lvl7pPr>
            <a:lvl8pPr lvl="7" rtl="0">
              <a:lnSpc>
                <a:spcPct val="100000"/>
              </a:lnSpc>
              <a:spcBef>
                <a:spcPts val="0"/>
              </a:spcBef>
              <a:spcAft>
                <a:spcPts val="0"/>
              </a:spcAft>
              <a:buClr>
                <a:schemeClr val="lt1"/>
              </a:buClr>
              <a:buSzPts val="1800"/>
              <a:buNone/>
              <a:defRPr sz="1800">
                <a:solidFill>
                  <a:schemeClr val="lt1"/>
                </a:solidFill>
              </a:defRPr>
            </a:lvl8pPr>
            <a:lvl9pPr lvl="8" rtl="0">
              <a:lnSpc>
                <a:spcPct val="100000"/>
              </a:lnSpc>
              <a:spcBef>
                <a:spcPts val="0"/>
              </a:spcBef>
              <a:spcAft>
                <a:spcPts val="0"/>
              </a:spcAft>
              <a:buClr>
                <a:schemeClr val="lt1"/>
              </a:buClr>
              <a:buSzPts val="1800"/>
              <a:buNone/>
              <a:defRPr sz="1800">
                <a:solidFill>
                  <a:schemeClr val="lt1"/>
                </a:solidFill>
              </a:defRPr>
            </a:lvl9pPr>
          </a:lstStyle>
          <a:p>
            <a:endParaRPr/>
          </a:p>
        </p:txBody>
      </p:sp>
      <p:sp>
        <p:nvSpPr>
          <p:cNvPr id="15" name="Google Shape;15;p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6"/>
        <p:cNvGrpSpPr/>
        <p:nvPr/>
      </p:nvGrpSpPr>
      <p:grpSpPr>
        <a:xfrm>
          <a:off x="0" y="0"/>
          <a:ext cx="0" cy="0"/>
          <a:chOff x="0" y="0"/>
          <a:chExt cx="0" cy="0"/>
        </a:xfrm>
      </p:grpSpPr>
      <p:cxnSp>
        <p:nvCxnSpPr>
          <p:cNvPr id="17" name="Google Shape;17;p3"/>
          <p:cNvCxnSpPr/>
          <p:nvPr/>
        </p:nvCxnSpPr>
        <p:spPr>
          <a:xfrm>
            <a:off x="425200" y="415650"/>
            <a:ext cx="8296800" cy="0"/>
          </a:xfrm>
          <a:prstGeom prst="straightConnector1">
            <a:avLst/>
          </a:prstGeom>
          <a:noFill/>
          <a:ln w="38100" cap="flat" cmpd="sng">
            <a:solidFill>
              <a:schemeClr val="lt1"/>
            </a:solidFill>
            <a:prstDash val="solid"/>
            <a:round/>
            <a:headEnd type="none" w="sm" len="sm"/>
            <a:tailEnd type="none" w="sm" len="sm"/>
          </a:ln>
        </p:spPr>
      </p:cxnSp>
      <p:cxnSp>
        <p:nvCxnSpPr>
          <p:cNvPr id="18" name="Google Shape;18;p3"/>
          <p:cNvCxnSpPr/>
          <p:nvPr/>
        </p:nvCxnSpPr>
        <p:spPr>
          <a:xfrm>
            <a:off x="425200" y="4740000"/>
            <a:ext cx="8296800" cy="0"/>
          </a:xfrm>
          <a:prstGeom prst="straightConnector1">
            <a:avLst/>
          </a:prstGeom>
          <a:noFill/>
          <a:ln w="19050" cap="flat" cmpd="sng">
            <a:solidFill>
              <a:schemeClr val="lt1"/>
            </a:solidFill>
            <a:prstDash val="solid"/>
            <a:round/>
            <a:headEnd type="none" w="sm" len="sm"/>
            <a:tailEnd type="none" w="sm" len="sm"/>
          </a:ln>
        </p:spPr>
      </p:cxnSp>
      <p:sp>
        <p:nvSpPr>
          <p:cNvPr id="19" name="Google Shape;19;p3"/>
          <p:cNvSpPr txBox="1">
            <a:spLocks noGrp="1"/>
          </p:cNvSpPr>
          <p:nvPr>
            <p:ph type="title"/>
          </p:nvPr>
        </p:nvSpPr>
        <p:spPr>
          <a:xfrm>
            <a:off x="406425" y="1806825"/>
            <a:ext cx="8296800" cy="15420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lt1"/>
              </a:buClr>
              <a:buSzPts val="4800"/>
              <a:buNone/>
              <a:defRPr sz="4800">
                <a:solidFill>
                  <a:schemeClr val="lt1"/>
                </a:solidFill>
              </a:defRPr>
            </a:lvl1pPr>
            <a:lvl2pPr lvl="1" algn="ctr" rtl="0">
              <a:spcBef>
                <a:spcPts val="0"/>
              </a:spcBef>
              <a:spcAft>
                <a:spcPts val="0"/>
              </a:spcAft>
              <a:buClr>
                <a:schemeClr val="lt1"/>
              </a:buClr>
              <a:buSzPts val="4800"/>
              <a:buNone/>
              <a:defRPr sz="4800">
                <a:solidFill>
                  <a:schemeClr val="lt1"/>
                </a:solidFill>
              </a:defRPr>
            </a:lvl2pPr>
            <a:lvl3pPr lvl="2" algn="ctr" rtl="0">
              <a:spcBef>
                <a:spcPts val="0"/>
              </a:spcBef>
              <a:spcAft>
                <a:spcPts val="0"/>
              </a:spcAft>
              <a:buClr>
                <a:schemeClr val="lt1"/>
              </a:buClr>
              <a:buSzPts val="4800"/>
              <a:buNone/>
              <a:defRPr sz="4800">
                <a:solidFill>
                  <a:schemeClr val="lt1"/>
                </a:solidFill>
              </a:defRPr>
            </a:lvl3pPr>
            <a:lvl4pPr lvl="3" algn="ctr" rtl="0">
              <a:spcBef>
                <a:spcPts val="0"/>
              </a:spcBef>
              <a:spcAft>
                <a:spcPts val="0"/>
              </a:spcAft>
              <a:buClr>
                <a:schemeClr val="lt1"/>
              </a:buClr>
              <a:buSzPts val="4800"/>
              <a:buNone/>
              <a:defRPr sz="4800">
                <a:solidFill>
                  <a:schemeClr val="lt1"/>
                </a:solidFill>
              </a:defRPr>
            </a:lvl4pPr>
            <a:lvl5pPr lvl="4" algn="ctr" rtl="0">
              <a:spcBef>
                <a:spcPts val="0"/>
              </a:spcBef>
              <a:spcAft>
                <a:spcPts val="0"/>
              </a:spcAft>
              <a:buClr>
                <a:schemeClr val="lt1"/>
              </a:buClr>
              <a:buSzPts val="4800"/>
              <a:buNone/>
              <a:defRPr sz="4800">
                <a:solidFill>
                  <a:schemeClr val="lt1"/>
                </a:solidFill>
              </a:defRPr>
            </a:lvl5pPr>
            <a:lvl6pPr lvl="5" algn="ctr" rtl="0">
              <a:spcBef>
                <a:spcPts val="0"/>
              </a:spcBef>
              <a:spcAft>
                <a:spcPts val="0"/>
              </a:spcAft>
              <a:buClr>
                <a:schemeClr val="lt1"/>
              </a:buClr>
              <a:buSzPts val="4800"/>
              <a:buNone/>
              <a:defRPr sz="4800">
                <a:solidFill>
                  <a:schemeClr val="lt1"/>
                </a:solidFill>
              </a:defRPr>
            </a:lvl6pPr>
            <a:lvl7pPr lvl="6" algn="ctr" rtl="0">
              <a:spcBef>
                <a:spcPts val="0"/>
              </a:spcBef>
              <a:spcAft>
                <a:spcPts val="0"/>
              </a:spcAft>
              <a:buClr>
                <a:schemeClr val="lt1"/>
              </a:buClr>
              <a:buSzPts val="4800"/>
              <a:buNone/>
              <a:defRPr sz="4800">
                <a:solidFill>
                  <a:schemeClr val="lt1"/>
                </a:solidFill>
              </a:defRPr>
            </a:lvl7pPr>
            <a:lvl8pPr lvl="7" algn="ctr" rtl="0">
              <a:spcBef>
                <a:spcPts val="0"/>
              </a:spcBef>
              <a:spcAft>
                <a:spcPts val="0"/>
              </a:spcAft>
              <a:buClr>
                <a:schemeClr val="lt1"/>
              </a:buClr>
              <a:buSzPts val="4800"/>
              <a:buNone/>
              <a:defRPr sz="4800">
                <a:solidFill>
                  <a:schemeClr val="lt1"/>
                </a:solidFill>
              </a:defRPr>
            </a:lvl8pPr>
            <a:lvl9pPr lvl="8" algn="ctr" rtl="0">
              <a:spcBef>
                <a:spcPts val="0"/>
              </a:spcBef>
              <a:spcAft>
                <a:spcPts val="0"/>
              </a:spcAft>
              <a:buClr>
                <a:schemeClr val="lt1"/>
              </a:buClr>
              <a:buSzPts val="4800"/>
              <a:buNone/>
              <a:defRPr sz="4800">
                <a:solidFill>
                  <a:schemeClr val="lt1"/>
                </a:solidFill>
              </a:defRPr>
            </a:lvl9pPr>
          </a:lstStyle>
          <a:p>
            <a:endParaRPr/>
          </a:p>
        </p:txBody>
      </p:sp>
      <p:sp>
        <p:nvSpPr>
          <p:cNvPr id="20" name="Google Shape;20;p3"/>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1"/>
        <p:cNvGrpSpPr/>
        <p:nvPr/>
      </p:nvGrpSpPr>
      <p:grpSpPr>
        <a:xfrm>
          <a:off x="0" y="0"/>
          <a:ext cx="0" cy="0"/>
          <a:chOff x="0" y="0"/>
          <a:chExt cx="0" cy="0"/>
        </a:xfrm>
      </p:grpSpPr>
      <p:cxnSp>
        <p:nvCxnSpPr>
          <p:cNvPr id="22" name="Google Shape;22;p4"/>
          <p:cNvCxnSpPr/>
          <p:nvPr/>
        </p:nvCxnSpPr>
        <p:spPr>
          <a:xfrm>
            <a:off x="2477724" y="415650"/>
            <a:ext cx="6244200" cy="0"/>
          </a:xfrm>
          <a:prstGeom prst="straightConnector1">
            <a:avLst/>
          </a:prstGeom>
          <a:noFill/>
          <a:ln w="38100" cap="flat" cmpd="sng">
            <a:solidFill>
              <a:schemeClr val="dk2"/>
            </a:solidFill>
            <a:prstDash val="solid"/>
            <a:round/>
            <a:headEnd type="none" w="sm" len="sm"/>
            <a:tailEnd type="none" w="sm" len="sm"/>
          </a:ln>
        </p:spPr>
      </p:cxnSp>
      <p:cxnSp>
        <p:nvCxnSpPr>
          <p:cNvPr id="23" name="Google Shape;23;p4"/>
          <p:cNvCxnSpPr/>
          <p:nvPr/>
        </p:nvCxnSpPr>
        <p:spPr>
          <a:xfrm>
            <a:off x="2477724" y="4740000"/>
            <a:ext cx="6244200" cy="0"/>
          </a:xfrm>
          <a:prstGeom prst="straightConnector1">
            <a:avLst/>
          </a:prstGeom>
          <a:noFill/>
          <a:ln w="19050" cap="flat" cmpd="sng">
            <a:solidFill>
              <a:schemeClr val="dk2"/>
            </a:solidFill>
            <a:prstDash val="solid"/>
            <a:round/>
            <a:headEnd type="none" w="sm" len="sm"/>
            <a:tailEnd type="none" w="sm" len="sm"/>
          </a:ln>
        </p:spPr>
      </p:cxnSp>
      <p:cxnSp>
        <p:nvCxnSpPr>
          <p:cNvPr id="24" name="Google Shape;24;p4"/>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25" name="Google Shape;25;p4"/>
          <p:cNvSpPr txBox="1">
            <a:spLocks noGrp="1"/>
          </p:cNvSpPr>
          <p:nvPr>
            <p:ph type="title"/>
          </p:nvPr>
        </p:nvSpPr>
        <p:spPr>
          <a:xfrm>
            <a:off x="2400250" y="575950"/>
            <a:ext cx="6321600" cy="6354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6" name="Google Shape;26;p4"/>
          <p:cNvSpPr txBox="1">
            <a:spLocks noGrp="1"/>
          </p:cNvSpPr>
          <p:nvPr>
            <p:ph type="body" idx="1"/>
          </p:nvPr>
        </p:nvSpPr>
        <p:spPr>
          <a:xfrm>
            <a:off x="2410112" y="1595776"/>
            <a:ext cx="6321600" cy="3002400"/>
          </a:xfrm>
          <a:prstGeom prst="rect">
            <a:avLst/>
          </a:prstGeom>
        </p:spPr>
        <p:txBody>
          <a:bodyPr spcFirstLastPara="1" wrap="square" lIns="91425" tIns="91425" rIns="91425" bIns="91425" anchor="t" anchorCtr="0">
            <a:noAutofit/>
          </a:bodyPr>
          <a:lstStyle>
            <a:lvl1pPr marL="457200" lvl="0" indent="-342900" rtl="0">
              <a:spcBef>
                <a:spcPts val="0"/>
              </a:spcBef>
              <a:spcAft>
                <a:spcPts val="0"/>
              </a:spcAft>
              <a:buSzPts val="1800"/>
              <a:buChar char="●"/>
              <a:defRPr/>
            </a:lvl1pPr>
            <a:lvl2pPr marL="914400" lvl="1" indent="-317500" rtl="0">
              <a:spcBef>
                <a:spcPts val="1600"/>
              </a:spcBef>
              <a:spcAft>
                <a:spcPts val="0"/>
              </a:spcAft>
              <a:buSzPts val="1400"/>
              <a:buChar char="○"/>
              <a:defRPr/>
            </a:lvl2pPr>
            <a:lvl3pPr marL="1371600" lvl="2" indent="-317500" rtl="0">
              <a:spcBef>
                <a:spcPts val="1600"/>
              </a:spcBef>
              <a:spcAft>
                <a:spcPts val="0"/>
              </a:spcAft>
              <a:buSzPts val="1400"/>
              <a:buChar char="■"/>
              <a:defRPr/>
            </a:lvl3pPr>
            <a:lvl4pPr marL="1828800" lvl="3" indent="-317500" rtl="0">
              <a:spcBef>
                <a:spcPts val="1600"/>
              </a:spcBef>
              <a:spcAft>
                <a:spcPts val="0"/>
              </a:spcAft>
              <a:buSzPts val="1400"/>
              <a:buChar char="●"/>
              <a:defRPr/>
            </a:lvl4pPr>
            <a:lvl5pPr marL="2286000" lvl="4" indent="-317500" rtl="0">
              <a:spcBef>
                <a:spcPts val="1600"/>
              </a:spcBef>
              <a:spcAft>
                <a:spcPts val="0"/>
              </a:spcAft>
              <a:buSzPts val="1400"/>
              <a:buChar char="○"/>
              <a:defRPr/>
            </a:lvl5pPr>
            <a:lvl6pPr marL="2743200" lvl="5" indent="-317500" rtl="0">
              <a:spcBef>
                <a:spcPts val="1600"/>
              </a:spcBef>
              <a:spcAft>
                <a:spcPts val="0"/>
              </a:spcAft>
              <a:buSzPts val="1400"/>
              <a:buChar char="■"/>
              <a:defRPr/>
            </a:lvl6pPr>
            <a:lvl7pPr marL="3200400" lvl="6" indent="-317500" rtl="0">
              <a:spcBef>
                <a:spcPts val="1600"/>
              </a:spcBef>
              <a:spcAft>
                <a:spcPts val="0"/>
              </a:spcAft>
              <a:buSzPts val="1400"/>
              <a:buChar char="●"/>
              <a:defRPr/>
            </a:lvl7pPr>
            <a:lvl8pPr marL="3657600" lvl="7" indent="-317500" rtl="0">
              <a:spcBef>
                <a:spcPts val="1600"/>
              </a:spcBef>
              <a:spcAft>
                <a:spcPts val="0"/>
              </a:spcAft>
              <a:buSzPts val="1400"/>
              <a:buChar char="○"/>
              <a:defRPr/>
            </a:lvl8pPr>
            <a:lvl9pPr marL="4114800" lvl="8" indent="-317500" rtl="0">
              <a:spcBef>
                <a:spcPts val="1600"/>
              </a:spcBef>
              <a:spcAft>
                <a:spcPts val="1600"/>
              </a:spcAft>
              <a:buSzPts val="1400"/>
              <a:buChar char="■"/>
              <a:defRPr/>
            </a:lvl9pPr>
          </a:lstStyle>
          <a:p>
            <a:endParaRPr/>
          </a:p>
        </p:txBody>
      </p:sp>
      <p:sp>
        <p:nvSpPr>
          <p:cNvPr id="27" name="Google Shape;27;p4"/>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8"/>
        <p:cNvGrpSpPr/>
        <p:nvPr/>
      </p:nvGrpSpPr>
      <p:grpSpPr>
        <a:xfrm>
          <a:off x="0" y="0"/>
          <a:ext cx="0" cy="0"/>
          <a:chOff x="0" y="0"/>
          <a:chExt cx="0" cy="0"/>
        </a:xfrm>
      </p:grpSpPr>
      <p:cxnSp>
        <p:nvCxnSpPr>
          <p:cNvPr id="29" name="Google Shape;29;p5"/>
          <p:cNvCxnSpPr/>
          <p:nvPr/>
        </p:nvCxnSpPr>
        <p:spPr>
          <a:xfrm>
            <a:off x="2477724" y="415650"/>
            <a:ext cx="6244200" cy="0"/>
          </a:xfrm>
          <a:prstGeom prst="straightConnector1">
            <a:avLst/>
          </a:prstGeom>
          <a:noFill/>
          <a:ln w="38100" cap="flat" cmpd="sng">
            <a:solidFill>
              <a:schemeClr val="dk2"/>
            </a:solidFill>
            <a:prstDash val="solid"/>
            <a:round/>
            <a:headEnd type="none" w="sm" len="sm"/>
            <a:tailEnd type="none" w="sm" len="sm"/>
          </a:ln>
        </p:spPr>
      </p:cxnSp>
      <p:cxnSp>
        <p:nvCxnSpPr>
          <p:cNvPr id="30" name="Google Shape;30;p5"/>
          <p:cNvCxnSpPr/>
          <p:nvPr/>
        </p:nvCxnSpPr>
        <p:spPr>
          <a:xfrm>
            <a:off x="2477724" y="4740000"/>
            <a:ext cx="6244200" cy="0"/>
          </a:xfrm>
          <a:prstGeom prst="straightConnector1">
            <a:avLst/>
          </a:prstGeom>
          <a:noFill/>
          <a:ln w="19050" cap="flat" cmpd="sng">
            <a:solidFill>
              <a:schemeClr val="dk2"/>
            </a:solidFill>
            <a:prstDash val="solid"/>
            <a:round/>
            <a:headEnd type="none" w="sm" len="sm"/>
            <a:tailEnd type="none" w="sm" len="sm"/>
          </a:ln>
        </p:spPr>
      </p:cxnSp>
      <p:cxnSp>
        <p:nvCxnSpPr>
          <p:cNvPr id="31" name="Google Shape;31;p5"/>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32" name="Google Shape;32;p5"/>
          <p:cNvSpPr txBox="1">
            <a:spLocks noGrp="1"/>
          </p:cNvSpPr>
          <p:nvPr>
            <p:ph type="title"/>
          </p:nvPr>
        </p:nvSpPr>
        <p:spPr>
          <a:xfrm>
            <a:off x="2400250" y="575950"/>
            <a:ext cx="6321600" cy="6354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3" name="Google Shape;33;p5"/>
          <p:cNvSpPr txBox="1">
            <a:spLocks noGrp="1"/>
          </p:cNvSpPr>
          <p:nvPr>
            <p:ph type="body" idx="1"/>
          </p:nvPr>
        </p:nvSpPr>
        <p:spPr>
          <a:xfrm>
            <a:off x="2400303" y="1602675"/>
            <a:ext cx="3071400" cy="30024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sz="14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34" name="Google Shape;34;p5"/>
          <p:cNvSpPr txBox="1">
            <a:spLocks noGrp="1"/>
          </p:cNvSpPr>
          <p:nvPr>
            <p:ph type="body" idx="2"/>
          </p:nvPr>
        </p:nvSpPr>
        <p:spPr>
          <a:xfrm>
            <a:off x="5650572" y="1602675"/>
            <a:ext cx="3071400" cy="30024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sz="14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35" name="Google Shape;35;p5"/>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303300" y="411575"/>
            <a:ext cx="8520600" cy="639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8" name="Google Shape;38;p6"/>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9"/>
        <p:cNvGrpSpPr/>
        <p:nvPr/>
      </p:nvGrpSpPr>
      <p:grpSpPr>
        <a:xfrm>
          <a:off x="0" y="0"/>
          <a:ext cx="0" cy="0"/>
          <a:chOff x="0" y="0"/>
          <a:chExt cx="0" cy="0"/>
        </a:xfrm>
      </p:grpSpPr>
      <p:cxnSp>
        <p:nvCxnSpPr>
          <p:cNvPr id="40" name="Google Shape;40;p7"/>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41" name="Google Shape;41;p7"/>
          <p:cNvSpPr txBox="1">
            <a:spLocks noGrp="1"/>
          </p:cNvSpPr>
          <p:nvPr>
            <p:ph type="title"/>
          </p:nvPr>
        </p:nvSpPr>
        <p:spPr>
          <a:xfrm>
            <a:off x="319500" y="936600"/>
            <a:ext cx="2808000" cy="7557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42" name="Google Shape;42;p7"/>
          <p:cNvSpPr txBox="1">
            <a:spLocks noGrp="1"/>
          </p:cNvSpPr>
          <p:nvPr>
            <p:ph type="body" idx="1"/>
          </p:nvPr>
        </p:nvSpPr>
        <p:spPr>
          <a:xfrm>
            <a:off x="319500" y="1846804"/>
            <a:ext cx="2808000" cy="2806200"/>
          </a:xfrm>
          <a:prstGeom prst="rect">
            <a:avLst/>
          </a:prstGeom>
        </p:spPr>
        <p:txBody>
          <a:bodyPr spcFirstLastPara="1" wrap="square" lIns="91425" tIns="91425" rIns="91425" bIns="91425" anchor="t" anchorCtr="0">
            <a:noAutofit/>
          </a:bodyPr>
          <a:lstStyle>
            <a:lvl1pPr marL="457200" lvl="0" indent="-304800" rtl="0">
              <a:spcBef>
                <a:spcPts val="0"/>
              </a:spcBef>
              <a:spcAft>
                <a:spcPts val="0"/>
              </a:spcAft>
              <a:buSzPts val="1200"/>
              <a:buChar char="●"/>
              <a:defRPr sz="12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43" name="Google Shape;43;p7"/>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rgbClr val="353535"/>
        </a:solidFill>
        <a:effectLst/>
      </p:bgPr>
    </p:bg>
    <p:spTree>
      <p:nvGrpSpPr>
        <p:cNvPr id="1" name="Shape 44"/>
        <p:cNvGrpSpPr/>
        <p:nvPr/>
      </p:nvGrpSpPr>
      <p:grpSpPr>
        <a:xfrm>
          <a:off x="0" y="0"/>
          <a:ext cx="0" cy="0"/>
          <a:chOff x="0" y="0"/>
          <a:chExt cx="0" cy="0"/>
        </a:xfrm>
      </p:grpSpPr>
      <p:cxnSp>
        <p:nvCxnSpPr>
          <p:cNvPr id="45" name="Google Shape;45;p8"/>
          <p:cNvCxnSpPr/>
          <p:nvPr/>
        </p:nvCxnSpPr>
        <p:spPr>
          <a:xfrm>
            <a:off x="425198" y="415650"/>
            <a:ext cx="183300" cy="0"/>
          </a:xfrm>
          <a:prstGeom prst="straightConnector1">
            <a:avLst/>
          </a:prstGeom>
          <a:noFill/>
          <a:ln w="19050" cap="flat" cmpd="sng">
            <a:solidFill>
              <a:schemeClr val="lt1"/>
            </a:solidFill>
            <a:prstDash val="solid"/>
            <a:round/>
            <a:headEnd type="none" w="sm" len="sm"/>
            <a:tailEnd type="none" w="sm" len="sm"/>
          </a:ln>
        </p:spPr>
      </p:cxnSp>
      <p:sp>
        <p:nvSpPr>
          <p:cNvPr id="46" name="Google Shape;46;p8"/>
          <p:cNvSpPr txBox="1">
            <a:spLocks noGrp="1"/>
          </p:cNvSpPr>
          <p:nvPr>
            <p:ph type="title"/>
          </p:nvPr>
        </p:nvSpPr>
        <p:spPr>
          <a:xfrm>
            <a:off x="283103" y="712141"/>
            <a:ext cx="6244200" cy="38355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lt1"/>
              </a:buClr>
              <a:buSzPts val="4800"/>
              <a:buNone/>
              <a:defRPr sz="4800">
                <a:solidFill>
                  <a:schemeClr val="lt1"/>
                </a:solidFill>
              </a:defRPr>
            </a:lvl1pPr>
            <a:lvl2pPr lvl="1" rtl="0">
              <a:spcBef>
                <a:spcPts val="0"/>
              </a:spcBef>
              <a:spcAft>
                <a:spcPts val="0"/>
              </a:spcAft>
              <a:buClr>
                <a:schemeClr val="lt1"/>
              </a:buClr>
              <a:buSzPts val="4800"/>
              <a:buNone/>
              <a:defRPr sz="4800">
                <a:solidFill>
                  <a:schemeClr val="lt1"/>
                </a:solidFill>
              </a:defRPr>
            </a:lvl2pPr>
            <a:lvl3pPr lvl="2" rtl="0">
              <a:spcBef>
                <a:spcPts val="0"/>
              </a:spcBef>
              <a:spcAft>
                <a:spcPts val="0"/>
              </a:spcAft>
              <a:buClr>
                <a:schemeClr val="lt1"/>
              </a:buClr>
              <a:buSzPts val="4800"/>
              <a:buNone/>
              <a:defRPr sz="4800">
                <a:solidFill>
                  <a:schemeClr val="lt1"/>
                </a:solidFill>
              </a:defRPr>
            </a:lvl3pPr>
            <a:lvl4pPr lvl="3" rtl="0">
              <a:spcBef>
                <a:spcPts val="0"/>
              </a:spcBef>
              <a:spcAft>
                <a:spcPts val="0"/>
              </a:spcAft>
              <a:buClr>
                <a:schemeClr val="lt1"/>
              </a:buClr>
              <a:buSzPts val="4800"/>
              <a:buNone/>
              <a:defRPr sz="4800">
                <a:solidFill>
                  <a:schemeClr val="lt1"/>
                </a:solidFill>
              </a:defRPr>
            </a:lvl4pPr>
            <a:lvl5pPr lvl="4" rtl="0">
              <a:spcBef>
                <a:spcPts val="0"/>
              </a:spcBef>
              <a:spcAft>
                <a:spcPts val="0"/>
              </a:spcAft>
              <a:buClr>
                <a:schemeClr val="lt1"/>
              </a:buClr>
              <a:buSzPts val="4800"/>
              <a:buNone/>
              <a:defRPr sz="4800">
                <a:solidFill>
                  <a:schemeClr val="lt1"/>
                </a:solidFill>
              </a:defRPr>
            </a:lvl5pPr>
            <a:lvl6pPr lvl="5" rtl="0">
              <a:spcBef>
                <a:spcPts val="0"/>
              </a:spcBef>
              <a:spcAft>
                <a:spcPts val="0"/>
              </a:spcAft>
              <a:buClr>
                <a:schemeClr val="lt1"/>
              </a:buClr>
              <a:buSzPts val="4800"/>
              <a:buNone/>
              <a:defRPr sz="4800">
                <a:solidFill>
                  <a:schemeClr val="lt1"/>
                </a:solidFill>
              </a:defRPr>
            </a:lvl6pPr>
            <a:lvl7pPr lvl="6" rtl="0">
              <a:spcBef>
                <a:spcPts val="0"/>
              </a:spcBef>
              <a:spcAft>
                <a:spcPts val="0"/>
              </a:spcAft>
              <a:buClr>
                <a:schemeClr val="lt1"/>
              </a:buClr>
              <a:buSzPts val="4800"/>
              <a:buNone/>
              <a:defRPr sz="4800">
                <a:solidFill>
                  <a:schemeClr val="lt1"/>
                </a:solidFill>
              </a:defRPr>
            </a:lvl7pPr>
            <a:lvl8pPr lvl="7" rtl="0">
              <a:spcBef>
                <a:spcPts val="0"/>
              </a:spcBef>
              <a:spcAft>
                <a:spcPts val="0"/>
              </a:spcAft>
              <a:buClr>
                <a:schemeClr val="lt1"/>
              </a:buClr>
              <a:buSzPts val="4800"/>
              <a:buNone/>
              <a:defRPr sz="4800">
                <a:solidFill>
                  <a:schemeClr val="lt1"/>
                </a:solidFill>
              </a:defRPr>
            </a:lvl8pPr>
            <a:lvl9pPr lvl="8" rtl="0">
              <a:spcBef>
                <a:spcPts val="0"/>
              </a:spcBef>
              <a:spcAft>
                <a:spcPts val="0"/>
              </a:spcAft>
              <a:buClr>
                <a:schemeClr val="lt1"/>
              </a:buClr>
              <a:buSzPts val="4800"/>
              <a:buNone/>
              <a:defRPr sz="4800">
                <a:solidFill>
                  <a:schemeClr val="lt1"/>
                </a:solidFill>
              </a:defRPr>
            </a:lvl9pPr>
          </a:lstStyle>
          <a:p>
            <a:endParaRPr/>
          </a:p>
        </p:txBody>
      </p:sp>
      <p:sp>
        <p:nvSpPr>
          <p:cNvPr id="47" name="Google Shape;47;p8"/>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8"/>
        <p:cNvGrpSpPr/>
        <p:nvPr/>
      </p:nvGrpSpPr>
      <p:grpSpPr>
        <a:xfrm>
          <a:off x="0" y="0"/>
          <a:ext cx="0" cy="0"/>
          <a:chOff x="0" y="0"/>
          <a:chExt cx="0" cy="0"/>
        </a:xfrm>
      </p:grpSpPr>
      <p:sp>
        <p:nvSpPr>
          <p:cNvPr id="49" name="Google Shape;49;p9"/>
          <p:cNvSpPr/>
          <p:nvPr/>
        </p:nvSpPr>
        <p:spPr>
          <a:xfrm>
            <a:off x="4572000" y="1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50" name="Google Shape;50;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51" name="Google Shape;51;p9"/>
          <p:cNvSpPr txBox="1">
            <a:spLocks noGrp="1"/>
          </p:cNvSpPr>
          <p:nvPr>
            <p:ph type="title"/>
          </p:nvPr>
        </p:nvSpPr>
        <p:spPr>
          <a:xfrm>
            <a:off x="265500" y="1397350"/>
            <a:ext cx="4045200" cy="13182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3600"/>
              <a:buNone/>
              <a:defRPr sz="3600">
                <a:solidFill>
                  <a:schemeClr val="dk1"/>
                </a:solidFill>
              </a:defRPr>
            </a:lvl1pPr>
            <a:lvl2pPr lvl="1" algn="ctr" rtl="0">
              <a:spcBef>
                <a:spcPts val="0"/>
              </a:spcBef>
              <a:spcAft>
                <a:spcPts val="0"/>
              </a:spcAft>
              <a:buClr>
                <a:schemeClr val="dk1"/>
              </a:buClr>
              <a:buSzPts val="3600"/>
              <a:buNone/>
              <a:defRPr sz="3600">
                <a:solidFill>
                  <a:schemeClr val="dk1"/>
                </a:solidFill>
              </a:defRPr>
            </a:lvl2pPr>
            <a:lvl3pPr lvl="2" algn="ctr" rtl="0">
              <a:spcBef>
                <a:spcPts val="0"/>
              </a:spcBef>
              <a:spcAft>
                <a:spcPts val="0"/>
              </a:spcAft>
              <a:buClr>
                <a:schemeClr val="dk1"/>
              </a:buClr>
              <a:buSzPts val="3600"/>
              <a:buNone/>
              <a:defRPr sz="3600">
                <a:solidFill>
                  <a:schemeClr val="dk1"/>
                </a:solidFill>
              </a:defRPr>
            </a:lvl3pPr>
            <a:lvl4pPr lvl="3" algn="ctr" rtl="0">
              <a:spcBef>
                <a:spcPts val="0"/>
              </a:spcBef>
              <a:spcAft>
                <a:spcPts val="0"/>
              </a:spcAft>
              <a:buClr>
                <a:schemeClr val="dk1"/>
              </a:buClr>
              <a:buSzPts val="3600"/>
              <a:buNone/>
              <a:defRPr sz="3600">
                <a:solidFill>
                  <a:schemeClr val="dk1"/>
                </a:solidFill>
              </a:defRPr>
            </a:lvl4pPr>
            <a:lvl5pPr lvl="4" algn="ctr" rtl="0">
              <a:spcBef>
                <a:spcPts val="0"/>
              </a:spcBef>
              <a:spcAft>
                <a:spcPts val="0"/>
              </a:spcAft>
              <a:buClr>
                <a:schemeClr val="dk1"/>
              </a:buClr>
              <a:buSzPts val="3600"/>
              <a:buNone/>
              <a:defRPr sz="3600">
                <a:solidFill>
                  <a:schemeClr val="dk1"/>
                </a:solidFill>
              </a:defRPr>
            </a:lvl5pPr>
            <a:lvl6pPr lvl="5" algn="ctr" rtl="0">
              <a:spcBef>
                <a:spcPts val="0"/>
              </a:spcBef>
              <a:spcAft>
                <a:spcPts val="0"/>
              </a:spcAft>
              <a:buClr>
                <a:schemeClr val="dk1"/>
              </a:buClr>
              <a:buSzPts val="3600"/>
              <a:buNone/>
              <a:defRPr sz="3600">
                <a:solidFill>
                  <a:schemeClr val="dk1"/>
                </a:solidFill>
              </a:defRPr>
            </a:lvl6pPr>
            <a:lvl7pPr lvl="6" algn="ctr" rtl="0">
              <a:spcBef>
                <a:spcPts val="0"/>
              </a:spcBef>
              <a:spcAft>
                <a:spcPts val="0"/>
              </a:spcAft>
              <a:buClr>
                <a:schemeClr val="dk1"/>
              </a:buClr>
              <a:buSzPts val="3600"/>
              <a:buNone/>
              <a:defRPr sz="3600">
                <a:solidFill>
                  <a:schemeClr val="dk1"/>
                </a:solidFill>
              </a:defRPr>
            </a:lvl7pPr>
            <a:lvl8pPr lvl="7" algn="ctr" rtl="0">
              <a:spcBef>
                <a:spcPts val="0"/>
              </a:spcBef>
              <a:spcAft>
                <a:spcPts val="0"/>
              </a:spcAft>
              <a:buClr>
                <a:schemeClr val="dk1"/>
              </a:buClr>
              <a:buSzPts val="3600"/>
              <a:buNone/>
              <a:defRPr sz="3600">
                <a:solidFill>
                  <a:schemeClr val="dk1"/>
                </a:solidFill>
              </a:defRPr>
            </a:lvl8pPr>
            <a:lvl9pPr lvl="8" algn="ctr" rtl="0">
              <a:spcBef>
                <a:spcPts val="0"/>
              </a:spcBef>
              <a:spcAft>
                <a:spcPts val="0"/>
              </a:spcAft>
              <a:buClr>
                <a:schemeClr val="dk1"/>
              </a:buClr>
              <a:buSzPts val="3600"/>
              <a:buNone/>
              <a:defRPr sz="3600">
                <a:solidFill>
                  <a:schemeClr val="dk1"/>
                </a:solidFill>
              </a:defRPr>
            </a:lvl9pPr>
          </a:lstStyle>
          <a:p>
            <a:endParaRPr/>
          </a:p>
        </p:txBody>
      </p:sp>
      <p:sp>
        <p:nvSpPr>
          <p:cNvPr id="52" name="Google Shape;52;p9"/>
          <p:cNvSpPr txBox="1">
            <a:spLocks noGrp="1"/>
          </p:cNvSpPr>
          <p:nvPr>
            <p:ph type="subTitle" idx="1"/>
          </p:nvPr>
        </p:nvSpPr>
        <p:spPr>
          <a:xfrm>
            <a:off x="265500" y="2735371"/>
            <a:ext cx="4045200" cy="1345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100"/>
              <a:buNone/>
              <a:defRPr sz="21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53" name="Google Shape;5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lvl1pPr marL="457200" lvl="0" indent="-342900" rtl="0">
              <a:spcBef>
                <a:spcPts val="0"/>
              </a:spcBef>
              <a:spcAft>
                <a:spcPts val="0"/>
              </a:spcAft>
              <a:buClr>
                <a:schemeClr val="lt1"/>
              </a:buClr>
              <a:buSzPts val="1800"/>
              <a:buChar char="●"/>
              <a:defRPr>
                <a:solidFill>
                  <a:schemeClr val="lt1"/>
                </a:solidFill>
              </a:defRPr>
            </a:lvl1pPr>
            <a:lvl2pPr marL="914400" lvl="1" indent="-317500" rtl="0">
              <a:spcBef>
                <a:spcPts val="1600"/>
              </a:spcBef>
              <a:spcAft>
                <a:spcPts val="0"/>
              </a:spcAft>
              <a:buClr>
                <a:schemeClr val="lt1"/>
              </a:buClr>
              <a:buSzPts val="1400"/>
              <a:buChar char="○"/>
              <a:defRPr>
                <a:solidFill>
                  <a:schemeClr val="lt1"/>
                </a:solidFill>
              </a:defRPr>
            </a:lvl2pPr>
            <a:lvl3pPr marL="1371600" lvl="2" indent="-317500" rtl="0">
              <a:spcBef>
                <a:spcPts val="1600"/>
              </a:spcBef>
              <a:spcAft>
                <a:spcPts val="0"/>
              </a:spcAft>
              <a:buClr>
                <a:schemeClr val="lt1"/>
              </a:buClr>
              <a:buSzPts val="1400"/>
              <a:buChar char="■"/>
              <a:defRPr>
                <a:solidFill>
                  <a:schemeClr val="lt1"/>
                </a:solidFill>
              </a:defRPr>
            </a:lvl3pPr>
            <a:lvl4pPr marL="1828800" lvl="3" indent="-317500" rtl="0">
              <a:spcBef>
                <a:spcPts val="1600"/>
              </a:spcBef>
              <a:spcAft>
                <a:spcPts val="0"/>
              </a:spcAft>
              <a:buClr>
                <a:schemeClr val="lt1"/>
              </a:buClr>
              <a:buSzPts val="1400"/>
              <a:buChar char="●"/>
              <a:defRPr>
                <a:solidFill>
                  <a:schemeClr val="lt1"/>
                </a:solidFill>
              </a:defRPr>
            </a:lvl4pPr>
            <a:lvl5pPr marL="2286000" lvl="4" indent="-317500" rtl="0">
              <a:spcBef>
                <a:spcPts val="1600"/>
              </a:spcBef>
              <a:spcAft>
                <a:spcPts val="0"/>
              </a:spcAft>
              <a:buClr>
                <a:schemeClr val="lt1"/>
              </a:buClr>
              <a:buSzPts val="1400"/>
              <a:buChar char="○"/>
              <a:defRPr>
                <a:solidFill>
                  <a:schemeClr val="lt1"/>
                </a:solidFill>
              </a:defRPr>
            </a:lvl5pPr>
            <a:lvl6pPr marL="2743200" lvl="5" indent="-317500" rtl="0">
              <a:spcBef>
                <a:spcPts val="1600"/>
              </a:spcBef>
              <a:spcAft>
                <a:spcPts val="0"/>
              </a:spcAft>
              <a:buClr>
                <a:schemeClr val="lt1"/>
              </a:buClr>
              <a:buSzPts val="1400"/>
              <a:buChar char="■"/>
              <a:defRPr>
                <a:solidFill>
                  <a:schemeClr val="lt1"/>
                </a:solidFill>
              </a:defRPr>
            </a:lvl6pPr>
            <a:lvl7pPr marL="3200400" lvl="6" indent="-317500" rtl="0">
              <a:spcBef>
                <a:spcPts val="1600"/>
              </a:spcBef>
              <a:spcAft>
                <a:spcPts val="0"/>
              </a:spcAft>
              <a:buClr>
                <a:schemeClr val="lt1"/>
              </a:buClr>
              <a:buSzPts val="1400"/>
              <a:buChar char="●"/>
              <a:defRPr>
                <a:solidFill>
                  <a:schemeClr val="lt1"/>
                </a:solidFill>
              </a:defRPr>
            </a:lvl7pPr>
            <a:lvl8pPr marL="3657600" lvl="7" indent="-317500" rtl="0">
              <a:spcBef>
                <a:spcPts val="1600"/>
              </a:spcBef>
              <a:spcAft>
                <a:spcPts val="0"/>
              </a:spcAft>
              <a:buClr>
                <a:schemeClr val="lt1"/>
              </a:buClr>
              <a:buSzPts val="1400"/>
              <a:buChar char="○"/>
              <a:defRPr>
                <a:solidFill>
                  <a:schemeClr val="lt1"/>
                </a:solidFill>
              </a:defRPr>
            </a:lvl8pPr>
            <a:lvl9pPr marL="4114800" lvl="8" indent="-317500" rtl="0">
              <a:spcBef>
                <a:spcPts val="1600"/>
              </a:spcBef>
              <a:spcAft>
                <a:spcPts val="1600"/>
              </a:spcAft>
              <a:buClr>
                <a:schemeClr val="lt1"/>
              </a:buClr>
              <a:buSzPts val="1400"/>
              <a:buChar char="■"/>
              <a:defRPr>
                <a:solidFill>
                  <a:schemeClr val="lt1"/>
                </a:solidFill>
              </a:defRPr>
            </a:lvl9pPr>
          </a:lstStyle>
          <a:p>
            <a:endParaRPr/>
          </a:p>
        </p:txBody>
      </p:sp>
      <p:sp>
        <p:nvSpPr>
          <p:cNvPr id="54" name="Google Shape;54;p9"/>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5"/>
        <p:cNvGrpSpPr/>
        <p:nvPr/>
      </p:nvGrpSpPr>
      <p:grpSpPr>
        <a:xfrm>
          <a:off x="0" y="0"/>
          <a:ext cx="0" cy="0"/>
          <a:chOff x="0" y="0"/>
          <a:chExt cx="0" cy="0"/>
        </a:xfrm>
      </p:grpSpPr>
      <p:cxnSp>
        <p:nvCxnSpPr>
          <p:cNvPr id="56" name="Google Shape;56;p10"/>
          <p:cNvCxnSpPr/>
          <p:nvPr/>
        </p:nvCxnSpPr>
        <p:spPr>
          <a:xfrm>
            <a:off x="425200" y="4740000"/>
            <a:ext cx="8296800" cy="0"/>
          </a:xfrm>
          <a:prstGeom prst="straightConnector1">
            <a:avLst/>
          </a:prstGeom>
          <a:noFill/>
          <a:ln w="19050" cap="flat" cmpd="sng">
            <a:solidFill>
              <a:schemeClr val="dk2"/>
            </a:solidFill>
            <a:prstDash val="solid"/>
            <a:round/>
            <a:headEnd type="none" w="sm" len="sm"/>
            <a:tailEnd type="none" w="sm" len="sm"/>
          </a:ln>
        </p:spPr>
      </p:cxnSp>
      <p:cxnSp>
        <p:nvCxnSpPr>
          <p:cNvPr id="57" name="Google Shape;57;p10"/>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58" name="Google Shape;58;p10"/>
          <p:cNvSpPr txBox="1">
            <a:spLocks noGrp="1"/>
          </p:cNvSpPr>
          <p:nvPr>
            <p:ph type="body" idx="1"/>
          </p:nvPr>
        </p:nvSpPr>
        <p:spPr>
          <a:xfrm>
            <a:off x="328017" y="4226025"/>
            <a:ext cx="8388600" cy="393600"/>
          </a:xfrm>
          <a:prstGeom prst="rect">
            <a:avLst/>
          </a:prstGeom>
        </p:spPr>
        <p:txBody>
          <a:bodyPr spcFirstLastPara="1" wrap="square" lIns="91425" tIns="91425" rIns="91425" bIns="91425" anchor="ctr" anchorCtr="0">
            <a:noAutofit/>
          </a:bodyPr>
          <a:lstStyle>
            <a:lvl1pPr marL="457200" lvl="0" indent="-228600" rtl="0">
              <a:lnSpc>
                <a:spcPct val="100000"/>
              </a:lnSpc>
              <a:spcBef>
                <a:spcPts val="0"/>
              </a:spcBef>
              <a:spcAft>
                <a:spcPts val="0"/>
              </a:spcAft>
              <a:buSzPts val="1800"/>
              <a:buNone/>
              <a:defRPr/>
            </a:lvl1pPr>
          </a:lstStyle>
          <a:p>
            <a:endParaRPr/>
          </a:p>
        </p:txBody>
      </p:sp>
      <p:sp>
        <p:nvSpPr>
          <p:cNvPr id="59" name="Google Shape;59;p10"/>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60"/>
        <p:cNvGrpSpPr/>
        <p:nvPr/>
      </p:nvGrpSpPr>
      <p:grpSpPr>
        <a:xfrm>
          <a:off x="0" y="0"/>
          <a:ext cx="0" cy="0"/>
          <a:chOff x="0" y="0"/>
          <a:chExt cx="0" cy="0"/>
        </a:xfrm>
      </p:grpSpPr>
      <p:cxnSp>
        <p:nvCxnSpPr>
          <p:cNvPr id="61" name="Google Shape;61;p11"/>
          <p:cNvCxnSpPr/>
          <p:nvPr/>
        </p:nvCxnSpPr>
        <p:spPr>
          <a:xfrm>
            <a:off x="425200" y="4740000"/>
            <a:ext cx="8296800" cy="0"/>
          </a:xfrm>
          <a:prstGeom prst="straightConnector1">
            <a:avLst/>
          </a:prstGeom>
          <a:noFill/>
          <a:ln w="19050" cap="flat" cmpd="sng">
            <a:solidFill>
              <a:schemeClr val="dk2"/>
            </a:solidFill>
            <a:prstDash val="solid"/>
            <a:round/>
            <a:headEnd type="none" w="sm" len="sm"/>
            <a:tailEnd type="none" w="sm" len="sm"/>
          </a:ln>
        </p:spPr>
      </p:cxnSp>
      <p:cxnSp>
        <p:nvCxnSpPr>
          <p:cNvPr id="62" name="Google Shape;62;p11"/>
          <p:cNvCxnSpPr/>
          <p:nvPr/>
        </p:nvCxnSpPr>
        <p:spPr>
          <a:xfrm>
            <a:off x="425200" y="415650"/>
            <a:ext cx="8296800" cy="0"/>
          </a:xfrm>
          <a:prstGeom prst="straightConnector1">
            <a:avLst/>
          </a:prstGeom>
          <a:noFill/>
          <a:ln w="38100" cap="flat" cmpd="sng">
            <a:solidFill>
              <a:schemeClr val="dk2"/>
            </a:solidFill>
            <a:prstDash val="solid"/>
            <a:round/>
            <a:headEnd type="none" w="sm" len="sm"/>
            <a:tailEnd type="none" w="sm" len="sm"/>
          </a:ln>
        </p:spPr>
      </p:cxnSp>
      <p:sp>
        <p:nvSpPr>
          <p:cNvPr id="63" name="Google Shape;63;p11"/>
          <p:cNvSpPr txBox="1">
            <a:spLocks noGrp="1"/>
          </p:cNvSpPr>
          <p:nvPr>
            <p:ph type="title" hasCustomPrompt="1"/>
          </p:nvPr>
        </p:nvSpPr>
        <p:spPr>
          <a:xfrm>
            <a:off x="853950" y="1304850"/>
            <a:ext cx="7436100" cy="1538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9600"/>
              <a:buFont typeface="Lato"/>
              <a:buNone/>
              <a:defRPr sz="9600">
                <a:solidFill>
                  <a:schemeClr val="dk1"/>
                </a:solidFill>
                <a:latin typeface="Lato"/>
                <a:ea typeface="Lato"/>
                <a:cs typeface="Lato"/>
                <a:sym typeface="Lato"/>
              </a:defRPr>
            </a:lvl1pPr>
            <a:lvl2pPr lvl="1" algn="ctr" rtl="0">
              <a:spcBef>
                <a:spcPts val="0"/>
              </a:spcBef>
              <a:spcAft>
                <a:spcPts val="0"/>
              </a:spcAft>
              <a:buClr>
                <a:schemeClr val="dk1"/>
              </a:buClr>
              <a:buSzPts val="9600"/>
              <a:buFont typeface="Lato"/>
              <a:buNone/>
              <a:defRPr sz="9600">
                <a:solidFill>
                  <a:schemeClr val="dk1"/>
                </a:solidFill>
                <a:latin typeface="Lato"/>
                <a:ea typeface="Lato"/>
                <a:cs typeface="Lato"/>
                <a:sym typeface="Lato"/>
              </a:defRPr>
            </a:lvl2pPr>
            <a:lvl3pPr lvl="2" algn="ctr" rtl="0">
              <a:spcBef>
                <a:spcPts val="0"/>
              </a:spcBef>
              <a:spcAft>
                <a:spcPts val="0"/>
              </a:spcAft>
              <a:buClr>
                <a:schemeClr val="dk1"/>
              </a:buClr>
              <a:buSzPts val="9600"/>
              <a:buFont typeface="Lato"/>
              <a:buNone/>
              <a:defRPr sz="9600">
                <a:solidFill>
                  <a:schemeClr val="dk1"/>
                </a:solidFill>
                <a:latin typeface="Lato"/>
                <a:ea typeface="Lato"/>
                <a:cs typeface="Lato"/>
                <a:sym typeface="Lato"/>
              </a:defRPr>
            </a:lvl3pPr>
            <a:lvl4pPr lvl="3" algn="ctr" rtl="0">
              <a:spcBef>
                <a:spcPts val="0"/>
              </a:spcBef>
              <a:spcAft>
                <a:spcPts val="0"/>
              </a:spcAft>
              <a:buClr>
                <a:schemeClr val="dk1"/>
              </a:buClr>
              <a:buSzPts val="9600"/>
              <a:buFont typeface="Lato"/>
              <a:buNone/>
              <a:defRPr sz="9600">
                <a:solidFill>
                  <a:schemeClr val="dk1"/>
                </a:solidFill>
                <a:latin typeface="Lato"/>
                <a:ea typeface="Lato"/>
                <a:cs typeface="Lato"/>
                <a:sym typeface="Lato"/>
              </a:defRPr>
            </a:lvl4pPr>
            <a:lvl5pPr lvl="4" algn="ctr" rtl="0">
              <a:spcBef>
                <a:spcPts val="0"/>
              </a:spcBef>
              <a:spcAft>
                <a:spcPts val="0"/>
              </a:spcAft>
              <a:buClr>
                <a:schemeClr val="dk1"/>
              </a:buClr>
              <a:buSzPts val="9600"/>
              <a:buFont typeface="Lato"/>
              <a:buNone/>
              <a:defRPr sz="9600">
                <a:solidFill>
                  <a:schemeClr val="dk1"/>
                </a:solidFill>
                <a:latin typeface="Lato"/>
                <a:ea typeface="Lato"/>
                <a:cs typeface="Lato"/>
                <a:sym typeface="Lato"/>
              </a:defRPr>
            </a:lvl5pPr>
            <a:lvl6pPr lvl="5" algn="ctr" rtl="0">
              <a:spcBef>
                <a:spcPts val="0"/>
              </a:spcBef>
              <a:spcAft>
                <a:spcPts val="0"/>
              </a:spcAft>
              <a:buClr>
                <a:schemeClr val="dk1"/>
              </a:buClr>
              <a:buSzPts val="9600"/>
              <a:buFont typeface="Lato"/>
              <a:buNone/>
              <a:defRPr sz="9600">
                <a:solidFill>
                  <a:schemeClr val="dk1"/>
                </a:solidFill>
                <a:latin typeface="Lato"/>
                <a:ea typeface="Lato"/>
                <a:cs typeface="Lato"/>
                <a:sym typeface="Lato"/>
              </a:defRPr>
            </a:lvl6pPr>
            <a:lvl7pPr lvl="6" algn="ctr" rtl="0">
              <a:spcBef>
                <a:spcPts val="0"/>
              </a:spcBef>
              <a:spcAft>
                <a:spcPts val="0"/>
              </a:spcAft>
              <a:buClr>
                <a:schemeClr val="dk1"/>
              </a:buClr>
              <a:buSzPts val="9600"/>
              <a:buFont typeface="Lato"/>
              <a:buNone/>
              <a:defRPr sz="9600">
                <a:solidFill>
                  <a:schemeClr val="dk1"/>
                </a:solidFill>
                <a:latin typeface="Lato"/>
                <a:ea typeface="Lato"/>
                <a:cs typeface="Lato"/>
                <a:sym typeface="Lato"/>
              </a:defRPr>
            </a:lvl7pPr>
            <a:lvl8pPr lvl="7" algn="ctr" rtl="0">
              <a:spcBef>
                <a:spcPts val="0"/>
              </a:spcBef>
              <a:spcAft>
                <a:spcPts val="0"/>
              </a:spcAft>
              <a:buClr>
                <a:schemeClr val="dk1"/>
              </a:buClr>
              <a:buSzPts val="9600"/>
              <a:buFont typeface="Lato"/>
              <a:buNone/>
              <a:defRPr sz="9600">
                <a:solidFill>
                  <a:schemeClr val="dk1"/>
                </a:solidFill>
                <a:latin typeface="Lato"/>
                <a:ea typeface="Lato"/>
                <a:cs typeface="Lato"/>
                <a:sym typeface="Lato"/>
              </a:defRPr>
            </a:lvl8pPr>
            <a:lvl9pPr lvl="8" algn="ctr" rtl="0">
              <a:spcBef>
                <a:spcPts val="0"/>
              </a:spcBef>
              <a:spcAft>
                <a:spcPts val="0"/>
              </a:spcAft>
              <a:buClr>
                <a:schemeClr val="dk1"/>
              </a:buClr>
              <a:buSzPts val="9600"/>
              <a:buFont typeface="Lato"/>
              <a:buNone/>
              <a:defRPr sz="9600">
                <a:solidFill>
                  <a:schemeClr val="dk1"/>
                </a:solidFill>
                <a:latin typeface="Lato"/>
                <a:ea typeface="Lato"/>
                <a:cs typeface="Lato"/>
                <a:sym typeface="Lato"/>
              </a:defRPr>
            </a:lvl9pPr>
          </a:lstStyle>
          <a:p>
            <a:r>
              <a:t>xx%</a:t>
            </a:r>
          </a:p>
        </p:txBody>
      </p:sp>
      <p:sp>
        <p:nvSpPr>
          <p:cNvPr id="64" name="Google Shape;64;p11"/>
          <p:cNvSpPr txBox="1">
            <a:spLocks noGrp="1"/>
          </p:cNvSpPr>
          <p:nvPr>
            <p:ph type="body" idx="1"/>
          </p:nvPr>
        </p:nvSpPr>
        <p:spPr>
          <a:xfrm>
            <a:off x="853950" y="2919450"/>
            <a:ext cx="7436100" cy="1071600"/>
          </a:xfrm>
          <a:prstGeom prst="rect">
            <a:avLst/>
          </a:prstGeom>
        </p:spPr>
        <p:txBody>
          <a:bodyPr spcFirstLastPara="1" wrap="square" lIns="91425" tIns="91425" rIns="91425" bIns="91425" anchor="t" anchorCtr="0">
            <a:noAutofit/>
          </a:bodyPr>
          <a:lstStyle>
            <a:lvl1pPr marL="457200" lvl="0" indent="-342900" algn="ctr" rtl="0">
              <a:spcBef>
                <a:spcPts val="0"/>
              </a:spcBef>
              <a:spcAft>
                <a:spcPts val="0"/>
              </a:spcAft>
              <a:buSzPts val="1800"/>
              <a:buChar char="●"/>
              <a:defRPr/>
            </a:lvl1pPr>
            <a:lvl2pPr marL="914400" lvl="1" indent="-317500" algn="ctr" rtl="0">
              <a:spcBef>
                <a:spcPts val="1600"/>
              </a:spcBef>
              <a:spcAft>
                <a:spcPts val="0"/>
              </a:spcAft>
              <a:buSzPts val="1400"/>
              <a:buChar char="○"/>
              <a:defRPr/>
            </a:lvl2pPr>
            <a:lvl3pPr marL="1371600" lvl="2" indent="-317500" algn="ctr" rtl="0">
              <a:spcBef>
                <a:spcPts val="1600"/>
              </a:spcBef>
              <a:spcAft>
                <a:spcPts val="0"/>
              </a:spcAft>
              <a:buSzPts val="1400"/>
              <a:buChar char="■"/>
              <a:defRPr/>
            </a:lvl3pPr>
            <a:lvl4pPr marL="1828800" lvl="3" indent="-317500" algn="ctr" rtl="0">
              <a:spcBef>
                <a:spcPts val="1600"/>
              </a:spcBef>
              <a:spcAft>
                <a:spcPts val="0"/>
              </a:spcAft>
              <a:buSzPts val="1400"/>
              <a:buChar char="●"/>
              <a:defRPr/>
            </a:lvl4pPr>
            <a:lvl5pPr marL="2286000" lvl="4" indent="-317500" algn="ctr" rtl="0">
              <a:spcBef>
                <a:spcPts val="1600"/>
              </a:spcBef>
              <a:spcAft>
                <a:spcPts val="0"/>
              </a:spcAft>
              <a:buSzPts val="1400"/>
              <a:buChar char="○"/>
              <a:defRPr/>
            </a:lvl5pPr>
            <a:lvl6pPr marL="2743200" lvl="5" indent="-317500" algn="ctr" rtl="0">
              <a:spcBef>
                <a:spcPts val="1600"/>
              </a:spcBef>
              <a:spcAft>
                <a:spcPts val="0"/>
              </a:spcAft>
              <a:buSzPts val="1400"/>
              <a:buChar char="■"/>
              <a:defRPr/>
            </a:lvl6pPr>
            <a:lvl7pPr marL="3200400" lvl="6" indent="-317500" algn="ctr" rtl="0">
              <a:spcBef>
                <a:spcPts val="1600"/>
              </a:spcBef>
              <a:spcAft>
                <a:spcPts val="0"/>
              </a:spcAft>
              <a:buSzPts val="1400"/>
              <a:buChar char="●"/>
              <a:defRPr/>
            </a:lvl7pPr>
            <a:lvl8pPr marL="3657600" lvl="7" indent="-317500" algn="ctr" rtl="0">
              <a:spcBef>
                <a:spcPts val="1600"/>
              </a:spcBef>
              <a:spcAft>
                <a:spcPts val="0"/>
              </a:spcAft>
              <a:buSzPts val="1400"/>
              <a:buChar char="○"/>
              <a:defRPr/>
            </a:lvl8pPr>
            <a:lvl9pPr marL="4114800" lvl="8" indent="-317500" algn="ctr" rtl="0">
              <a:spcBef>
                <a:spcPts val="1600"/>
              </a:spcBef>
              <a:spcAft>
                <a:spcPts val="1600"/>
              </a:spcAft>
              <a:buSzPts val="1400"/>
              <a:buChar char="■"/>
              <a:defRPr/>
            </a:lvl9pPr>
          </a:lstStyle>
          <a:p>
            <a:endParaRPr/>
          </a:p>
        </p:txBody>
      </p:sp>
      <p:sp>
        <p:nvSpPr>
          <p:cNvPr id="65" name="Google Shape;65;p11"/>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
        <p:cNvGrpSpPr/>
        <p:nvPr/>
      </p:nvGrpSpPr>
      <p:grpSpPr>
        <a:xfrm>
          <a:off x="0" y="0"/>
          <a:ext cx="0" cy="0"/>
          <a:chOff x="0" y="0"/>
          <a:chExt cx="0" cy="0"/>
        </a:xfrm>
      </p:grpSpPr>
      <p:sp>
        <p:nvSpPr>
          <p:cNvPr id="67" name="Google Shape;67;p1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wiss-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2400250" y="575950"/>
            <a:ext cx="6321600" cy="6354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1pPr>
            <a:lvl2pPr lvl="1" rt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2pPr>
            <a:lvl3pPr lvl="2" rt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3pPr>
            <a:lvl4pPr lvl="3" rt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4pPr>
            <a:lvl5pPr lvl="4" rt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5pPr>
            <a:lvl6pPr lvl="5" rt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6pPr>
            <a:lvl7pPr lvl="6" rt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7pPr>
            <a:lvl8pPr lvl="7" rt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8pPr>
            <a:lvl9pPr lvl="8" rt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2410112" y="1595776"/>
            <a:ext cx="6321600" cy="3002400"/>
          </a:xfrm>
          <a:prstGeom prst="rect">
            <a:avLst/>
          </a:prstGeom>
          <a:noFill/>
          <a:ln>
            <a:noFill/>
          </a:ln>
        </p:spPr>
        <p:txBody>
          <a:bodyPr spcFirstLastPara="1" wrap="square" lIns="91425" tIns="91425" rIns="91425" bIns="91425" anchor="t" anchorCtr="0">
            <a:noAutofit/>
          </a:bodyPr>
          <a:lstStyle>
            <a:lvl1pPr marL="457200" lvl="0" indent="-342900" rtl="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marL="914400" lvl="1" indent="-3175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2pPr>
            <a:lvl3pPr marL="1371600" lvl="2" indent="-3175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3pPr>
            <a:lvl4pPr marL="1828800" lvl="3" indent="-3175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4pPr>
            <a:lvl5pPr marL="2286000" lvl="4" indent="-3175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5pPr>
            <a:lvl6pPr marL="2743200" lvl="5" indent="-3175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6pPr>
            <a:lvl7pPr marL="3200400" lvl="6" indent="-3175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7pPr>
            <a:lvl8pPr marL="3657600" lvl="7" indent="-3175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8pPr>
            <a:lvl9pPr marL="4114800" lvl="8" indent="-317500" rtl="0">
              <a:lnSpc>
                <a:spcPct val="115000"/>
              </a:lnSpc>
              <a:spcBef>
                <a:spcPts val="1600"/>
              </a:spcBef>
              <a:spcAft>
                <a:spcPts val="1600"/>
              </a:spcAft>
              <a:buClr>
                <a:schemeClr val="dk2"/>
              </a:buClr>
              <a:buSzPts val="1400"/>
              <a:buFont typeface="Lato"/>
              <a:buChar char="■"/>
              <a:defRPr>
                <a:solidFill>
                  <a:schemeClr val="dk2"/>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Autofit/>
          </a:bodyPr>
          <a:lstStyle>
            <a:lvl1pPr lvl="0" algn="r" rtl="0">
              <a:buNone/>
              <a:defRPr sz="1000">
                <a:solidFill>
                  <a:schemeClr val="dk2"/>
                </a:solidFill>
                <a:latin typeface="Lato"/>
                <a:ea typeface="Lato"/>
                <a:cs typeface="Lato"/>
                <a:sym typeface="Lato"/>
              </a:defRPr>
            </a:lvl1pPr>
            <a:lvl2pPr lvl="1" algn="r" rtl="0">
              <a:buNone/>
              <a:defRPr sz="1000">
                <a:solidFill>
                  <a:schemeClr val="dk2"/>
                </a:solidFill>
                <a:latin typeface="Lato"/>
                <a:ea typeface="Lato"/>
                <a:cs typeface="Lato"/>
                <a:sym typeface="Lato"/>
              </a:defRPr>
            </a:lvl2pPr>
            <a:lvl3pPr lvl="2" algn="r" rtl="0">
              <a:buNone/>
              <a:defRPr sz="1000">
                <a:solidFill>
                  <a:schemeClr val="dk2"/>
                </a:solidFill>
                <a:latin typeface="Lato"/>
                <a:ea typeface="Lato"/>
                <a:cs typeface="Lato"/>
                <a:sym typeface="Lato"/>
              </a:defRPr>
            </a:lvl3pPr>
            <a:lvl4pPr lvl="3" algn="r" rtl="0">
              <a:buNone/>
              <a:defRPr sz="1000">
                <a:solidFill>
                  <a:schemeClr val="dk2"/>
                </a:solidFill>
                <a:latin typeface="Lato"/>
                <a:ea typeface="Lato"/>
                <a:cs typeface="Lato"/>
                <a:sym typeface="Lato"/>
              </a:defRPr>
            </a:lvl4pPr>
            <a:lvl5pPr lvl="4" algn="r" rtl="0">
              <a:buNone/>
              <a:defRPr sz="1000">
                <a:solidFill>
                  <a:schemeClr val="dk2"/>
                </a:solidFill>
                <a:latin typeface="Lato"/>
                <a:ea typeface="Lato"/>
                <a:cs typeface="Lato"/>
                <a:sym typeface="Lato"/>
              </a:defRPr>
            </a:lvl5pPr>
            <a:lvl6pPr lvl="5" algn="r" rtl="0">
              <a:buNone/>
              <a:defRPr sz="1000">
                <a:solidFill>
                  <a:schemeClr val="dk2"/>
                </a:solidFill>
                <a:latin typeface="Lato"/>
                <a:ea typeface="Lato"/>
                <a:cs typeface="Lato"/>
                <a:sym typeface="Lato"/>
              </a:defRPr>
            </a:lvl6pPr>
            <a:lvl7pPr lvl="6" algn="r" rtl="0">
              <a:buNone/>
              <a:defRPr sz="1000">
                <a:solidFill>
                  <a:schemeClr val="dk2"/>
                </a:solidFill>
                <a:latin typeface="Lato"/>
                <a:ea typeface="Lato"/>
                <a:cs typeface="Lato"/>
                <a:sym typeface="Lato"/>
              </a:defRPr>
            </a:lvl7pPr>
            <a:lvl8pPr lvl="7" algn="r" rtl="0">
              <a:buNone/>
              <a:defRPr sz="1000">
                <a:solidFill>
                  <a:schemeClr val="dk2"/>
                </a:solidFill>
                <a:latin typeface="Lato"/>
                <a:ea typeface="Lato"/>
                <a:cs typeface="Lato"/>
                <a:sym typeface="Lato"/>
              </a:defRPr>
            </a:lvl8pPr>
            <a:lvl9pPr lvl="8" algn="r" rtl="0">
              <a:buNone/>
              <a:defRPr sz="1000">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1.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6.xml"/><Relationship Id="rId5" Type="http://schemas.openxmlformats.org/officeDocument/2006/relationships/image" Target="../media/image9.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1.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080/13691457.2018.1460323" TargetMode="External"/><Relationship Id="rId3" Type="http://schemas.openxmlformats.org/officeDocument/2006/relationships/image" Target="../media/image2.png"/><Relationship Id="rId7" Type="http://schemas.openxmlformats.org/officeDocument/2006/relationships/hyperlink" Target="https://doi.org/10.1016/j.bjae.2021.03.004" TargetMode="External"/><Relationship Id="rId2" Type="http://schemas.openxmlformats.org/officeDocument/2006/relationships/notesSlide" Target="../notesSlides/notesSlide14.xml"/><Relationship Id="rId1" Type="http://schemas.openxmlformats.org/officeDocument/2006/relationships/slideLayout" Target="../slideLayouts/slideLayout11.xml"/><Relationship Id="rId6" Type="http://schemas.openxmlformats.org/officeDocument/2006/relationships/hyperlink" Target="https://doi.org/10.21608/muj.2021.100162.1075" TargetMode="External"/><Relationship Id="rId5" Type="http://schemas.openxmlformats.org/officeDocument/2006/relationships/hyperlink" Target="https://www.sciencedirect.com/science/article/pii/B9780323907996001993" TargetMode="External"/><Relationship Id="rId4" Type="http://schemas.openxmlformats.org/officeDocument/2006/relationships/hyperlink" Target="https://doi.org/10.1186/s12877-022-03554-x" TargetMode="External"/><Relationship Id="rId9" Type="http://schemas.openxmlformats.org/officeDocument/2006/relationships/hyperlink" Target="https://www.who.int/health-topics/patient-safety"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3"/>
          <p:cNvSpPr txBox="1">
            <a:spLocks noGrp="1"/>
          </p:cNvSpPr>
          <p:nvPr>
            <p:ph type="ctrTitle"/>
          </p:nvPr>
        </p:nvSpPr>
        <p:spPr>
          <a:xfrm>
            <a:off x="394850" y="1752325"/>
            <a:ext cx="8241600" cy="1542000"/>
          </a:xfrm>
          <a:prstGeom prst="rect">
            <a:avLst/>
          </a:prstGeom>
        </p:spPr>
        <p:txBody>
          <a:bodyPr spcFirstLastPara="1" wrap="square" lIns="91425" tIns="91425" rIns="91425" bIns="91425" anchor="ctr" anchorCtr="0">
            <a:noAutofit/>
          </a:bodyPr>
          <a:lstStyle/>
          <a:p>
            <a:pPr marL="0" lvl="0" indent="0" algn="ctr" rtl="0">
              <a:lnSpc>
                <a:spcPct val="150000"/>
              </a:lnSpc>
              <a:spcBef>
                <a:spcPts val="2400"/>
              </a:spcBef>
              <a:spcAft>
                <a:spcPts val="600"/>
              </a:spcAft>
              <a:buNone/>
            </a:pPr>
            <a:r>
              <a:rPr lang="en" sz="2800">
                <a:latin typeface="Arial"/>
                <a:ea typeface="Arial"/>
                <a:cs typeface="Arial"/>
                <a:sym typeface="Arial"/>
              </a:rPr>
              <a:t>Quality Assurance and Service Improvements: The Lucy Letby Case</a:t>
            </a:r>
            <a:endParaRPr sz="2800">
              <a:latin typeface="Arial"/>
              <a:ea typeface="Arial"/>
              <a:cs typeface="Arial"/>
              <a:sym typeface="Arial"/>
            </a:endParaRPr>
          </a:p>
        </p:txBody>
      </p:sp>
      <p:sp>
        <p:nvSpPr>
          <p:cNvPr id="73" name="Google Shape;73;p13"/>
          <p:cNvSpPr txBox="1">
            <a:spLocks noGrp="1"/>
          </p:cNvSpPr>
          <p:nvPr>
            <p:ph type="subTitle" idx="1"/>
          </p:nvPr>
        </p:nvSpPr>
        <p:spPr>
          <a:xfrm>
            <a:off x="1205767" y="3547900"/>
            <a:ext cx="6331500" cy="1241700"/>
          </a:xfrm>
          <a:prstGeom prst="rect">
            <a:avLst/>
          </a:prstGeom>
        </p:spPr>
        <p:txBody>
          <a:bodyPr spcFirstLastPara="1" wrap="square" lIns="91425" tIns="91425" rIns="91425" bIns="91425" anchor="b" anchorCtr="0">
            <a:noAutofit/>
          </a:bodyPr>
          <a:lstStyle/>
          <a:p>
            <a:pPr marL="0" lvl="0" indent="0" algn="ctr" rtl="0">
              <a:lnSpc>
                <a:spcPct val="150000"/>
              </a:lnSpc>
              <a:spcBef>
                <a:spcPts val="0"/>
              </a:spcBef>
              <a:spcAft>
                <a:spcPts val="0"/>
              </a:spcAft>
              <a:buNone/>
            </a:pPr>
            <a:r>
              <a:rPr lang="en" sz="1500" b="1" dirty="0">
                <a:latin typeface="Arial"/>
                <a:ea typeface="Arial"/>
                <a:cs typeface="Arial"/>
                <a:sym typeface="Arial"/>
              </a:rPr>
              <a:t>Student name: </a:t>
            </a:r>
            <a:r>
              <a:rPr lang="en-GB" sz="1500" dirty="0">
                <a:latin typeface="Arial"/>
                <a:ea typeface="Arial"/>
                <a:cs typeface="Arial"/>
                <a:sym typeface="Arial"/>
              </a:rPr>
              <a:t>Zohara Riyaasat </a:t>
            </a:r>
            <a:endParaRPr sz="1500" b="1" dirty="0">
              <a:latin typeface="Arial"/>
              <a:ea typeface="Arial"/>
              <a:cs typeface="Arial"/>
              <a:sym typeface="Arial"/>
            </a:endParaRPr>
          </a:p>
          <a:p>
            <a:pPr marL="0" lvl="0" indent="0" algn="ctr" rtl="0">
              <a:lnSpc>
                <a:spcPct val="150000"/>
              </a:lnSpc>
              <a:spcBef>
                <a:spcPts val="0"/>
              </a:spcBef>
              <a:spcAft>
                <a:spcPts val="0"/>
              </a:spcAft>
              <a:buNone/>
            </a:pPr>
            <a:r>
              <a:rPr lang="en" sz="1500" b="1" dirty="0">
                <a:latin typeface="Arial"/>
                <a:ea typeface="Arial"/>
                <a:cs typeface="Arial"/>
                <a:sym typeface="Arial"/>
              </a:rPr>
              <a:t>Student ID: </a:t>
            </a:r>
            <a:r>
              <a:rPr lang="en-GB" sz="1500" b="1" dirty="0">
                <a:latin typeface="Arial"/>
                <a:ea typeface="Arial"/>
                <a:cs typeface="Arial"/>
                <a:sym typeface="Arial"/>
              </a:rPr>
              <a:t>2435331</a:t>
            </a:r>
            <a:endParaRPr sz="1500" b="1" dirty="0">
              <a:latin typeface="Arial"/>
              <a:ea typeface="Arial"/>
              <a:cs typeface="Arial"/>
              <a:sym typeface="Arial"/>
            </a:endParaRPr>
          </a:p>
          <a:p>
            <a:pPr marL="0" lvl="0" indent="0" algn="ctr" rtl="0">
              <a:lnSpc>
                <a:spcPct val="150000"/>
              </a:lnSpc>
              <a:spcBef>
                <a:spcPts val="0"/>
              </a:spcBef>
              <a:spcAft>
                <a:spcPts val="0"/>
              </a:spcAft>
              <a:buNone/>
            </a:pPr>
            <a:r>
              <a:rPr lang="en" sz="1500" b="1" dirty="0">
                <a:latin typeface="Arial"/>
                <a:ea typeface="Arial"/>
                <a:cs typeface="Arial"/>
                <a:sym typeface="Arial"/>
              </a:rPr>
              <a:t>Submission date: </a:t>
            </a:r>
            <a:r>
              <a:rPr lang="en-GB" sz="1500" b="1">
                <a:latin typeface="Arial"/>
                <a:ea typeface="Arial"/>
                <a:cs typeface="Arial"/>
                <a:sym typeface="Arial"/>
              </a:rPr>
              <a:t>20/10/25</a:t>
            </a:r>
            <a:endParaRPr sz="1500" b="1" dirty="0">
              <a:latin typeface="Arial"/>
              <a:ea typeface="Arial"/>
              <a:cs typeface="Arial"/>
              <a:sym typeface="Arial"/>
            </a:endParaRPr>
          </a:p>
        </p:txBody>
      </p:sp>
      <p:sp>
        <p:nvSpPr>
          <p:cNvPr id="74" name="Google Shape;74;p13"/>
          <p:cNvSpPr txBox="1">
            <a:spLocks noGrp="1"/>
          </p:cNvSpPr>
          <p:nvPr>
            <p:ph type="subTitle" idx="1"/>
          </p:nvPr>
        </p:nvSpPr>
        <p:spPr>
          <a:xfrm>
            <a:off x="686450" y="510625"/>
            <a:ext cx="7950000" cy="1241700"/>
          </a:xfrm>
          <a:prstGeom prst="rect">
            <a:avLst/>
          </a:prstGeom>
        </p:spPr>
        <p:txBody>
          <a:bodyPr spcFirstLastPara="1" wrap="square" lIns="91425" tIns="91425" rIns="91425" bIns="91425" anchor="ctr" anchorCtr="0">
            <a:noAutofit/>
          </a:bodyPr>
          <a:lstStyle/>
          <a:p>
            <a:pPr marL="0" lvl="0" indent="0" algn="ctr" rtl="0">
              <a:lnSpc>
                <a:spcPct val="150000"/>
              </a:lnSpc>
              <a:spcBef>
                <a:spcPts val="0"/>
              </a:spcBef>
              <a:spcAft>
                <a:spcPts val="0"/>
              </a:spcAft>
              <a:buNone/>
            </a:pPr>
            <a:r>
              <a:rPr lang="en" sz="2200" b="1">
                <a:latin typeface="Arial"/>
                <a:ea typeface="Arial"/>
                <a:cs typeface="Arial"/>
                <a:sym typeface="Arial"/>
              </a:rPr>
              <a:t>LCHS7006: MSc Public Health and Social Care in Practice</a:t>
            </a:r>
            <a:endParaRPr sz="2200" b="1">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4"/>
          <p:cNvSpPr txBox="1">
            <a:spLocks noGrp="1"/>
          </p:cNvSpPr>
          <p:nvPr>
            <p:ph type="title" idx="4294967295"/>
          </p:nvPr>
        </p:nvSpPr>
        <p:spPr>
          <a:xfrm>
            <a:off x="1762950" y="192075"/>
            <a:ext cx="5197200" cy="703275"/>
          </a:xfrm>
          <a:prstGeom prst="rect">
            <a:avLst/>
          </a:prstGeom>
          <a:solidFill>
            <a:schemeClr val="accent6"/>
          </a:solidFill>
        </p:spPr>
        <p:txBody>
          <a:bodyPr spcFirstLastPara="1" wrap="square" lIns="91425" tIns="91425" rIns="91425" bIns="91425" anchor="ctr" anchorCtr="0">
            <a:noAutofit/>
          </a:bodyPr>
          <a:lstStyle/>
          <a:p>
            <a:pPr marL="0" lvl="0" indent="0" algn="ctr" rtl="0">
              <a:lnSpc>
                <a:spcPct val="150000"/>
              </a:lnSpc>
              <a:spcBef>
                <a:spcPts val="0"/>
              </a:spcBef>
              <a:spcAft>
                <a:spcPts val="1600"/>
              </a:spcAft>
              <a:buNone/>
            </a:pPr>
            <a:r>
              <a:rPr lang="en" dirty="0">
                <a:latin typeface="Arial"/>
                <a:ea typeface="Arial"/>
                <a:cs typeface="Arial"/>
                <a:sym typeface="Arial"/>
              </a:rPr>
              <a:t>Introduction</a:t>
            </a:r>
            <a:endParaRPr dirty="0"/>
          </a:p>
        </p:txBody>
      </p:sp>
      <p:pic>
        <p:nvPicPr>
          <p:cNvPr id="81" name="Google Shape;81;p14"/>
          <p:cNvPicPr preferRelativeResize="0"/>
          <p:nvPr/>
        </p:nvPicPr>
        <p:blipFill>
          <a:blip r:embed="rId3">
            <a:alphaModFix/>
          </a:blip>
          <a:stretch>
            <a:fillRect/>
          </a:stretch>
        </p:blipFill>
        <p:spPr>
          <a:xfrm>
            <a:off x="6181725" y="1405428"/>
            <a:ext cx="2550612" cy="2661747"/>
          </a:xfrm>
          <a:prstGeom prst="rect">
            <a:avLst/>
          </a:prstGeom>
          <a:noFill/>
          <a:ln>
            <a:noFill/>
          </a:ln>
        </p:spPr>
      </p:pic>
      <p:sp>
        <p:nvSpPr>
          <p:cNvPr id="2" name="TextBox 1">
            <a:extLst>
              <a:ext uri="{FF2B5EF4-FFF2-40B4-BE49-F238E27FC236}">
                <a16:creationId xmlns:a16="http://schemas.microsoft.com/office/drawing/2014/main" id="{D7A14531-48ED-4DAA-97E7-7EEF626D446C}"/>
              </a:ext>
            </a:extLst>
          </p:cNvPr>
          <p:cNvSpPr txBox="1"/>
          <p:nvPr/>
        </p:nvSpPr>
        <p:spPr>
          <a:xfrm>
            <a:off x="304800" y="1009329"/>
            <a:ext cx="5638800" cy="3908762"/>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marL="342900" lvl="0" indent="-342900" algn="just">
              <a:lnSpc>
                <a:spcPct val="150000"/>
              </a:lnSpc>
              <a:spcBef>
                <a:spcPts val="600"/>
              </a:spcBef>
              <a:buFont typeface="Symbol" panose="05050102010706020507" pitchFamily="18" charset="2"/>
              <a:buChar char=""/>
            </a:pPr>
            <a:r>
              <a:rPr lang="en-GB" sz="1800" dirty="0">
                <a:solidFill>
                  <a:schemeClr val="bg2"/>
                </a:solidFill>
                <a:ea typeface="Arial" panose="020B0604020202020204" pitchFamily="34" charset="0"/>
              </a:rPr>
              <a:t>Lucy </a:t>
            </a:r>
            <a:r>
              <a:rPr lang="en-GB" sz="1800" dirty="0" err="1">
                <a:solidFill>
                  <a:schemeClr val="bg2"/>
                </a:solidFill>
                <a:ea typeface="Arial" panose="020B0604020202020204" pitchFamily="34" charset="0"/>
              </a:rPr>
              <a:t>Letby</a:t>
            </a:r>
            <a:r>
              <a:rPr lang="en-GB" sz="1800" dirty="0">
                <a:solidFill>
                  <a:schemeClr val="bg2"/>
                </a:solidFill>
                <a:ea typeface="Arial" panose="020B0604020202020204" pitchFamily="34" charset="0"/>
              </a:rPr>
              <a:t>, a neonatal nurse, killed seven infants and attempted to murder six others at Countess of Chester Hospital, UK, between 2015 and 2016 (The Guardian, 2025).</a:t>
            </a:r>
            <a:endParaRPr lang="en-IN" sz="1800" dirty="0">
              <a:solidFill>
                <a:schemeClr val="bg2"/>
              </a:solidFill>
              <a:ea typeface="Arial" panose="020B0604020202020204" pitchFamily="34" charset="0"/>
            </a:endParaRPr>
          </a:p>
          <a:p>
            <a:pPr marL="342900" lvl="0" indent="-342900" algn="just">
              <a:lnSpc>
                <a:spcPct val="150000"/>
              </a:lnSpc>
              <a:spcAft>
                <a:spcPts val="600"/>
              </a:spcAft>
              <a:buFont typeface="Symbol" panose="05050102010706020507" pitchFamily="18" charset="2"/>
              <a:buChar char=""/>
            </a:pPr>
            <a:r>
              <a:rPr lang="en-GB" sz="1800" dirty="0">
                <a:solidFill>
                  <a:schemeClr val="bg2"/>
                </a:solidFill>
                <a:ea typeface="Arial" panose="020B0604020202020204" pitchFamily="34" charset="0"/>
              </a:rPr>
              <a:t>This highlights the urgent need for robust safety protocols in healthcare settings. </a:t>
            </a:r>
          </a:p>
          <a:p>
            <a:pPr marL="342900" indent="-342900" algn="just">
              <a:lnSpc>
                <a:spcPct val="150000"/>
              </a:lnSpc>
              <a:spcAft>
                <a:spcPts val="600"/>
              </a:spcAft>
              <a:buFont typeface="Symbol" panose="05050102010706020507" pitchFamily="18" charset="2"/>
              <a:buChar char=""/>
            </a:pPr>
            <a:r>
              <a:rPr lang="en-GB" sz="1800" dirty="0">
                <a:solidFill>
                  <a:srgbClr val="000000"/>
                </a:solidFill>
                <a:ea typeface="Arial"/>
                <a:cs typeface="Arial"/>
              </a:rPr>
              <a:t>The Lucy </a:t>
            </a:r>
            <a:r>
              <a:rPr lang="en-GB" sz="1800" dirty="0" err="1">
                <a:solidFill>
                  <a:srgbClr val="000000"/>
                </a:solidFill>
                <a:ea typeface="Arial"/>
                <a:cs typeface="Arial"/>
              </a:rPr>
              <a:t>Letby</a:t>
            </a:r>
            <a:r>
              <a:rPr lang="en-GB" sz="1800" dirty="0">
                <a:solidFill>
                  <a:srgbClr val="000000"/>
                </a:solidFill>
                <a:ea typeface="Arial"/>
                <a:cs typeface="Arial"/>
              </a:rPr>
              <a:t> Case exposed catastrophic failures in clinical governance, leadership accountability, and quality assurance systems.</a:t>
            </a:r>
            <a:endParaRPr lang="en-IN" sz="1800" dirty="0">
              <a:solidFill>
                <a:srgbClr val="000000"/>
              </a:solidFill>
              <a:ea typeface="Arial"/>
              <a:cs typeface="Arial"/>
            </a:endParaRPr>
          </a:p>
        </p:txBody>
      </p:sp>
      <p:sp>
        <p:nvSpPr>
          <p:cNvPr id="5" name="TextBox 4"/>
          <p:cNvSpPr txBox="1"/>
          <p:nvPr/>
        </p:nvSpPr>
        <p:spPr>
          <a:xfrm>
            <a:off x="6143626" y="4238625"/>
            <a:ext cx="2581274" cy="276999"/>
          </a:xfrm>
          <a:prstGeom prst="rect">
            <a:avLst/>
          </a:prstGeom>
          <a:noFill/>
        </p:spPr>
        <p:txBody>
          <a:bodyPr wrap="square" rtlCol="0">
            <a:spAutoFit/>
          </a:bodyPr>
          <a:lstStyle/>
          <a:p>
            <a:pPr algn="ctr"/>
            <a:r>
              <a:rPr lang="en-US" sz="1200" b="1" dirty="0"/>
              <a:t>Source: </a:t>
            </a:r>
            <a:r>
              <a:rPr lang="en-GB" sz="1200" b="1" dirty="0">
                <a:solidFill>
                  <a:schemeClr val="bg2"/>
                </a:solidFill>
                <a:ea typeface="Arial" panose="020B0604020202020204" pitchFamily="34" charset="0"/>
              </a:rPr>
              <a:t>(The Guardian, 2025)</a:t>
            </a:r>
            <a:endParaRPr lang="en-US" sz="1200"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Shape 85"/>
        <p:cNvGrpSpPr/>
        <p:nvPr/>
      </p:nvGrpSpPr>
      <p:grpSpPr>
        <a:xfrm>
          <a:off x="0" y="0"/>
          <a:ext cx="0" cy="0"/>
          <a:chOff x="0" y="0"/>
          <a:chExt cx="0" cy="0"/>
        </a:xfrm>
      </p:grpSpPr>
      <p:sp>
        <p:nvSpPr>
          <p:cNvPr id="86" name="Google Shape;86;p15"/>
          <p:cNvSpPr txBox="1">
            <a:spLocks noGrp="1"/>
          </p:cNvSpPr>
          <p:nvPr>
            <p:ph type="title"/>
          </p:nvPr>
        </p:nvSpPr>
        <p:spPr>
          <a:xfrm>
            <a:off x="512400" y="171450"/>
            <a:ext cx="8631600" cy="600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400" dirty="0">
                <a:latin typeface="Arial"/>
                <a:ea typeface="Arial"/>
                <a:cs typeface="Arial"/>
                <a:sym typeface="Arial"/>
              </a:rPr>
              <a:t>Background: Clinical governance failures</a:t>
            </a:r>
            <a:endParaRPr sz="2400" dirty="0">
              <a:latin typeface="Arial"/>
              <a:ea typeface="Arial"/>
              <a:cs typeface="Arial"/>
              <a:sym typeface="Arial"/>
            </a:endParaRPr>
          </a:p>
        </p:txBody>
      </p:sp>
      <p:pic>
        <p:nvPicPr>
          <p:cNvPr id="88" name="Google Shape;88;p15"/>
          <p:cNvPicPr preferRelativeResize="0"/>
          <p:nvPr/>
        </p:nvPicPr>
        <p:blipFill>
          <a:blip r:embed="rId3">
            <a:alphaModFix/>
          </a:blip>
          <a:stretch>
            <a:fillRect/>
          </a:stretch>
        </p:blipFill>
        <p:spPr>
          <a:xfrm>
            <a:off x="0" y="548368"/>
            <a:ext cx="6103917" cy="4595132"/>
          </a:xfrm>
          <a:prstGeom prst="rect">
            <a:avLst/>
          </a:prstGeom>
          <a:noFill/>
          <a:ln>
            <a:noFill/>
          </a:ln>
        </p:spPr>
      </p:pic>
      <p:sp>
        <p:nvSpPr>
          <p:cNvPr id="4" name="TextBox 3">
            <a:extLst>
              <a:ext uri="{FF2B5EF4-FFF2-40B4-BE49-F238E27FC236}">
                <a16:creationId xmlns:a16="http://schemas.microsoft.com/office/drawing/2014/main" id="{DD44AFAB-4140-4748-B816-A394E42468D5}"/>
              </a:ext>
            </a:extLst>
          </p:cNvPr>
          <p:cNvSpPr txBox="1"/>
          <p:nvPr/>
        </p:nvSpPr>
        <p:spPr>
          <a:xfrm>
            <a:off x="0" y="666282"/>
            <a:ext cx="5735782" cy="4297604"/>
          </a:xfrm>
          <a:prstGeom prst="rect">
            <a:avLst/>
          </a:prstGeom>
          <a:noFill/>
        </p:spPr>
        <p:txBody>
          <a:bodyPr wrap="square" rtlCol="0">
            <a:spAutoFit/>
          </a:bodyPr>
          <a:lstStyle/>
          <a:p>
            <a:pPr marL="342900" lvl="0" indent="-342900" algn="just">
              <a:lnSpc>
                <a:spcPct val="150000"/>
              </a:lnSpc>
              <a:spcBef>
                <a:spcPts val="600"/>
              </a:spcBef>
              <a:buFont typeface="Symbol" panose="05050102010706020507" pitchFamily="18" charset="2"/>
              <a:buChar char=""/>
            </a:pPr>
            <a:r>
              <a:rPr lang="en-GB" sz="1800" dirty="0">
                <a:latin typeface="Arial" panose="020B0604020202020204" pitchFamily="34" charset="0"/>
                <a:ea typeface="Arial" panose="020B0604020202020204" pitchFamily="34" charset="0"/>
              </a:rPr>
              <a:t>The hospital was operating beyond its clinical capacity with insufficient staffing and lacked whistle-blowing policies. </a:t>
            </a:r>
            <a:endParaRPr lang="en-IN" sz="1800" dirty="0">
              <a:latin typeface="Arial" panose="020B0604020202020204" pitchFamily="34" charset="0"/>
              <a:ea typeface="Arial" panose="020B0604020202020204" pitchFamily="34" charset="0"/>
            </a:endParaRPr>
          </a:p>
          <a:p>
            <a:pPr marL="342900" lvl="0" indent="-342900" algn="just">
              <a:lnSpc>
                <a:spcPct val="150000"/>
              </a:lnSpc>
              <a:spcAft>
                <a:spcPts val="600"/>
              </a:spcAft>
              <a:buFont typeface="Symbol" panose="05050102010706020507" pitchFamily="18" charset="2"/>
              <a:buChar char=""/>
            </a:pPr>
            <a:r>
              <a:rPr lang="en-GB" sz="1800" dirty="0">
                <a:latin typeface="Arial" panose="020B0604020202020204" pitchFamily="34" charset="0"/>
                <a:ea typeface="Arial" panose="020B0604020202020204" pitchFamily="34" charset="0"/>
              </a:rPr>
              <a:t>Senior consultants raised concerns about unexpected infant deaths in early 2015, which were ignored. </a:t>
            </a:r>
          </a:p>
          <a:p>
            <a:pPr marL="342900" lvl="0" indent="-342900" algn="just">
              <a:lnSpc>
                <a:spcPct val="150000"/>
              </a:lnSpc>
              <a:spcAft>
                <a:spcPts val="600"/>
              </a:spcAft>
              <a:buFont typeface="Symbol" panose="05050102010706020507" pitchFamily="18" charset="2"/>
              <a:buChar char=""/>
            </a:pPr>
            <a:r>
              <a:rPr lang="en-GB" sz="1800" dirty="0">
                <a:solidFill>
                  <a:schemeClr val="bg2"/>
                </a:solidFill>
                <a:latin typeface="Arial" pitchFamily="34" charset="0"/>
                <a:cs typeface="Arial" pitchFamily="34" charset="0"/>
              </a:rPr>
              <a:t>Incident reporting mechanisms were weak and lacked psychological safety. The management team delayed reporting to the police and NHS England to avoid reputational damage.</a:t>
            </a:r>
            <a:endParaRPr lang="en-GB" sz="1800" dirty="0">
              <a:latin typeface="Arial" panose="020B0604020202020204" pitchFamily="34" charset="0"/>
              <a:ea typeface="Arial" panose="020B0604020202020204" pitchFamily="34" charset="0"/>
            </a:endParaRPr>
          </a:p>
        </p:txBody>
      </p:sp>
      <p:sp>
        <p:nvSpPr>
          <p:cNvPr id="7" name="TextBox 6"/>
          <p:cNvSpPr txBox="1"/>
          <p:nvPr/>
        </p:nvSpPr>
        <p:spPr>
          <a:xfrm>
            <a:off x="6702879" y="4486491"/>
            <a:ext cx="2047875" cy="276999"/>
          </a:xfrm>
          <a:prstGeom prst="rect">
            <a:avLst/>
          </a:prstGeom>
          <a:noFill/>
        </p:spPr>
        <p:txBody>
          <a:bodyPr wrap="square" rtlCol="0">
            <a:spAutoFit/>
          </a:bodyPr>
          <a:lstStyle/>
          <a:p>
            <a:r>
              <a:rPr lang="en-US" sz="1200" dirty="0"/>
              <a:t>Source: Henry, 2014</a:t>
            </a:r>
          </a:p>
        </p:txBody>
      </p:sp>
      <p:pic>
        <p:nvPicPr>
          <p:cNvPr id="32769" name="Picture 1"/>
          <p:cNvPicPr>
            <a:picLocks noChangeAspect="1" noChangeArrowheads="1"/>
          </p:cNvPicPr>
          <p:nvPr/>
        </p:nvPicPr>
        <p:blipFill>
          <a:blip r:embed="rId4"/>
          <a:srcRect/>
          <a:stretch>
            <a:fillRect/>
          </a:stretch>
        </p:blipFill>
        <p:spPr bwMode="auto">
          <a:xfrm>
            <a:off x="5961413" y="1075214"/>
            <a:ext cx="2992581" cy="3252806"/>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94"/>
        <p:cNvGrpSpPr/>
        <p:nvPr/>
      </p:nvGrpSpPr>
      <p:grpSpPr>
        <a:xfrm>
          <a:off x="0" y="0"/>
          <a:ext cx="0" cy="0"/>
          <a:chOff x="0" y="0"/>
          <a:chExt cx="0" cy="0"/>
        </a:xfrm>
      </p:grpSpPr>
      <p:pic>
        <p:nvPicPr>
          <p:cNvPr id="95" name="Google Shape;95;p16"/>
          <p:cNvPicPr preferRelativeResize="0"/>
          <p:nvPr/>
        </p:nvPicPr>
        <p:blipFill>
          <a:blip r:embed="rId3">
            <a:alphaModFix/>
          </a:blip>
          <a:stretch>
            <a:fillRect/>
          </a:stretch>
        </p:blipFill>
        <p:spPr>
          <a:xfrm>
            <a:off x="1" y="1"/>
            <a:ext cx="6229350" cy="5143500"/>
          </a:xfrm>
          <a:prstGeom prst="rect">
            <a:avLst/>
          </a:prstGeom>
          <a:noFill/>
          <a:ln>
            <a:noFill/>
          </a:ln>
        </p:spPr>
      </p:pic>
      <p:sp>
        <p:nvSpPr>
          <p:cNvPr id="96" name="Google Shape;96;p16"/>
          <p:cNvSpPr txBox="1"/>
          <p:nvPr/>
        </p:nvSpPr>
        <p:spPr>
          <a:xfrm>
            <a:off x="816374" y="265150"/>
            <a:ext cx="4917675" cy="7626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None/>
            </a:pPr>
            <a:r>
              <a:rPr lang="en" sz="2400" b="1" dirty="0">
                <a:solidFill>
                  <a:schemeClr val="dk2"/>
                </a:solidFill>
              </a:rPr>
              <a:t>Systems-based safety approach</a:t>
            </a:r>
            <a:endParaRPr sz="2400" b="1">
              <a:solidFill>
                <a:schemeClr val="lt2"/>
              </a:solidFill>
            </a:endParaRPr>
          </a:p>
        </p:txBody>
      </p:sp>
      <p:sp>
        <p:nvSpPr>
          <p:cNvPr id="97" name="Google Shape;97;p16"/>
          <p:cNvSpPr txBox="1">
            <a:spLocks noGrp="1"/>
          </p:cNvSpPr>
          <p:nvPr>
            <p:ph type="body" idx="4294967295"/>
          </p:nvPr>
        </p:nvSpPr>
        <p:spPr>
          <a:xfrm>
            <a:off x="371475" y="1254500"/>
            <a:ext cx="5476875" cy="3327900"/>
          </a:xfrm>
          <a:prstGeom prst="rect">
            <a:avLst/>
          </a:prstGeom>
        </p:spPr>
        <p:txBody>
          <a:bodyPr spcFirstLastPara="1" wrap="square" lIns="91425" tIns="91425" rIns="91425" bIns="91425" anchor="ctr" anchorCtr="0">
            <a:noAutofit/>
          </a:bodyPr>
          <a:lstStyle/>
          <a:p>
            <a:pPr marL="342900" lvl="0" algn="just">
              <a:lnSpc>
                <a:spcPct val="150000"/>
              </a:lnSpc>
              <a:spcBef>
                <a:spcPts val="600"/>
              </a:spcBef>
              <a:buFont typeface="Symbol" panose="05050102010706020507" pitchFamily="18" charset="2"/>
              <a:buChar char=""/>
            </a:pPr>
            <a:r>
              <a:rPr lang="en-GB" dirty="0">
                <a:solidFill>
                  <a:srgbClr val="000000"/>
                </a:solidFill>
                <a:latin typeface="Arial" panose="020B0604020202020204" pitchFamily="34" charset="0"/>
                <a:ea typeface="Arial" panose="020B0604020202020204" pitchFamily="34" charset="0"/>
              </a:rPr>
              <a:t>A system-based view shows a complex interaction of multiple clinical teams in contributing to harm (Sampson </a:t>
            </a:r>
            <a:r>
              <a:rPr lang="en-GB" i="1" dirty="0">
                <a:solidFill>
                  <a:srgbClr val="000000"/>
                </a:solidFill>
                <a:latin typeface="Arial" panose="020B0604020202020204" pitchFamily="34" charset="0"/>
                <a:ea typeface="Arial" panose="020B0604020202020204" pitchFamily="34" charset="0"/>
              </a:rPr>
              <a:t>et al.,</a:t>
            </a:r>
            <a:r>
              <a:rPr lang="en-GB" dirty="0">
                <a:solidFill>
                  <a:srgbClr val="000000"/>
                </a:solidFill>
                <a:latin typeface="Arial" panose="020B0604020202020204" pitchFamily="34" charset="0"/>
                <a:ea typeface="Arial" panose="020B0604020202020204" pitchFamily="34" charset="0"/>
              </a:rPr>
              <a:t> 2021).</a:t>
            </a:r>
            <a:endParaRPr lang="en-IN" dirty="0">
              <a:solidFill>
                <a:srgbClr val="000000"/>
              </a:solidFill>
              <a:latin typeface="Arial" panose="020B0604020202020204" pitchFamily="34" charset="0"/>
              <a:ea typeface="Arial" panose="020B0604020202020204" pitchFamily="34" charset="0"/>
            </a:endParaRPr>
          </a:p>
          <a:p>
            <a:pPr marL="342900" lvl="0" algn="just">
              <a:lnSpc>
                <a:spcPct val="150000"/>
              </a:lnSpc>
              <a:spcAft>
                <a:spcPts val="600"/>
              </a:spcAft>
              <a:buFont typeface="Symbol" panose="05050102010706020507" pitchFamily="18" charset="2"/>
              <a:buChar char=""/>
            </a:pPr>
            <a:r>
              <a:rPr lang="en-GB" dirty="0">
                <a:solidFill>
                  <a:srgbClr val="000000"/>
                </a:solidFill>
                <a:latin typeface="Arial" panose="020B0604020202020204" pitchFamily="34" charset="0"/>
                <a:ea typeface="Arial" panose="020B0604020202020204" pitchFamily="34" charset="0"/>
              </a:rPr>
              <a:t>Systems thinking identifies latent risk factors and safety barriers causing failures. </a:t>
            </a:r>
          </a:p>
          <a:p>
            <a:pPr marL="342900" algn="just">
              <a:lnSpc>
                <a:spcPct val="150000"/>
              </a:lnSpc>
              <a:spcAft>
                <a:spcPts val="600"/>
              </a:spcAft>
              <a:buFont typeface="Symbol" panose="05050102010706020507" pitchFamily="18" charset="2"/>
              <a:buChar char=""/>
            </a:pPr>
            <a:r>
              <a:rPr lang="en-GB" dirty="0">
                <a:solidFill>
                  <a:srgbClr val="000000"/>
                </a:solidFill>
                <a:latin typeface="Arial"/>
                <a:ea typeface="Arial"/>
                <a:cs typeface="Arial"/>
                <a:sym typeface="Arial"/>
              </a:rPr>
              <a:t>The Lucy </a:t>
            </a:r>
            <a:r>
              <a:rPr lang="en-GB" dirty="0" err="1">
                <a:solidFill>
                  <a:srgbClr val="000000"/>
                </a:solidFill>
                <a:latin typeface="Arial"/>
                <a:ea typeface="Arial"/>
                <a:cs typeface="Arial"/>
                <a:sym typeface="Arial"/>
              </a:rPr>
              <a:t>Letby</a:t>
            </a:r>
            <a:r>
              <a:rPr lang="en-GB" dirty="0">
                <a:solidFill>
                  <a:srgbClr val="000000"/>
                </a:solidFill>
                <a:latin typeface="Arial"/>
                <a:ea typeface="Arial"/>
                <a:cs typeface="Arial"/>
                <a:sym typeface="Arial"/>
              </a:rPr>
              <a:t> case in the UK demonstrates the impact of organisational blind spots, including the nurse, leadership, and governance, on posing repeated vulnerabilities to patients. </a:t>
            </a:r>
            <a:endParaRPr lang="en-IN" dirty="0">
              <a:solidFill>
                <a:srgbClr val="000000"/>
              </a:solidFill>
              <a:latin typeface="Arial"/>
              <a:ea typeface="Arial"/>
              <a:cs typeface="Arial"/>
              <a:sym typeface="Arial"/>
            </a:endParaRPr>
          </a:p>
        </p:txBody>
      </p:sp>
      <p:pic>
        <p:nvPicPr>
          <p:cNvPr id="98" name="Google Shape;98;p16"/>
          <p:cNvPicPr preferRelativeResize="0"/>
          <p:nvPr/>
        </p:nvPicPr>
        <p:blipFill>
          <a:blip r:embed="rId4">
            <a:alphaModFix/>
          </a:blip>
          <a:stretch>
            <a:fillRect/>
          </a:stretch>
        </p:blipFill>
        <p:spPr>
          <a:xfrm>
            <a:off x="6153150" y="1187225"/>
            <a:ext cx="2762250" cy="2765650"/>
          </a:xfrm>
          <a:prstGeom prst="rect">
            <a:avLst/>
          </a:prstGeom>
          <a:noFill/>
          <a:ln>
            <a:noFill/>
          </a:ln>
        </p:spPr>
      </p:pic>
      <p:sp>
        <p:nvSpPr>
          <p:cNvPr id="6" name="TextBox 5"/>
          <p:cNvSpPr txBox="1"/>
          <p:nvPr/>
        </p:nvSpPr>
        <p:spPr>
          <a:xfrm>
            <a:off x="6324600" y="4143375"/>
            <a:ext cx="2400300" cy="307777"/>
          </a:xfrm>
          <a:prstGeom prst="rect">
            <a:avLst/>
          </a:prstGeom>
          <a:noFill/>
        </p:spPr>
        <p:txBody>
          <a:bodyPr wrap="square" rtlCol="0">
            <a:spAutoFit/>
          </a:bodyPr>
          <a:lstStyle/>
          <a:p>
            <a:pPr algn="ctr"/>
            <a:r>
              <a:rPr lang="en-US" dirty="0"/>
              <a:t>(Source: NAM, 2024)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Shape 102"/>
        <p:cNvGrpSpPr/>
        <p:nvPr/>
      </p:nvGrpSpPr>
      <p:grpSpPr>
        <a:xfrm>
          <a:off x="0" y="0"/>
          <a:ext cx="0" cy="0"/>
          <a:chOff x="0" y="0"/>
          <a:chExt cx="0" cy="0"/>
        </a:xfrm>
      </p:grpSpPr>
      <p:sp>
        <p:nvSpPr>
          <p:cNvPr id="103" name="Google Shape;103;p17"/>
          <p:cNvSpPr txBox="1">
            <a:spLocks noGrp="1"/>
          </p:cNvSpPr>
          <p:nvPr>
            <p:ph type="title"/>
          </p:nvPr>
        </p:nvSpPr>
        <p:spPr>
          <a:xfrm>
            <a:off x="241800" y="148500"/>
            <a:ext cx="8692650" cy="603975"/>
          </a:xfrm>
          <a:prstGeom prst="rect">
            <a:avLst/>
          </a:prstGeom>
          <a:solidFill>
            <a:schemeClr val="lt1"/>
          </a:solidFill>
        </p:spPr>
        <p:txBody>
          <a:bodyPr spcFirstLastPara="1" wrap="square" lIns="91425" tIns="91425" rIns="91425" bIns="91425" anchor="ctr" anchorCtr="0">
            <a:noAutofit/>
          </a:bodyPr>
          <a:lstStyle/>
          <a:p>
            <a:pPr marL="0" lvl="0" indent="0" algn="ctr" rtl="0">
              <a:spcBef>
                <a:spcPts val="0"/>
              </a:spcBef>
              <a:spcAft>
                <a:spcPts val="1000"/>
              </a:spcAft>
              <a:buNone/>
            </a:pPr>
            <a:r>
              <a:rPr lang="en" sz="2400" dirty="0">
                <a:solidFill>
                  <a:schemeClr val="dk2"/>
                </a:solidFill>
                <a:latin typeface="Arial"/>
                <a:ea typeface="Arial"/>
                <a:cs typeface="Arial"/>
                <a:sym typeface="Arial"/>
              </a:rPr>
              <a:t>Overview of the Swiss Cheese Model </a:t>
            </a:r>
            <a:endParaRPr sz="2400">
              <a:latin typeface="Arial"/>
              <a:ea typeface="Arial"/>
              <a:cs typeface="Arial"/>
              <a:sym typeface="Arial"/>
            </a:endParaRPr>
          </a:p>
        </p:txBody>
      </p:sp>
      <p:pic>
        <p:nvPicPr>
          <p:cNvPr id="105" name="Google Shape;105;p17"/>
          <p:cNvPicPr preferRelativeResize="0"/>
          <p:nvPr/>
        </p:nvPicPr>
        <p:blipFill>
          <a:blip r:embed="rId3">
            <a:alphaModFix/>
          </a:blip>
          <a:stretch>
            <a:fillRect/>
          </a:stretch>
        </p:blipFill>
        <p:spPr>
          <a:xfrm>
            <a:off x="-123825" y="666750"/>
            <a:ext cx="9429750" cy="4591050"/>
          </a:xfrm>
          <a:prstGeom prst="rect">
            <a:avLst/>
          </a:prstGeom>
          <a:noFill/>
          <a:ln>
            <a:noFill/>
          </a:ln>
        </p:spPr>
      </p:pic>
      <p:pic>
        <p:nvPicPr>
          <p:cNvPr id="107" name="Google Shape;107;p17"/>
          <p:cNvPicPr preferRelativeResize="0"/>
          <p:nvPr/>
        </p:nvPicPr>
        <p:blipFill>
          <a:blip r:embed="rId4">
            <a:alphaModFix/>
          </a:blip>
          <a:stretch>
            <a:fillRect/>
          </a:stretch>
        </p:blipFill>
        <p:spPr>
          <a:xfrm>
            <a:off x="405252" y="2252848"/>
            <a:ext cx="3792799" cy="2562225"/>
          </a:xfrm>
          <a:prstGeom prst="rect">
            <a:avLst/>
          </a:prstGeom>
          <a:noFill/>
          <a:ln>
            <a:noFill/>
          </a:ln>
        </p:spPr>
      </p:pic>
      <p:sp>
        <p:nvSpPr>
          <p:cNvPr id="2" name="TextBox 1">
            <a:extLst>
              <a:ext uri="{FF2B5EF4-FFF2-40B4-BE49-F238E27FC236}">
                <a16:creationId xmlns:a16="http://schemas.microsoft.com/office/drawing/2014/main" id="{FB967032-8804-499A-882B-A057CBB677AF}"/>
              </a:ext>
            </a:extLst>
          </p:cNvPr>
          <p:cNvSpPr txBox="1"/>
          <p:nvPr/>
        </p:nvSpPr>
        <p:spPr>
          <a:xfrm>
            <a:off x="352425" y="893250"/>
            <a:ext cx="8479101" cy="1831271"/>
          </a:xfrm>
          <a:prstGeom prst="rect">
            <a:avLst/>
          </a:prstGeom>
          <a:noFill/>
        </p:spPr>
        <p:txBody>
          <a:bodyPr wrap="square" rtlCol="0">
            <a:spAutoFit/>
          </a:bodyPr>
          <a:lstStyle/>
          <a:p>
            <a:pPr marL="342900" indent="-342900" algn="just">
              <a:lnSpc>
                <a:spcPct val="150000"/>
              </a:lnSpc>
              <a:spcBef>
                <a:spcPts val="600"/>
              </a:spcBef>
              <a:buFont typeface="Symbol" panose="05050102010706020507" pitchFamily="18" charset="2"/>
              <a:buChar char=""/>
            </a:pPr>
            <a:r>
              <a:rPr lang="en-GB" sz="1800" dirty="0"/>
              <a:t>The organisational culture of the Countess of Chester Hospital, UK, is one of denial and lacks psychological safety as well as proper escalation pathways, which resulted in harmful incidents.</a:t>
            </a:r>
            <a:endParaRPr lang="en-IN" sz="1800" dirty="0"/>
          </a:p>
          <a:p>
            <a:pPr marL="342900" lvl="0" indent="-342900" algn="just">
              <a:lnSpc>
                <a:spcPct val="150000"/>
              </a:lnSpc>
              <a:spcBef>
                <a:spcPts val="600"/>
              </a:spcBef>
              <a:buFont typeface="Symbol" panose="05050102010706020507" pitchFamily="18" charset="2"/>
              <a:buChar char=""/>
            </a:pPr>
            <a:endParaRPr lang="en-IN" sz="1800" dirty="0">
              <a:latin typeface="Arial" panose="020B0604020202020204" pitchFamily="34" charset="0"/>
              <a:ea typeface="Arial" panose="020B0604020202020204" pitchFamily="34" charset="0"/>
            </a:endParaRPr>
          </a:p>
        </p:txBody>
      </p:sp>
      <p:sp>
        <p:nvSpPr>
          <p:cNvPr id="6" name="TextBox 5">
            <a:extLst>
              <a:ext uri="{FF2B5EF4-FFF2-40B4-BE49-F238E27FC236}">
                <a16:creationId xmlns:a16="http://schemas.microsoft.com/office/drawing/2014/main" id="{FB967032-8804-499A-882B-A057CBB677AF}"/>
              </a:ext>
            </a:extLst>
          </p:cNvPr>
          <p:cNvSpPr txBox="1"/>
          <p:nvPr/>
        </p:nvSpPr>
        <p:spPr>
          <a:xfrm>
            <a:off x="4200526" y="2169600"/>
            <a:ext cx="4638674" cy="2662267"/>
          </a:xfrm>
          <a:prstGeom prst="rect">
            <a:avLst/>
          </a:prstGeom>
          <a:noFill/>
        </p:spPr>
        <p:txBody>
          <a:bodyPr wrap="square" rtlCol="0">
            <a:spAutoFit/>
          </a:bodyPr>
          <a:lstStyle/>
          <a:p>
            <a:pPr marL="342900" lvl="0" indent="-342900" algn="just">
              <a:lnSpc>
                <a:spcPct val="150000"/>
              </a:lnSpc>
              <a:spcAft>
                <a:spcPts val="600"/>
              </a:spcAft>
              <a:buFont typeface="Symbol" panose="05050102010706020507" pitchFamily="18" charset="2"/>
              <a:buChar char=""/>
            </a:pPr>
            <a:r>
              <a:rPr lang="en-GB" sz="1800" b="1" i="1" dirty="0">
                <a:latin typeface="Arial" panose="020B0604020202020204" pitchFamily="34" charset="0"/>
                <a:ea typeface="Arial" panose="020B0604020202020204" pitchFamily="34" charset="0"/>
              </a:rPr>
              <a:t>Holes (weakness):</a:t>
            </a:r>
            <a:r>
              <a:rPr lang="en-GB" sz="1800" dirty="0">
                <a:latin typeface="Arial" panose="020B0604020202020204" pitchFamily="34" charset="0"/>
                <a:ea typeface="Arial" panose="020B0604020202020204" pitchFamily="34" charset="0"/>
              </a:rPr>
              <a:t> Poor incident reporting, ignored warnings, weak leadership.</a:t>
            </a:r>
          </a:p>
          <a:p>
            <a:pPr marL="342900" indent="-342900" algn="just">
              <a:lnSpc>
                <a:spcPct val="150000"/>
              </a:lnSpc>
              <a:spcAft>
                <a:spcPts val="600"/>
              </a:spcAft>
              <a:buFont typeface="Symbol" panose="05050102010706020507" pitchFamily="18" charset="2"/>
              <a:buChar char=""/>
            </a:pPr>
            <a:r>
              <a:rPr lang="en-GB" sz="1800" b="1" i="1" dirty="0">
                <a:latin typeface="Arial" panose="020B0604020202020204" pitchFamily="34" charset="0"/>
                <a:ea typeface="Arial" panose="020B0604020202020204" pitchFamily="34" charset="0"/>
              </a:rPr>
              <a:t>Barriers (slices):</a:t>
            </a:r>
            <a:r>
              <a:rPr lang="en-GB" sz="1800" dirty="0">
                <a:latin typeface="Arial" panose="020B0604020202020204" pitchFamily="34" charset="0"/>
                <a:ea typeface="Arial" panose="020B0604020202020204" pitchFamily="34" charset="0"/>
              </a:rPr>
              <a:t> Hospital service and staffing policies, inadequate governance structures (</a:t>
            </a:r>
            <a:r>
              <a:rPr lang="en-GB" sz="1800" dirty="0" err="1">
                <a:latin typeface="Arial" panose="020B0604020202020204" pitchFamily="34" charset="0"/>
                <a:ea typeface="Arial" panose="020B0604020202020204" pitchFamily="34" charset="0"/>
              </a:rPr>
              <a:t>Wiegmann</a:t>
            </a:r>
            <a:r>
              <a:rPr lang="en-GB" sz="1800" i="1" dirty="0">
                <a:latin typeface="Arial" panose="020B0604020202020204" pitchFamily="34" charset="0"/>
                <a:ea typeface="Arial" panose="020B0604020202020204" pitchFamily="34" charset="0"/>
              </a:rPr>
              <a:t> et al.</a:t>
            </a:r>
            <a:r>
              <a:rPr lang="en-GB" sz="1800" dirty="0">
                <a:latin typeface="Arial" panose="020B0604020202020204" pitchFamily="34" charset="0"/>
                <a:ea typeface="Arial" panose="020B0604020202020204" pitchFamily="34" charset="0"/>
              </a:rPr>
              <a:t>, 2022).</a:t>
            </a:r>
          </a:p>
        </p:txBody>
      </p:sp>
      <p:sp>
        <p:nvSpPr>
          <p:cNvPr id="7" name="TextBox 6"/>
          <p:cNvSpPr txBox="1"/>
          <p:nvPr/>
        </p:nvSpPr>
        <p:spPr>
          <a:xfrm>
            <a:off x="1187533" y="4866501"/>
            <a:ext cx="2743200" cy="276999"/>
          </a:xfrm>
          <a:prstGeom prst="rect">
            <a:avLst/>
          </a:prstGeom>
          <a:noFill/>
        </p:spPr>
        <p:txBody>
          <a:bodyPr wrap="square" rtlCol="0">
            <a:spAutoFit/>
          </a:bodyPr>
          <a:lstStyle/>
          <a:p>
            <a:r>
              <a:rPr lang="en-US" sz="1200" dirty="0"/>
              <a:t>Source: </a:t>
            </a:r>
            <a:r>
              <a:rPr lang="en-US" sz="1200" dirty="0" err="1"/>
              <a:t>Omkar</a:t>
            </a:r>
            <a:r>
              <a:rPr lang="en-US" sz="1200" dirty="0"/>
              <a:t>, 2023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18"/>
          <p:cNvSpPr txBox="1">
            <a:spLocks noGrp="1"/>
          </p:cNvSpPr>
          <p:nvPr>
            <p:ph type="title"/>
          </p:nvPr>
        </p:nvSpPr>
        <p:spPr>
          <a:xfrm>
            <a:off x="-1" y="0"/>
            <a:ext cx="5534026" cy="987000"/>
          </a:xfrm>
          <a:prstGeom prst="rect">
            <a:avLst/>
          </a:prstGeom>
          <a:solidFill>
            <a:schemeClr val="accent6"/>
          </a:solidFill>
        </p:spPr>
        <p:txBody>
          <a:bodyPr spcFirstLastPara="1" wrap="square" lIns="91425" tIns="91425" rIns="91425" bIns="91425" anchor="ctr" anchorCtr="0">
            <a:noAutofit/>
          </a:bodyPr>
          <a:lstStyle/>
          <a:p>
            <a:pPr marL="0" lvl="0" indent="0" algn="ctr" rtl="0">
              <a:lnSpc>
                <a:spcPct val="115000"/>
              </a:lnSpc>
              <a:spcBef>
                <a:spcPts val="0"/>
              </a:spcBef>
              <a:spcAft>
                <a:spcPts val="0"/>
              </a:spcAft>
              <a:buNone/>
            </a:pPr>
            <a:r>
              <a:rPr lang="en" sz="2400">
                <a:solidFill>
                  <a:schemeClr val="dk2"/>
                </a:solidFill>
                <a:latin typeface="Arial"/>
                <a:ea typeface="Arial"/>
                <a:cs typeface="Arial"/>
                <a:sym typeface="Arial"/>
              </a:rPr>
              <a:t>Application of the Swiss Cheese Model</a:t>
            </a:r>
            <a:endParaRPr sz="2400">
              <a:solidFill>
                <a:schemeClr val="dk2"/>
              </a:solidFill>
              <a:latin typeface="Arial"/>
              <a:ea typeface="Arial"/>
              <a:cs typeface="Arial"/>
              <a:sym typeface="Arial"/>
            </a:endParaRPr>
          </a:p>
        </p:txBody>
      </p:sp>
      <p:pic>
        <p:nvPicPr>
          <p:cNvPr id="116" name="Google Shape;116;p18"/>
          <p:cNvPicPr preferRelativeResize="0"/>
          <p:nvPr/>
        </p:nvPicPr>
        <p:blipFill>
          <a:blip r:embed="rId3">
            <a:alphaModFix/>
          </a:blip>
          <a:stretch>
            <a:fillRect/>
          </a:stretch>
        </p:blipFill>
        <p:spPr>
          <a:xfrm>
            <a:off x="5638800" y="523875"/>
            <a:ext cx="3279625" cy="3914776"/>
          </a:xfrm>
          <a:prstGeom prst="rect">
            <a:avLst/>
          </a:prstGeom>
          <a:noFill/>
          <a:ln>
            <a:noFill/>
          </a:ln>
        </p:spPr>
      </p:pic>
      <p:sp>
        <p:nvSpPr>
          <p:cNvPr id="2" name="TextBox 1">
            <a:extLst>
              <a:ext uri="{FF2B5EF4-FFF2-40B4-BE49-F238E27FC236}">
                <a16:creationId xmlns:a16="http://schemas.microsoft.com/office/drawing/2014/main" id="{D12EC8A4-F82A-40AA-8AD3-36EC3F0BB18C}"/>
              </a:ext>
            </a:extLst>
          </p:cNvPr>
          <p:cNvSpPr txBox="1"/>
          <p:nvPr/>
        </p:nvSpPr>
        <p:spPr>
          <a:xfrm>
            <a:off x="123824" y="1085850"/>
            <a:ext cx="5429251" cy="3908762"/>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marL="342900" lvl="0" indent="-342900" algn="just">
              <a:lnSpc>
                <a:spcPct val="150000"/>
              </a:lnSpc>
              <a:spcBef>
                <a:spcPts val="600"/>
              </a:spcBef>
              <a:buFont typeface="Symbol" panose="05050102010706020507" pitchFamily="18" charset="2"/>
              <a:buChar char=""/>
            </a:pPr>
            <a:r>
              <a:rPr lang="en-GB" sz="1800" b="1" i="1" dirty="0">
                <a:solidFill>
                  <a:schemeClr val="bg2"/>
                </a:solidFill>
                <a:latin typeface="Arial" panose="020B0604020202020204" pitchFamily="34" charset="0"/>
                <a:ea typeface="Arial" panose="020B0604020202020204" pitchFamily="34" charset="0"/>
              </a:rPr>
              <a:t>Active failure</a:t>
            </a:r>
            <a:r>
              <a:rPr lang="en-GB" sz="1800" b="1" dirty="0">
                <a:solidFill>
                  <a:schemeClr val="bg2"/>
                </a:solidFill>
                <a:latin typeface="Arial" panose="020B0604020202020204" pitchFamily="34" charset="0"/>
                <a:ea typeface="Arial" panose="020B0604020202020204" pitchFamily="34" charset="0"/>
              </a:rPr>
              <a:t>:</a:t>
            </a:r>
            <a:r>
              <a:rPr lang="en-GB" sz="1800" dirty="0">
                <a:solidFill>
                  <a:schemeClr val="bg2"/>
                </a:solidFill>
                <a:latin typeface="Arial" panose="020B0604020202020204" pitchFamily="34" charset="0"/>
                <a:ea typeface="Arial" panose="020B0604020202020204" pitchFamily="34" charset="0"/>
              </a:rPr>
              <a:t> Intentional detrimental activity of frontline nursing staff, falsified clinical records.</a:t>
            </a:r>
            <a:endParaRPr lang="en-IN" sz="1800" dirty="0">
              <a:solidFill>
                <a:schemeClr val="bg2"/>
              </a:solidFill>
              <a:latin typeface="Arial" panose="020B0604020202020204" pitchFamily="34" charset="0"/>
              <a:ea typeface="Arial" panose="020B0604020202020204" pitchFamily="34" charset="0"/>
            </a:endParaRPr>
          </a:p>
          <a:p>
            <a:pPr marL="342900" lvl="0" indent="-342900" algn="just">
              <a:lnSpc>
                <a:spcPct val="150000"/>
              </a:lnSpc>
              <a:spcAft>
                <a:spcPts val="600"/>
              </a:spcAft>
              <a:buFont typeface="Symbol" panose="05050102010706020507" pitchFamily="18" charset="2"/>
              <a:buChar char=""/>
            </a:pPr>
            <a:r>
              <a:rPr lang="en-GB" sz="1800" b="1" i="1" dirty="0">
                <a:solidFill>
                  <a:schemeClr val="bg2"/>
                </a:solidFill>
                <a:latin typeface="Arial" panose="020B0604020202020204" pitchFamily="34" charset="0"/>
                <a:ea typeface="Arial" panose="020B0604020202020204" pitchFamily="34" charset="0"/>
              </a:rPr>
              <a:t>Latent factors</a:t>
            </a:r>
            <a:r>
              <a:rPr lang="en-GB" sz="1800" b="1" dirty="0">
                <a:solidFill>
                  <a:schemeClr val="bg2"/>
                </a:solidFill>
                <a:latin typeface="Arial" panose="020B0604020202020204" pitchFamily="34" charset="0"/>
                <a:ea typeface="Arial" panose="020B0604020202020204" pitchFamily="34" charset="0"/>
              </a:rPr>
              <a:t>:</a:t>
            </a:r>
            <a:r>
              <a:rPr lang="en-GB" sz="1800" dirty="0">
                <a:solidFill>
                  <a:schemeClr val="bg2"/>
                </a:solidFill>
                <a:latin typeface="Arial" panose="020B0604020202020204" pitchFamily="34" charset="0"/>
                <a:ea typeface="Arial" panose="020B0604020202020204" pitchFamily="34" charset="0"/>
              </a:rPr>
              <a:t> Inadequate staffing, no actions against warnings, and no effective reporting.</a:t>
            </a:r>
          </a:p>
          <a:p>
            <a:pPr marL="342900" indent="-342900" algn="just">
              <a:lnSpc>
                <a:spcPct val="150000"/>
              </a:lnSpc>
              <a:spcAft>
                <a:spcPts val="600"/>
              </a:spcAft>
              <a:buFont typeface="Symbol" panose="05050102010706020507" pitchFamily="18" charset="2"/>
              <a:buChar char=""/>
            </a:pPr>
            <a:r>
              <a:rPr lang="en-US" sz="1800" dirty="0">
                <a:solidFill>
                  <a:srgbClr val="000000"/>
                </a:solidFill>
                <a:ea typeface="Arial"/>
                <a:cs typeface="Arial"/>
              </a:rPr>
              <a:t>The ignorance of senior health care professionals' concerns and the lack of accountability resulted in catastrophic outcomes with the murder of seven infants by a nurse in the neonatal unit. </a:t>
            </a:r>
            <a:endParaRPr lang="en-US" sz="1800" dirty="0"/>
          </a:p>
        </p:txBody>
      </p:sp>
      <p:sp>
        <p:nvSpPr>
          <p:cNvPr id="5" name="TextBox 4"/>
          <p:cNvSpPr txBox="1"/>
          <p:nvPr/>
        </p:nvSpPr>
        <p:spPr>
          <a:xfrm>
            <a:off x="6567055" y="4583875"/>
            <a:ext cx="2030680" cy="307777"/>
          </a:xfrm>
          <a:prstGeom prst="rect">
            <a:avLst/>
          </a:prstGeom>
          <a:noFill/>
        </p:spPr>
        <p:txBody>
          <a:bodyPr wrap="square" rtlCol="0">
            <a:spAutoFit/>
          </a:bodyPr>
          <a:lstStyle/>
          <a:p>
            <a:r>
              <a:rPr lang="en-US" dirty="0"/>
              <a:t>Source: </a:t>
            </a:r>
            <a:r>
              <a:rPr lang="en-US" dirty="0" err="1"/>
              <a:t>Lahtinen</a:t>
            </a:r>
            <a:r>
              <a:rPr lang="en-US" dirty="0"/>
              <a:t>, 2016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20"/>
        <p:cNvGrpSpPr/>
        <p:nvPr/>
      </p:nvGrpSpPr>
      <p:grpSpPr>
        <a:xfrm>
          <a:off x="0" y="0"/>
          <a:ext cx="0" cy="0"/>
          <a:chOff x="0" y="0"/>
          <a:chExt cx="0" cy="0"/>
        </a:xfrm>
      </p:grpSpPr>
      <p:pic>
        <p:nvPicPr>
          <p:cNvPr id="121" name="Google Shape;121;p19" descr="Screen Shot 2015-11-19 at 11.46.25 PM.png"/>
          <p:cNvPicPr preferRelativeResize="0"/>
          <p:nvPr/>
        </p:nvPicPr>
        <p:blipFill rotWithShape="1">
          <a:blip r:embed="rId3">
            <a:alphaModFix/>
          </a:blip>
          <a:srcRect l="26143" r="26148"/>
          <a:stretch/>
        </p:blipFill>
        <p:spPr>
          <a:xfrm>
            <a:off x="-1" y="0"/>
            <a:ext cx="4567200" cy="5143499"/>
          </a:xfrm>
          <a:prstGeom prst="rect">
            <a:avLst/>
          </a:prstGeom>
          <a:noFill/>
          <a:ln>
            <a:noFill/>
          </a:ln>
        </p:spPr>
      </p:pic>
      <p:pic>
        <p:nvPicPr>
          <p:cNvPr id="124" name="Google Shape;124;p19"/>
          <p:cNvPicPr preferRelativeResize="0"/>
          <p:nvPr/>
        </p:nvPicPr>
        <p:blipFill>
          <a:blip r:embed="rId4">
            <a:alphaModFix/>
          </a:blip>
          <a:stretch>
            <a:fillRect/>
          </a:stretch>
        </p:blipFill>
        <p:spPr>
          <a:xfrm>
            <a:off x="-1" y="0"/>
            <a:ext cx="5114925" cy="5143499"/>
          </a:xfrm>
          <a:prstGeom prst="rect">
            <a:avLst/>
          </a:prstGeom>
          <a:noFill/>
          <a:ln>
            <a:noFill/>
          </a:ln>
        </p:spPr>
      </p:pic>
      <p:sp>
        <p:nvSpPr>
          <p:cNvPr id="2" name="TextBox 1">
            <a:extLst>
              <a:ext uri="{FF2B5EF4-FFF2-40B4-BE49-F238E27FC236}">
                <a16:creationId xmlns:a16="http://schemas.microsoft.com/office/drawing/2014/main" id="{4D6273F7-6681-4A70-9080-728FA9A336A4}"/>
              </a:ext>
            </a:extLst>
          </p:cNvPr>
          <p:cNvSpPr txBox="1"/>
          <p:nvPr/>
        </p:nvSpPr>
        <p:spPr>
          <a:xfrm>
            <a:off x="152400" y="152400"/>
            <a:ext cx="4543425" cy="872034"/>
          </a:xfrm>
          <a:prstGeom prst="rect">
            <a:avLst/>
          </a:prstGeom>
          <a:noFill/>
        </p:spPr>
        <p:txBody>
          <a:bodyPr wrap="square" rtlCol="0">
            <a:spAutoFit/>
          </a:bodyPr>
          <a:lstStyle/>
          <a:p>
            <a:pPr marL="342900" lvl="0" indent="-342900" algn="just">
              <a:lnSpc>
                <a:spcPct val="150000"/>
              </a:lnSpc>
              <a:spcBef>
                <a:spcPts val="600"/>
              </a:spcBef>
              <a:buFont typeface="Symbol" panose="05050102010706020507" pitchFamily="18" charset="2"/>
              <a:buChar char=""/>
            </a:pPr>
            <a:endParaRPr lang="en-IN" sz="1800" dirty="0"/>
          </a:p>
          <a:p>
            <a:pPr marL="342900" lvl="0" indent="-342900" algn="just">
              <a:lnSpc>
                <a:spcPct val="150000"/>
              </a:lnSpc>
              <a:spcAft>
                <a:spcPts val="600"/>
              </a:spcAft>
              <a:buFont typeface="Symbol" panose="05050102010706020507" pitchFamily="18" charset="2"/>
              <a:buChar char=""/>
            </a:pPr>
            <a:endParaRPr lang="en-IN" sz="1800" dirty="0">
              <a:latin typeface="Arial" panose="020B0604020202020204" pitchFamily="34" charset="0"/>
              <a:ea typeface="Arial" panose="020B0604020202020204" pitchFamily="34" charset="0"/>
            </a:endParaRPr>
          </a:p>
        </p:txBody>
      </p:sp>
      <p:graphicFrame>
        <p:nvGraphicFramePr>
          <p:cNvPr id="4" name="Table 3">
            <a:extLst>
              <a:ext uri="{FF2B5EF4-FFF2-40B4-BE49-F238E27FC236}">
                <a16:creationId xmlns:a16="http://schemas.microsoft.com/office/drawing/2014/main" id="{D1E02974-4449-7239-61A8-1A812E9671E5}"/>
              </a:ext>
            </a:extLst>
          </p:cNvPr>
          <p:cNvGraphicFramePr/>
          <p:nvPr>
            <p:extLst>
              <p:ext uri="{D42A27DB-BD31-4B8C-83A1-F6EECF244321}">
                <p14:modId xmlns:p14="http://schemas.microsoft.com/office/powerpoint/2010/main" val="3986657165"/>
              </p:ext>
            </p:extLst>
          </p:nvPr>
        </p:nvGraphicFramePr>
        <p:xfrm>
          <a:off x="403538" y="600364"/>
          <a:ext cx="8001552" cy="4390735"/>
        </p:xfrm>
        <a:graphic>
          <a:graphicData uri="http://schemas.openxmlformats.org/drawingml/2006/table">
            <a:tbl>
              <a:tblPr>
                <a:tableStyleId>{5C22544A-7EE6-4342-B048-85BDC9FD1C3A}</a:tableStyleId>
              </a:tblPr>
              <a:tblGrid>
                <a:gridCol w="2667184">
                  <a:extLst>
                    <a:ext uri="{9D8B030D-6E8A-4147-A177-3AD203B41FA5}">
                      <a16:colId xmlns:a16="http://schemas.microsoft.com/office/drawing/2014/main" val="2127917063"/>
                    </a:ext>
                  </a:extLst>
                </a:gridCol>
                <a:gridCol w="2667184">
                  <a:extLst>
                    <a:ext uri="{9D8B030D-6E8A-4147-A177-3AD203B41FA5}">
                      <a16:colId xmlns:a16="http://schemas.microsoft.com/office/drawing/2014/main" val="600308884"/>
                    </a:ext>
                  </a:extLst>
                </a:gridCol>
                <a:gridCol w="2667184">
                  <a:extLst>
                    <a:ext uri="{9D8B030D-6E8A-4147-A177-3AD203B41FA5}">
                      <a16:colId xmlns:a16="http://schemas.microsoft.com/office/drawing/2014/main" val="247331018"/>
                    </a:ext>
                  </a:extLst>
                </a:gridCol>
              </a:tblGrid>
              <a:tr h="790615">
                <a:tc>
                  <a:txBody>
                    <a:bodyPr/>
                    <a:lstStyle/>
                    <a:p>
                      <a:pPr algn="ctr" fontAlgn="ctr">
                        <a:spcBef>
                          <a:spcPts val="225"/>
                        </a:spcBef>
                        <a:spcAft>
                          <a:spcPts val="225"/>
                        </a:spcAft>
                        <a:buNone/>
                      </a:pPr>
                      <a:r>
                        <a:rPr lang="en-GB">
                          <a:effectLst/>
                        </a:rPr>
                        <a:t>Benchmark indicator</a:t>
                      </a:r>
                      <a:endParaRPr lang="en-GB">
                        <a:effectLst/>
                        <a:latin typeface="Arial" panose="020B0604020202020204" pitchFamily="34" charset="0"/>
                      </a:endParaRPr>
                    </a:p>
                  </a:txBody>
                  <a:tcPr anchor="ctr"/>
                </a:tc>
                <a:tc>
                  <a:txBody>
                    <a:bodyPr/>
                    <a:lstStyle/>
                    <a:p>
                      <a:pPr algn="ctr" fontAlgn="ctr">
                        <a:spcBef>
                          <a:spcPts val="225"/>
                        </a:spcBef>
                        <a:spcAft>
                          <a:spcPts val="225"/>
                        </a:spcAft>
                        <a:buNone/>
                      </a:pPr>
                      <a:r>
                        <a:rPr lang="en-GB">
                          <a:effectLst/>
                        </a:rPr>
                        <a:t>National standard</a:t>
                      </a:r>
                      <a:endParaRPr lang="en-GB">
                        <a:effectLst/>
                        <a:latin typeface="Arial" panose="020B0604020202020204" pitchFamily="34" charset="0"/>
                      </a:endParaRPr>
                    </a:p>
                  </a:txBody>
                  <a:tcPr anchor="ctr"/>
                </a:tc>
                <a:tc>
                  <a:txBody>
                    <a:bodyPr/>
                    <a:lstStyle/>
                    <a:p>
                      <a:pPr algn="ctr" fontAlgn="ctr">
                        <a:spcBef>
                          <a:spcPts val="225"/>
                        </a:spcBef>
                        <a:spcAft>
                          <a:spcPts val="225"/>
                        </a:spcAft>
                        <a:buNone/>
                      </a:pPr>
                      <a:r>
                        <a:rPr lang="en-GB">
                          <a:effectLst/>
                        </a:rPr>
                        <a:t>Hospital performance</a:t>
                      </a:r>
                    </a:p>
                    <a:p>
                      <a:pPr algn="ctr" fontAlgn="ctr">
                        <a:spcBef>
                          <a:spcPts val="225"/>
                        </a:spcBef>
                        <a:spcAft>
                          <a:spcPts val="225"/>
                        </a:spcAft>
                        <a:buNone/>
                      </a:pPr>
                      <a:r>
                        <a:rPr lang="en-GB">
                          <a:effectLst/>
                        </a:rPr>
                        <a:t>(Before)</a:t>
                      </a:r>
                      <a:endParaRPr lang="en-GB">
                        <a:effectLst/>
                        <a:latin typeface="Arial" panose="020B0604020202020204" pitchFamily="34" charset="0"/>
                      </a:endParaRPr>
                    </a:p>
                  </a:txBody>
                  <a:tcPr anchor="ctr"/>
                </a:tc>
                <a:extLst>
                  <a:ext uri="{0D108BD9-81ED-4DB2-BD59-A6C34878D82A}">
                    <a16:rowId xmlns:a16="http://schemas.microsoft.com/office/drawing/2014/main" val="3512511370"/>
                  </a:ext>
                </a:extLst>
              </a:tr>
              <a:tr h="720024">
                <a:tc>
                  <a:txBody>
                    <a:bodyPr/>
                    <a:lstStyle/>
                    <a:p>
                      <a:pPr algn="ctr" fontAlgn="ctr">
                        <a:spcBef>
                          <a:spcPts val="225"/>
                        </a:spcBef>
                        <a:spcAft>
                          <a:spcPts val="225"/>
                        </a:spcAft>
                        <a:buNone/>
                      </a:pPr>
                      <a:r>
                        <a:rPr lang="en-GB">
                          <a:effectLst/>
                        </a:rPr>
                        <a:t>Effectiveness of Whistle blowing policy</a:t>
                      </a:r>
                      <a:endParaRPr lang="en-GB">
                        <a:effectLst/>
                        <a:latin typeface="Arial" panose="020B0604020202020204" pitchFamily="34" charset="0"/>
                      </a:endParaRPr>
                    </a:p>
                  </a:txBody>
                  <a:tcPr anchor="ctr"/>
                </a:tc>
                <a:tc>
                  <a:txBody>
                    <a:bodyPr/>
                    <a:lstStyle/>
                    <a:p>
                      <a:pPr algn="ctr" fontAlgn="ctr">
                        <a:spcBef>
                          <a:spcPts val="225"/>
                        </a:spcBef>
                        <a:spcAft>
                          <a:spcPts val="225"/>
                        </a:spcAft>
                        <a:buNone/>
                      </a:pPr>
                      <a:r>
                        <a:rPr lang="en-GB">
                          <a:effectLst/>
                        </a:rPr>
                        <a:t>Clear, protected reporting channels</a:t>
                      </a:r>
                      <a:endParaRPr lang="en-GB">
                        <a:effectLst/>
                        <a:latin typeface="Arial" panose="020B0604020202020204" pitchFamily="34" charset="0"/>
                      </a:endParaRPr>
                    </a:p>
                  </a:txBody>
                  <a:tcPr anchor="ctr"/>
                </a:tc>
                <a:tc>
                  <a:txBody>
                    <a:bodyPr/>
                    <a:lstStyle/>
                    <a:p>
                      <a:pPr algn="ctr" fontAlgn="ctr">
                        <a:spcBef>
                          <a:spcPts val="225"/>
                        </a:spcBef>
                        <a:spcAft>
                          <a:spcPts val="225"/>
                        </a:spcAft>
                        <a:buNone/>
                      </a:pPr>
                      <a:r>
                        <a:rPr lang="en-GB">
                          <a:effectLst/>
                        </a:rPr>
                        <a:t>Ineffective</a:t>
                      </a:r>
                      <a:endParaRPr lang="en-GB">
                        <a:effectLst/>
                        <a:latin typeface="Arial" panose="020B0604020202020204" pitchFamily="34" charset="0"/>
                      </a:endParaRPr>
                    </a:p>
                  </a:txBody>
                  <a:tcPr anchor="ctr"/>
                </a:tc>
                <a:extLst>
                  <a:ext uri="{0D108BD9-81ED-4DB2-BD59-A6C34878D82A}">
                    <a16:rowId xmlns:a16="http://schemas.microsoft.com/office/drawing/2014/main" val="1986668221"/>
                  </a:ext>
                </a:extLst>
              </a:tr>
              <a:tr h="720024">
                <a:tc>
                  <a:txBody>
                    <a:bodyPr/>
                    <a:lstStyle/>
                    <a:p>
                      <a:pPr algn="ctr" fontAlgn="ctr">
                        <a:spcBef>
                          <a:spcPts val="225"/>
                        </a:spcBef>
                        <a:spcAft>
                          <a:spcPts val="225"/>
                        </a:spcAft>
                        <a:buNone/>
                      </a:pPr>
                      <a:r>
                        <a:rPr lang="en-GB">
                          <a:effectLst/>
                        </a:rPr>
                        <a:t>Incident Reporting compliance</a:t>
                      </a:r>
                      <a:endParaRPr lang="en-GB">
                        <a:effectLst/>
                        <a:latin typeface="Arial" panose="020B0604020202020204" pitchFamily="34" charset="0"/>
                      </a:endParaRPr>
                    </a:p>
                  </a:txBody>
                  <a:tcPr anchor="ctr"/>
                </a:tc>
                <a:tc>
                  <a:txBody>
                    <a:bodyPr/>
                    <a:lstStyle/>
                    <a:p>
                      <a:pPr algn="ctr" fontAlgn="ctr">
                        <a:spcBef>
                          <a:spcPts val="225"/>
                        </a:spcBef>
                        <a:spcAft>
                          <a:spcPts val="225"/>
                        </a:spcAft>
                        <a:buNone/>
                      </a:pPr>
                      <a:r>
                        <a:rPr lang="en-GB">
                          <a:effectLst/>
                        </a:rPr>
                        <a:t>100% of incidents promptly reported</a:t>
                      </a:r>
                      <a:endParaRPr lang="en-GB">
                        <a:effectLst/>
                        <a:latin typeface="Arial" panose="020B0604020202020204" pitchFamily="34" charset="0"/>
                      </a:endParaRPr>
                    </a:p>
                  </a:txBody>
                  <a:tcPr anchor="ctr"/>
                </a:tc>
                <a:tc>
                  <a:txBody>
                    <a:bodyPr/>
                    <a:lstStyle/>
                    <a:p>
                      <a:pPr algn="ctr" fontAlgn="ctr">
                        <a:spcBef>
                          <a:spcPts val="225"/>
                        </a:spcBef>
                        <a:spcAft>
                          <a:spcPts val="225"/>
                        </a:spcAft>
                        <a:buNone/>
                      </a:pPr>
                      <a:r>
                        <a:rPr lang="en-PK">
                          <a:effectLst/>
                        </a:rPr>
                        <a:t>40%</a:t>
                      </a:r>
                      <a:endParaRPr lang="en-PK">
                        <a:effectLst/>
                        <a:latin typeface="Arial" panose="020B0604020202020204" pitchFamily="34" charset="0"/>
                      </a:endParaRPr>
                    </a:p>
                  </a:txBody>
                  <a:tcPr anchor="ctr"/>
                </a:tc>
                <a:extLst>
                  <a:ext uri="{0D108BD9-81ED-4DB2-BD59-A6C34878D82A}">
                    <a16:rowId xmlns:a16="http://schemas.microsoft.com/office/drawing/2014/main" val="2897841728"/>
                  </a:ext>
                </a:extLst>
              </a:tr>
              <a:tr h="720024">
                <a:tc>
                  <a:txBody>
                    <a:bodyPr/>
                    <a:lstStyle/>
                    <a:p>
                      <a:pPr algn="ctr" fontAlgn="ctr">
                        <a:spcBef>
                          <a:spcPts val="225"/>
                        </a:spcBef>
                        <a:spcAft>
                          <a:spcPts val="225"/>
                        </a:spcAft>
                        <a:buNone/>
                      </a:pPr>
                      <a:r>
                        <a:rPr lang="en-GB">
                          <a:effectLst/>
                        </a:rPr>
                        <a:t>Clinical Governance Accountability</a:t>
                      </a:r>
                      <a:endParaRPr lang="en-GB">
                        <a:effectLst/>
                        <a:latin typeface="Arial" panose="020B0604020202020204" pitchFamily="34" charset="0"/>
                      </a:endParaRPr>
                    </a:p>
                  </a:txBody>
                  <a:tcPr anchor="ctr"/>
                </a:tc>
                <a:tc>
                  <a:txBody>
                    <a:bodyPr/>
                    <a:lstStyle/>
                    <a:p>
                      <a:pPr algn="ctr" fontAlgn="ctr">
                        <a:spcBef>
                          <a:spcPts val="225"/>
                        </a:spcBef>
                        <a:spcAft>
                          <a:spcPts val="225"/>
                        </a:spcAft>
                        <a:buNone/>
                      </a:pPr>
                      <a:r>
                        <a:rPr lang="en-GB">
                          <a:effectLst/>
                        </a:rPr>
                        <a:t>Monthly reviews and audits</a:t>
                      </a:r>
                      <a:endParaRPr lang="en-GB">
                        <a:effectLst/>
                        <a:latin typeface="Arial" panose="020B0604020202020204" pitchFamily="34" charset="0"/>
                      </a:endParaRPr>
                    </a:p>
                  </a:txBody>
                  <a:tcPr anchor="ctr"/>
                </a:tc>
                <a:tc>
                  <a:txBody>
                    <a:bodyPr/>
                    <a:lstStyle/>
                    <a:p>
                      <a:pPr algn="ctr" fontAlgn="ctr">
                        <a:spcBef>
                          <a:spcPts val="225"/>
                        </a:spcBef>
                        <a:spcAft>
                          <a:spcPts val="225"/>
                        </a:spcAft>
                        <a:buNone/>
                      </a:pPr>
                      <a:r>
                        <a:rPr lang="en-GB">
                          <a:effectLst/>
                        </a:rPr>
                        <a:t>Annual or irregular</a:t>
                      </a:r>
                      <a:endParaRPr lang="en-GB">
                        <a:effectLst/>
                        <a:latin typeface="Arial" panose="020B0604020202020204" pitchFamily="34" charset="0"/>
                      </a:endParaRPr>
                    </a:p>
                  </a:txBody>
                  <a:tcPr anchor="ctr"/>
                </a:tc>
                <a:extLst>
                  <a:ext uri="{0D108BD9-81ED-4DB2-BD59-A6C34878D82A}">
                    <a16:rowId xmlns:a16="http://schemas.microsoft.com/office/drawing/2014/main" val="1869829573"/>
                  </a:ext>
                </a:extLst>
              </a:tr>
              <a:tr h="720024">
                <a:tc>
                  <a:txBody>
                    <a:bodyPr/>
                    <a:lstStyle/>
                    <a:p>
                      <a:pPr algn="ctr" fontAlgn="ctr">
                        <a:spcBef>
                          <a:spcPts val="225"/>
                        </a:spcBef>
                        <a:spcAft>
                          <a:spcPts val="225"/>
                        </a:spcAft>
                        <a:buNone/>
                      </a:pPr>
                      <a:r>
                        <a:rPr lang="en-GB">
                          <a:effectLst/>
                        </a:rPr>
                        <a:t>Staffing Levels (Nurse-to-Infant Ratio)</a:t>
                      </a:r>
                      <a:endParaRPr lang="en-GB">
                        <a:effectLst/>
                        <a:latin typeface="Arial" panose="020B0604020202020204" pitchFamily="34" charset="0"/>
                      </a:endParaRPr>
                    </a:p>
                  </a:txBody>
                  <a:tcPr anchor="ctr"/>
                </a:tc>
                <a:tc>
                  <a:txBody>
                    <a:bodyPr/>
                    <a:lstStyle/>
                    <a:p>
                      <a:pPr algn="ctr" fontAlgn="ctr">
                        <a:spcBef>
                          <a:spcPts val="225"/>
                        </a:spcBef>
                        <a:spcAft>
                          <a:spcPts val="225"/>
                        </a:spcAft>
                        <a:buNone/>
                      </a:pPr>
                      <a:r>
                        <a:rPr lang="en-PK">
                          <a:effectLst/>
                        </a:rPr>
                        <a:t>1:2</a:t>
                      </a:r>
                      <a:endParaRPr lang="en-PK">
                        <a:effectLst/>
                        <a:latin typeface="Arial" panose="020B0604020202020204" pitchFamily="34" charset="0"/>
                      </a:endParaRPr>
                    </a:p>
                  </a:txBody>
                  <a:tcPr anchor="ctr"/>
                </a:tc>
                <a:tc>
                  <a:txBody>
                    <a:bodyPr/>
                    <a:lstStyle/>
                    <a:p>
                      <a:pPr algn="ctr" fontAlgn="ctr">
                        <a:spcBef>
                          <a:spcPts val="225"/>
                        </a:spcBef>
                        <a:spcAft>
                          <a:spcPts val="225"/>
                        </a:spcAft>
                        <a:buNone/>
                      </a:pPr>
                      <a:r>
                        <a:rPr lang="en-PK">
                          <a:effectLst/>
                        </a:rPr>
                        <a:t>1:4</a:t>
                      </a:r>
                      <a:endParaRPr lang="en-PK">
                        <a:effectLst/>
                        <a:latin typeface="Arial" panose="020B0604020202020204" pitchFamily="34" charset="0"/>
                      </a:endParaRPr>
                    </a:p>
                  </a:txBody>
                  <a:tcPr anchor="ctr"/>
                </a:tc>
                <a:extLst>
                  <a:ext uri="{0D108BD9-81ED-4DB2-BD59-A6C34878D82A}">
                    <a16:rowId xmlns:a16="http://schemas.microsoft.com/office/drawing/2014/main" val="259910610"/>
                  </a:ext>
                </a:extLst>
              </a:tr>
              <a:tr h="720024">
                <a:tc>
                  <a:txBody>
                    <a:bodyPr/>
                    <a:lstStyle/>
                    <a:p>
                      <a:pPr algn="ctr" fontAlgn="ctr">
                        <a:spcBef>
                          <a:spcPts val="225"/>
                        </a:spcBef>
                        <a:spcAft>
                          <a:spcPts val="225"/>
                        </a:spcAft>
                        <a:buNone/>
                      </a:pPr>
                      <a:r>
                        <a:rPr lang="en-GB">
                          <a:effectLst/>
                        </a:rPr>
                        <a:t>External Audit and Root Cause Analysis</a:t>
                      </a:r>
                      <a:endParaRPr lang="en-GB">
                        <a:effectLst/>
                        <a:latin typeface="Arial" panose="020B0604020202020204" pitchFamily="34" charset="0"/>
                      </a:endParaRPr>
                    </a:p>
                  </a:txBody>
                  <a:tcPr anchor="ctr"/>
                </a:tc>
                <a:tc>
                  <a:txBody>
                    <a:bodyPr/>
                    <a:lstStyle/>
                    <a:p>
                      <a:pPr algn="ctr" fontAlgn="ctr">
                        <a:spcBef>
                          <a:spcPts val="225"/>
                        </a:spcBef>
                        <a:spcAft>
                          <a:spcPts val="225"/>
                        </a:spcAft>
                        <a:buNone/>
                      </a:pPr>
                      <a:r>
                        <a:rPr lang="en-GB">
                          <a:effectLst/>
                        </a:rPr>
                        <a:t>100% reviewed within 30 days</a:t>
                      </a:r>
                      <a:endParaRPr lang="en-GB">
                        <a:effectLst/>
                        <a:latin typeface="Arial" panose="020B0604020202020204" pitchFamily="34" charset="0"/>
                      </a:endParaRPr>
                    </a:p>
                  </a:txBody>
                  <a:tcPr anchor="ctr"/>
                </a:tc>
                <a:tc>
                  <a:txBody>
                    <a:bodyPr/>
                    <a:lstStyle/>
                    <a:p>
                      <a:pPr algn="ctr" fontAlgn="ctr">
                        <a:spcBef>
                          <a:spcPts val="225"/>
                        </a:spcBef>
                        <a:spcAft>
                          <a:spcPts val="225"/>
                        </a:spcAft>
                        <a:buNone/>
                      </a:pPr>
                      <a:r>
                        <a:rPr lang="en-GB" dirty="0">
                          <a:effectLst/>
                        </a:rPr>
                        <a:t>Less than 20%</a:t>
                      </a:r>
                      <a:endParaRPr lang="en-GB" dirty="0">
                        <a:effectLst/>
                        <a:latin typeface="Arial" panose="020B0604020202020204" pitchFamily="34" charset="0"/>
                      </a:endParaRPr>
                    </a:p>
                  </a:txBody>
                  <a:tcPr anchor="ctr"/>
                </a:tc>
                <a:extLst>
                  <a:ext uri="{0D108BD9-81ED-4DB2-BD59-A6C34878D82A}">
                    <a16:rowId xmlns:a16="http://schemas.microsoft.com/office/drawing/2014/main" val="4075380874"/>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5"/>
        <p:cNvGrpSpPr/>
        <p:nvPr/>
      </p:nvGrpSpPr>
      <p:grpSpPr>
        <a:xfrm>
          <a:off x="0" y="0"/>
          <a:ext cx="0" cy="0"/>
          <a:chOff x="0" y="0"/>
          <a:chExt cx="0" cy="0"/>
        </a:xfrm>
      </p:grpSpPr>
      <p:pic>
        <p:nvPicPr>
          <p:cNvPr id="166" name="Google Shape;166;p24" descr="Screen Shot 2015-11-19 at 11.48.18 PM.png"/>
          <p:cNvPicPr preferRelativeResize="0"/>
          <p:nvPr/>
        </p:nvPicPr>
        <p:blipFill rotWithShape="1">
          <a:blip r:embed="rId3">
            <a:alphaModFix/>
          </a:blip>
          <a:srcRect l="26321" r="26321"/>
          <a:stretch/>
        </p:blipFill>
        <p:spPr>
          <a:xfrm>
            <a:off x="0" y="0"/>
            <a:ext cx="4567201" cy="5143500"/>
          </a:xfrm>
          <a:prstGeom prst="rect">
            <a:avLst/>
          </a:prstGeom>
          <a:noFill/>
          <a:ln>
            <a:noFill/>
          </a:ln>
        </p:spPr>
      </p:pic>
      <p:sp>
        <p:nvSpPr>
          <p:cNvPr id="167" name="Google Shape;167;p24"/>
          <p:cNvSpPr txBox="1">
            <a:spLocks noGrp="1"/>
          </p:cNvSpPr>
          <p:nvPr>
            <p:ph type="body" idx="1"/>
          </p:nvPr>
        </p:nvSpPr>
        <p:spPr>
          <a:xfrm>
            <a:off x="4976275" y="422355"/>
            <a:ext cx="3901200" cy="1110000"/>
          </a:xfrm>
          <a:prstGeom prst="rect">
            <a:avLst/>
          </a:prstGeom>
          <a:solidFill>
            <a:schemeClr val="accent6"/>
          </a:solidFill>
        </p:spPr>
        <p:txBody>
          <a:bodyPr spcFirstLastPara="1" wrap="square" lIns="91425" tIns="91425" rIns="91425" bIns="91425" anchor="ctr" anchorCtr="0">
            <a:noAutofit/>
          </a:bodyPr>
          <a:lstStyle/>
          <a:p>
            <a:pPr marL="0" lvl="0" indent="0" algn="ctr" rtl="0">
              <a:spcBef>
                <a:spcPts val="0"/>
              </a:spcBef>
              <a:spcAft>
                <a:spcPts val="1600"/>
              </a:spcAft>
              <a:buClr>
                <a:schemeClr val="dk2"/>
              </a:buClr>
              <a:buSzPts val="1100"/>
              <a:buFont typeface="Arial"/>
              <a:buNone/>
            </a:pPr>
            <a:r>
              <a:rPr lang="en" sz="2400" b="1" dirty="0">
                <a:latin typeface="Arial"/>
                <a:ea typeface="Arial"/>
                <a:cs typeface="Arial"/>
                <a:sym typeface="Arial"/>
              </a:rPr>
              <a:t>Impact on service delivery </a:t>
            </a:r>
            <a:endParaRPr sz="2400" b="1">
              <a:solidFill>
                <a:srgbClr val="000000"/>
              </a:solidFill>
            </a:endParaRPr>
          </a:p>
        </p:txBody>
      </p:sp>
      <p:grpSp>
        <p:nvGrpSpPr>
          <p:cNvPr id="168" name="Google Shape;168;p24"/>
          <p:cNvGrpSpPr/>
          <p:nvPr/>
        </p:nvGrpSpPr>
        <p:grpSpPr>
          <a:xfrm>
            <a:off x="-114300" y="-142875"/>
            <a:ext cx="4714875" cy="5400675"/>
            <a:chOff x="6748318" y="427445"/>
            <a:chExt cx="2267008" cy="2559156"/>
          </a:xfrm>
        </p:grpSpPr>
        <p:pic>
          <p:nvPicPr>
            <p:cNvPr id="169" name="Google Shape;169;p24"/>
            <p:cNvPicPr preferRelativeResize="0"/>
            <p:nvPr/>
          </p:nvPicPr>
          <p:blipFill>
            <a:blip r:embed="rId4">
              <a:alphaModFix/>
            </a:blip>
            <a:stretch>
              <a:fillRect/>
            </a:stretch>
          </p:blipFill>
          <p:spPr>
            <a:xfrm>
              <a:off x="6748318" y="427445"/>
              <a:ext cx="2267008" cy="2559156"/>
            </a:xfrm>
            <a:prstGeom prst="rect">
              <a:avLst/>
            </a:prstGeom>
            <a:noFill/>
            <a:ln>
              <a:noFill/>
            </a:ln>
          </p:spPr>
        </p:pic>
        <p:sp>
          <p:nvSpPr>
            <p:cNvPr id="170" name="Google Shape;170;p24"/>
            <p:cNvSpPr txBox="1"/>
            <p:nvPr/>
          </p:nvSpPr>
          <p:spPr>
            <a:xfrm>
              <a:off x="6803276" y="554504"/>
              <a:ext cx="2070526" cy="2254580"/>
            </a:xfrm>
            <a:prstGeom prst="rect">
              <a:avLst/>
            </a:prstGeom>
            <a:noFill/>
            <a:ln>
              <a:noFill/>
            </a:ln>
          </p:spPr>
          <p:txBody>
            <a:bodyPr spcFirstLastPara="1" wrap="square" lIns="165575" tIns="165575" rIns="165575" bIns="165575" anchor="ctr" anchorCtr="0">
              <a:noAutofit/>
            </a:bodyPr>
            <a:lstStyle/>
            <a:p>
              <a:pPr marL="342900" lvl="0" indent="-342900" algn="just">
                <a:lnSpc>
                  <a:spcPct val="150000"/>
                </a:lnSpc>
                <a:spcBef>
                  <a:spcPts val="600"/>
                </a:spcBef>
                <a:buFont typeface="Symbol" panose="05050102010706020507" pitchFamily="18" charset="2"/>
                <a:buChar char=""/>
              </a:pPr>
              <a:r>
                <a:rPr lang="en-GB" sz="1800" i="1" dirty="0">
                  <a:latin typeface="Arial" panose="020B0604020202020204" pitchFamily="34" charset="0"/>
                  <a:ea typeface="Arial" panose="020B0604020202020204" pitchFamily="34" charset="0"/>
                </a:rPr>
                <a:t>Quality</a:t>
              </a:r>
              <a:r>
                <a:rPr lang="en-GB" sz="1800" dirty="0">
                  <a:latin typeface="Arial" panose="020B0604020202020204" pitchFamily="34" charset="0"/>
                  <a:ea typeface="Arial" panose="020B0604020202020204" pitchFamily="34" charset="0"/>
                </a:rPr>
                <a:t>: Compromised neonatal care with unsafe practices.</a:t>
              </a:r>
              <a:endParaRPr lang="en-IN" sz="1800" dirty="0">
                <a:latin typeface="Arial" panose="020B0604020202020204" pitchFamily="34" charset="0"/>
                <a:ea typeface="Arial" panose="020B0604020202020204" pitchFamily="34" charset="0"/>
              </a:endParaRPr>
            </a:p>
            <a:p>
              <a:pPr marL="342900" lvl="0" indent="-342900" algn="just">
                <a:lnSpc>
                  <a:spcPct val="150000"/>
                </a:lnSpc>
                <a:buFont typeface="Symbol" panose="05050102010706020507" pitchFamily="18" charset="2"/>
                <a:buChar char=""/>
              </a:pPr>
              <a:r>
                <a:rPr lang="en-GB" sz="1800" i="1" dirty="0">
                  <a:latin typeface="Arial" panose="020B0604020202020204" pitchFamily="34" charset="0"/>
                  <a:ea typeface="Arial" panose="020B0604020202020204" pitchFamily="34" charset="0"/>
                </a:rPr>
                <a:t>Efficiency</a:t>
              </a:r>
              <a:r>
                <a:rPr lang="en-GB" sz="1800" dirty="0">
                  <a:latin typeface="Arial" panose="020B0604020202020204" pitchFamily="34" charset="0"/>
                  <a:ea typeface="Arial" panose="020B0604020202020204" pitchFamily="34" charset="0"/>
                </a:rPr>
                <a:t>: Governance failures, resource wastage, and requiring legal proceedings.</a:t>
              </a:r>
              <a:endParaRPr lang="en-IN" sz="1800" dirty="0">
                <a:latin typeface="Arial" panose="020B0604020202020204" pitchFamily="34" charset="0"/>
                <a:ea typeface="Arial" panose="020B0604020202020204" pitchFamily="34" charset="0"/>
              </a:endParaRPr>
            </a:p>
            <a:p>
              <a:pPr marL="342900" lvl="0" indent="-342900" algn="just">
                <a:lnSpc>
                  <a:spcPct val="150000"/>
                </a:lnSpc>
                <a:spcAft>
                  <a:spcPts val="600"/>
                </a:spcAft>
                <a:buFont typeface="Symbol" panose="05050102010706020507" pitchFamily="18" charset="2"/>
                <a:buChar char=""/>
              </a:pPr>
              <a:r>
                <a:rPr lang="en-GB" sz="1800" i="1" dirty="0">
                  <a:latin typeface="Arial" panose="020B0604020202020204" pitchFamily="34" charset="0"/>
                  <a:ea typeface="Arial" panose="020B0604020202020204" pitchFamily="34" charset="0"/>
                </a:rPr>
                <a:t>Equity</a:t>
              </a:r>
              <a:r>
                <a:rPr lang="en-GB" sz="1800" dirty="0">
                  <a:latin typeface="Arial" panose="020B0604020202020204" pitchFamily="34" charset="0"/>
                  <a:ea typeface="Arial" panose="020B0604020202020204" pitchFamily="34" charset="0"/>
                </a:rPr>
                <a:t>: Violation of NHS principles.</a:t>
              </a:r>
            </a:p>
            <a:p>
              <a:pPr marL="342900" indent="-342900" algn="just">
                <a:lnSpc>
                  <a:spcPct val="150000"/>
                </a:lnSpc>
                <a:spcAft>
                  <a:spcPts val="600"/>
                </a:spcAft>
                <a:buFont typeface="Symbol" panose="05050102010706020507" pitchFamily="18" charset="2"/>
                <a:buChar char=""/>
              </a:pPr>
              <a:r>
                <a:rPr lang="en-GB" sz="1800" dirty="0"/>
                <a:t>The public lost trust in hospital care practices and received trauma instead from the Lucy </a:t>
              </a:r>
              <a:r>
                <a:rPr lang="en-GB" sz="1800" dirty="0" err="1"/>
                <a:t>Letby</a:t>
              </a:r>
              <a:r>
                <a:rPr lang="en-GB" sz="1800" dirty="0"/>
                <a:t> case, which led to long-term reputational damage to the organisation. </a:t>
              </a:r>
              <a:endParaRPr lang="en-IN" sz="1800" dirty="0"/>
            </a:p>
          </p:txBody>
        </p:sp>
      </p:grpSp>
      <p:pic>
        <p:nvPicPr>
          <p:cNvPr id="171" name="Google Shape;171;p24"/>
          <p:cNvPicPr preferRelativeResize="0"/>
          <p:nvPr/>
        </p:nvPicPr>
        <p:blipFill>
          <a:blip r:embed="rId5">
            <a:alphaModFix/>
          </a:blip>
          <a:stretch>
            <a:fillRect/>
          </a:stretch>
        </p:blipFill>
        <p:spPr>
          <a:xfrm>
            <a:off x="4777074" y="1928780"/>
            <a:ext cx="4064776" cy="2131650"/>
          </a:xfrm>
          <a:prstGeom prst="rect">
            <a:avLst/>
          </a:prstGeom>
          <a:noFill/>
          <a:ln>
            <a:noFill/>
          </a:ln>
        </p:spPr>
      </p:pic>
      <p:sp>
        <p:nvSpPr>
          <p:cNvPr id="8" name="TextBox 7"/>
          <p:cNvSpPr txBox="1"/>
          <p:nvPr/>
        </p:nvSpPr>
        <p:spPr>
          <a:xfrm>
            <a:off x="5902036" y="4120738"/>
            <a:ext cx="2018806" cy="307777"/>
          </a:xfrm>
          <a:prstGeom prst="rect">
            <a:avLst/>
          </a:prstGeom>
          <a:noFill/>
        </p:spPr>
        <p:txBody>
          <a:bodyPr wrap="square" rtlCol="0">
            <a:spAutoFit/>
          </a:bodyPr>
          <a:lstStyle/>
          <a:p>
            <a:r>
              <a:rPr lang="en-US" dirty="0"/>
              <a:t>Source: And, 2024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Shape 175"/>
        <p:cNvGrpSpPr/>
        <p:nvPr/>
      </p:nvGrpSpPr>
      <p:grpSpPr>
        <a:xfrm>
          <a:off x="0" y="0"/>
          <a:ext cx="0" cy="0"/>
          <a:chOff x="0" y="0"/>
          <a:chExt cx="0" cy="0"/>
        </a:xfrm>
      </p:grpSpPr>
      <p:sp>
        <p:nvSpPr>
          <p:cNvPr id="176" name="Google Shape;176;p25"/>
          <p:cNvSpPr txBox="1">
            <a:spLocks noGrp="1"/>
          </p:cNvSpPr>
          <p:nvPr>
            <p:ph type="title"/>
          </p:nvPr>
        </p:nvSpPr>
        <p:spPr>
          <a:xfrm>
            <a:off x="1522950" y="390304"/>
            <a:ext cx="6098100" cy="600000"/>
          </a:xfrm>
          <a:prstGeom prst="rect">
            <a:avLst/>
          </a:prstGeom>
          <a:solidFill>
            <a:schemeClr val="lt1"/>
          </a:solidFill>
        </p:spPr>
        <p:txBody>
          <a:bodyPr spcFirstLastPara="1" wrap="square" lIns="91425" tIns="91425" rIns="91425" bIns="91425" anchor="ctr" anchorCtr="0">
            <a:noAutofit/>
          </a:bodyPr>
          <a:lstStyle/>
          <a:p>
            <a:pPr marL="0" lvl="0" indent="0" algn="ctr" rtl="0">
              <a:lnSpc>
                <a:spcPct val="115000"/>
              </a:lnSpc>
              <a:spcBef>
                <a:spcPts val="0"/>
              </a:spcBef>
              <a:spcAft>
                <a:spcPts val="1000"/>
              </a:spcAft>
              <a:buNone/>
            </a:pPr>
            <a:r>
              <a:rPr lang="en" sz="2400" dirty="0">
                <a:solidFill>
                  <a:schemeClr val="dk2"/>
                </a:solidFill>
                <a:latin typeface="Arial"/>
                <a:ea typeface="Arial"/>
                <a:cs typeface="Arial"/>
                <a:sym typeface="Arial"/>
              </a:rPr>
              <a:t>Benchmarking against best practice </a:t>
            </a:r>
            <a:endParaRPr sz="2400" u="sng" dirty="0">
              <a:solidFill>
                <a:schemeClr val="dk2"/>
              </a:solidFill>
              <a:latin typeface="Arial"/>
              <a:ea typeface="Arial"/>
              <a:cs typeface="Arial"/>
              <a:sym typeface="Arial"/>
            </a:endParaRPr>
          </a:p>
        </p:txBody>
      </p:sp>
      <p:pic>
        <p:nvPicPr>
          <p:cNvPr id="178" name="Google Shape;178;p25"/>
          <p:cNvPicPr preferRelativeResize="0"/>
          <p:nvPr/>
        </p:nvPicPr>
        <p:blipFill>
          <a:blip r:embed="rId3">
            <a:alphaModFix/>
          </a:blip>
          <a:stretch>
            <a:fillRect/>
          </a:stretch>
        </p:blipFill>
        <p:spPr>
          <a:xfrm>
            <a:off x="180974" y="990304"/>
            <a:ext cx="8782049" cy="4153196"/>
          </a:xfrm>
          <a:prstGeom prst="rect">
            <a:avLst/>
          </a:prstGeom>
          <a:noFill/>
          <a:ln>
            <a:noFill/>
          </a:ln>
        </p:spPr>
      </p:pic>
      <p:graphicFrame>
        <p:nvGraphicFramePr>
          <p:cNvPr id="3" name="Table 2">
            <a:extLst>
              <a:ext uri="{FF2B5EF4-FFF2-40B4-BE49-F238E27FC236}">
                <a16:creationId xmlns:a16="http://schemas.microsoft.com/office/drawing/2014/main" id="{AE52807C-5355-13F3-CF18-C031F624DCE7}"/>
              </a:ext>
            </a:extLst>
          </p:cNvPr>
          <p:cNvGraphicFramePr>
            <a:graphicFrameLocks noGrp="1"/>
          </p:cNvGraphicFramePr>
          <p:nvPr>
            <p:extLst>
              <p:ext uri="{D42A27DB-BD31-4B8C-83A1-F6EECF244321}">
                <p14:modId xmlns:p14="http://schemas.microsoft.com/office/powerpoint/2010/main" val="1524449857"/>
              </p:ext>
            </p:extLst>
          </p:nvPr>
        </p:nvGraphicFramePr>
        <p:xfrm>
          <a:off x="457200" y="1106129"/>
          <a:ext cx="8229600" cy="3849328"/>
        </p:xfrm>
        <a:graphic>
          <a:graphicData uri="http://schemas.openxmlformats.org/drawingml/2006/table">
            <a:tbl>
              <a:tblPr firstRow="1" firstCol="1" bandRow="1">
                <a:tableStyleId>{5C22544A-7EE6-4342-B048-85BDC9FD1C3A}</a:tableStyleId>
              </a:tblPr>
              <a:tblGrid>
                <a:gridCol w="2041931">
                  <a:extLst>
                    <a:ext uri="{9D8B030D-6E8A-4147-A177-3AD203B41FA5}">
                      <a16:colId xmlns:a16="http://schemas.microsoft.com/office/drawing/2014/main" val="2910993979"/>
                    </a:ext>
                  </a:extLst>
                </a:gridCol>
                <a:gridCol w="2436394">
                  <a:extLst>
                    <a:ext uri="{9D8B030D-6E8A-4147-A177-3AD203B41FA5}">
                      <a16:colId xmlns:a16="http://schemas.microsoft.com/office/drawing/2014/main" val="1087409652"/>
                    </a:ext>
                  </a:extLst>
                </a:gridCol>
                <a:gridCol w="3751275">
                  <a:extLst>
                    <a:ext uri="{9D8B030D-6E8A-4147-A177-3AD203B41FA5}">
                      <a16:colId xmlns:a16="http://schemas.microsoft.com/office/drawing/2014/main" val="3169509639"/>
                    </a:ext>
                  </a:extLst>
                </a:gridCol>
              </a:tblGrid>
              <a:tr h="359624">
                <a:tc>
                  <a:txBody>
                    <a:bodyPr/>
                    <a:lstStyle/>
                    <a:p>
                      <a:pPr algn="ctr">
                        <a:lnSpc>
                          <a:spcPct val="150000"/>
                        </a:lnSpc>
                        <a:spcBef>
                          <a:spcPts val="600"/>
                        </a:spcBef>
                        <a:spcAft>
                          <a:spcPts val="600"/>
                        </a:spcAft>
                        <a:buNone/>
                      </a:pPr>
                      <a:r>
                        <a:rPr lang="en-GB" sz="1600" dirty="0">
                          <a:effectLst/>
                          <a:latin typeface="Arial" panose="020B0604020202020204" pitchFamily="34" charset="0"/>
                          <a:cs typeface="Arial" panose="020B0604020202020204" pitchFamily="34" charset="0"/>
                        </a:rPr>
                        <a:t>Area</a:t>
                      </a:r>
                      <a:endParaRPr lang="en-IN" sz="16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ctr">
                        <a:lnSpc>
                          <a:spcPct val="150000"/>
                        </a:lnSpc>
                        <a:spcBef>
                          <a:spcPts val="600"/>
                        </a:spcBef>
                        <a:spcAft>
                          <a:spcPts val="600"/>
                        </a:spcAft>
                        <a:buNone/>
                      </a:pPr>
                      <a:r>
                        <a:rPr lang="en-GB" sz="1600" dirty="0">
                          <a:effectLst/>
                          <a:latin typeface="Arial" panose="020B0604020202020204" pitchFamily="34" charset="0"/>
                          <a:cs typeface="Arial" panose="020B0604020202020204" pitchFamily="34" charset="0"/>
                        </a:rPr>
                        <a:t>Metric</a:t>
                      </a:r>
                      <a:endParaRPr lang="en-IN" sz="16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ctr">
                        <a:lnSpc>
                          <a:spcPct val="150000"/>
                        </a:lnSpc>
                        <a:spcBef>
                          <a:spcPts val="600"/>
                        </a:spcBef>
                        <a:spcAft>
                          <a:spcPts val="600"/>
                        </a:spcAft>
                        <a:buNone/>
                      </a:pPr>
                      <a:r>
                        <a:rPr lang="en-GB" sz="1600">
                          <a:effectLst/>
                          <a:latin typeface="Arial" panose="020B0604020202020204" pitchFamily="34" charset="0"/>
                          <a:cs typeface="Arial" panose="020B0604020202020204" pitchFamily="34" charset="0"/>
                        </a:rPr>
                        <a:t>Benchmark target</a:t>
                      </a:r>
                      <a:endParaRPr lang="en-IN" sz="160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483866236"/>
                  </a:ext>
                </a:extLst>
              </a:tr>
              <a:tr h="769866">
                <a:tc>
                  <a:txBody>
                    <a:bodyPr/>
                    <a:lstStyle/>
                    <a:p>
                      <a:pPr algn="just">
                        <a:lnSpc>
                          <a:spcPct val="150000"/>
                        </a:lnSpc>
                        <a:spcBef>
                          <a:spcPts val="600"/>
                        </a:spcBef>
                        <a:spcAft>
                          <a:spcPts val="600"/>
                        </a:spcAft>
                        <a:buNone/>
                      </a:pPr>
                      <a:r>
                        <a:rPr lang="en-IN" sz="1600" dirty="0">
                          <a:effectLst/>
                          <a:latin typeface="Arial" panose="020B0604020202020204" pitchFamily="34" charset="0"/>
                          <a:cs typeface="Arial" panose="020B0604020202020204" pitchFamily="34" charset="0"/>
                        </a:rPr>
                        <a:t>Whistleblowing Culture</a:t>
                      </a:r>
                      <a:endParaRPr lang="en-IN" sz="16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a:effectLst/>
                          <a:latin typeface="Arial" panose="020B0604020202020204" pitchFamily="34" charset="0"/>
                          <a:cs typeface="Arial" panose="020B0604020202020204" pitchFamily="34" charset="0"/>
                        </a:rPr>
                        <a:t>Staff felt safe to raise concerns</a:t>
                      </a:r>
                      <a:endParaRPr lang="en-IN" sz="160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a:effectLst/>
                          <a:latin typeface="Arial" panose="020B0604020202020204" pitchFamily="34" charset="0"/>
                          <a:cs typeface="Arial" panose="020B0604020202020204" pitchFamily="34" charset="0"/>
                        </a:rPr>
                        <a:t>NHS aims to foster psychological safety and transparent reporting (</a:t>
                      </a:r>
                      <a:r>
                        <a:rPr lang="en-US" sz="1600">
                          <a:effectLst/>
                          <a:latin typeface="Arial" panose="020B0604020202020204" pitchFamily="34" charset="0"/>
                          <a:cs typeface="Arial" panose="020B0604020202020204" pitchFamily="34" charset="0"/>
                        </a:rPr>
                        <a:t>WHO, 2024)</a:t>
                      </a:r>
                      <a:endParaRPr lang="en-IN" sz="160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022957520"/>
                  </a:ext>
                </a:extLst>
              </a:tr>
              <a:tr h="769866">
                <a:tc>
                  <a:txBody>
                    <a:bodyPr/>
                    <a:lstStyle/>
                    <a:p>
                      <a:pPr algn="just">
                        <a:lnSpc>
                          <a:spcPct val="150000"/>
                        </a:lnSpc>
                        <a:spcBef>
                          <a:spcPts val="600"/>
                        </a:spcBef>
                        <a:spcAft>
                          <a:spcPts val="600"/>
                        </a:spcAft>
                        <a:buNone/>
                      </a:pPr>
                      <a:r>
                        <a:rPr lang="en-IN" sz="1600" dirty="0">
                          <a:effectLst/>
                          <a:latin typeface="Arial" panose="020B0604020202020204" pitchFamily="34" charset="0"/>
                          <a:cs typeface="Arial" panose="020B0604020202020204" pitchFamily="34" charset="0"/>
                        </a:rPr>
                        <a:t>Incident Reporting</a:t>
                      </a:r>
                      <a:endParaRPr lang="en-IN" sz="16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dirty="0">
                          <a:effectLst/>
                          <a:latin typeface="Arial" panose="020B0604020202020204" pitchFamily="34" charset="0"/>
                          <a:cs typeface="Arial" panose="020B0604020202020204" pitchFamily="34" charset="0"/>
                        </a:rPr>
                        <a:t>Delayed escalation to police and NHS England</a:t>
                      </a:r>
                      <a:endParaRPr lang="en-IN" sz="16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a:effectLst/>
                          <a:latin typeface="Arial" panose="020B0604020202020204" pitchFamily="34" charset="0"/>
                          <a:cs typeface="Arial" panose="020B0604020202020204" pitchFamily="34" charset="0"/>
                        </a:rPr>
                        <a:t>All serious incidents must be reported</a:t>
                      </a:r>
                      <a:endParaRPr lang="en-IN" sz="160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664260697"/>
                  </a:ext>
                </a:extLst>
              </a:tr>
              <a:tr h="769866">
                <a:tc>
                  <a:txBody>
                    <a:bodyPr/>
                    <a:lstStyle/>
                    <a:p>
                      <a:pPr algn="just">
                        <a:lnSpc>
                          <a:spcPct val="150000"/>
                        </a:lnSpc>
                        <a:spcBef>
                          <a:spcPts val="600"/>
                        </a:spcBef>
                        <a:spcAft>
                          <a:spcPts val="600"/>
                        </a:spcAft>
                        <a:buNone/>
                      </a:pPr>
                      <a:r>
                        <a:rPr lang="en-IN" sz="1600">
                          <a:effectLst/>
                          <a:latin typeface="Arial" panose="020B0604020202020204" pitchFamily="34" charset="0"/>
                          <a:cs typeface="Arial" panose="020B0604020202020204" pitchFamily="34" charset="0"/>
                        </a:rPr>
                        <a:t>Governance Accountability</a:t>
                      </a:r>
                      <a:endParaRPr lang="en-IN" sz="160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dirty="0">
                          <a:effectLst/>
                          <a:latin typeface="Arial" panose="020B0604020202020204" pitchFamily="34" charset="0"/>
                          <a:cs typeface="Arial" panose="020B0604020202020204" pitchFamily="34" charset="0"/>
                        </a:rPr>
                        <a:t>Defensive leadership culture</a:t>
                      </a:r>
                      <a:endParaRPr lang="en-IN" sz="16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dirty="0">
                          <a:effectLst/>
                          <a:latin typeface="Arial" panose="020B0604020202020204" pitchFamily="34" charset="0"/>
                          <a:cs typeface="Arial" panose="020B0604020202020204" pitchFamily="34" charset="0"/>
                        </a:rPr>
                        <a:t>NHS governance requires proactive leadership</a:t>
                      </a:r>
                      <a:endParaRPr lang="en-IN" sz="16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022938781"/>
                  </a:ext>
                </a:extLst>
              </a:tr>
              <a:tr h="1180106">
                <a:tc>
                  <a:txBody>
                    <a:bodyPr/>
                    <a:lstStyle/>
                    <a:p>
                      <a:pPr algn="just">
                        <a:lnSpc>
                          <a:spcPct val="150000"/>
                        </a:lnSpc>
                        <a:spcBef>
                          <a:spcPts val="600"/>
                        </a:spcBef>
                        <a:spcAft>
                          <a:spcPts val="600"/>
                        </a:spcAft>
                        <a:buNone/>
                      </a:pPr>
                      <a:r>
                        <a:rPr lang="en-IN" sz="1600">
                          <a:effectLst/>
                          <a:latin typeface="Arial" panose="020B0604020202020204" pitchFamily="34" charset="0"/>
                          <a:cs typeface="Arial" panose="020B0604020202020204" pitchFamily="34" charset="0"/>
                        </a:rPr>
                        <a:t>Neonatal Mortality Oversight</a:t>
                      </a:r>
                      <a:endParaRPr lang="en-IN" sz="160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dirty="0">
                          <a:effectLst/>
                          <a:latin typeface="Arial" panose="020B0604020202020204" pitchFamily="34" charset="0"/>
                          <a:cs typeface="Arial" panose="020B0604020202020204" pitchFamily="34" charset="0"/>
                        </a:rPr>
                        <a:t>Unaddressed incidents of 7 infant deaths and 6 attempted murders</a:t>
                      </a:r>
                      <a:endParaRPr lang="en-IN" sz="16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dirty="0">
                          <a:effectLst/>
                          <a:latin typeface="Arial" panose="020B0604020202020204" pitchFamily="34" charset="0"/>
                          <a:cs typeface="Arial" panose="020B0604020202020204" pitchFamily="34" charset="0"/>
                        </a:rPr>
                        <a:t>Mandatory mortality reviews and escalation pathways</a:t>
                      </a:r>
                      <a:endParaRPr lang="en-IN" sz="16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408972213"/>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Shape 175">
          <a:extLst>
            <a:ext uri="{FF2B5EF4-FFF2-40B4-BE49-F238E27FC236}">
              <a16:creationId xmlns:a16="http://schemas.microsoft.com/office/drawing/2014/main" id="{A12935B9-D7E2-2719-AC35-0390F5E78952}"/>
            </a:ext>
          </a:extLst>
        </p:cNvPr>
        <p:cNvGrpSpPr/>
        <p:nvPr/>
      </p:nvGrpSpPr>
      <p:grpSpPr>
        <a:xfrm>
          <a:off x="0" y="0"/>
          <a:ext cx="0" cy="0"/>
          <a:chOff x="0" y="0"/>
          <a:chExt cx="0" cy="0"/>
        </a:xfrm>
      </p:grpSpPr>
      <p:sp>
        <p:nvSpPr>
          <p:cNvPr id="176" name="Google Shape;176;p25">
            <a:extLst>
              <a:ext uri="{FF2B5EF4-FFF2-40B4-BE49-F238E27FC236}">
                <a16:creationId xmlns:a16="http://schemas.microsoft.com/office/drawing/2014/main" id="{90DA6141-ACF2-B3F1-7B27-C7AD3DF4A83F}"/>
              </a:ext>
            </a:extLst>
          </p:cNvPr>
          <p:cNvSpPr txBox="1">
            <a:spLocks noGrp="1"/>
          </p:cNvSpPr>
          <p:nvPr>
            <p:ph type="title"/>
          </p:nvPr>
        </p:nvSpPr>
        <p:spPr>
          <a:xfrm>
            <a:off x="1714088" y="490576"/>
            <a:ext cx="6098100" cy="480974"/>
          </a:xfrm>
          <a:prstGeom prst="rect">
            <a:avLst/>
          </a:prstGeom>
          <a:solidFill>
            <a:schemeClr val="lt1"/>
          </a:solidFill>
        </p:spPr>
        <p:txBody>
          <a:bodyPr spcFirstLastPara="1" wrap="square" lIns="91425" tIns="91425" rIns="91425" bIns="91425" anchor="ctr" anchorCtr="0">
            <a:noAutofit/>
          </a:bodyPr>
          <a:lstStyle/>
          <a:p>
            <a:pPr marL="0" lvl="0" indent="0" algn="ctr" rtl="0">
              <a:lnSpc>
                <a:spcPct val="115000"/>
              </a:lnSpc>
              <a:spcBef>
                <a:spcPts val="0"/>
              </a:spcBef>
              <a:spcAft>
                <a:spcPts val="1000"/>
              </a:spcAft>
              <a:buNone/>
            </a:pPr>
            <a:r>
              <a:rPr lang="en" sz="2400" dirty="0">
                <a:solidFill>
                  <a:schemeClr val="dk2"/>
                </a:solidFill>
                <a:latin typeface="Arial"/>
                <a:ea typeface="Arial"/>
                <a:cs typeface="Arial"/>
                <a:sym typeface="Arial"/>
              </a:rPr>
              <a:t>Benchmark Table 2</a:t>
            </a:r>
            <a:endParaRPr sz="2400" u="sng" dirty="0">
              <a:solidFill>
                <a:schemeClr val="dk2"/>
              </a:solidFill>
              <a:latin typeface="Arial"/>
              <a:ea typeface="Arial"/>
              <a:cs typeface="Arial"/>
              <a:sym typeface="Arial"/>
            </a:endParaRPr>
          </a:p>
        </p:txBody>
      </p:sp>
      <p:graphicFrame>
        <p:nvGraphicFramePr>
          <p:cNvPr id="3" name="Table 2">
            <a:extLst>
              <a:ext uri="{FF2B5EF4-FFF2-40B4-BE49-F238E27FC236}">
                <a16:creationId xmlns:a16="http://schemas.microsoft.com/office/drawing/2014/main" id="{0E9C98D5-94EF-1319-5DA6-F1B811692628}"/>
              </a:ext>
            </a:extLst>
          </p:cNvPr>
          <p:cNvGraphicFramePr>
            <a:graphicFrameLocks noGrp="1"/>
          </p:cNvGraphicFramePr>
          <p:nvPr>
            <p:extLst>
              <p:ext uri="{D42A27DB-BD31-4B8C-83A1-F6EECF244321}">
                <p14:modId xmlns:p14="http://schemas.microsoft.com/office/powerpoint/2010/main" val="4062604312"/>
              </p:ext>
            </p:extLst>
          </p:nvPr>
        </p:nvGraphicFramePr>
        <p:xfrm>
          <a:off x="575187" y="1253613"/>
          <a:ext cx="8141110" cy="3524865"/>
        </p:xfrm>
        <a:graphic>
          <a:graphicData uri="http://schemas.openxmlformats.org/drawingml/2006/table">
            <a:tbl>
              <a:tblPr firstRow="1" firstCol="1" bandRow="1">
                <a:tableStyleId>{5C22544A-7EE6-4342-B048-85BDC9FD1C3A}</a:tableStyleId>
              </a:tblPr>
              <a:tblGrid>
                <a:gridCol w="2059364">
                  <a:extLst>
                    <a:ext uri="{9D8B030D-6E8A-4147-A177-3AD203B41FA5}">
                      <a16:colId xmlns:a16="http://schemas.microsoft.com/office/drawing/2014/main" val="3692436693"/>
                    </a:ext>
                  </a:extLst>
                </a:gridCol>
                <a:gridCol w="2301945">
                  <a:extLst>
                    <a:ext uri="{9D8B030D-6E8A-4147-A177-3AD203B41FA5}">
                      <a16:colId xmlns:a16="http://schemas.microsoft.com/office/drawing/2014/main" val="3466100146"/>
                    </a:ext>
                  </a:extLst>
                </a:gridCol>
                <a:gridCol w="3779801">
                  <a:extLst>
                    <a:ext uri="{9D8B030D-6E8A-4147-A177-3AD203B41FA5}">
                      <a16:colId xmlns:a16="http://schemas.microsoft.com/office/drawing/2014/main" val="702616464"/>
                    </a:ext>
                  </a:extLst>
                </a:gridCol>
              </a:tblGrid>
              <a:tr h="777623">
                <a:tc>
                  <a:txBody>
                    <a:bodyPr/>
                    <a:lstStyle/>
                    <a:p>
                      <a:pPr algn="ctr">
                        <a:lnSpc>
                          <a:spcPct val="150000"/>
                        </a:lnSpc>
                        <a:spcBef>
                          <a:spcPts val="600"/>
                        </a:spcBef>
                        <a:spcAft>
                          <a:spcPts val="600"/>
                        </a:spcAft>
                        <a:buNone/>
                      </a:pPr>
                      <a:r>
                        <a:rPr lang="en-IN" sz="1600" dirty="0">
                          <a:effectLst/>
                          <a:latin typeface="Arial" panose="020B0604020202020204" pitchFamily="34" charset="0"/>
                          <a:cs typeface="Arial" panose="020B0604020202020204" pitchFamily="34" charset="0"/>
                        </a:rPr>
                        <a:t>Area of Improvement</a:t>
                      </a:r>
                      <a:endParaRPr lang="en-IN" sz="16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ctr">
                        <a:lnSpc>
                          <a:spcPct val="150000"/>
                        </a:lnSpc>
                        <a:spcBef>
                          <a:spcPts val="600"/>
                        </a:spcBef>
                        <a:spcAft>
                          <a:spcPts val="600"/>
                        </a:spcAft>
                        <a:buNone/>
                      </a:pPr>
                      <a:r>
                        <a:rPr lang="en-IN" sz="1600">
                          <a:effectLst/>
                          <a:latin typeface="Arial" panose="020B0604020202020204" pitchFamily="34" charset="0"/>
                          <a:cs typeface="Arial" panose="020B0604020202020204" pitchFamily="34" charset="0"/>
                        </a:rPr>
                        <a:t>Current Gaps Identified</a:t>
                      </a:r>
                      <a:endParaRPr lang="en-IN" sz="160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ctr">
                        <a:lnSpc>
                          <a:spcPct val="150000"/>
                        </a:lnSpc>
                        <a:spcBef>
                          <a:spcPts val="600"/>
                        </a:spcBef>
                        <a:spcAft>
                          <a:spcPts val="600"/>
                        </a:spcAft>
                        <a:buNone/>
                      </a:pPr>
                      <a:r>
                        <a:rPr lang="en-IN" sz="1600">
                          <a:effectLst/>
                          <a:latin typeface="Arial" panose="020B0604020202020204" pitchFamily="34" charset="0"/>
                          <a:cs typeface="Arial" panose="020B0604020202020204" pitchFamily="34" charset="0"/>
                        </a:rPr>
                        <a:t>Strategic Benchmark</a:t>
                      </a:r>
                      <a:endParaRPr lang="en-IN" sz="160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4069356830"/>
                  </a:ext>
                </a:extLst>
              </a:tr>
              <a:tr h="777623">
                <a:tc>
                  <a:txBody>
                    <a:bodyPr/>
                    <a:lstStyle/>
                    <a:p>
                      <a:pPr algn="just">
                        <a:lnSpc>
                          <a:spcPct val="150000"/>
                        </a:lnSpc>
                        <a:spcBef>
                          <a:spcPts val="600"/>
                        </a:spcBef>
                        <a:spcAft>
                          <a:spcPts val="600"/>
                        </a:spcAft>
                        <a:buNone/>
                      </a:pPr>
                      <a:r>
                        <a:rPr lang="en-IN" sz="1600">
                          <a:effectLst/>
                          <a:latin typeface="Arial" panose="020B0604020202020204" pitchFamily="34" charset="0"/>
                          <a:cs typeface="Arial" panose="020B0604020202020204" pitchFamily="34" charset="0"/>
                        </a:rPr>
                        <a:t>System Safety Architecture</a:t>
                      </a:r>
                      <a:endParaRPr lang="en-IN" sz="160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a:effectLst/>
                          <a:latin typeface="Arial" panose="020B0604020202020204" pitchFamily="34" charset="0"/>
                          <a:cs typeface="Arial" panose="020B0604020202020204" pitchFamily="34" charset="0"/>
                        </a:rPr>
                        <a:t>Fragmented safety barriers</a:t>
                      </a:r>
                      <a:endParaRPr lang="en-IN" sz="160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a:effectLst/>
                          <a:latin typeface="Arial" panose="020B0604020202020204" pitchFamily="34" charset="0"/>
                          <a:cs typeface="Arial" panose="020B0604020202020204" pitchFamily="34" charset="0"/>
                        </a:rPr>
                        <a:t>Apply Swiss Cheese Model to identify and reinforce safety layers</a:t>
                      </a:r>
                      <a:endParaRPr lang="en-IN" sz="160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582571037"/>
                  </a:ext>
                </a:extLst>
              </a:tr>
              <a:tr h="777623">
                <a:tc>
                  <a:txBody>
                    <a:bodyPr/>
                    <a:lstStyle/>
                    <a:p>
                      <a:pPr algn="just">
                        <a:lnSpc>
                          <a:spcPct val="150000"/>
                        </a:lnSpc>
                        <a:spcBef>
                          <a:spcPts val="600"/>
                        </a:spcBef>
                        <a:spcAft>
                          <a:spcPts val="600"/>
                        </a:spcAft>
                        <a:buNone/>
                      </a:pPr>
                      <a:r>
                        <a:rPr lang="en-IN" sz="1600">
                          <a:effectLst/>
                          <a:latin typeface="Arial" panose="020B0604020202020204" pitchFamily="34" charset="0"/>
                          <a:cs typeface="Arial" panose="020B0604020202020204" pitchFamily="34" charset="0"/>
                        </a:rPr>
                        <a:t>Root Cause Analysis</a:t>
                      </a:r>
                      <a:endParaRPr lang="en-IN" sz="160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dirty="0">
                          <a:effectLst/>
                          <a:latin typeface="Arial" panose="020B0604020202020204" pitchFamily="34" charset="0"/>
                          <a:cs typeface="Arial" panose="020B0604020202020204" pitchFamily="34" charset="0"/>
                        </a:rPr>
                        <a:t>No structured RCA</a:t>
                      </a:r>
                      <a:endParaRPr lang="en-IN" sz="16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a:effectLst/>
                          <a:latin typeface="Arial" panose="020B0604020202020204" pitchFamily="34" charset="0"/>
                          <a:cs typeface="Arial" panose="020B0604020202020204" pitchFamily="34" charset="0"/>
                        </a:rPr>
                        <a:t>Use Fishbone Diagram to map multifactorial contributors</a:t>
                      </a:r>
                      <a:endParaRPr lang="en-IN" sz="160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870734467"/>
                  </a:ext>
                </a:extLst>
              </a:tr>
              <a:tr h="1191996">
                <a:tc>
                  <a:txBody>
                    <a:bodyPr/>
                    <a:lstStyle/>
                    <a:p>
                      <a:pPr algn="just">
                        <a:lnSpc>
                          <a:spcPct val="150000"/>
                        </a:lnSpc>
                        <a:spcBef>
                          <a:spcPts val="600"/>
                        </a:spcBef>
                        <a:spcAft>
                          <a:spcPts val="600"/>
                        </a:spcAft>
                        <a:buNone/>
                      </a:pPr>
                      <a:r>
                        <a:rPr lang="en-IN" sz="1600">
                          <a:effectLst/>
                          <a:latin typeface="Arial" panose="020B0604020202020204" pitchFamily="34" charset="0"/>
                          <a:cs typeface="Arial" panose="020B0604020202020204" pitchFamily="34" charset="0"/>
                        </a:rPr>
                        <a:t>Policy and Leadership Reform</a:t>
                      </a:r>
                      <a:endParaRPr lang="en-IN" sz="160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dirty="0">
                          <a:effectLst/>
                          <a:latin typeface="Arial" panose="020B0604020202020204" pitchFamily="34" charset="0"/>
                          <a:cs typeface="Arial" panose="020B0604020202020204" pitchFamily="34" charset="0"/>
                        </a:rPr>
                        <a:t>Weak whistleblowing policies</a:t>
                      </a:r>
                      <a:endParaRPr lang="en-IN" sz="16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just">
                        <a:lnSpc>
                          <a:spcPct val="150000"/>
                        </a:lnSpc>
                        <a:spcBef>
                          <a:spcPts val="600"/>
                        </a:spcBef>
                        <a:spcAft>
                          <a:spcPts val="600"/>
                        </a:spcAft>
                        <a:buNone/>
                      </a:pPr>
                      <a:r>
                        <a:rPr lang="en-IN" sz="1600" dirty="0">
                          <a:effectLst/>
                          <a:latin typeface="Arial" panose="020B0604020202020204" pitchFamily="34" charset="0"/>
                          <a:cs typeface="Arial" panose="020B0604020202020204" pitchFamily="34" charset="0"/>
                        </a:rPr>
                        <a:t>Benchmark against WHO Patient Safety Guidelines and NHS Leadership Frameworks</a:t>
                      </a:r>
                      <a:endParaRPr lang="en-IN" sz="16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069448762"/>
                  </a:ext>
                </a:extLst>
              </a:tr>
            </a:tbl>
          </a:graphicData>
        </a:graphic>
      </p:graphicFrame>
    </p:spTree>
    <p:extLst>
      <p:ext uri="{BB962C8B-B14F-4D97-AF65-F5344CB8AC3E}">
        <p14:creationId xmlns:p14="http://schemas.microsoft.com/office/powerpoint/2010/main" val="246249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84"/>
        <p:cNvGrpSpPr/>
        <p:nvPr/>
      </p:nvGrpSpPr>
      <p:grpSpPr>
        <a:xfrm>
          <a:off x="0" y="0"/>
          <a:ext cx="0" cy="0"/>
          <a:chOff x="0" y="0"/>
          <a:chExt cx="0" cy="0"/>
        </a:xfrm>
      </p:grpSpPr>
      <p:pic>
        <p:nvPicPr>
          <p:cNvPr id="185" name="Google Shape;185;p26"/>
          <p:cNvPicPr preferRelativeResize="0"/>
          <p:nvPr/>
        </p:nvPicPr>
        <p:blipFill>
          <a:blip r:embed="rId3">
            <a:alphaModFix/>
          </a:blip>
          <a:stretch>
            <a:fillRect/>
          </a:stretch>
        </p:blipFill>
        <p:spPr>
          <a:xfrm>
            <a:off x="3469898" y="162725"/>
            <a:ext cx="5517000" cy="4818049"/>
          </a:xfrm>
          <a:prstGeom prst="rect">
            <a:avLst/>
          </a:prstGeom>
          <a:noFill/>
          <a:ln>
            <a:noFill/>
          </a:ln>
        </p:spPr>
      </p:pic>
      <p:sp>
        <p:nvSpPr>
          <p:cNvPr id="186" name="Google Shape;186;p26"/>
          <p:cNvSpPr txBox="1"/>
          <p:nvPr/>
        </p:nvSpPr>
        <p:spPr>
          <a:xfrm>
            <a:off x="4911022" y="329050"/>
            <a:ext cx="3432900" cy="762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b="1" dirty="0">
                <a:solidFill>
                  <a:schemeClr val="dk2"/>
                </a:solidFill>
              </a:rPr>
              <a:t>Lessons learned </a:t>
            </a:r>
            <a:endParaRPr sz="2400" b="1" dirty="0">
              <a:solidFill>
                <a:schemeClr val="lt2"/>
              </a:solidFill>
            </a:endParaRPr>
          </a:p>
        </p:txBody>
      </p:sp>
      <p:sp>
        <p:nvSpPr>
          <p:cNvPr id="187" name="Google Shape;187;p26"/>
          <p:cNvSpPr txBox="1">
            <a:spLocks noGrp="1"/>
          </p:cNvSpPr>
          <p:nvPr>
            <p:ph type="body" idx="4294967295"/>
          </p:nvPr>
        </p:nvSpPr>
        <p:spPr>
          <a:xfrm>
            <a:off x="3885248" y="1139825"/>
            <a:ext cx="4686299" cy="3327900"/>
          </a:xfrm>
          <a:prstGeom prst="rect">
            <a:avLst/>
          </a:prstGeom>
        </p:spPr>
        <p:txBody>
          <a:bodyPr spcFirstLastPara="1" wrap="square" lIns="91425" tIns="91425" rIns="91425" bIns="91425" anchor="ctr" anchorCtr="0">
            <a:noAutofit/>
          </a:bodyPr>
          <a:lstStyle/>
          <a:p>
            <a:pPr marL="342900" lvl="0" algn="just">
              <a:lnSpc>
                <a:spcPct val="150000"/>
              </a:lnSpc>
              <a:spcBef>
                <a:spcPts val="600"/>
              </a:spcBef>
              <a:buFont typeface="Symbol" panose="05050102010706020507" pitchFamily="18" charset="2"/>
              <a:buChar char=""/>
            </a:pPr>
            <a:r>
              <a:rPr lang="en-GB" dirty="0">
                <a:solidFill>
                  <a:srgbClr val="000000"/>
                </a:solidFill>
                <a:latin typeface="Arial" panose="020B0604020202020204" pitchFamily="34" charset="0"/>
                <a:ea typeface="Arial" panose="020B0604020202020204" pitchFamily="34" charset="0"/>
              </a:rPr>
              <a:t>The health care service system is a multidimensional, team-focused approach.</a:t>
            </a:r>
            <a:endParaRPr lang="en-IN" dirty="0">
              <a:solidFill>
                <a:srgbClr val="000000"/>
              </a:solidFill>
              <a:latin typeface="Arial" panose="020B0604020202020204" pitchFamily="34" charset="0"/>
              <a:ea typeface="Arial" panose="020B0604020202020204" pitchFamily="34" charset="0"/>
            </a:endParaRPr>
          </a:p>
          <a:p>
            <a:pPr marL="342900" lvl="0" algn="just">
              <a:lnSpc>
                <a:spcPct val="150000"/>
              </a:lnSpc>
              <a:spcAft>
                <a:spcPts val="600"/>
              </a:spcAft>
              <a:buFont typeface="Symbol" panose="05050102010706020507" pitchFamily="18" charset="2"/>
              <a:buChar char=""/>
            </a:pPr>
            <a:r>
              <a:rPr lang="en-GB" dirty="0">
                <a:solidFill>
                  <a:srgbClr val="000000"/>
                </a:solidFill>
                <a:latin typeface="Arial" panose="020B0604020202020204" pitchFamily="34" charset="0"/>
                <a:ea typeface="Arial" panose="020B0604020202020204" pitchFamily="34" charset="0"/>
              </a:rPr>
              <a:t>Root cause analysis and external reviews should be mandatory.</a:t>
            </a:r>
          </a:p>
          <a:p>
            <a:pPr marL="342900" algn="just">
              <a:lnSpc>
                <a:spcPct val="150000"/>
              </a:lnSpc>
              <a:spcAft>
                <a:spcPts val="600"/>
              </a:spcAft>
              <a:buFont typeface="Symbol" panose="05050102010706020507" pitchFamily="18" charset="2"/>
              <a:buChar char=""/>
            </a:pPr>
            <a:r>
              <a:rPr lang="en-GB" dirty="0">
                <a:solidFill>
                  <a:srgbClr val="000000"/>
                </a:solidFill>
                <a:latin typeface="Arial"/>
                <a:ea typeface="Arial"/>
                <a:cs typeface="Arial"/>
                <a:sym typeface="Arial"/>
              </a:rPr>
              <a:t>The healthcare organisations must strengthen their governance and whistle blowing protections for patients. </a:t>
            </a:r>
            <a:endParaRPr lang="en-IN" dirty="0">
              <a:solidFill>
                <a:srgbClr val="000000"/>
              </a:solidFill>
              <a:latin typeface="Arial"/>
              <a:ea typeface="Arial"/>
              <a:cs typeface="Arial"/>
              <a:sym typeface="Arial"/>
            </a:endParaRPr>
          </a:p>
        </p:txBody>
      </p:sp>
      <p:pic>
        <p:nvPicPr>
          <p:cNvPr id="180" name="Google Shape;180;p25">
            <a:extLst>
              <a:ext uri="{FF2B5EF4-FFF2-40B4-BE49-F238E27FC236}">
                <a16:creationId xmlns:a16="http://schemas.microsoft.com/office/drawing/2014/main" id="{612F5A28-7DA4-A416-9A89-475321959412}"/>
              </a:ext>
            </a:extLst>
          </p:cNvPr>
          <p:cNvPicPr preferRelativeResize="0"/>
          <p:nvPr/>
        </p:nvPicPr>
        <p:blipFill>
          <a:blip r:embed="rId4">
            <a:alphaModFix/>
          </a:blip>
          <a:stretch>
            <a:fillRect/>
          </a:stretch>
        </p:blipFill>
        <p:spPr>
          <a:xfrm>
            <a:off x="401011" y="621775"/>
            <a:ext cx="2861211" cy="3845950"/>
          </a:xfrm>
          <a:prstGeom prst="rect">
            <a:avLst/>
          </a:prstGeom>
          <a:noFill/>
          <a:ln>
            <a:noFill/>
          </a:ln>
        </p:spPr>
      </p:pic>
      <p:sp>
        <p:nvSpPr>
          <p:cNvPr id="2" name="TextBox 1">
            <a:extLst>
              <a:ext uri="{FF2B5EF4-FFF2-40B4-BE49-F238E27FC236}">
                <a16:creationId xmlns:a16="http://schemas.microsoft.com/office/drawing/2014/main" id="{3AA479F5-B074-5A69-7652-7D4933110734}"/>
              </a:ext>
            </a:extLst>
          </p:cNvPr>
          <p:cNvSpPr txBox="1"/>
          <p:nvPr/>
        </p:nvSpPr>
        <p:spPr>
          <a:xfrm>
            <a:off x="329388" y="4640601"/>
            <a:ext cx="3004458" cy="276999"/>
          </a:xfrm>
          <a:prstGeom prst="rect">
            <a:avLst/>
          </a:prstGeom>
          <a:noFill/>
        </p:spPr>
        <p:txBody>
          <a:bodyPr wrap="square" rtlCol="0">
            <a:spAutoFit/>
          </a:bodyPr>
          <a:lstStyle/>
          <a:p>
            <a:pPr algn="ctr"/>
            <a:r>
              <a:rPr lang="en-US" sz="1200" dirty="0"/>
              <a:t>Source: </a:t>
            </a:r>
            <a:r>
              <a:rPr lang="en-GB" sz="1200" dirty="0">
                <a:latin typeface="Arial" panose="020B0604020202020204" pitchFamily="34" charset="0"/>
                <a:ea typeface="Arial" panose="020B0604020202020204" pitchFamily="34" charset="0"/>
              </a:rPr>
              <a:t>World Health Organisation, 2024</a:t>
            </a:r>
            <a:endParaRPr lang="en-US"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91"/>
        <p:cNvGrpSpPr/>
        <p:nvPr/>
      </p:nvGrpSpPr>
      <p:grpSpPr>
        <a:xfrm>
          <a:off x="0" y="0"/>
          <a:ext cx="0" cy="0"/>
          <a:chOff x="0" y="0"/>
          <a:chExt cx="0" cy="0"/>
        </a:xfrm>
      </p:grpSpPr>
      <p:pic>
        <p:nvPicPr>
          <p:cNvPr id="192" name="Google Shape;192;p27"/>
          <p:cNvPicPr preferRelativeResize="0"/>
          <p:nvPr/>
        </p:nvPicPr>
        <p:blipFill>
          <a:blip r:embed="rId3">
            <a:alphaModFix/>
          </a:blip>
          <a:stretch>
            <a:fillRect/>
          </a:stretch>
        </p:blipFill>
        <p:spPr>
          <a:xfrm>
            <a:off x="736300" y="875025"/>
            <a:ext cx="7779275" cy="4105750"/>
          </a:xfrm>
          <a:prstGeom prst="rect">
            <a:avLst/>
          </a:prstGeom>
          <a:noFill/>
          <a:ln>
            <a:noFill/>
          </a:ln>
        </p:spPr>
      </p:pic>
      <p:sp>
        <p:nvSpPr>
          <p:cNvPr id="193" name="Google Shape;193;p27"/>
          <p:cNvSpPr txBox="1"/>
          <p:nvPr/>
        </p:nvSpPr>
        <p:spPr>
          <a:xfrm>
            <a:off x="2043625" y="229775"/>
            <a:ext cx="5431500" cy="5919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400" b="1" dirty="0">
                <a:solidFill>
                  <a:schemeClr val="dk2"/>
                </a:solidFill>
              </a:rPr>
              <a:t>Outlin</a:t>
            </a:r>
            <a:r>
              <a:rPr lang="en-IN" sz="2400" b="1" dirty="0">
                <a:solidFill>
                  <a:schemeClr val="dk2"/>
                </a:solidFill>
              </a:rPr>
              <a:t>e of </a:t>
            </a:r>
            <a:r>
              <a:rPr lang="en" sz="2400" b="1" dirty="0">
                <a:solidFill>
                  <a:schemeClr val="dk2"/>
                </a:solidFill>
              </a:rPr>
              <a:t>component 2</a:t>
            </a:r>
            <a:endParaRPr sz="2400" b="1" dirty="0">
              <a:solidFill>
                <a:schemeClr val="lt2"/>
              </a:solidFill>
            </a:endParaRPr>
          </a:p>
        </p:txBody>
      </p:sp>
      <p:sp>
        <p:nvSpPr>
          <p:cNvPr id="194" name="Google Shape;194;p27"/>
          <p:cNvSpPr txBox="1">
            <a:spLocks noGrp="1"/>
          </p:cNvSpPr>
          <p:nvPr>
            <p:ph type="body" idx="4294967295"/>
          </p:nvPr>
        </p:nvSpPr>
        <p:spPr>
          <a:xfrm>
            <a:off x="1332186" y="1166648"/>
            <a:ext cx="6617864" cy="3538727"/>
          </a:xfrm>
          <a:prstGeom prst="rect">
            <a:avLst/>
          </a:prstGeom>
        </p:spPr>
        <p:txBody>
          <a:bodyPr spcFirstLastPara="1" wrap="square" lIns="91425" tIns="91425" rIns="91425" bIns="91425" anchor="ctr" anchorCtr="0">
            <a:noAutofit/>
          </a:bodyPr>
          <a:lstStyle/>
          <a:p>
            <a:pPr marL="457200" lvl="0" indent="-342900" algn="just" rtl="0">
              <a:lnSpc>
                <a:spcPct val="150000"/>
              </a:lnSpc>
              <a:spcBef>
                <a:spcPts val="0"/>
              </a:spcBef>
              <a:spcAft>
                <a:spcPts val="0"/>
              </a:spcAft>
              <a:buClr>
                <a:schemeClr val="dk1"/>
              </a:buClr>
              <a:buSzPts val="1800"/>
              <a:buFont typeface="Arial"/>
              <a:buChar char="➔"/>
            </a:pPr>
            <a:r>
              <a:rPr lang="en" dirty="0">
                <a:latin typeface="Arial"/>
                <a:ea typeface="Arial"/>
                <a:cs typeface="Arial"/>
                <a:sym typeface="Arial"/>
              </a:rPr>
              <a:t>Introduction &amp; Background.</a:t>
            </a:r>
            <a:endParaRPr dirty="0">
              <a:latin typeface="Arial"/>
              <a:ea typeface="Arial"/>
              <a:cs typeface="Arial"/>
              <a:sym typeface="Arial"/>
            </a:endParaRPr>
          </a:p>
          <a:p>
            <a:pPr marL="457200" lvl="0" indent="-342900" algn="just" rtl="0">
              <a:lnSpc>
                <a:spcPct val="150000"/>
              </a:lnSpc>
              <a:spcBef>
                <a:spcPts val="1000"/>
              </a:spcBef>
              <a:spcAft>
                <a:spcPts val="0"/>
              </a:spcAft>
              <a:buClr>
                <a:schemeClr val="dk1"/>
              </a:buClr>
              <a:buSzPts val="1800"/>
              <a:buFont typeface="Arial"/>
              <a:buChar char="➔"/>
            </a:pPr>
            <a:r>
              <a:rPr lang="en" dirty="0">
                <a:latin typeface="Arial"/>
                <a:ea typeface="Arial"/>
                <a:cs typeface="Arial"/>
                <a:sym typeface="Arial"/>
              </a:rPr>
              <a:t>Application of Swiss cheese, Fishbone, Donabedian.</a:t>
            </a:r>
            <a:endParaRPr dirty="0">
              <a:latin typeface="Arial"/>
              <a:ea typeface="Arial"/>
              <a:cs typeface="Arial"/>
              <a:sym typeface="Arial"/>
            </a:endParaRPr>
          </a:p>
          <a:p>
            <a:pPr marL="457200" lvl="0" indent="-342900" algn="just" rtl="0">
              <a:lnSpc>
                <a:spcPct val="150000"/>
              </a:lnSpc>
              <a:spcBef>
                <a:spcPts val="1000"/>
              </a:spcBef>
              <a:spcAft>
                <a:spcPts val="0"/>
              </a:spcAft>
              <a:buClr>
                <a:schemeClr val="dk1"/>
              </a:buClr>
              <a:buSzPts val="1800"/>
              <a:buFont typeface="Arial"/>
              <a:buChar char="➔"/>
            </a:pPr>
            <a:r>
              <a:rPr lang="en" dirty="0">
                <a:latin typeface="Arial"/>
                <a:ea typeface="Arial"/>
                <a:cs typeface="Arial"/>
                <a:sym typeface="Arial"/>
              </a:rPr>
              <a:t>Policy analysis.</a:t>
            </a:r>
            <a:endParaRPr dirty="0">
              <a:latin typeface="Arial"/>
              <a:ea typeface="Arial"/>
              <a:cs typeface="Arial"/>
              <a:sym typeface="Arial"/>
            </a:endParaRPr>
          </a:p>
          <a:p>
            <a:pPr marL="457200" lvl="0" indent="-342900" algn="just" rtl="0">
              <a:lnSpc>
                <a:spcPct val="150000"/>
              </a:lnSpc>
              <a:spcBef>
                <a:spcPts val="1000"/>
              </a:spcBef>
              <a:spcAft>
                <a:spcPts val="0"/>
              </a:spcAft>
              <a:buClr>
                <a:schemeClr val="dk1"/>
              </a:buClr>
              <a:buSzPts val="1800"/>
              <a:buFont typeface="Arial"/>
              <a:buChar char="➔"/>
            </a:pPr>
            <a:r>
              <a:rPr lang="en" dirty="0">
                <a:latin typeface="Arial"/>
                <a:ea typeface="Arial"/>
                <a:cs typeface="Arial"/>
                <a:sym typeface="Arial"/>
              </a:rPr>
              <a:t>Impact on quality, efficiency, equity.</a:t>
            </a:r>
            <a:endParaRPr dirty="0">
              <a:latin typeface="Arial"/>
              <a:ea typeface="Arial"/>
              <a:cs typeface="Arial"/>
              <a:sym typeface="Arial"/>
            </a:endParaRPr>
          </a:p>
          <a:p>
            <a:pPr marL="457200" lvl="0" indent="-342900" algn="just" rtl="0">
              <a:lnSpc>
                <a:spcPct val="150000"/>
              </a:lnSpc>
              <a:spcBef>
                <a:spcPts val="1000"/>
              </a:spcBef>
              <a:spcAft>
                <a:spcPts val="0"/>
              </a:spcAft>
              <a:buClr>
                <a:schemeClr val="dk1"/>
              </a:buClr>
              <a:buSzPts val="1800"/>
              <a:buFont typeface="Arial"/>
              <a:buChar char="➔"/>
            </a:pPr>
            <a:r>
              <a:rPr lang="en" dirty="0">
                <a:latin typeface="Arial"/>
                <a:ea typeface="Arial"/>
                <a:cs typeface="Arial"/>
                <a:sym typeface="Arial"/>
              </a:rPr>
              <a:t>Benchmarking against standards.</a:t>
            </a:r>
            <a:endParaRPr dirty="0">
              <a:latin typeface="Arial"/>
              <a:ea typeface="Arial"/>
              <a:cs typeface="Arial"/>
              <a:sym typeface="Arial"/>
            </a:endParaRPr>
          </a:p>
          <a:p>
            <a:pPr marL="457200" lvl="0" indent="-342900" algn="just" rtl="0">
              <a:lnSpc>
                <a:spcPct val="150000"/>
              </a:lnSpc>
              <a:spcBef>
                <a:spcPts val="1000"/>
              </a:spcBef>
              <a:spcAft>
                <a:spcPts val="0"/>
              </a:spcAft>
              <a:buClr>
                <a:schemeClr val="dk1"/>
              </a:buClr>
              <a:buSzPts val="1800"/>
              <a:buFont typeface="Arial"/>
              <a:buChar char="➔"/>
            </a:pPr>
            <a:r>
              <a:rPr lang="en" dirty="0">
                <a:latin typeface="Arial"/>
                <a:ea typeface="Arial"/>
                <a:cs typeface="Arial"/>
                <a:sym typeface="Arial"/>
              </a:rPr>
              <a:t>Recommendations.</a:t>
            </a:r>
            <a:endParaRPr dirty="0">
              <a:latin typeface="Arial"/>
              <a:ea typeface="Arial"/>
              <a:cs typeface="Arial"/>
              <a:sym typeface="Arial"/>
            </a:endParaRPr>
          </a:p>
          <a:p>
            <a:pPr marL="457200" lvl="0" indent="-342900" algn="just" rtl="0">
              <a:lnSpc>
                <a:spcPct val="150000"/>
              </a:lnSpc>
              <a:spcBef>
                <a:spcPts val="1000"/>
              </a:spcBef>
              <a:spcAft>
                <a:spcPts val="1000"/>
              </a:spcAft>
              <a:buClr>
                <a:schemeClr val="dk1"/>
              </a:buClr>
              <a:buSzPts val="1800"/>
              <a:buFont typeface="Arial"/>
              <a:buChar char="➔"/>
            </a:pPr>
            <a:r>
              <a:rPr lang="en" dirty="0">
                <a:latin typeface="Arial"/>
                <a:ea typeface="Arial"/>
                <a:cs typeface="Arial"/>
                <a:sym typeface="Arial"/>
              </a:rPr>
              <a:t>Conclusion.</a:t>
            </a:r>
            <a:endParaRPr dirty="0">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28"/>
          <p:cNvSpPr txBox="1">
            <a:spLocks noGrp="1"/>
          </p:cNvSpPr>
          <p:nvPr>
            <p:ph type="title"/>
          </p:nvPr>
        </p:nvSpPr>
        <p:spPr>
          <a:xfrm>
            <a:off x="405731" y="0"/>
            <a:ext cx="4004344" cy="65722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400" dirty="0">
                <a:solidFill>
                  <a:schemeClr val="dk2"/>
                </a:solidFill>
                <a:latin typeface="Arial"/>
                <a:ea typeface="Arial"/>
                <a:cs typeface="Arial"/>
                <a:sym typeface="Arial"/>
              </a:rPr>
              <a:t>Conclusion</a:t>
            </a:r>
            <a:endParaRPr sz="2400" dirty="0">
              <a:solidFill>
                <a:schemeClr val="lt2"/>
              </a:solidFill>
              <a:latin typeface="Arial"/>
              <a:ea typeface="Arial"/>
              <a:cs typeface="Arial"/>
              <a:sym typeface="Arial"/>
            </a:endParaRPr>
          </a:p>
        </p:txBody>
      </p:sp>
      <p:sp>
        <p:nvSpPr>
          <p:cNvPr id="2" name="TextBox 1">
            <a:extLst>
              <a:ext uri="{FF2B5EF4-FFF2-40B4-BE49-F238E27FC236}">
                <a16:creationId xmlns:a16="http://schemas.microsoft.com/office/drawing/2014/main" id="{EA95C70F-DDA4-4FA2-BCB0-8C2CB2DFDA2D}"/>
              </a:ext>
            </a:extLst>
          </p:cNvPr>
          <p:cNvSpPr txBox="1"/>
          <p:nvPr/>
        </p:nvSpPr>
        <p:spPr>
          <a:xfrm>
            <a:off x="1" y="561975"/>
            <a:ext cx="4629149" cy="4816703"/>
          </a:xfrm>
          <a:prstGeom prst="rect">
            <a:avLst/>
          </a:prstGeom>
          <a:noFill/>
        </p:spPr>
        <p:txBody>
          <a:bodyPr wrap="square" rtlCol="0">
            <a:spAutoFit/>
          </a:bodyPr>
          <a:lstStyle/>
          <a:p>
            <a:pPr marL="342900" lvl="0" indent="-342900" algn="just">
              <a:lnSpc>
                <a:spcPct val="150000"/>
              </a:lnSpc>
              <a:spcBef>
                <a:spcPts val="600"/>
              </a:spcBef>
              <a:buFont typeface="Symbol" panose="05050102010706020507" pitchFamily="18" charset="2"/>
              <a:buChar char=""/>
            </a:pPr>
            <a:r>
              <a:rPr lang="en-GB" sz="1800" dirty="0">
                <a:latin typeface="Arial" panose="020B0604020202020204" pitchFamily="34" charset="0"/>
                <a:ea typeface="Arial" panose="020B0604020202020204" pitchFamily="34" charset="0"/>
              </a:rPr>
              <a:t>The Swiss cheese model shows that despite multiple barriers, there are holes resulting in tragedy.</a:t>
            </a:r>
            <a:endParaRPr lang="en-IN" sz="1800" dirty="0">
              <a:latin typeface="Arial" panose="020B0604020202020204" pitchFamily="34" charset="0"/>
              <a:ea typeface="Arial" panose="020B0604020202020204" pitchFamily="34" charset="0"/>
            </a:endParaRPr>
          </a:p>
          <a:p>
            <a:pPr marL="342900" lvl="0" indent="-342900" algn="just">
              <a:lnSpc>
                <a:spcPct val="150000"/>
              </a:lnSpc>
              <a:spcAft>
                <a:spcPts val="600"/>
              </a:spcAft>
              <a:buFont typeface="Symbol" panose="05050102010706020507" pitchFamily="18" charset="2"/>
              <a:buChar char=""/>
            </a:pPr>
            <a:r>
              <a:rPr lang="en-GB" sz="1800" dirty="0">
                <a:latin typeface="Arial" panose="020B0604020202020204" pitchFamily="34" charset="0"/>
                <a:ea typeface="Arial" panose="020B0604020202020204" pitchFamily="34" charset="0"/>
              </a:rPr>
              <a:t>Root cause analysis reveals multiple contributors, such as poor reporting and staffing shortages. </a:t>
            </a:r>
          </a:p>
          <a:p>
            <a:pPr marL="342900" indent="-342900" algn="just">
              <a:lnSpc>
                <a:spcPct val="150000"/>
              </a:lnSpc>
              <a:spcAft>
                <a:spcPts val="600"/>
              </a:spcAft>
              <a:buFont typeface="Symbol" panose="05050102010706020507" pitchFamily="18" charset="2"/>
              <a:buChar char=""/>
            </a:pPr>
            <a:r>
              <a:rPr lang="en-GB" sz="1800" dirty="0"/>
              <a:t>This case demonstrates the catastrophic harm to infants due to organisational failures and highlights deviations from NHS standards and policy gaps. </a:t>
            </a:r>
            <a:endParaRPr lang="en-IN" sz="1800" dirty="0"/>
          </a:p>
          <a:p>
            <a:pPr marL="342900" lvl="0" indent="-342900" algn="just">
              <a:lnSpc>
                <a:spcPct val="150000"/>
              </a:lnSpc>
              <a:spcAft>
                <a:spcPts val="600"/>
              </a:spcAft>
            </a:pPr>
            <a:endParaRPr lang="en-IN" sz="1800" dirty="0">
              <a:latin typeface="Arial" panose="020B0604020202020204" pitchFamily="34" charset="0"/>
              <a:ea typeface="Arial" panose="020B0604020202020204" pitchFamily="34" charset="0"/>
            </a:endParaRPr>
          </a:p>
        </p:txBody>
      </p:sp>
      <p:pic>
        <p:nvPicPr>
          <p:cNvPr id="3" name="Picture 2">
            <a:extLst>
              <a:ext uri="{FF2B5EF4-FFF2-40B4-BE49-F238E27FC236}">
                <a16:creationId xmlns:a16="http://schemas.microsoft.com/office/drawing/2014/main" id="{53EA2E75-3121-4196-82F2-1227F9E1E700}"/>
              </a:ext>
            </a:extLst>
          </p:cNvPr>
          <p:cNvPicPr>
            <a:picLocks noChangeAspect="1"/>
          </p:cNvPicPr>
          <p:nvPr/>
        </p:nvPicPr>
        <p:blipFill>
          <a:blip r:embed="rId3"/>
          <a:stretch>
            <a:fillRect/>
          </a:stretch>
        </p:blipFill>
        <p:spPr>
          <a:xfrm>
            <a:off x="4947745" y="816265"/>
            <a:ext cx="3810000" cy="38100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06"/>
        <p:cNvGrpSpPr/>
        <p:nvPr/>
      </p:nvGrpSpPr>
      <p:grpSpPr>
        <a:xfrm>
          <a:off x="0" y="0"/>
          <a:ext cx="0" cy="0"/>
          <a:chOff x="0" y="0"/>
          <a:chExt cx="0" cy="0"/>
        </a:xfrm>
      </p:grpSpPr>
      <p:pic>
        <p:nvPicPr>
          <p:cNvPr id="207" name="Google Shape;207;p29"/>
          <p:cNvPicPr preferRelativeResize="0"/>
          <p:nvPr/>
        </p:nvPicPr>
        <p:blipFill>
          <a:blip r:embed="rId3">
            <a:alphaModFix/>
          </a:blip>
          <a:stretch>
            <a:fillRect/>
          </a:stretch>
        </p:blipFill>
        <p:spPr>
          <a:xfrm>
            <a:off x="-134007" y="599625"/>
            <a:ext cx="9435662" cy="4543875"/>
          </a:xfrm>
          <a:prstGeom prst="rect">
            <a:avLst/>
          </a:prstGeom>
          <a:noFill/>
          <a:ln>
            <a:noFill/>
          </a:ln>
        </p:spPr>
      </p:pic>
      <p:sp>
        <p:nvSpPr>
          <p:cNvPr id="208" name="Google Shape;208;p29"/>
          <p:cNvSpPr txBox="1"/>
          <p:nvPr/>
        </p:nvSpPr>
        <p:spPr>
          <a:xfrm>
            <a:off x="2083039" y="130125"/>
            <a:ext cx="5431500" cy="469500"/>
          </a:xfrm>
          <a:prstGeom prst="rect">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900" b="1" dirty="0">
                <a:solidFill>
                  <a:schemeClr val="dk2"/>
                </a:solidFill>
              </a:rPr>
              <a:t>References </a:t>
            </a:r>
            <a:endParaRPr sz="2000" b="1" dirty="0">
              <a:solidFill>
                <a:schemeClr val="lt2"/>
              </a:solidFill>
            </a:endParaRPr>
          </a:p>
        </p:txBody>
      </p:sp>
      <p:sp>
        <p:nvSpPr>
          <p:cNvPr id="209" name="Google Shape;209;p29"/>
          <p:cNvSpPr txBox="1">
            <a:spLocks noGrp="1"/>
          </p:cNvSpPr>
          <p:nvPr>
            <p:ph type="body" idx="4294967295"/>
          </p:nvPr>
        </p:nvSpPr>
        <p:spPr>
          <a:xfrm>
            <a:off x="283566" y="833563"/>
            <a:ext cx="8545123" cy="4061630"/>
          </a:xfrm>
          <a:prstGeom prst="rect">
            <a:avLst/>
          </a:prstGeom>
        </p:spPr>
        <p:txBody>
          <a:bodyPr spcFirstLastPara="1" wrap="square" lIns="91425" tIns="91425" rIns="91425" bIns="91425" anchor="ctr" anchorCtr="0">
            <a:noAutofit/>
          </a:bodyPr>
          <a:lstStyle/>
          <a:p>
            <a:pPr algn="just"/>
            <a:r>
              <a:rPr lang="en-US" sz="800" dirty="0"/>
              <a:t>Adebayo (2024). Root Cause Analysis (RCA) is a fundamental problem-solving methodology used across industries to identify the underlying causes of issues, defects, or failures. Among the various RCA techniques, two of the most commonly used are the Fishbone Diagram and the 5 Whys. Available at: https://www.linkedin.com/pulse/root-cause-analysis-techniques-fishbone-diagram-vs-5-adebayo-nfryf [Accessed 30 Sep. 2025].</a:t>
            </a:r>
          </a:p>
          <a:p>
            <a:pPr algn="just"/>
            <a:r>
              <a:rPr lang="en-US" sz="800" dirty="0"/>
              <a:t>Al-</a:t>
            </a:r>
            <a:r>
              <a:rPr lang="en-US" sz="800" dirty="0" err="1"/>
              <a:t>Dweik</a:t>
            </a:r>
            <a:r>
              <a:rPr lang="en-US" sz="800" dirty="0"/>
              <a:t>, G. and Ahmad, M. (2019). Matching Nursing Assignment to Patients' Acuity Level: The Road to Nurses' Satisfaction. Journal of Nursing Measurement, 27(1).</a:t>
            </a:r>
          </a:p>
          <a:p>
            <a:pPr algn="just"/>
            <a:r>
              <a:rPr lang="en-US" sz="800" dirty="0"/>
              <a:t>And, T. (2024). Training And Development For Staff To Ensure Quality Service Delivery - </a:t>
            </a:r>
            <a:r>
              <a:rPr lang="en-US" sz="800" dirty="0" err="1"/>
              <a:t>FasterCapital</a:t>
            </a:r>
            <a:r>
              <a:rPr lang="en-US" sz="800" dirty="0"/>
              <a:t>. Available at: https://fastercapital.com/topics/training-and-development-for-staff-to-ensure-quality-service-delivery.html/1 [Accessed 30 Sep. 2025].</a:t>
            </a:r>
          </a:p>
          <a:p>
            <a:pPr algn="just"/>
            <a:r>
              <a:rPr lang="en-US" sz="800" dirty="0"/>
              <a:t>Capital Nurse. (2025). NHS Trusts - Capital Nurse London - Consortium Trusts. Available at: https://www.capitalnurselondon.co.uk/be-a-london-nurse/trusts/ [Accessed 30 Sep. 2025].</a:t>
            </a:r>
          </a:p>
          <a:p>
            <a:pPr algn="just"/>
            <a:r>
              <a:rPr lang="en-US" sz="800" dirty="0"/>
              <a:t>Hayes, A.M. and Andrews, L.A. (2020). A complex systems approach to the study of change in psychotherapy. BMC Medicine, 18(1), p.197. </a:t>
            </a:r>
            <a:r>
              <a:rPr lang="en-US" sz="800" u="sng" dirty="0">
                <a:hlinkClick r:id="rId4"/>
              </a:rPr>
              <a:t>https://doi.org/10.1186/s12877-022-03554-x</a:t>
            </a:r>
            <a:r>
              <a:rPr lang="en-US" sz="800" dirty="0"/>
              <a:t> </a:t>
            </a:r>
          </a:p>
          <a:p>
            <a:pPr algn="just"/>
            <a:r>
              <a:rPr lang="en-US" sz="800" dirty="0"/>
              <a:t>Henry, C. (2014). Veterinary business and enterprise : theoretical foundations and practical cases. Edinburg: Saunders Elsevier.</a:t>
            </a:r>
          </a:p>
          <a:p>
            <a:pPr algn="just"/>
            <a:r>
              <a:rPr lang="en-US" sz="800" dirty="0" err="1"/>
              <a:t>Lahtinen</a:t>
            </a:r>
            <a:r>
              <a:rPr lang="en-US" sz="800" dirty="0"/>
              <a:t>, T. (2016). Radio speech communication and workload in military aviation: a human factors perspective.</a:t>
            </a:r>
          </a:p>
          <a:p>
            <a:pPr algn="just"/>
            <a:r>
              <a:rPr lang="en-US" sz="800" dirty="0" err="1"/>
              <a:t>Marciniak</a:t>
            </a:r>
            <a:r>
              <a:rPr lang="en-US" sz="800" dirty="0"/>
              <a:t>, A. (2024). Global Theories of Archaeology. </a:t>
            </a:r>
            <a:r>
              <a:rPr lang="en-US" sz="800" dirty="0" err="1"/>
              <a:t>ScienceDirect</a:t>
            </a:r>
            <a:r>
              <a:rPr lang="en-US" sz="800" dirty="0"/>
              <a:t>. Available at: </a:t>
            </a:r>
            <a:r>
              <a:rPr lang="en-US" sz="800" u="sng" dirty="0">
                <a:hlinkClick r:id="rId5"/>
              </a:rPr>
              <a:t>https://www.sciencedirect.com/science/article/pii/B9780323907996001993</a:t>
            </a:r>
            <a:r>
              <a:rPr lang="en-US" sz="800" dirty="0"/>
              <a:t>.</a:t>
            </a:r>
          </a:p>
          <a:p>
            <a:pPr algn="just"/>
            <a:r>
              <a:rPr lang="en-US" sz="800" dirty="0"/>
              <a:t>NAM. (2024). Bringing a Systems Approach to Health - NAM. Available at: https://nam.edu/perspectives/bringing-a-systems-approach-to-health/ [Accessed 30 Sep. 2025].</a:t>
            </a:r>
          </a:p>
          <a:p>
            <a:pPr algn="just"/>
            <a:r>
              <a:rPr lang="en-US" sz="800" dirty="0" err="1"/>
              <a:t>Omkar</a:t>
            </a:r>
            <a:r>
              <a:rPr lang="en-US" sz="800" dirty="0"/>
              <a:t> (2023). 2023 Kia </a:t>
            </a:r>
            <a:r>
              <a:rPr lang="en-US" sz="800" dirty="0" err="1"/>
              <a:t>Seltos</a:t>
            </a:r>
            <a:r>
              <a:rPr lang="en-US" sz="800" dirty="0"/>
              <a:t> Facelift Review. Available at: https://www.team-bhp.com/forum/official-new-car-reviews/268324-2023-kia-seltos-facelift-review-120.html [Accessed 30 Sep. 2025].</a:t>
            </a:r>
          </a:p>
          <a:p>
            <a:pPr algn="just"/>
            <a:r>
              <a:rPr lang="en-US" sz="800" dirty="0" err="1"/>
              <a:t>Sabry</a:t>
            </a:r>
            <a:r>
              <a:rPr lang="en-US" sz="800" dirty="0"/>
              <a:t>, A.M., </a:t>
            </a:r>
            <a:r>
              <a:rPr lang="en-US" sz="800" dirty="0" err="1"/>
              <a:t>Habashy</a:t>
            </a:r>
            <a:r>
              <a:rPr lang="en-US" sz="800" dirty="0"/>
              <a:t>, M.H., </a:t>
            </a:r>
            <a:r>
              <a:rPr lang="en-US" sz="800" dirty="0" err="1"/>
              <a:t>Nageeb</a:t>
            </a:r>
            <a:r>
              <a:rPr lang="en-US" sz="800" dirty="0"/>
              <a:t>, A.M., </a:t>
            </a:r>
            <a:r>
              <a:rPr lang="en-US" sz="800" dirty="0" err="1"/>
              <a:t>Nour</a:t>
            </a:r>
            <a:r>
              <a:rPr lang="en-US" sz="800" dirty="0"/>
              <a:t>, S.N., </a:t>
            </a:r>
            <a:r>
              <a:rPr lang="en-US" sz="800" dirty="0" err="1"/>
              <a:t>Elsamahy</a:t>
            </a:r>
            <a:r>
              <a:rPr lang="en-US" sz="800" dirty="0"/>
              <a:t>, N.E., </a:t>
            </a:r>
            <a:r>
              <a:rPr lang="en-US" sz="800" dirty="0" err="1"/>
              <a:t>Alameldeen</a:t>
            </a:r>
            <a:r>
              <a:rPr lang="en-US" sz="800" dirty="0"/>
              <a:t>, M.I., Abdel Aziz, S.A., </a:t>
            </a:r>
            <a:r>
              <a:rPr lang="en-US" sz="800" dirty="0" err="1"/>
              <a:t>Elkiky</a:t>
            </a:r>
            <a:r>
              <a:rPr lang="en-US" sz="800" dirty="0"/>
              <a:t>, M.A. and </a:t>
            </a:r>
            <a:r>
              <a:rPr lang="en-US" sz="800" dirty="0" err="1"/>
              <a:t>Elsayd</a:t>
            </a:r>
            <a:r>
              <a:rPr lang="en-US" sz="800" dirty="0"/>
              <a:t>, D.M. (2022). How to use quality tools to prevent adverse drug reactions in hospitals?.Medicine Updates, 8(8), pp.123-139.  </a:t>
            </a:r>
            <a:r>
              <a:rPr lang="en-US" sz="800" u="sng" dirty="0">
                <a:hlinkClick r:id="rId6"/>
              </a:rPr>
              <a:t>10.21608/muj.2021.100162.1075</a:t>
            </a:r>
            <a:endParaRPr lang="en-US" sz="800" dirty="0"/>
          </a:p>
          <a:p>
            <a:pPr algn="just"/>
            <a:r>
              <a:rPr lang="en-US" sz="800" dirty="0"/>
              <a:t>Sampson, P., Back, J. and </a:t>
            </a:r>
            <a:r>
              <a:rPr lang="en-US" sz="800" dirty="0" err="1"/>
              <a:t>Drage</a:t>
            </a:r>
            <a:r>
              <a:rPr lang="en-US" sz="800" dirty="0"/>
              <a:t>, S. (2021). Systems-based models for investigating patient safety incidents. BJA education, 21(8), pp.307-313. </a:t>
            </a:r>
            <a:r>
              <a:rPr lang="en-US" sz="800" u="sng" dirty="0">
                <a:hlinkClick r:id="rId7"/>
              </a:rPr>
              <a:t>https://doi.org/10.1016/j.bjae.2021.03.004</a:t>
            </a:r>
            <a:endParaRPr lang="en-US" sz="800" dirty="0"/>
          </a:p>
          <a:p>
            <a:pPr algn="just"/>
            <a:r>
              <a:rPr lang="en-US" sz="800" dirty="0"/>
              <a:t>The Guardian. (2025). Website Filtered. Available at: https://www.theguardian.com/uk- [Accessed 28 Sep. 2025].</a:t>
            </a:r>
          </a:p>
          <a:p>
            <a:pPr algn="just"/>
            <a:r>
              <a:rPr lang="en-US" sz="800" dirty="0" err="1"/>
              <a:t>Tiitinen</a:t>
            </a:r>
            <a:r>
              <a:rPr lang="en-US" sz="800" dirty="0"/>
              <a:t>, L. (2020). The power of silence: Silencing as a method of preventing </a:t>
            </a:r>
            <a:r>
              <a:rPr lang="en-US" sz="800" dirty="0" err="1"/>
              <a:t>whistleblowing</a:t>
            </a:r>
            <a:r>
              <a:rPr lang="en-US" sz="800" dirty="0"/>
              <a:t>. European Journal of Social Work, 23(1), pp.68-79. </a:t>
            </a:r>
            <a:r>
              <a:rPr lang="en-US" sz="800" u="sng" dirty="0">
                <a:hlinkClick r:id="rId8"/>
              </a:rPr>
              <a:t>https://doi.org/10.1080/13691457.2018.1460323</a:t>
            </a:r>
            <a:r>
              <a:rPr lang="en-US" sz="800" dirty="0"/>
              <a:t> </a:t>
            </a:r>
          </a:p>
          <a:p>
            <a:pPr algn="just"/>
            <a:r>
              <a:rPr lang="en-US" sz="800" dirty="0" err="1"/>
              <a:t>Wiegmann</a:t>
            </a:r>
            <a:r>
              <a:rPr lang="en-US" sz="800" dirty="0"/>
              <a:t>, D.A., Wood, L.J., Cohen, T.N. and </a:t>
            </a:r>
            <a:r>
              <a:rPr lang="en-US" sz="800" dirty="0" err="1"/>
              <a:t>Shappell</a:t>
            </a:r>
            <a:r>
              <a:rPr lang="en-US" sz="800" dirty="0"/>
              <a:t>, S.A. (2022). Understanding the “Swiss cheese model” and its application to patient safety. Journal of Patient Safety, 18(2), pp.119-123. OI: 10.1097/PTS.0000000000000810</a:t>
            </a:r>
          </a:p>
          <a:p>
            <a:pPr algn="just"/>
            <a:r>
              <a:rPr lang="en-US" sz="800" dirty="0"/>
              <a:t>World Health </a:t>
            </a:r>
            <a:r>
              <a:rPr lang="en-US" sz="800" dirty="0" err="1"/>
              <a:t>Organisation</a:t>
            </a:r>
            <a:r>
              <a:rPr lang="en-US" sz="800" dirty="0"/>
              <a:t> (2024). Patient safety. Available at: </a:t>
            </a:r>
            <a:r>
              <a:rPr lang="en-US" sz="800" u="sng" dirty="0">
                <a:hlinkClick r:id="rId9"/>
              </a:rPr>
              <a:t>https://www.who.int/health-topics/patient-safety#tab=tab_1</a:t>
            </a:r>
            <a:r>
              <a:rPr lang="en-US" sz="800" dirty="0"/>
              <a:t> [Accessed 28 Sep. 2025].</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13"/>
        <p:cNvGrpSpPr/>
        <p:nvPr/>
      </p:nvGrpSpPr>
      <p:grpSpPr>
        <a:xfrm>
          <a:off x="0" y="0"/>
          <a:ext cx="0" cy="0"/>
          <a:chOff x="0" y="0"/>
          <a:chExt cx="0" cy="0"/>
        </a:xfrm>
      </p:grpSpPr>
      <p:pic>
        <p:nvPicPr>
          <p:cNvPr id="214" name="Google Shape;214;p30"/>
          <p:cNvPicPr preferRelativeResize="0"/>
          <p:nvPr/>
        </p:nvPicPr>
        <p:blipFill>
          <a:blip r:embed="rId3">
            <a:alphaModFix/>
          </a:blip>
          <a:stretch>
            <a:fillRect/>
          </a:stretch>
        </p:blipFill>
        <p:spPr>
          <a:xfrm>
            <a:off x="2444700" y="162737"/>
            <a:ext cx="4254600" cy="4818038"/>
          </a:xfrm>
          <a:prstGeom prst="rect">
            <a:avLst/>
          </a:prstGeom>
          <a:noFill/>
          <a:ln>
            <a:noFill/>
          </a:ln>
        </p:spPr>
      </p:pic>
      <p:sp>
        <p:nvSpPr>
          <p:cNvPr id="215" name="Google Shape;215;p30"/>
          <p:cNvSpPr txBox="1"/>
          <p:nvPr/>
        </p:nvSpPr>
        <p:spPr>
          <a:xfrm>
            <a:off x="2919575" y="2074647"/>
            <a:ext cx="3432900" cy="762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000" b="1">
                <a:solidFill>
                  <a:schemeClr val="dk2"/>
                </a:solidFill>
              </a:rPr>
              <a:t>Thank You</a:t>
            </a:r>
            <a:endParaRPr sz="3000" b="1">
              <a:solidFill>
                <a:schemeClr val="dk2"/>
              </a:solidFill>
            </a:endParaRPr>
          </a:p>
        </p:txBody>
      </p:sp>
    </p:spTree>
  </p:cSld>
  <p:clrMapOvr>
    <a:masterClrMapping/>
  </p:clrMapOvr>
</p:sld>
</file>

<file path=ppt/theme/theme1.xml><?xml version="1.0" encoding="utf-8"?>
<a:theme xmlns:a="http://schemas.openxmlformats.org/drawingml/2006/main" name="Swiss">
  <a:themeElements>
    <a:clrScheme name="Swiss">
      <a:dk1>
        <a:srgbClr val="F46524"/>
      </a:dk1>
      <a:lt1>
        <a:srgbClr val="FFFFFF"/>
      </a:lt1>
      <a:dk2>
        <a:srgbClr val="000000"/>
      </a:dk2>
      <a:lt2>
        <a:srgbClr val="757575"/>
      </a:lt2>
      <a:accent1>
        <a:srgbClr val="01579B"/>
      </a:accent1>
      <a:accent2>
        <a:srgbClr val="27C7BD"/>
      </a:accent2>
      <a:accent3>
        <a:srgbClr val="0099E8"/>
      </a:accent3>
      <a:accent4>
        <a:srgbClr val="51B9A3"/>
      </a:accent4>
      <a:accent5>
        <a:srgbClr val="FB8C00"/>
      </a:accent5>
      <a:accent6>
        <a:srgbClr val="FFAE88"/>
      </a:accent6>
      <a:hlink>
        <a:srgbClr val="0277BD"/>
      </a:hlink>
      <a:folHlink>
        <a:srgbClr val="0277B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1774</Words>
  <Application>Microsoft Office PowerPoint</Application>
  <PresentationFormat>On-screen Show (16:9)</PresentationFormat>
  <Paragraphs>131</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Swiss</vt:lpstr>
      <vt:lpstr>Quality Assurance and Service Improvements: The Lucy Letby Case</vt:lpstr>
      <vt:lpstr>Introduction</vt:lpstr>
      <vt:lpstr>Background: Clinical governance failures</vt:lpstr>
      <vt:lpstr>PowerPoint Presentation</vt:lpstr>
      <vt:lpstr>Overview of the Swiss Cheese Model </vt:lpstr>
      <vt:lpstr>Application of the Swiss Cheese Model</vt:lpstr>
      <vt:lpstr>PowerPoint Presentation</vt:lpstr>
      <vt:lpstr>PowerPoint Presentation</vt:lpstr>
      <vt:lpstr>Benchmarking against best practice </vt:lpstr>
      <vt:lpstr>Benchmark Table 2</vt:lpstr>
      <vt:lpstr>PowerPoint Presentation</vt:lpstr>
      <vt:lpstr>PowerPoint Presentation</vt:lpstr>
      <vt:lpstr>Conclusion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Assurance and Service Improvements: The Lucy Letby Case</dc:title>
  <cp:lastModifiedBy>Zohara Riyaasat</cp:lastModifiedBy>
  <cp:revision>4</cp:revision>
  <dcterms:modified xsi:type="dcterms:W3CDTF">2025-10-20T09:41:31Z</dcterms:modified>
</cp:coreProperties>
</file>