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xls" ContentType="application/vnd.ms-exce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257" r:id="rId2"/>
    <p:sldId id="346" r:id="rId3"/>
    <p:sldId id="349" r:id="rId4"/>
    <p:sldId id="358" r:id="rId5"/>
    <p:sldId id="384" r:id="rId6"/>
    <p:sldId id="385" r:id="rId7"/>
    <p:sldId id="359" r:id="rId8"/>
    <p:sldId id="360" r:id="rId9"/>
    <p:sldId id="361" r:id="rId10"/>
    <p:sldId id="362" r:id="rId11"/>
    <p:sldId id="363" r:id="rId12"/>
    <p:sldId id="364" r:id="rId13"/>
    <p:sldId id="365" r:id="rId14"/>
    <p:sldId id="366" r:id="rId15"/>
    <p:sldId id="367" r:id="rId16"/>
    <p:sldId id="368" r:id="rId17"/>
    <p:sldId id="369" r:id="rId18"/>
    <p:sldId id="370" r:id="rId19"/>
    <p:sldId id="371" r:id="rId20"/>
    <p:sldId id="372" r:id="rId21"/>
    <p:sldId id="373" r:id="rId22"/>
    <p:sldId id="374" r:id="rId23"/>
    <p:sldId id="375" r:id="rId24"/>
    <p:sldId id="383" r:id="rId25"/>
    <p:sldId id="376" r:id="rId26"/>
    <p:sldId id="377" r:id="rId27"/>
    <p:sldId id="378" r:id="rId28"/>
    <p:sldId id="379" r:id="rId29"/>
    <p:sldId id="380" r:id="rId30"/>
    <p:sldId id="381" r:id="rId31"/>
    <p:sldId id="382" r:id="rId32"/>
  </p:sldIdLst>
  <p:sldSz cx="9144000" cy="6858000" type="screen4x3"/>
  <p:notesSz cx="7099300" cy="10234613"/>
  <p:custDataLst>
    <p:tags r:id="rId35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">
          <p15:clr>
            <a:srgbClr val="A4A3A4"/>
          </p15:clr>
        </p15:guide>
        <p15:guide id="2" pos="87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171">
          <p15:clr>
            <a:srgbClr val="A4A3A4"/>
          </p15:clr>
        </p15:guide>
        <p15:guide id="2" pos="437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95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8" autoAdjust="0"/>
    <p:restoredTop sz="90931" autoAdjust="0"/>
  </p:normalViewPr>
  <p:slideViewPr>
    <p:cSldViewPr snapToGrid="0">
      <p:cViewPr varScale="1">
        <p:scale>
          <a:sx n="102" d="100"/>
          <a:sy n="102" d="100"/>
        </p:scale>
        <p:origin x="1428" y="108"/>
      </p:cViewPr>
      <p:guideLst>
        <p:guide orient="horz" pos="238"/>
        <p:guide pos="87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67" d="100"/>
          <a:sy n="67" d="100"/>
        </p:scale>
        <p:origin x="-2796" y="-108"/>
      </p:cViewPr>
      <p:guideLst>
        <p:guide orient="horz" pos="171"/>
        <p:guide pos="437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gs" Target="tags/tag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29050" y="207963"/>
            <a:ext cx="3076575" cy="511175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AA8A1DC9-BEDC-4557-9CEF-F408AD5A8539}" type="datetimeFigureOut">
              <a:rPr lang="en-US" altLang="en-US"/>
              <a:pPr>
                <a:defRPr/>
              </a:pPr>
              <a:t>12/11/2017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3338" y="9545638"/>
            <a:ext cx="3076575" cy="511175"/>
          </a:xfrm>
          <a:prstGeom prst="rect">
            <a:avLst/>
          </a:prstGeom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cs typeface="Arial" panose="020B0604020202020204" pitchFamily="34" charset="0"/>
              </a:defRPr>
            </a:lvl1pPr>
          </a:lstStyle>
          <a:p>
            <a:fld id="{4B5FDA36-5A15-448B-AF1F-09C84DF00E4E}" type="slidenum">
              <a:rPr lang="en-GB" altLang="zh-CN"/>
              <a:pPr/>
              <a:t>‹#›</a:t>
            </a:fld>
            <a:endParaRPr lang="en-GB" altLang="zh-CN"/>
          </a:p>
        </p:txBody>
      </p:sp>
      <p:pic>
        <p:nvPicPr>
          <p:cNvPr id="64516" name="Picture 7" descr="Kingston_University_Business_School_Main_RGB_H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638" y="279400"/>
            <a:ext cx="5984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16460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48113" y="207963"/>
            <a:ext cx="3074987" cy="511175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6B5E2410-1703-47D9-8A6F-0D32D5846DD1}" type="datetimeFigureOut">
              <a:rPr lang="en-US" altLang="en-US"/>
              <a:pPr>
                <a:defRPr/>
              </a:pPr>
              <a:t>12/11/2017</a:t>
            </a:fld>
            <a:endParaRPr lang="en-GB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942975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6688" y="9577388"/>
            <a:ext cx="3076575" cy="511175"/>
          </a:xfrm>
          <a:prstGeom prst="rect">
            <a:avLst/>
          </a:prstGeom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cs typeface="Arial" panose="020B0604020202020204" pitchFamily="34" charset="0"/>
              </a:defRPr>
            </a:lvl1pPr>
          </a:lstStyle>
          <a:p>
            <a:fld id="{0F15A438-2702-48A5-BB13-178083ECE5BA}" type="slidenum">
              <a:rPr lang="en-GB" altLang="zh-CN"/>
              <a:pPr/>
              <a:t>‹#›</a:t>
            </a:fld>
            <a:endParaRPr lang="en-GB" altLang="zh-CN"/>
          </a:p>
        </p:txBody>
      </p:sp>
      <p:sp>
        <p:nvSpPr>
          <p:cNvPr id="8" name="Notes Placeholder 7"/>
          <p:cNvSpPr>
            <a:spLocks noGrp="1"/>
          </p:cNvSpPr>
          <p:nvPr>
            <p:ph type="body" sz="quarter" idx="3"/>
          </p:nvPr>
        </p:nvSpPr>
        <p:spPr>
          <a:xfrm>
            <a:off x="709613" y="5165725"/>
            <a:ext cx="5680075" cy="4300538"/>
          </a:xfrm>
          <a:prstGeom prst="rect">
            <a:avLst/>
          </a:prstGeom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  <a:endParaRPr lang="en-GB" altLang="en-US" noProof="0" smtClean="0"/>
          </a:p>
        </p:txBody>
      </p:sp>
      <p:pic>
        <p:nvPicPr>
          <p:cNvPr id="36870" name="Picture 8" descr="Kingston_University_Business_School_Main_RGB_H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638" y="263525"/>
            <a:ext cx="6000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51644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zh-CN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0C16E0C-5D2F-4FF6-8534-7F0AFDBA3C70}" type="slidenum">
              <a:rPr lang="en-GB" altLang="zh-CN" sz="130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GB" altLang="zh-CN" sz="13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476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862513"/>
            <a:ext cx="5203825" cy="4602162"/>
          </a:xfrm>
          <a:solidFill>
            <a:srgbClr val="FFFFFF"/>
          </a:solidFill>
          <a:ln w="12700" cap="flat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184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862513"/>
            <a:ext cx="5203825" cy="4602162"/>
          </a:xfrm>
          <a:solidFill>
            <a:srgbClr val="FFFFFF"/>
          </a:solidFill>
          <a:ln w="12700" cap="flat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915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862513"/>
            <a:ext cx="5203825" cy="4602162"/>
          </a:xfrm>
          <a:solidFill>
            <a:srgbClr val="FFFFFF"/>
          </a:solidFill>
          <a:ln w="12700" cap="flat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644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186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5250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65594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528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459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8775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749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7985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3337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9839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968867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0588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18711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0920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40421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18866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7367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4213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862513"/>
            <a:ext cx="5203825" cy="4602162"/>
          </a:xfrm>
          <a:solidFill>
            <a:srgbClr val="FFFFFF"/>
          </a:solidFill>
          <a:ln w="12700" cap="flat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4159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2558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3965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750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Excel_Chart1.xls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 K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7"/>
          <p:cNvSpPr>
            <a:spLocks noGrp="1"/>
          </p:cNvSpPr>
          <p:nvPr>
            <p:ph type="body" sz="quarter" idx="10"/>
          </p:nvPr>
        </p:nvSpPr>
        <p:spPr>
          <a:xfrm>
            <a:off x="1389063" y="1640024"/>
            <a:ext cx="7297737" cy="357188"/>
          </a:xfrm>
        </p:spPr>
        <p:txBody>
          <a:bodyPr/>
          <a:lstStyle>
            <a:lvl1pPr>
              <a:buNone/>
              <a:defRPr sz="1400" b="1" baseline="0">
                <a:solidFill>
                  <a:srgbClr val="1195D3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389063" y="1995333"/>
            <a:ext cx="7308370" cy="4139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>
            <a:lvl1pPr>
              <a:buFontTx/>
              <a:buNone/>
              <a:defRPr sz="1400" b="0" baseline="0"/>
            </a:lvl1pPr>
            <a:lvl2pPr>
              <a:defRPr sz="1400" b="0"/>
            </a:lvl2pPr>
            <a:lvl3pPr>
              <a:defRPr sz="1400" b="0"/>
            </a:lvl3pPr>
            <a:lvl4pPr>
              <a:defRPr sz="1400" b="0"/>
            </a:lvl4pPr>
            <a:lvl5pPr>
              <a:defRPr sz="1400" b="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0EE192-269C-4E47-BBFA-8DA2D6E40195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4015005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062" y="246271"/>
            <a:ext cx="729773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9063" y="1984700"/>
            <a:ext cx="7297737" cy="407585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477A85C-FD4D-494C-A523-F51E51B732E5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766576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062" y="246271"/>
            <a:ext cx="729773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9062" y="1740140"/>
            <a:ext cx="3586975" cy="440547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892" y="1740141"/>
            <a:ext cx="3561907" cy="439484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3B7850F-B7B0-45C8-BB8A-42555933D942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314863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063" y="244800"/>
            <a:ext cx="7520766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9063" y="1584213"/>
            <a:ext cx="3470016" cy="319305"/>
          </a:xfrm>
        </p:spPr>
        <p:txBody>
          <a:bodyPr anchor="b"/>
          <a:lstStyle>
            <a:lvl1pPr marL="0" indent="0">
              <a:buNone/>
              <a:defRPr sz="1400" b="1">
                <a:solidFill>
                  <a:srgbClr val="1195D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89063" y="1968970"/>
            <a:ext cx="3470016" cy="414475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4260" y="1968970"/>
            <a:ext cx="3572540" cy="41553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2994" y="1594839"/>
            <a:ext cx="3593805" cy="297712"/>
          </a:xfrm>
        </p:spPr>
        <p:txBody>
          <a:bodyPr anchor="b"/>
          <a:lstStyle>
            <a:lvl1pPr marL="0" indent="0">
              <a:buNone/>
              <a:defRPr sz="1400" b="1">
                <a:solidFill>
                  <a:srgbClr val="1195D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0978C9F-5EE8-439A-B1FD-668129ADE508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299965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062" y="246271"/>
            <a:ext cx="729773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72A6A54-2E74-472E-B72B-1D08006078DC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461833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2E54E89-4503-4F61-9A63-B358D8070739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368878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063" y="1275887"/>
            <a:ext cx="7308370" cy="387423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8205" y="1903227"/>
            <a:ext cx="4178595" cy="4231760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9062" y="1903217"/>
            <a:ext cx="2991551" cy="422113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51711AC-90D0-4E9B-BF9B-DDFAC6D6124D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668361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419986"/>
          </a:xfrm>
        </p:spPr>
        <p:txBody>
          <a:bodyPr anchor="b"/>
          <a:lstStyle>
            <a:lvl1pPr algn="l">
              <a:defRPr sz="2000" b="1">
                <a:solidFill>
                  <a:srgbClr val="1195D3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1450975"/>
            <a:ext cx="5486400" cy="32766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05647"/>
            <a:ext cx="5486400" cy="114831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7729538" y="6218238"/>
            <a:ext cx="957262" cy="365125"/>
          </a:xfrm>
        </p:spPr>
        <p:txBody>
          <a:bodyPr/>
          <a:lstStyle>
            <a:lvl1pPr>
              <a:defRPr/>
            </a:lvl1pPr>
          </a:lstStyle>
          <a:p>
            <a:fld id="{38C2F57F-6AC8-4FC2-9D8E-F07C7576E7F2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0223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POnTheFly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PChart" hidden="1"/>
          <p:cNvGraphicFramePr>
            <a:graphicFrameLocks/>
          </p:cNvGraphicFramePr>
          <p:nvPr/>
        </p:nvGraphicFramePr>
        <p:xfrm>
          <a:off x="6299200" y="1549400"/>
          <a:ext cx="2641600" cy="264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79" name="Chart" r:id="rId3" imgW="2645893" imgH="2645893" progId="Excel.Chart.8">
                  <p:embed/>
                </p:oleObj>
              </mc:Choice>
              <mc:Fallback>
                <p:oleObj name="Chart" r:id="rId3" imgW="2645893" imgH="2645893" progId="Excel.Chart.8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99200" y="1549400"/>
                        <a:ext cx="2641600" cy="264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66AE1AD-1610-4D6D-8E88-2435784405BE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528591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0287E5A-483E-46EE-B660-292979784E08}" type="slidenum">
              <a:rPr lang="en-GB" altLang="zh-CN"/>
              <a:pPr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635237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89063" y="246063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89063" y="1984375"/>
            <a:ext cx="7297737" cy="412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6553200" y="621823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cs typeface="Arial" panose="020B0604020202020204" pitchFamily="34" charset="0"/>
              </a:defRPr>
            </a:lvl1pPr>
          </a:lstStyle>
          <a:p>
            <a:fld id="{F8AF4F79-5C42-4C30-A208-BBB184E0DFC0}" type="slidenum">
              <a:rPr lang="en-GB" altLang="zh-CN"/>
              <a:pPr/>
              <a:t>‹#›</a:t>
            </a:fld>
            <a:endParaRPr lang="en-GB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9" r:id="rId1"/>
    <p:sldLayoutId id="2147484000" r:id="rId2"/>
    <p:sldLayoutId id="2147484001" r:id="rId3"/>
    <p:sldLayoutId id="2147484002" r:id="rId4"/>
    <p:sldLayoutId id="2147484003" r:id="rId5"/>
    <p:sldLayoutId id="2147484004" r:id="rId6"/>
    <p:sldLayoutId id="2147484005" r:id="rId7"/>
    <p:sldLayoutId id="2147484007" r:id="rId8"/>
    <p:sldLayoutId id="2147484008" r:id="rId9"/>
    <p:sldLayoutId id="2147484006" r:id="rId10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  <a:ea typeface="ＭＳ Ｐゴシック" pitchFamily="-64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1195D3"/>
        </a:buClr>
        <a:buFont typeface="Wingdings" panose="05000000000000000000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819150" indent="-285750" algn="l" rtl="0" eaLnBrk="0" fontAlgn="base" hangingPunct="0">
        <a:spcBef>
          <a:spcPct val="20000"/>
        </a:spcBef>
        <a:spcAft>
          <a:spcPct val="0"/>
        </a:spcAft>
        <a:buClr>
          <a:srgbClr val="1195D3"/>
        </a:buClr>
        <a:buFont typeface="Wingdings" panose="05000000000000000000" pitchFamily="2" charset="2"/>
        <a:buChar char="§"/>
        <a:defRPr sz="2800">
          <a:solidFill>
            <a:schemeClr val="tx1"/>
          </a:solidFill>
          <a:latin typeface="+mn-lt"/>
          <a:ea typeface="+mn-ea"/>
        </a:defRPr>
      </a:lvl2pPr>
      <a:lvl3pPr marL="1238250" indent="-228600" algn="l" rtl="0" eaLnBrk="0" fontAlgn="base" hangingPunct="0">
        <a:spcBef>
          <a:spcPct val="20000"/>
        </a:spcBef>
        <a:spcAft>
          <a:spcPct val="0"/>
        </a:spcAft>
        <a:buClr>
          <a:srgbClr val="1195D3"/>
        </a:buClr>
        <a:buFont typeface="Wingdings" panose="05000000000000000000" pitchFamily="2" charset="2"/>
        <a:buChar char="§"/>
        <a:defRPr sz="2400">
          <a:solidFill>
            <a:schemeClr val="tx1"/>
          </a:solidFill>
          <a:latin typeface="+mn-lt"/>
          <a:ea typeface="+mn-ea"/>
        </a:defRPr>
      </a:lvl3pPr>
      <a:lvl4pPr marL="1657350" indent="-228600" algn="l" rtl="0" eaLnBrk="0" fontAlgn="base" hangingPunct="0">
        <a:spcBef>
          <a:spcPct val="20000"/>
        </a:spcBef>
        <a:spcAft>
          <a:spcPct val="0"/>
        </a:spcAft>
        <a:buClr>
          <a:srgbClr val="1195D3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4pPr>
      <a:lvl5pPr marL="2076450" indent="-228600" algn="l" rtl="0" eaLnBrk="0" fontAlgn="base" hangingPunct="0">
        <a:spcBef>
          <a:spcPct val="20000"/>
        </a:spcBef>
        <a:spcAft>
          <a:spcPct val="0"/>
        </a:spcAft>
        <a:buClr>
          <a:srgbClr val="1195D3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5pPr>
      <a:lvl6pPr marL="2533650" indent="-228600" algn="l" rtl="0" eaLnBrk="1" fontAlgn="base" hangingPunct="1">
        <a:spcBef>
          <a:spcPct val="20000"/>
        </a:spcBef>
        <a:spcAft>
          <a:spcPct val="0"/>
        </a:spcAft>
        <a:buClr>
          <a:srgbClr val="1195D3"/>
        </a:buClr>
        <a:buFont typeface="Wingdings" pitchFamily="-64" charset="2"/>
        <a:buChar char="§"/>
        <a:defRPr sz="2000">
          <a:solidFill>
            <a:schemeClr val="tx1"/>
          </a:solidFill>
          <a:latin typeface="+mn-lt"/>
          <a:ea typeface="+mn-ea"/>
        </a:defRPr>
      </a:lvl6pPr>
      <a:lvl7pPr marL="2990850" indent="-228600" algn="l" rtl="0" eaLnBrk="1" fontAlgn="base" hangingPunct="1">
        <a:spcBef>
          <a:spcPct val="20000"/>
        </a:spcBef>
        <a:spcAft>
          <a:spcPct val="0"/>
        </a:spcAft>
        <a:buClr>
          <a:srgbClr val="1195D3"/>
        </a:buClr>
        <a:buFont typeface="Wingdings" pitchFamily="-64" charset="2"/>
        <a:buChar char="§"/>
        <a:defRPr sz="2000">
          <a:solidFill>
            <a:schemeClr val="tx1"/>
          </a:solidFill>
          <a:latin typeface="+mn-lt"/>
          <a:ea typeface="+mn-ea"/>
        </a:defRPr>
      </a:lvl7pPr>
      <a:lvl8pPr marL="3448050" indent="-228600" algn="l" rtl="0" eaLnBrk="1" fontAlgn="base" hangingPunct="1">
        <a:spcBef>
          <a:spcPct val="20000"/>
        </a:spcBef>
        <a:spcAft>
          <a:spcPct val="0"/>
        </a:spcAft>
        <a:buClr>
          <a:srgbClr val="1195D3"/>
        </a:buClr>
        <a:buFont typeface="Wingdings" pitchFamily="-64" charset="2"/>
        <a:buChar char="§"/>
        <a:defRPr sz="2000">
          <a:solidFill>
            <a:schemeClr val="tx1"/>
          </a:solidFill>
          <a:latin typeface="+mn-lt"/>
          <a:ea typeface="+mn-ea"/>
        </a:defRPr>
      </a:lvl8pPr>
      <a:lvl9pPr marL="3905250" indent="-228600" algn="l" rtl="0" eaLnBrk="1" fontAlgn="base" hangingPunct="1">
        <a:spcBef>
          <a:spcPct val="20000"/>
        </a:spcBef>
        <a:spcAft>
          <a:spcPct val="0"/>
        </a:spcAft>
        <a:buClr>
          <a:srgbClr val="1195D3"/>
        </a:buClr>
        <a:buFont typeface="Wingdings" pitchFamily="-64" charset="2"/>
        <a:buChar char="§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7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10.wmf"/><Relationship Id="rId4" Type="http://schemas.openxmlformats.org/officeDocument/2006/relationships/oleObject" Target="../embeddings/oleObject3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1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2.wmf"/><Relationship Id="rId4" Type="http://schemas.openxmlformats.org/officeDocument/2006/relationships/oleObject" Target="../embeddings/oleObject5.bin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7.bin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5.wmf"/><Relationship Id="rId4" Type="http://schemas.openxmlformats.org/officeDocument/2006/relationships/oleObject" Target="../embeddings/oleObject8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16.wmf"/><Relationship Id="rId4" Type="http://schemas.openxmlformats.org/officeDocument/2006/relationships/oleObject" Target="../embeddings/oleObject9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1765300" y="4033838"/>
            <a:ext cx="5486400" cy="420687"/>
          </a:xfrm>
        </p:spPr>
        <p:txBody>
          <a:bodyPr/>
          <a:lstStyle/>
          <a:p>
            <a:pPr eaLnBrk="1" hangingPunct="1"/>
            <a:r>
              <a:rPr lang="en-GB" altLang="zh-CN" dirty="0" smtClean="0"/>
              <a:t>Economics, Planning and Finance</a:t>
            </a:r>
            <a:endParaRPr lang="en-GB" altLang="zh-CN" dirty="0" smtClean="0"/>
          </a:p>
        </p:txBody>
      </p:sp>
      <p:sp>
        <p:nvSpPr>
          <p:cNvPr id="4099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05425"/>
            <a:ext cx="5486400" cy="1147763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anose="02010600030101010101" pitchFamily="2" charset="-122"/>
              </a:rPr>
              <a:t>Corporate Financial Management, 4th edition, Glen Arnold</a:t>
            </a:r>
            <a:r>
              <a:rPr lang="en-GB" altLang="zh-CN" smtClean="0"/>
              <a:t>, Copyright Pearson Education 2008</a:t>
            </a:r>
          </a:p>
          <a:p>
            <a:pPr eaLnBrk="1" hangingPunct="1"/>
            <a:r>
              <a:rPr lang="en-GB" altLang="zh-CN" smtClean="0">
                <a:ea typeface="宋体" panose="02010600030101010101" pitchFamily="2" charset="-122"/>
              </a:rPr>
              <a:t>Intermediate Accounting,12th Edition, Kieso, Weygandt, and Warfield, Wiley </a:t>
            </a:r>
          </a:p>
          <a:p>
            <a:pPr eaLnBrk="1" hangingPunct="1"/>
            <a:endParaRPr lang="en-GB" altLang="zh-CN" smtClean="0"/>
          </a:p>
        </p:txBody>
      </p:sp>
      <p:sp>
        <p:nvSpPr>
          <p:cNvPr id="4100" name="Rectangle 8"/>
          <p:cNvSpPr>
            <a:spLocks noChangeArrowheads="1"/>
          </p:cNvSpPr>
          <p:nvPr/>
        </p:nvSpPr>
        <p:spPr bwMode="auto">
          <a:xfrm>
            <a:off x="1662113" y="1819275"/>
            <a:ext cx="5811837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zh-CN" sz="5400" dirty="0">
                <a:ea typeface="宋体" panose="02010600030101010101" pitchFamily="2" charset="-122"/>
                <a:cs typeface="Arial" panose="020B0604020202020204" pitchFamily="34" charset="0"/>
              </a:rPr>
              <a:t>Introduction to </a:t>
            </a:r>
            <a:r>
              <a:rPr lang="en-GB" altLang="zh-CN" sz="5400" dirty="0" smtClean="0">
                <a:ea typeface="宋体" panose="02010600030101010101" pitchFamily="2" charset="-122"/>
                <a:cs typeface="Arial" panose="020B0604020202020204" pitchFamily="34" charset="0"/>
              </a:rPr>
              <a:t>Time Value:</a:t>
            </a:r>
            <a:endParaRPr lang="en-GB" altLang="zh-CN" sz="5400" dirty="0"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ChangeArrowheads="1"/>
          </p:cNvSpPr>
          <p:nvPr/>
        </p:nvSpPr>
        <p:spPr bwMode="auto">
          <a:xfrm>
            <a:off x="685800" y="1371600"/>
            <a:ext cx="8272463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600">
                <a:cs typeface="Arial" panose="020B0604020202020204" pitchFamily="34" charset="0"/>
              </a:rPr>
              <a:t>‘In whose interests is the firm run?’</a:t>
            </a:r>
          </a:p>
        </p:txBody>
      </p:sp>
      <p:pic>
        <p:nvPicPr>
          <p:cNvPr id="5123" name="Picture 5" descr="C01NF0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175" y="1828800"/>
            <a:ext cx="7359650" cy="387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304800" y="5686425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GB" altLang="zh-CN" sz="1800" b="1">
                <a:cs typeface="Arial" panose="020B0604020202020204" pitchFamily="34" charset="0"/>
              </a:rPr>
              <a:t>Exhibit 1.1</a:t>
            </a:r>
            <a:r>
              <a:rPr lang="en-GB" altLang="zh-CN" sz="1800">
                <a:cs typeface="Arial" panose="020B0604020202020204" pitchFamily="34" charset="0"/>
              </a:rPr>
              <a:t>  A company has responsibilities to a number of interested parties</a:t>
            </a:r>
            <a:endParaRPr lang="en-GB" altLang="zh-CN" sz="1200" i="1">
              <a:cs typeface="Arial" panose="020B0604020202020204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objective of the firm</a:t>
            </a:r>
          </a:p>
        </p:txBody>
      </p:sp>
      <p:sp>
        <p:nvSpPr>
          <p:cNvPr id="5126" name="Slide Number Placeholder 7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067C562A-9168-4588-B223-357C0DC4BD01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zh-CN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ChangeArrowheads="1"/>
          </p:cNvSpPr>
          <p:nvPr/>
        </p:nvSpPr>
        <p:spPr bwMode="auto">
          <a:xfrm>
            <a:off x="698500" y="1739900"/>
            <a:ext cx="8272463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>
                <a:cs typeface="Arial" panose="020B0604020202020204" pitchFamily="34" charset="0"/>
              </a:rPr>
              <a:t>Maximising wealth can be defined as maximising purchasing power.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400">
                <a:cs typeface="Arial" panose="020B0604020202020204" pitchFamily="34" charset="0"/>
              </a:rPr>
              <a:t>The company should make investment and financing decisions with the aim of maximising long-term shareholder wealth.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>
                <a:cs typeface="Arial" panose="020B0604020202020204" pitchFamily="34" charset="0"/>
              </a:rPr>
              <a:t>Maximising shareholder wealth means maximising the flow of dividends to shareholders </a:t>
            </a:r>
            <a:r>
              <a:rPr lang="en-GB" altLang="zh-CN" sz="2400" i="1">
                <a:cs typeface="Arial" panose="020B0604020202020204" pitchFamily="34" charset="0"/>
              </a:rPr>
              <a:t>through time</a:t>
            </a:r>
            <a:r>
              <a:rPr lang="en-GB" altLang="zh-CN" sz="2400">
                <a:cs typeface="Arial" panose="020B0604020202020204" pitchFamily="34" charset="0"/>
              </a:rPr>
              <a:t>.</a:t>
            </a:r>
          </a:p>
        </p:txBody>
      </p:sp>
      <p:sp>
        <p:nvSpPr>
          <p:cNvPr id="7171" name="Title 1"/>
          <p:cNvSpPr txBox="1">
            <a:spLocks/>
          </p:cNvSpPr>
          <p:nvPr/>
        </p:nvSpPr>
        <p:spPr bwMode="auto">
          <a:xfrm>
            <a:off x="1389063" y="219075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sz="3600" b="1">
                <a:cs typeface="Arial" panose="020B0604020202020204" pitchFamily="34" charset="0"/>
              </a:rPr>
              <a:t>The assumed objective for finance</a:t>
            </a:r>
          </a:p>
        </p:txBody>
      </p:sp>
      <p:sp>
        <p:nvSpPr>
          <p:cNvPr id="7172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93402C17-980D-4A2D-83B3-487A62D6E9D4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GB" altLang="zh-CN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C01NF0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3825" y="1327150"/>
            <a:ext cx="6311900" cy="458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292100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GB" altLang="zh-CN" sz="1800" b="1">
                <a:cs typeface="Arial" panose="020B0604020202020204" pitchFamily="34" charset="0"/>
              </a:rPr>
              <a:t>Exhibit 1.17</a:t>
            </a:r>
            <a:r>
              <a:rPr lang="en-GB" altLang="zh-CN" sz="1800">
                <a:cs typeface="Arial" panose="020B0604020202020204" pitchFamily="34" charset="0"/>
              </a:rPr>
              <a:t>  The flow of cash between capital markets and the firm’s operations</a:t>
            </a:r>
          </a:p>
        </p:txBody>
      </p:sp>
      <p:sp>
        <p:nvSpPr>
          <p:cNvPr id="8196" name="Title 1"/>
          <p:cNvSpPr txBox="1">
            <a:spLocks/>
          </p:cNvSpPr>
          <p:nvPr/>
        </p:nvSpPr>
        <p:spPr bwMode="auto">
          <a:xfrm>
            <a:off x="1389063" y="219075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sz="3600" b="1">
                <a:cs typeface="Arial" panose="020B0604020202020204" pitchFamily="34" charset="0"/>
              </a:rPr>
              <a:t>The role of the financial manager</a:t>
            </a:r>
          </a:p>
        </p:txBody>
      </p:sp>
      <p:sp>
        <p:nvSpPr>
          <p:cNvPr id="8197" name="Slide Number Placeholder 5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F128D1E-DB04-4684-ADA7-FCCABDF702C2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zh-CN"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227138" y="207963"/>
            <a:ext cx="7772400" cy="1143000"/>
          </a:xfrm>
        </p:spPr>
        <p:txBody>
          <a:bodyPr lIns="90488" tIns="44450" rIns="90488" bIns="44450"/>
          <a:lstStyle/>
          <a:p>
            <a:r>
              <a:rPr lang="en-US" altLang="zh-CN" sz="4000" smtClean="0">
                <a:ea typeface="宋体" panose="02010600030101010101" pitchFamily="2" charset="-122"/>
              </a:rPr>
              <a:t>Time Value of Money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0263" y="1812925"/>
            <a:ext cx="7918450" cy="4495800"/>
          </a:xfrm>
        </p:spPr>
        <p:txBody>
          <a:bodyPr lIns="90488" tIns="44450" rIns="90488" bIns="44450"/>
          <a:lstStyle/>
          <a:p>
            <a:pPr marL="542925" indent="-542925">
              <a:tabLst>
                <a:tab pos="542925" algn="l"/>
              </a:tabLst>
            </a:pPr>
            <a:r>
              <a:rPr lang="en-US" altLang="zh-CN" smtClean="0">
                <a:ea typeface="宋体" panose="02010600030101010101" pitchFamily="2" charset="-122"/>
              </a:rPr>
              <a:t>Business or financial investments extend over long periods of time, so we must recognise the time value of money.</a:t>
            </a:r>
          </a:p>
          <a:p>
            <a:pPr marL="542925" indent="-542925">
              <a:lnSpc>
                <a:spcPct val="50000"/>
              </a:lnSpc>
              <a:tabLst>
                <a:tab pos="542925" algn="l"/>
              </a:tabLst>
            </a:pPr>
            <a:endParaRPr lang="en-US" altLang="zh-CN" smtClean="0">
              <a:ea typeface="宋体" panose="02010600030101010101" pitchFamily="2" charset="-122"/>
            </a:endParaRPr>
          </a:p>
          <a:p>
            <a:pPr marL="542925" indent="-542925">
              <a:tabLst>
                <a:tab pos="542925" algn="l"/>
              </a:tabLst>
            </a:pPr>
            <a:r>
              <a:rPr lang="en-US" altLang="zh-CN" smtClean="0">
                <a:ea typeface="宋体" panose="02010600030101010101" pitchFamily="2" charset="-122"/>
              </a:rPr>
              <a:t>Investments that promise returns earlier in time are preferable to those that promise returns later in time.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98563" y="314325"/>
            <a:ext cx="7772400" cy="1143000"/>
          </a:xfrm>
        </p:spPr>
        <p:txBody>
          <a:bodyPr lIns="90488" tIns="44450" rIns="90488" bIns="44450"/>
          <a:lstStyle/>
          <a:p>
            <a:r>
              <a:rPr lang="en-US" altLang="zh-CN" smtClean="0">
                <a:ea typeface="宋体" panose="02010600030101010101" pitchFamily="2" charset="-122"/>
              </a:rPr>
              <a:t>Time Value of Money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0413" y="1973263"/>
            <a:ext cx="7772400" cy="1600200"/>
          </a:xfrm>
        </p:spPr>
        <p:txBody>
          <a:bodyPr lIns="90488" tIns="44450" rIns="90488" bIns="44450">
            <a:normAutofit fontScale="92500"/>
          </a:bodyPr>
          <a:lstStyle/>
          <a:p>
            <a:pPr algn="ctr">
              <a:buFontTx/>
              <a:buNone/>
              <a:defRPr/>
            </a:pPr>
            <a:r>
              <a:rPr lang="en-US" altLang="zh-CN" sz="3000" smtClean="0">
                <a:ea typeface="宋体" pitchFamily="2" charset="-122"/>
              </a:rPr>
              <a:t>A bond will pay £100 in two years.  What is the present value of the £100 if an investor can earn a return of 12% on the investment?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1979613" y="4348163"/>
            <a:ext cx="5715000" cy="1241425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eaLnBrk="1" hangingPunct="1">
              <a:defRPr/>
            </a:pPr>
            <a:r>
              <a:rPr lang="en-US" altLang="zh-CN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pitchFamily="2" charset="-122"/>
              </a:rPr>
              <a:t>We can determine the present value factor using the formula or using present value tables.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2209800"/>
            <a:ext cx="7543800" cy="4114800"/>
          </a:xfrm>
        </p:spPr>
        <p:txBody>
          <a:bodyPr>
            <a:normAutofit lnSpcReduction="10000"/>
          </a:bodyPr>
          <a:lstStyle/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Principal: The amount borrowed or invested.</a:t>
            </a:r>
          </a:p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Interest rate: A percentage of the outstanding principal.</a:t>
            </a:r>
          </a:p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Time: the number of years or fractional portion of a year (i.e. number of periods) that principal is outstanding.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Time Value of Money and Interest Computation</a:t>
            </a: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CAE1358A-58B3-4307-91FF-F5B80490BA9C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0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1282700"/>
            <a:ext cx="8496300" cy="257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Basic Time Diagram</a:t>
            </a:r>
          </a:p>
        </p:txBody>
      </p:sp>
      <p:sp>
        <p:nvSpPr>
          <p:cNvPr id="12292" name="Rectangle 3"/>
          <p:cNvSpPr txBox="1">
            <a:spLocks noChangeArrowheads="1"/>
          </p:cNvSpPr>
          <p:nvPr/>
        </p:nvSpPr>
        <p:spPr bwMode="auto">
          <a:xfrm>
            <a:off x="587375" y="4002088"/>
            <a:ext cx="7543800" cy="2255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09600" indent="-609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066800" indent="-609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altLang="en-US" sz="2700">
                <a:latin typeface="Trebuchet MS" panose="020B0603020202020204" pitchFamily="34" charset="0"/>
              </a:rPr>
              <a:t>Year 0 is the current year and period 0 is the current period.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altLang="en-US" sz="2700">
                <a:latin typeface="Trebuchet MS" panose="020B0603020202020204" pitchFamily="34" charset="0"/>
              </a:rPr>
              <a:t>By default, we assume that value or cash flow at the end of the period.</a:t>
            </a:r>
          </a:p>
          <a:p>
            <a:pPr lvl="1"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en-US" altLang="en-US" sz="2700">
                <a:latin typeface="Trebuchet MS" panose="020B0603020202020204" pitchFamily="34" charset="0"/>
              </a:rPr>
              <a:t> 	e.g. cash flow at year 1 occurs at the end of year 1.</a:t>
            </a:r>
          </a:p>
          <a:p>
            <a:pPr lvl="1">
              <a:lnSpc>
                <a:spcPct val="80000"/>
              </a:lnSpc>
              <a:buClr>
                <a:schemeClr val="tx1"/>
              </a:buClr>
            </a:pPr>
            <a:endParaRPr lang="en-US" altLang="en-US" sz="2700">
              <a:latin typeface="Trebuchet MS" panose="020B0603020202020204" pitchFamily="34" charset="0"/>
            </a:endParaRPr>
          </a:p>
        </p:txBody>
      </p:sp>
      <p:sp>
        <p:nvSpPr>
          <p:cNvPr id="12293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6BC1DE0-7B05-4A75-9026-53047EC91790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0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1282700"/>
            <a:ext cx="8496300" cy="257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Basic Time Diagram</a:t>
            </a:r>
          </a:p>
        </p:txBody>
      </p:sp>
      <p:sp>
        <p:nvSpPr>
          <p:cNvPr id="13316" name="Rectangle 3"/>
          <p:cNvSpPr txBox="1">
            <a:spLocks noChangeArrowheads="1"/>
          </p:cNvSpPr>
          <p:nvPr/>
        </p:nvSpPr>
        <p:spPr bwMode="auto">
          <a:xfrm>
            <a:off x="587375" y="4002088"/>
            <a:ext cx="7543800" cy="2255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09600" indent="-609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066800" indent="-609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altLang="en-US" sz="2700">
                <a:latin typeface="Trebuchet MS" panose="020B0603020202020204" pitchFamily="34" charset="0"/>
              </a:rPr>
              <a:t>There is only one present value, which is the value at year 0 or period 0.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en-US" altLang="en-US" sz="2700">
                <a:latin typeface="Trebuchet MS" panose="020B0603020202020204" pitchFamily="34" charset="0"/>
              </a:rPr>
              <a:t>There are multiple future values: the future value at (the end of) year 2 is probably different from the future value at </a:t>
            </a:r>
            <a:r>
              <a:rPr lang="en-US" altLang="en-US" sz="2700">
                <a:latin typeface="Trebuchet MS" panose="020B0603020202020204" pitchFamily="34" charset="0"/>
                <a:cs typeface="Arial" panose="020B0604020202020204" pitchFamily="34" charset="0"/>
              </a:rPr>
              <a:t>(the end of) year 4</a:t>
            </a:r>
            <a:r>
              <a:rPr lang="en-US" altLang="en-US" sz="2700">
                <a:latin typeface="Trebuchet MS" panose="020B0603020202020204" pitchFamily="34" charset="0"/>
              </a:rPr>
              <a:t>.</a:t>
            </a:r>
          </a:p>
          <a:p>
            <a:pPr lvl="1">
              <a:lnSpc>
                <a:spcPct val="80000"/>
              </a:lnSpc>
              <a:buClr>
                <a:schemeClr val="tx1"/>
              </a:buClr>
            </a:pPr>
            <a:endParaRPr lang="en-US" altLang="en-US" sz="2700">
              <a:latin typeface="Trebuchet MS" panose="020B0603020202020204" pitchFamily="34" charset="0"/>
            </a:endParaRPr>
          </a:p>
        </p:txBody>
      </p:sp>
      <p:sp>
        <p:nvSpPr>
          <p:cNvPr id="1331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F65148E5-304B-4BAA-B088-C4CC7CEDE733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416050"/>
            <a:ext cx="7620000" cy="4114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b="1" smtClean="0">
                <a:latin typeface="Trebuchet MS" panose="020B0603020202020204" pitchFamily="34" charset="0"/>
              </a:rPr>
              <a:t>The appropriate interest rate depends on:</a:t>
            </a:r>
            <a:endParaRPr lang="en-US" altLang="en-US" sz="3600" smtClean="0"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mtClean="0">
                <a:latin typeface="Trebuchet MS" panose="020B0603020202020204" pitchFamily="34" charset="0"/>
              </a:rPr>
              <a:t>the pure rate of interest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mtClean="0">
                <a:latin typeface="Trebuchet MS" panose="020B0603020202020204" pitchFamily="34" charset="0"/>
              </a:rPr>
              <a:t>credit risk rate of interest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mtClean="0">
                <a:latin typeface="Trebuchet MS" panose="020B0603020202020204" pitchFamily="34" charset="0"/>
              </a:rPr>
              <a:t>expected inflation rate of interest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endParaRPr lang="en-US" altLang="en-US" smtClean="0"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Clr>
                <a:schemeClr val="tx1"/>
              </a:buClr>
              <a:buFontTx/>
              <a:buNone/>
            </a:pPr>
            <a:r>
              <a:rPr lang="en-US" altLang="en-US" b="1" smtClean="0">
                <a:latin typeface="Trebuchet MS" panose="020B0603020202020204" pitchFamily="34" charset="0"/>
              </a:rPr>
              <a:t>The higher the credit risk, the higher the interest rate.</a:t>
            </a:r>
            <a:endParaRPr lang="en-US" altLang="en-US" sz="3600" smtClean="0">
              <a:latin typeface="Trebuchet MS" panose="020B0603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Appropriate interest rate</a:t>
            </a: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964D81F-DBD0-4EF2-B1CC-F925452DC46E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7200" y="1585913"/>
            <a:ext cx="8382000" cy="4648200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2800" smtClean="0">
                <a:latin typeface="Trebuchet MS" panose="020B0603020202020204" pitchFamily="34" charset="0"/>
              </a:rPr>
              <a:t>the pure rate of interest  -</a:t>
            </a:r>
            <a:r>
              <a:rPr lang="en-US" altLang="en-US" sz="2000" smtClean="0">
                <a:solidFill>
                  <a:schemeClr val="tx2"/>
                </a:solidFill>
                <a:latin typeface="Trebuchet MS" panose="020B0603020202020204" pitchFamily="34" charset="0"/>
              </a:rPr>
              <a:t>What the lender would charge if there were no possibilities of default and no expectation of inflation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endParaRPr lang="en-US" altLang="en-US" sz="2000" smtClean="0">
              <a:solidFill>
                <a:schemeClr val="tx2"/>
              </a:solidFill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2800" smtClean="0">
                <a:latin typeface="Trebuchet MS" panose="020B0603020202020204" pitchFamily="34" charset="0"/>
              </a:rPr>
              <a:t>credit risk rate of interest – </a:t>
            </a:r>
            <a:r>
              <a:rPr lang="en-US" altLang="en-US" sz="2000" smtClean="0">
                <a:solidFill>
                  <a:schemeClr val="tx2"/>
                </a:solidFill>
                <a:latin typeface="Trebuchet MS" panose="020B0603020202020204" pitchFamily="34" charset="0"/>
              </a:rPr>
              <a:t>The government has little or no credit risk (i.e,, risk of nonpayment) when it issues bonds.  A business enterprise, however, depending upon its financial stability, profitability, etc., can have a low or a high credit risk. 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2800" smtClean="0">
                <a:latin typeface="Trebuchet MS" panose="020B0603020202020204" pitchFamily="34" charset="0"/>
              </a:rPr>
              <a:t>expected inflation rate of interest - </a:t>
            </a:r>
            <a:r>
              <a:rPr lang="en-US" altLang="en-US" sz="2000" smtClean="0">
                <a:solidFill>
                  <a:schemeClr val="tx2"/>
                </a:solidFill>
                <a:latin typeface="Trebuchet MS" panose="020B0603020202020204" pitchFamily="34" charset="0"/>
              </a:rPr>
              <a:t>Lenders recognize that in an inflationary economy, they are being paid back with less valuable dollars.  As a result, they increase the interest rate to compensate for this loss in purchasing power.  </a:t>
            </a:r>
            <a:endParaRPr lang="en-US" altLang="en-US" sz="2800" b="1" smtClean="0">
              <a:latin typeface="Trebuchet MS" panose="020B0603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Appropriate interest rate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4DB996D-F803-4A20-9630-0715EA981E6D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/>
          <p:cNvPicPr>
            <a:picLocks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1408113"/>
            <a:ext cx="4616450" cy="4876800"/>
          </a:xfrm>
          <a:noFill/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Appropriate interest rate</a:t>
            </a:r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2351088" y="5703888"/>
            <a:ext cx="2619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>
                <a:latin typeface="Trebuchet MS" panose="020B0603020202020204" pitchFamily="34" charset="0"/>
                <a:cs typeface="Arial" panose="020B0604020202020204" pitchFamily="34" charset="0"/>
              </a:rPr>
              <a:t>0</a:t>
            </a:r>
            <a:endParaRPr lang="zh-CN" altLang="en-US" sz="1400">
              <a:cs typeface="Arial" panose="020B0604020202020204" pitchFamily="34" charset="0"/>
            </a:endParaRPr>
          </a:p>
        </p:txBody>
      </p:sp>
      <p:sp>
        <p:nvSpPr>
          <p:cNvPr id="1638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853DCEB0-3097-43C2-8EDF-F714029F557F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608138"/>
            <a:ext cx="7543800" cy="4572000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3000" smtClean="0">
                <a:latin typeface="Trebuchet MS" panose="020B0603020202020204" pitchFamily="34" charset="0"/>
              </a:rPr>
              <a:t>Simple interest is determined on the principal only. 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3000" smtClean="0">
                <a:latin typeface="Trebuchet MS" panose="020B0603020202020204" pitchFamily="34" charset="0"/>
              </a:rPr>
              <a:t>	</a:t>
            </a:r>
            <a:r>
              <a:rPr lang="en-US" altLang="en-US" sz="2600" smtClean="0">
                <a:latin typeface="Trebuchet MS" panose="020B0603020202020204" pitchFamily="34" charset="0"/>
              </a:rPr>
              <a:t>principal  x  interest rate (%)  x  time</a:t>
            </a:r>
            <a:r>
              <a:rPr lang="en-US" altLang="en-US" sz="3000" smtClean="0">
                <a:latin typeface="Trebuchet MS" panose="020B0603020202020204" pitchFamily="34" charset="0"/>
              </a:rPr>
              <a:t>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3000" smtClean="0">
                <a:latin typeface="Trebuchet MS" panose="020B0603020202020204" pitchFamily="34" charset="0"/>
              </a:rPr>
              <a:t>Compound interest is determined on:</a:t>
            </a:r>
          </a:p>
          <a:p>
            <a:pPr lvl="1">
              <a:lnSpc>
                <a:spcPct val="90000"/>
              </a:lnSpc>
              <a:buClr>
                <a:schemeClr val="tx1"/>
              </a:buClr>
            </a:pPr>
            <a:r>
              <a:rPr lang="en-US" altLang="en-US" sz="2200" smtClean="0">
                <a:latin typeface="Trebuchet MS" panose="020B0603020202020204" pitchFamily="34" charset="0"/>
              </a:rPr>
              <a:t>the principal, and any interest earned (and not withdrawn).</a:t>
            </a:r>
          </a:p>
          <a:p>
            <a:pPr lvl="1">
              <a:lnSpc>
                <a:spcPct val="90000"/>
              </a:lnSpc>
              <a:buClr>
                <a:schemeClr val="tx1"/>
              </a:buClr>
            </a:pPr>
            <a:r>
              <a:rPr lang="en-US" altLang="en-US" sz="2600" smtClean="0">
                <a:latin typeface="Trebuchet MS" panose="020B0603020202020204" pitchFamily="34" charset="0"/>
              </a:rPr>
              <a:t>“you will earn interests on interests you 	earned from previous periods”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altLang="en-US" sz="2600" smtClean="0">
                <a:latin typeface="Trebuchet MS" panose="020B0603020202020204" pitchFamily="34" charset="0"/>
              </a:rPr>
              <a:t>Compound interest is the typical computation applied in most time value applications.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Simple and Compound interest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E436D102-CE4B-4361-811A-21F945C99B28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zh-CN" sz="120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627063" y="1466850"/>
            <a:ext cx="81534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zh-CN" altLang="en-US" sz="2400"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18435" name="Group 7"/>
          <p:cNvGrpSpPr>
            <a:grpSpLocks/>
          </p:cNvGrpSpPr>
          <p:nvPr/>
        </p:nvGrpSpPr>
        <p:grpSpPr bwMode="auto">
          <a:xfrm>
            <a:off x="558800" y="2003425"/>
            <a:ext cx="8385175" cy="682625"/>
            <a:chOff x="481" y="1345"/>
            <a:chExt cx="4798" cy="430"/>
          </a:xfrm>
        </p:grpSpPr>
        <p:sp>
          <p:nvSpPr>
            <p:cNvPr id="18455" name="Rectangle 4"/>
            <p:cNvSpPr>
              <a:spLocks noChangeArrowheads="1"/>
            </p:cNvSpPr>
            <p:nvPr/>
          </p:nvSpPr>
          <p:spPr bwMode="auto">
            <a:xfrm>
              <a:off x="481" y="1345"/>
              <a:ext cx="1774" cy="430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b="1">
                  <a:latin typeface="Trebuchet MS" panose="020B0603020202020204" pitchFamily="34" charset="0"/>
                  <a:cs typeface="Arial" panose="020B0604020202020204" pitchFamily="34" charset="0"/>
                </a:rPr>
                <a:t>Frequency of </a:t>
              </a:r>
            </a:p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b="1">
                  <a:latin typeface="Trebuchet MS" panose="020B0603020202020204" pitchFamily="34" charset="0"/>
                  <a:cs typeface="Arial" panose="020B0604020202020204" pitchFamily="34" charset="0"/>
                </a:rPr>
                <a:t>Compounding</a:t>
              </a:r>
            </a:p>
          </p:txBody>
        </p:sp>
        <p:sp>
          <p:nvSpPr>
            <p:cNvPr id="18456" name="Rectangle 5"/>
            <p:cNvSpPr>
              <a:spLocks noChangeArrowheads="1"/>
            </p:cNvSpPr>
            <p:nvPr/>
          </p:nvSpPr>
          <p:spPr bwMode="auto">
            <a:xfrm>
              <a:off x="2257" y="1345"/>
              <a:ext cx="1246" cy="430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b="1">
                  <a:latin typeface="Trebuchet MS" panose="020B0603020202020204" pitchFamily="34" charset="0"/>
                  <a:cs typeface="Arial" panose="020B0604020202020204" pitchFamily="34" charset="0"/>
                </a:rPr>
                <a:t>Interest rate per</a:t>
              </a:r>
            </a:p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b="1">
                  <a:latin typeface="Trebuchet MS" panose="020B0603020202020204" pitchFamily="34" charset="0"/>
                  <a:cs typeface="Arial" panose="020B0604020202020204" pitchFamily="34" charset="0"/>
                </a:rPr>
                <a:t>compounding</a:t>
              </a:r>
            </a:p>
          </p:txBody>
        </p:sp>
        <p:sp>
          <p:nvSpPr>
            <p:cNvPr id="18457" name="Rectangle 6"/>
            <p:cNvSpPr>
              <a:spLocks noChangeArrowheads="1"/>
            </p:cNvSpPr>
            <p:nvPr/>
          </p:nvSpPr>
          <p:spPr bwMode="auto">
            <a:xfrm>
              <a:off x="3505" y="1345"/>
              <a:ext cx="1774" cy="430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b="1">
                  <a:latin typeface="Trebuchet MS" panose="020B0603020202020204" pitchFamily="34" charset="0"/>
                  <a:cs typeface="Arial" panose="020B0604020202020204" pitchFamily="34" charset="0"/>
                </a:rPr>
                <a:t>Number of compounding</a:t>
              </a:r>
            </a:p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000" b="1">
                  <a:latin typeface="Trebuchet MS" panose="020B0603020202020204" pitchFamily="34" charset="0"/>
                  <a:cs typeface="Arial" panose="020B0604020202020204" pitchFamily="34" charset="0"/>
                </a:rPr>
                <a:t>periods</a:t>
              </a:r>
            </a:p>
          </p:txBody>
        </p:sp>
      </p:grpSp>
      <p:sp>
        <p:nvSpPr>
          <p:cNvPr id="18436" name="Rectangle 8"/>
          <p:cNvSpPr>
            <a:spLocks noChangeArrowheads="1"/>
          </p:cNvSpPr>
          <p:nvPr/>
        </p:nvSpPr>
        <p:spPr bwMode="auto">
          <a:xfrm>
            <a:off x="1109663" y="1404938"/>
            <a:ext cx="6856412" cy="454025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2800" b="1">
                <a:latin typeface="Trebuchet MS" panose="020B0603020202020204" pitchFamily="34" charset="0"/>
                <a:cs typeface="Arial" panose="020B0604020202020204" pitchFamily="34" charset="0"/>
              </a:rPr>
              <a:t>Assumed interest rate per year: 12%</a:t>
            </a:r>
          </a:p>
        </p:txBody>
      </p:sp>
      <p:grpSp>
        <p:nvGrpSpPr>
          <p:cNvPr id="18437" name="Group 12"/>
          <p:cNvGrpSpPr>
            <a:grpSpLocks/>
          </p:cNvGrpSpPr>
          <p:nvPr/>
        </p:nvGrpSpPr>
        <p:grpSpPr bwMode="auto">
          <a:xfrm>
            <a:off x="576263" y="2851150"/>
            <a:ext cx="8382000" cy="685800"/>
            <a:chOff x="480" y="1872"/>
            <a:chExt cx="4800" cy="432"/>
          </a:xfrm>
        </p:grpSpPr>
        <p:sp>
          <p:nvSpPr>
            <p:cNvPr id="18452" name="Rectangle 9"/>
            <p:cNvSpPr>
              <a:spLocks noChangeArrowheads="1"/>
            </p:cNvSpPr>
            <p:nvPr/>
          </p:nvSpPr>
          <p:spPr bwMode="auto">
            <a:xfrm>
              <a:off x="480" y="1872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Annual</a:t>
              </a:r>
            </a:p>
          </p:txBody>
        </p:sp>
        <p:sp>
          <p:nvSpPr>
            <p:cNvPr id="18453" name="Rectangle 10"/>
            <p:cNvSpPr>
              <a:spLocks noChangeArrowheads="1"/>
            </p:cNvSpPr>
            <p:nvPr/>
          </p:nvSpPr>
          <p:spPr bwMode="auto">
            <a:xfrm>
              <a:off x="2256" y="1872"/>
              <a:ext cx="1248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12%</a:t>
              </a:r>
            </a:p>
          </p:txBody>
        </p:sp>
        <p:sp>
          <p:nvSpPr>
            <p:cNvPr id="18454" name="Rectangle 11"/>
            <p:cNvSpPr>
              <a:spLocks noChangeArrowheads="1"/>
            </p:cNvSpPr>
            <p:nvPr/>
          </p:nvSpPr>
          <p:spPr bwMode="auto">
            <a:xfrm>
              <a:off x="3504" y="1872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One (1)</a:t>
              </a:r>
            </a:p>
          </p:txBody>
        </p:sp>
      </p:grpSp>
      <p:grpSp>
        <p:nvGrpSpPr>
          <p:cNvPr id="18438" name="Group 16"/>
          <p:cNvGrpSpPr>
            <a:grpSpLocks/>
          </p:cNvGrpSpPr>
          <p:nvPr/>
        </p:nvGrpSpPr>
        <p:grpSpPr bwMode="auto">
          <a:xfrm>
            <a:off x="576263" y="3689350"/>
            <a:ext cx="8382000" cy="685800"/>
            <a:chOff x="480" y="2400"/>
            <a:chExt cx="4800" cy="432"/>
          </a:xfrm>
        </p:grpSpPr>
        <p:sp>
          <p:nvSpPr>
            <p:cNvPr id="18449" name="Rectangle 13"/>
            <p:cNvSpPr>
              <a:spLocks noChangeArrowheads="1"/>
            </p:cNvSpPr>
            <p:nvPr/>
          </p:nvSpPr>
          <p:spPr bwMode="auto">
            <a:xfrm>
              <a:off x="480" y="2400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Semi-annual</a:t>
              </a:r>
            </a:p>
          </p:txBody>
        </p:sp>
        <p:sp>
          <p:nvSpPr>
            <p:cNvPr id="18450" name="Rectangle 14"/>
            <p:cNvSpPr>
              <a:spLocks noChangeArrowheads="1"/>
            </p:cNvSpPr>
            <p:nvPr/>
          </p:nvSpPr>
          <p:spPr bwMode="auto">
            <a:xfrm>
              <a:off x="2256" y="2400"/>
              <a:ext cx="1248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6%</a:t>
              </a:r>
            </a:p>
          </p:txBody>
        </p:sp>
        <p:sp>
          <p:nvSpPr>
            <p:cNvPr id="18451" name="Rectangle 15"/>
            <p:cNvSpPr>
              <a:spLocks noChangeArrowheads="1"/>
            </p:cNvSpPr>
            <p:nvPr/>
          </p:nvSpPr>
          <p:spPr bwMode="auto">
            <a:xfrm>
              <a:off x="3504" y="2400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Two (2)</a:t>
              </a:r>
            </a:p>
          </p:txBody>
        </p:sp>
      </p:grpSp>
      <p:grpSp>
        <p:nvGrpSpPr>
          <p:cNvPr id="18439" name="Group 20"/>
          <p:cNvGrpSpPr>
            <a:grpSpLocks/>
          </p:cNvGrpSpPr>
          <p:nvPr/>
        </p:nvGrpSpPr>
        <p:grpSpPr bwMode="auto">
          <a:xfrm>
            <a:off x="576263" y="5365750"/>
            <a:ext cx="8382000" cy="685800"/>
            <a:chOff x="480" y="3408"/>
            <a:chExt cx="4800" cy="432"/>
          </a:xfrm>
        </p:grpSpPr>
        <p:sp>
          <p:nvSpPr>
            <p:cNvPr id="18446" name="Rectangle 17"/>
            <p:cNvSpPr>
              <a:spLocks noChangeArrowheads="1"/>
            </p:cNvSpPr>
            <p:nvPr/>
          </p:nvSpPr>
          <p:spPr bwMode="auto">
            <a:xfrm>
              <a:off x="480" y="3408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Monthly</a:t>
              </a:r>
            </a:p>
          </p:txBody>
        </p:sp>
        <p:sp>
          <p:nvSpPr>
            <p:cNvPr id="18447" name="Rectangle 18"/>
            <p:cNvSpPr>
              <a:spLocks noChangeArrowheads="1"/>
            </p:cNvSpPr>
            <p:nvPr/>
          </p:nvSpPr>
          <p:spPr bwMode="auto">
            <a:xfrm>
              <a:off x="2256" y="3408"/>
              <a:ext cx="1248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1%</a:t>
              </a:r>
            </a:p>
          </p:txBody>
        </p:sp>
        <p:sp>
          <p:nvSpPr>
            <p:cNvPr id="18448" name="Rectangle 19"/>
            <p:cNvSpPr>
              <a:spLocks noChangeArrowheads="1"/>
            </p:cNvSpPr>
            <p:nvPr/>
          </p:nvSpPr>
          <p:spPr bwMode="auto">
            <a:xfrm>
              <a:off x="3504" y="3408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Twelve (12)</a:t>
              </a:r>
            </a:p>
          </p:txBody>
        </p:sp>
      </p:grpSp>
      <p:grpSp>
        <p:nvGrpSpPr>
          <p:cNvPr id="18440" name="Group 24"/>
          <p:cNvGrpSpPr>
            <a:grpSpLocks/>
          </p:cNvGrpSpPr>
          <p:nvPr/>
        </p:nvGrpSpPr>
        <p:grpSpPr bwMode="auto">
          <a:xfrm>
            <a:off x="576263" y="4527550"/>
            <a:ext cx="8382000" cy="685800"/>
            <a:chOff x="480" y="2880"/>
            <a:chExt cx="4800" cy="432"/>
          </a:xfrm>
        </p:grpSpPr>
        <p:sp>
          <p:nvSpPr>
            <p:cNvPr id="18443" name="Rectangle 21"/>
            <p:cNvSpPr>
              <a:spLocks noChangeArrowheads="1"/>
            </p:cNvSpPr>
            <p:nvPr/>
          </p:nvSpPr>
          <p:spPr bwMode="auto">
            <a:xfrm>
              <a:off x="480" y="2880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Quarterly</a:t>
              </a:r>
            </a:p>
          </p:txBody>
        </p:sp>
        <p:sp>
          <p:nvSpPr>
            <p:cNvPr id="18444" name="Rectangle 22"/>
            <p:cNvSpPr>
              <a:spLocks noChangeArrowheads="1"/>
            </p:cNvSpPr>
            <p:nvPr/>
          </p:nvSpPr>
          <p:spPr bwMode="auto">
            <a:xfrm>
              <a:off x="2256" y="2880"/>
              <a:ext cx="1248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3%</a:t>
              </a:r>
            </a:p>
          </p:txBody>
        </p:sp>
        <p:sp>
          <p:nvSpPr>
            <p:cNvPr id="18445" name="Rectangle 23"/>
            <p:cNvSpPr>
              <a:spLocks noChangeArrowheads="1"/>
            </p:cNvSpPr>
            <p:nvPr/>
          </p:nvSpPr>
          <p:spPr bwMode="auto">
            <a:xfrm>
              <a:off x="3504" y="2880"/>
              <a:ext cx="1776" cy="432"/>
            </a:xfrm>
            <a:prstGeom prst="rect">
              <a:avLst/>
            </a:prstGeom>
            <a:solidFill>
              <a:srgbClr val="9BC68C"/>
            </a:solidFill>
            <a:ln w="25400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lIns="92075" tIns="46038" rIns="92075" bIns="46038"/>
            <a:lstStyle>
              <a:lvl1pPr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1195D3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latin typeface="Trebuchet MS" panose="020B0603020202020204" pitchFamily="34" charset="0"/>
                  <a:cs typeface="Arial" panose="020B0604020202020204" pitchFamily="34" charset="0"/>
                </a:rPr>
                <a:t>Four (4)</a:t>
              </a:r>
            </a:p>
          </p:txBody>
        </p:sp>
      </p:grpSp>
      <p:sp>
        <p:nvSpPr>
          <p:cNvPr id="28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Frequency of compounding</a:t>
            </a:r>
          </a:p>
        </p:txBody>
      </p:sp>
      <p:sp>
        <p:nvSpPr>
          <p:cNvPr id="18442" name="Slide Number Placeholder 2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5333F8F5-97EE-4A06-AEC1-B86BFD858FD7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981200"/>
            <a:ext cx="7543800" cy="4572000"/>
          </a:xfrm>
        </p:spPr>
        <p:txBody>
          <a:bodyPr/>
          <a:lstStyle/>
          <a:p>
            <a:pPr>
              <a:buClr>
                <a:schemeClr val="tx1"/>
              </a:buClr>
              <a:buFontTx/>
              <a:buNone/>
            </a:pPr>
            <a:r>
              <a:rPr lang="en-US" altLang="en-US" smtClean="0">
                <a:latin typeface="Trebuchet MS" panose="020B0603020202020204" pitchFamily="34" charset="0"/>
              </a:rPr>
              <a:t>1.) Use Formulas</a:t>
            </a:r>
          </a:p>
          <a:p>
            <a:pPr>
              <a:buClr>
                <a:schemeClr val="tx1"/>
              </a:buClr>
              <a:buFontTx/>
              <a:buNone/>
            </a:pPr>
            <a:r>
              <a:rPr lang="en-US" altLang="en-US" smtClean="0">
                <a:latin typeface="Trebuchet MS" panose="020B0603020202020204" pitchFamily="34" charset="0"/>
              </a:rPr>
              <a:t>2.) Use the Compound Interest Tables</a:t>
            </a:r>
          </a:p>
          <a:p>
            <a:pPr>
              <a:buClr>
                <a:schemeClr val="tx1"/>
              </a:buClr>
              <a:buFontTx/>
              <a:buNone/>
            </a:pPr>
            <a:r>
              <a:rPr lang="en-US" altLang="en-US" smtClean="0">
                <a:latin typeface="Trebuchet MS" panose="020B0603020202020204" pitchFamily="34" charset="0"/>
              </a:rPr>
              <a:t>3.) Use your Calculator / Computer</a:t>
            </a:r>
          </a:p>
          <a:p>
            <a:pPr>
              <a:buClr>
                <a:schemeClr val="tx1"/>
              </a:buClr>
            </a:pPr>
            <a:endParaRPr lang="en-US" altLang="en-US" sz="2800" smtClean="0">
              <a:latin typeface="Trebuchet MS" panose="020B0603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Calculate Compound interest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091A7536-74AC-4FA9-BD1D-1822BD536A16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zh-CN" sz="120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57400"/>
            <a:ext cx="7772400" cy="297180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en-US" altLang="en-US" sz="3000" b="1" smtClean="0">
                <a:latin typeface="Trebuchet MS" panose="020B0603020202020204" pitchFamily="34" charset="0"/>
              </a:rPr>
              <a:t>Typically one of two types:</a:t>
            </a:r>
            <a:endParaRPr lang="en-US" altLang="en-US" sz="3300" smtClean="0">
              <a:latin typeface="Trebuchet MS" panose="020B0603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r>
              <a:rPr lang="en-US" altLang="en-US" sz="3000" smtClean="0">
                <a:latin typeface="Trebuchet MS" panose="020B0603020202020204" pitchFamily="34" charset="0"/>
              </a:rPr>
              <a:t>Computing a future value of a known single sum present value. (compounding)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3000" smtClean="0">
                <a:latin typeface="Trebuchet MS" panose="020B0603020202020204" pitchFamily="34" charset="0"/>
              </a:rPr>
              <a:t>Computing a present value of a known single sum future value. (discounting)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0A06841C-91E6-4398-8CBC-475180121806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12825" y="1377950"/>
            <a:ext cx="7772400" cy="4711700"/>
          </a:xfrm>
        </p:spPr>
        <p:txBody>
          <a:bodyPr/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Tx/>
              <a:buNone/>
            </a:pPr>
            <a:r>
              <a:rPr lang="en-US" altLang="en-US" sz="2500" smtClean="0">
                <a:latin typeface="Trebuchet MS" panose="020B0603020202020204" pitchFamily="34" charset="0"/>
              </a:rPr>
              <a:t>Compound Interest Formulas (</a:t>
            </a:r>
            <a:r>
              <a:rPr lang="en-US" altLang="en-US" sz="2000" b="1" u="sng" smtClean="0">
                <a:latin typeface="Trebuchet MS" panose="020B0603020202020204" pitchFamily="34" charset="0"/>
              </a:rPr>
              <a:t>single amount compound</a:t>
            </a:r>
            <a:r>
              <a:rPr lang="en-US" altLang="en-US" sz="2500" smtClean="0">
                <a:latin typeface="Trebuchet MS" panose="020B0603020202020204" pitchFamily="34" charset="0"/>
              </a:rPr>
              <a:t>)</a:t>
            </a:r>
          </a:p>
          <a:p>
            <a:pPr>
              <a:lnSpc>
                <a:spcPct val="70000"/>
              </a:lnSpc>
              <a:buClr>
                <a:schemeClr val="tx1"/>
              </a:buClr>
            </a:pPr>
            <a:r>
              <a:rPr lang="en-US" altLang="en-US" sz="2500" smtClean="0">
                <a:latin typeface="Trebuchet MS" panose="020B0603020202020204" pitchFamily="34" charset="0"/>
              </a:rPr>
              <a:t> </a:t>
            </a:r>
          </a:p>
          <a:p>
            <a:pPr>
              <a:lnSpc>
                <a:spcPct val="120000"/>
              </a:lnSpc>
              <a:spcBef>
                <a:spcPts val="4800"/>
              </a:spcBef>
              <a:buClr>
                <a:schemeClr val="tx1"/>
              </a:buClr>
              <a:buFontTx/>
              <a:buNone/>
            </a:pPr>
            <a:r>
              <a:rPr lang="en-US" altLang="en-US" sz="1300" smtClean="0">
                <a:latin typeface="Trebuchet MS" panose="020B0603020202020204" pitchFamily="34" charset="0"/>
              </a:rPr>
              <a:t>	</a:t>
            </a:r>
            <a:r>
              <a:rPr lang="en-US" altLang="en-US" sz="1500" smtClean="0"/>
              <a:t>[table3] compound from a single present value to its future value at period n. </a:t>
            </a: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13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r>
              <a:rPr lang="en-US" altLang="en-US" sz="2500" smtClean="0">
                <a:latin typeface="Trebuchet MS" panose="020B0603020202020204" pitchFamily="34" charset="0"/>
              </a:rPr>
              <a:t>e.g. you can use the formula to convert from present value at period 0 to its future value at period 3 :</a:t>
            </a:r>
            <a:endParaRPr lang="en-US" altLang="en-US" sz="1300" smtClean="0">
              <a:latin typeface="Trebuchet MS" panose="020B0603020202020204" pitchFamily="34" charset="0"/>
            </a:endParaRP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r>
              <a:rPr lang="en-US" altLang="en-US" sz="1800" b="1" smtClean="0">
                <a:latin typeface="Trebuchet MS" panose="020B0603020202020204" pitchFamily="34" charset="0"/>
              </a:rPr>
              <a:t>Where	  i = periodical interest rate </a:t>
            </a: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r>
              <a:rPr lang="en-US" altLang="en-US" sz="1800" b="1" smtClean="0">
                <a:latin typeface="Trebuchet MS" panose="020B0603020202020204" pitchFamily="34" charset="0"/>
              </a:rPr>
              <a:t>		  n = number of periods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Compound Formula</a:t>
            </a:r>
          </a:p>
        </p:txBody>
      </p:sp>
      <p:graphicFrame>
        <p:nvGraphicFramePr>
          <p:cNvPr id="21508" name="Object 2"/>
          <p:cNvGraphicFramePr>
            <a:graphicFrameLocks noChangeAspect="1"/>
          </p:cNvGraphicFramePr>
          <p:nvPr/>
        </p:nvGraphicFramePr>
        <p:xfrm>
          <a:off x="1390650" y="1944688"/>
          <a:ext cx="5237163" cy="549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3" name="Equation" r:id="rId4" imgW="2501900" imgH="241300" progId="Equation.3">
                  <p:embed/>
                </p:oleObj>
              </mc:Choice>
              <mc:Fallback>
                <p:oleObj name="Equation" r:id="rId4" imgW="2501900" imgH="2413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90650" y="1944688"/>
                        <a:ext cx="5237163" cy="549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9" name="Object 3"/>
          <p:cNvGraphicFramePr>
            <a:graphicFrameLocks noChangeAspect="1"/>
          </p:cNvGraphicFramePr>
          <p:nvPr/>
        </p:nvGraphicFramePr>
        <p:xfrm>
          <a:off x="1524000" y="4418013"/>
          <a:ext cx="521017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4" name="Equation" r:id="rId6" imgW="2489200" imgH="241300" progId="Equation.3">
                  <p:embed/>
                </p:oleObj>
              </mc:Choice>
              <mc:Fallback>
                <p:oleObj name="Equation" r:id="rId6" imgW="2489200" imgH="2413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4418013"/>
                        <a:ext cx="5210175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0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F310B0-B171-4D0B-913D-65DBDCEAEADA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zh-CN" sz="120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68463"/>
            <a:ext cx="7620000" cy="47244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sz="2800" b="1" smtClean="0">
                <a:latin typeface="Trebuchet MS" panose="020B0603020202020204" pitchFamily="34" charset="0"/>
              </a:rPr>
              <a:t>Given:</a:t>
            </a: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Amount of deposit today (PV):	 		$32,000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	Interest rate				9%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Frequency of compounding: 	     Annual 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Number of periods (3 years):    3 periods</a:t>
            </a:r>
          </a:p>
          <a:p>
            <a:pPr>
              <a:lnSpc>
                <a:spcPct val="80000"/>
              </a:lnSpc>
              <a:buSzPct val="90000"/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future value of this single sum at the end of year 3 (by using formula)?</a:t>
            </a:r>
          </a:p>
          <a:p>
            <a:pPr algn="ctr">
              <a:lnSpc>
                <a:spcPct val="15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	</a:t>
            </a: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$32,000*(1+0.09)</a:t>
            </a:r>
            <a:r>
              <a:rPr lang="en-US" altLang="en-US" sz="2800" baseline="20000" smtClean="0">
                <a:solidFill>
                  <a:srgbClr val="FF3300"/>
                </a:solidFill>
                <a:latin typeface="Trebuchet MS" panose="020B0603020202020204" pitchFamily="34" charset="0"/>
              </a:rPr>
              <a:t>^3 </a:t>
            </a: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= $41,440.93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BB37169-0B70-4F30-B29F-E2EA11334C6D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12825" y="1377950"/>
            <a:ext cx="7772400" cy="4711700"/>
          </a:xfrm>
        </p:spPr>
        <p:txBody>
          <a:bodyPr/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US" altLang="en-US" sz="2500" smtClean="0">
                <a:latin typeface="Trebuchet MS" panose="020B0603020202020204" pitchFamily="34" charset="0"/>
              </a:rPr>
              <a:t>Compound Interest Formulas (</a:t>
            </a:r>
            <a:r>
              <a:rPr lang="en-US" altLang="en-US" sz="2000" b="1" u="sng" smtClean="0">
                <a:solidFill>
                  <a:srgbClr val="000000"/>
                </a:solidFill>
                <a:latin typeface="Trebuchet MS" panose="020B0603020202020204" pitchFamily="34" charset="0"/>
              </a:rPr>
              <a:t>single amount discount</a:t>
            </a:r>
            <a:r>
              <a:rPr lang="en-US" altLang="en-US" sz="2500" smtClean="0">
                <a:latin typeface="Trebuchet MS" panose="020B0603020202020204" pitchFamily="34" charset="0"/>
              </a:rPr>
              <a:t>)</a:t>
            </a:r>
          </a:p>
          <a:p>
            <a:pPr>
              <a:lnSpc>
                <a:spcPct val="70000"/>
              </a:lnSpc>
              <a:buClr>
                <a:schemeClr val="tx1"/>
              </a:buClr>
            </a:pPr>
            <a:r>
              <a:rPr lang="en-US" altLang="en-US" sz="2500" smtClean="0">
                <a:latin typeface="Trebuchet MS" panose="020B0603020202020204" pitchFamily="34" charset="0"/>
              </a:rPr>
              <a:t> </a:t>
            </a:r>
          </a:p>
          <a:p>
            <a:pPr>
              <a:lnSpc>
                <a:spcPct val="120000"/>
              </a:lnSpc>
              <a:spcBef>
                <a:spcPts val="4800"/>
              </a:spcBef>
              <a:buClr>
                <a:schemeClr val="tx1"/>
              </a:buClr>
              <a:buFontTx/>
              <a:buNone/>
            </a:pPr>
            <a:r>
              <a:rPr lang="en-US" altLang="en-US" sz="1300" smtClean="0">
                <a:latin typeface="Trebuchet MS" panose="020B0603020202020204" pitchFamily="34" charset="0"/>
              </a:rPr>
              <a:t>	</a:t>
            </a:r>
            <a:r>
              <a:rPr lang="en-US" altLang="en-US" sz="1500" smtClean="0"/>
              <a:t>[table1] discount from a single future value at period n to its present value</a:t>
            </a: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13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r>
              <a:rPr lang="en-US" altLang="en-US" sz="2500" smtClean="0">
                <a:latin typeface="Trebuchet MS" panose="020B0603020202020204" pitchFamily="34" charset="0"/>
              </a:rPr>
              <a:t>e.g. you can use the formula to convert from future value at period 2 to its present value at period 0:</a:t>
            </a:r>
            <a:endParaRPr lang="en-US" altLang="en-US" sz="1300" smtClean="0">
              <a:latin typeface="Trebuchet MS" panose="020B0603020202020204" pitchFamily="34" charset="0"/>
            </a:endParaRP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r>
              <a:rPr lang="en-US" altLang="en-US" sz="1800" b="1" smtClean="0">
                <a:latin typeface="Trebuchet MS" panose="020B0603020202020204" pitchFamily="34" charset="0"/>
              </a:rPr>
              <a:t>Where	  i = periodical interest rate </a:t>
            </a: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r>
              <a:rPr lang="en-US" altLang="en-US" sz="1800" b="1" smtClean="0">
                <a:latin typeface="Trebuchet MS" panose="020B0603020202020204" pitchFamily="34" charset="0"/>
              </a:rPr>
              <a:t>		  n = number of periods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Discount Formula</a:t>
            </a:r>
          </a:p>
        </p:txBody>
      </p:sp>
      <p:graphicFrame>
        <p:nvGraphicFramePr>
          <p:cNvPr id="23556" name="Object 4"/>
          <p:cNvGraphicFramePr>
            <a:graphicFrameLocks noChangeAspect="1"/>
          </p:cNvGraphicFramePr>
          <p:nvPr/>
        </p:nvGraphicFramePr>
        <p:xfrm>
          <a:off x="1450975" y="1817688"/>
          <a:ext cx="4094163" cy="877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1" name="Equation" r:id="rId4" imgW="1955800" imgH="419100" progId="Equation.3">
                  <p:embed/>
                </p:oleObj>
              </mc:Choice>
              <mc:Fallback>
                <p:oleObj name="Equation" r:id="rId4" imgW="19558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50975" y="1817688"/>
                        <a:ext cx="4094163" cy="877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7" name="Object 6"/>
          <p:cNvGraphicFramePr>
            <a:graphicFrameLocks noChangeAspect="1"/>
          </p:cNvGraphicFramePr>
          <p:nvPr/>
        </p:nvGraphicFramePr>
        <p:xfrm>
          <a:off x="2771775" y="4232275"/>
          <a:ext cx="4094163" cy="87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2" name="Equation" r:id="rId6" imgW="1955800" imgH="419100" progId="Equation.3">
                  <p:embed/>
                </p:oleObj>
              </mc:Choice>
              <mc:Fallback>
                <p:oleObj name="Equation" r:id="rId6" imgW="1955800" imgH="4191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775" y="4232275"/>
                        <a:ext cx="4094163" cy="876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8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17996EF-CB8C-4D60-B7BF-8564667C6E16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zh-CN" sz="120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924800" cy="46482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b="1" smtClean="0">
                <a:latin typeface="Trebuchet MS" panose="020B0603020202020204" pitchFamily="34" charset="0"/>
              </a:rPr>
              <a:t>Given:</a:t>
            </a: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Amount of deposit end of 3 years:  $41,441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Interest rate (discount) rate:		  9%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Frequency of compounding: 	        Annual 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Number of periods (3 years):	    3 periods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present value of this single sum?</a:t>
            </a:r>
            <a:endParaRPr lang="en-US" altLang="en-US" sz="2800" smtClean="0">
              <a:solidFill>
                <a:srgbClr val="A50021"/>
              </a:solidFill>
              <a:latin typeface="Trebuchet MS" panose="020B0603020202020204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$41,441/[(1+0.09)</a:t>
            </a:r>
            <a:r>
              <a:rPr lang="en-US" altLang="en-US" sz="2800" baseline="30000" smtClean="0">
                <a:solidFill>
                  <a:srgbClr val="FF3300"/>
                </a:solidFill>
                <a:latin typeface="Trebuchet MS" panose="020B0603020202020204" pitchFamily="34" charset="0"/>
              </a:rPr>
              <a:t>^3</a:t>
            </a: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] = $32,000.06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153120D-4B2D-4A9A-A10F-5D7FEBF893F9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709738"/>
            <a:ext cx="7543800" cy="4572000"/>
          </a:xfrm>
        </p:spPr>
        <p:txBody>
          <a:bodyPr/>
          <a:lstStyle/>
          <a:p>
            <a:pPr marL="0" indent="0">
              <a:buClr>
                <a:schemeClr val="tx1"/>
              </a:buClr>
              <a:buFontTx/>
              <a:buNone/>
              <a:defRPr/>
            </a:pPr>
            <a:r>
              <a:rPr lang="en-US" altLang="en-US" dirty="0" smtClean="0">
                <a:latin typeface="Trebuchet MS" pitchFamily="34" charset="0"/>
              </a:rPr>
              <a:t>Compound Interest Tables (single amount)</a:t>
            </a:r>
          </a:p>
          <a:p>
            <a:pPr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Table 1 - Present Value of a single amount of 1</a:t>
            </a:r>
          </a:p>
          <a:p>
            <a:pPr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Table 3 - Future Values of a single amount of 1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Compound interest tables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ED1AE33C-533F-4FD4-ACC2-239BECC2546E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zh-CN" sz="120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68463"/>
            <a:ext cx="7620000" cy="47244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sz="2800" b="1" smtClean="0">
                <a:latin typeface="Trebuchet MS" panose="020B0603020202020204" pitchFamily="34" charset="0"/>
              </a:rPr>
              <a:t>Given:</a:t>
            </a: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Amount of deposit today (PV):	 		$32,000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	Interest rate				9%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Frequency of compounding: 	     Annual 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Number of periods (3 years):    3 periods</a:t>
            </a:r>
          </a:p>
          <a:p>
            <a:pPr algn="ctr">
              <a:lnSpc>
                <a:spcPct val="80000"/>
              </a:lnSpc>
              <a:buSzPct val="90000"/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future value of this single sum?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	(use Table 3 to determine the factor of 1.29503)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$32,000 x (1.29503) = $41,440.93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2900" y="5676900"/>
            <a:ext cx="1778000" cy="5842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zh-CN" sz="1600" b="1" smtClean="0"/>
              <a:t>n=3 (column #) </a:t>
            </a:r>
          </a:p>
          <a:p>
            <a:pPr eaLnBrk="1" hangingPunct="1">
              <a:defRPr/>
            </a:pPr>
            <a:r>
              <a:rPr lang="en-US" altLang="zh-CN" sz="1600" b="1" smtClean="0"/>
              <a:t>i=9% (row #)</a:t>
            </a:r>
            <a:endParaRPr lang="zh-CN" altLang="en-US" sz="1600" b="1" smtClean="0"/>
          </a:p>
        </p:txBody>
      </p:sp>
      <p:cxnSp>
        <p:nvCxnSpPr>
          <p:cNvPr id="6" name="Straight Arrow Connector 5"/>
          <p:cNvCxnSpPr>
            <a:cxnSpLocks noChangeShapeType="1"/>
          </p:cNvCxnSpPr>
          <p:nvPr/>
        </p:nvCxnSpPr>
        <p:spPr bwMode="auto">
          <a:xfrm flipV="1">
            <a:off x="927100" y="5181600"/>
            <a:ext cx="495300" cy="4191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6630" name="Slide Number Placeholder 7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50B127B-AAA3-4217-8695-670B328DEBD4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 autoUpdateAnimBg="0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924800" cy="46482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b="1" smtClean="0">
                <a:latin typeface="Trebuchet MS" panose="020B0603020202020204" pitchFamily="34" charset="0"/>
              </a:rPr>
              <a:t>Given:</a:t>
            </a: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Amount of deposit end of 3 years:  $41,441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Interest rate (discount) rate:		  9%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Frequency of compounding: 	        Annual 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Number of periods (3 years):	    3 periods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present value of this single sum?</a:t>
            </a:r>
            <a:endParaRPr lang="en-US" altLang="en-US" sz="2800" smtClean="0">
              <a:solidFill>
                <a:srgbClr val="A50021"/>
              </a:solidFill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(use Table 1 to determine the factor of .77218)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$41,441 x (0.77218) = $32,000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2900" y="5676900"/>
            <a:ext cx="1778000" cy="5842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zh-CN" sz="1600" b="1" smtClean="0"/>
              <a:t>n=3 (column #) </a:t>
            </a:r>
          </a:p>
          <a:p>
            <a:pPr eaLnBrk="1" hangingPunct="1">
              <a:defRPr/>
            </a:pPr>
            <a:r>
              <a:rPr lang="en-US" altLang="zh-CN" sz="1600" b="1" smtClean="0"/>
              <a:t>i=9% (row #)</a:t>
            </a:r>
            <a:endParaRPr lang="zh-CN" altLang="en-US" sz="1600" b="1" smtClean="0"/>
          </a:p>
        </p:txBody>
      </p:sp>
      <p:cxnSp>
        <p:nvCxnSpPr>
          <p:cNvPr id="5" name="Straight Arrow Connector 4"/>
          <p:cNvCxnSpPr>
            <a:cxnSpLocks noChangeShapeType="1"/>
          </p:cNvCxnSpPr>
          <p:nvPr/>
        </p:nvCxnSpPr>
        <p:spPr bwMode="auto">
          <a:xfrm flipV="1">
            <a:off x="927100" y="5181600"/>
            <a:ext cx="495300" cy="4191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654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7FC6537-8C8C-475E-A416-3F3BAE5A3B52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12825" y="1377950"/>
            <a:ext cx="7772400" cy="4711700"/>
          </a:xfrm>
        </p:spPr>
        <p:txBody>
          <a:bodyPr/>
          <a:lstStyle/>
          <a:p>
            <a:pPr>
              <a:lnSpc>
                <a:spcPct val="70000"/>
              </a:lnSpc>
              <a:buClr>
                <a:schemeClr val="tx1"/>
              </a:buClr>
            </a:pPr>
            <a:r>
              <a:rPr lang="en-US" altLang="en-US" sz="2500" smtClean="0">
                <a:latin typeface="Trebuchet MS" panose="020B0603020202020204" pitchFamily="34" charset="0"/>
              </a:rPr>
              <a:t>Compound from present value to future value.</a:t>
            </a: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 lvl="1">
              <a:lnSpc>
                <a:spcPct val="70000"/>
              </a:lnSpc>
              <a:buClr>
                <a:schemeClr val="tx1"/>
              </a:buClr>
            </a:pPr>
            <a:r>
              <a:rPr lang="en-US" altLang="en-US" sz="2100" smtClean="0">
                <a:latin typeface="Trebuchet MS" panose="020B0603020202020204" pitchFamily="34" charset="0"/>
              </a:rPr>
              <a:t>Where (1+i)</a:t>
            </a:r>
            <a:r>
              <a:rPr lang="en-US" altLang="en-US" sz="2100" baseline="30000" smtClean="0">
                <a:latin typeface="Trebuchet MS" panose="020B0603020202020204" pitchFamily="34" charset="0"/>
              </a:rPr>
              <a:t>n</a:t>
            </a:r>
            <a:r>
              <a:rPr lang="en-US" altLang="en-US" sz="2100" smtClean="0">
                <a:latin typeface="Trebuchet MS" panose="020B0603020202020204" pitchFamily="34" charset="0"/>
              </a:rPr>
              <a:t> is the compounding factor, that can be found in table 3.</a:t>
            </a: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r>
              <a:rPr lang="en-US" altLang="en-US" sz="2500" smtClean="0">
                <a:latin typeface="Trebuchet MS" panose="020B0603020202020204" pitchFamily="34" charset="0"/>
              </a:rPr>
              <a:t>Discount from future value to its present value.</a:t>
            </a: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 marL="762000" lvl="2" indent="-342900">
              <a:lnSpc>
                <a:spcPct val="70000"/>
              </a:lnSpc>
              <a:spcBef>
                <a:spcPts val="1200"/>
              </a:spcBef>
              <a:buClr>
                <a:schemeClr val="tx1"/>
              </a:buClr>
            </a:pPr>
            <a:r>
              <a:rPr lang="en-US" altLang="en-US" sz="2100" smtClean="0">
                <a:latin typeface="Trebuchet MS" panose="020B0603020202020204" pitchFamily="34" charset="0"/>
              </a:rPr>
              <a:t>Where 1/(1+i)</a:t>
            </a:r>
            <a:r>
              <a:rPr lang="en-US" altLang="en-US" sz="2100" baseline="30000" smtClean="0">
                <a:latin typeface="Trebuchet MS" panose="020B0603020202020204" pitchFamily="34" charset="0"/>
              </a:rPr>
              <a:t>n</a:t>
            </a:r>
            <a:r>
              <a:rPr lang="en-US" altLang="en-US" sz="2100" smtClean="0">
                <a:latin typeface="Trebuchet MS" panose="020B0603020202020204" pitchFamily="34" charset="0"/>
              </a:rPr>
              <a:t> is the discount factor, that can be found in table 1</a:t>
            </a:r>
            <a:r>
              <a:rPr lang="en-US" altLang="en-US" sz="1700" smtClean="0">
                <a:latin typeface="Trebuchet MS" panose="020B0603020202020204" pitchFamily="34" charset="0"/>
              </a:rPr>
              <a:t>.</a:t>
            </a: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</a:pPr>
            <a:endParaRPr lang="en-US" altLang="en-US" sz="2500" smtClean="0">
              <a:latin typeface="Trebuchet MS" panose="020B0603020202020204" pitchFamily="34" charset="0"/>
            </a:endParaRPr>
          </a:p>
          <a:p>
            <a:pPr>
              <a:lnSpc>
                <a:spcPct val="70000"/>
              </a:lnSpc>
              <a:buClr>
                <a:schemeClr val="tx1"/>
              </a:buClr>
              <a:buFontTx/>
              <a:buNone/>
            </a:pPr>
            <a:endParaRPr lang="en-US" altLang="en-US" sz="1300" smtClean="0">
              <a:latin typeface="Trebuchet MS" panose="020B0603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Compound Formula</a:t>
            </a:r>
          </a:p>
        </p:txBody>
      </p:sp>
      <p:graphicFrame>
        <p:nvGraphicFramePr>
          <p:cNvPr id="28676" name="Object 2"/>
          <p:cNvGraphicFramePr>
            <a:graphicFrameLocks noChangeAspect="1"/>
          </p:cNvGraphicFramePr>
          <p:nvPr/>
        </p:nvGraphicFramePr>
        <p:xfrm>
          <a:off x="1887538" y="1728788"/>
          <a:ext cx="5184775" cy="549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7" name="Equation" r:id="rId4" imgW="2476500" imgH="241300" progId="Equation.3">
                  <p:embed/>
                </p:oleObj>
              </mc:Choice>
              <mc:Fallback>
                <p:oleObj name="Equation" r:id="rId4" imgW="2476500" imgH="2413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7538" y="1728788"/>
                        <a:ext cx="5184775" cy="549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7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532C3CE1-9A91-438C-988B-2B846A60B9C8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24</a:t>
            </a:fld>
            <a:endParaRPr lang="en-GB" altLang="zh-CN" sz="1200"/>
          </a:p>
        </p:txBody>
      </p:sp>
      <p:graphicFrame>
        <p:nvGraphicFramePr>
          <p:cNvPr id="28678" name="Object 4"/>
          <p:cNvGraphicFramePr>
            <a:graphicFrameLocks noChangeAspect="1"/>
          </p:cNvGraphicFramePr>
          <p:nvPr/>
        </p:nvGraphicFramePr>
        <p:xfrm>
          <a:off x="1152525" y="3671888"/>
          <a:ext cx="7232650" cy="877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8" name="Equation" r:id="rId6" imgW="3454400" imgH="419100" progId="Equation.3">
                  <p:embed/>
                </p:oleObj>
              </mc:Choice>
              <mc:Fallback>
                <p:oleObj name="Equation" r:id="rId6" imgW="3454400" imgH="4191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2525" y="3671888"/>
                        <a:ext cx="7232650" cy="877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8679" name="Straight Arrow Connector 2"/>
          <p:cNvCxnSpPr>
            <a:cxnSpLocks noChangeShapeType="1"/>
          </p:cNvCxnSpPr>
          <p:nvPr/>
        </p:nvCxnSpPr>
        <p:spPr bwMode="auto">
          <a:xfrm flipV="1">
            <a:off x="3255963" y="2136775"/>
            <a:ext cx="2967037" cy="252413"/>
          </a:xfrm>
          <a:prstGeom prst="straightConnector1">
            <a:avLst/>
          </a:prstGeom>
          <a:noFill/>
          <a:ln w="19050" algn="ctr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680" name="Straight Arrow Connector 8"/>
          <p:cNvCxnSpPr>
            <a:cxnSpLocks noChangeShapeType="1"/>
          </p:cNvCxnSpPr>
          <p:nvPr/>
        </p:nvCxnSpPr>
        <p:spPr bwMode="auto">
          <a:xfrm flipV="1">
            <a:off x="3713163" y="4338638"/>
            <a:ext cx="3711575" cy="376237"/>
          </a:xfrm>
          <a:prstGeom prst="straightConnector1">
            <a:avLst/>
          </a:prstGeom>
          <a:noFill/>
          <a:ln w="19050" algn="ctr">
            <a:solidFill>
              <a:srgbClr val="FF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681" name="Rectangle 1"/>
          <p:cNvSpPr>
            <a:spLocks noChangeArrowheads="1"/>
          </p:cNvSpPr>
          <p:nvPr/>
        </p:nvSpPr>
        <p:spPr bwMode="auto">
          <a:xfrm>
            <a:off x="6223000" y="1744663"/>
            <a:ext cx="849313" cy="514350"/>
          </a:xfrm>
          <a:prstGeom prst="rect">
            <a:avLst/>
          </a:prstGeom>
          <a:noFill/>
          <a:ln w="317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endParaRPr lang="en-GB" altLang="zh-CN" sz="2400">
              <a:cs typeface="Arial" panose="020B0604020202020204" pitchFamily="34" charset="0"/>
            </a:endParaRPr>
          </a:p>
        </p:txBody>
      </p:sp>
      <p:sp>
        <p:nvSpPr>
          <p:cNvPr id="28682" name="Rectangle 9"/>
          <p:cNvSpPr>
            <a:spLocks noChangeArrowheads="1"/>
          </p:cNvSpPr>
          <p:nvPr/>
        </p:nvSpPr>
        <p:spPr bwMode="auto">
          <a:xfrm>
            <a:off x="7424738" y="3676650"/>
            <a:ext cx="992187" cy="876300"/>
          </a:xfrm>
          <a:prstGeom prst="rect">
            <a:avLst/>
          </a:prstGeom>
          <a:noFill/>
          <a:ln w="317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endParaRPr lang="en-GB" altLang="zh-CN" sz="2400">
              <a:cs typeface="Arial" panose="020B0604020202020204" pitchFamily="34" charset="0"/>
            </a:endParaRPr>
          </a:p>
        </p:txBody>
      </p:sp>
      <p:sp>
        <p:nvSpPr>
          <p:cNvPr id="28683" name="Rectangle 12"/>
          <p:cNvSpPr>
            <a:spLocks noChangeArrowheads="1"/>
          </p:cNvSpPr>
          <p:nvPr/>
        </p:nvSpPr>
        <p:spPr bwMode="auto">
          <a:xfrm>
            <a:off x="2736850" y="2389188"/>
            <a:ext cx="714375" cy="273050"/>
          </a:xfrm>
          <a:prstGeom prst="rect">
            <a:avLst/>
          </a:prstGeom>
          <a:noFill/>
          <a:ln w="317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endParaRPr lang="en-GB" altLang="zh-CN" sz="2400">
              <a:cs typeface="Arial" panose="020B0604020202020204" pitchFamily="34" charset="0"/>
            </a:endParaRPr>
          </a:p>
        </p:txBody>
      </p:sp>
      <p:sp>
        <p:nvSpPr>
          <p:cNvPr id="28684" name="Rectangle 13"/>
          <p:cNvSpPr>
            <a:spLocks noChangeArrowheads="1"/>
          </p:cNvSpPr>
          <p:nvPr/>
        </p:nvSpPr>
        <p:spPr bwMode="auto">
          <a:xfrm>
            <a:off x="2736850" y="4618038"/>
            <a:ext cx="976313" cy="354012"/>
          </a:xfrm>
          <a:prstGeom prst="rect">
            <a:avLst/>
          </a:prstGeom>
          <a:noFill/>
          <a:ln w="317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endParaRPr lang="en-GB" altLang="zh-CN" sz="2400"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68463"/>
            <a:ext cx="7620000" cy="47244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sz="2800" b="1" smtClean="0">
                <a:latin typeface="Trebuchet MS" panose="020B0603020202020204" pitchFamily="34" charset="0"/>
              </a:rPr>
              <a:t>Given:</a:t>
            </a: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Amount of deposit today (PV):	 		$50,000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	Interest rate				11%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Frequency of compounding: 	     Annual </a:t>
            </a:r>
          </a:p>
          <a:p>
            <a:pPr>
              <a:lnSpc>
                <a:spcPct val="8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	Number of periods (5 years):    5 periods</a:t>
            </a:r>
          </a:p>
          <a:p>
            <a:pPr algn="ctr">
              <a:lnSpc>
                <a:spcPct val="80000"/>
              </a:lnSpc>
              <a:buSzPct val="90000"/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future value of this single sum?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	(use Table 3 to determine the compounding factor of 1.68506)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$50,000 x (1.68506) = $84,253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OR $50,000*(1.11)^5 = $84,252.91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0500" y="5829300"/>
            <a:ext cx="1778000" cy="5842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zh-CN" sz="1600" b="1" smtClean="0"/>
              <a:t>n=5 (column #) </a:t>
            </a:r>
          </a:p>
          <a:p>
            <a:pPr eaLnBrk="1" hangingPunct="1">
              <a:defRPr/>
            </a:pPr>
            <a:r>
              <a:rPr lang="en-US" altLang="zh-CN" sz="1600" b="1" smtClean="0"/>
              <a:t>i=11% (row #)</a:t>
            </a:r>
            <a:endParaRPr lang="zh-CN" altLang="en-US" sz="1600" b="1" smtClean="0"/>
          </a:p>
        </p:txBody>
      </p:sp>
      <p:cxnSp>
        <p:nvCxnSpPr>
          <p:cNvPr id="5" name="Straight Arrow Connector 4"/>
          <p:cNvCxnSpPr>
            <a:cxnSpLocks noChangeShapeType="1"/>
          </p:cNvCxnSpPr>
          <p:nvPr/>
        </p:nvCxnSpPr>
        <p:spPr bwMode="auto">
          <a:xfrm flipV="1">
            <a:off x="927100" y="5181600"/>
            <a:ext cx="495300" cy="6096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9702" name="Slide Number Placeholder 5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F31250C-E888-4F8D-AE2A-F85EEA262A67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 autoUpdateAnimBg="0"/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924800" cy="46482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b="1" smtClean="0">
                <a:latin typeface="Trebuchet MS" panose="020B0603020202020204" pitchFamily="34" charset="0"/>
              </a:rPr>
              <a:t>Given:</a:t>
            </a:r>
            <a:endParaRPr lang="en-US" altLang="en-US" sz="2800" smtClean="0"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Amount of deposit end of 5 years:  $84,253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Interest rate (discount) rate:		  11%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Frequency of compounding: 	        Annual </a:t>
            </a:r>
          </a:p>
          <a:p>
            <a:pPr>
              <a:lnSpc>
                <a:spcPct val="90000"/>
              </a:lnSpc>
              <a:buSzPct val="90000"/>
            </a:pPr>
            <a:r>
              <a:rPr lang="en-US" altLang="en-US" sz="2800" smtClean="0">
                <a:latin typeface="Trebuchet MS" panose="020B0603020202020204" pitchFamily="34" charset="0"/>
              </a:rPr>
              <a:t>   Number of periods (5 years):	    5 periods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present value of this single sum?</a:t>
            </a:r>
            <a:endParaRPr lang="en-US" altLang="en-US" sz="2800" smtClean="0">
              <a:solidFill>
                <a:srgbClr val="A50021"/>
              </a:solidFill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(use Table 1 to determine the discount factor of .59345)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$84,253 x (0.59345) = $50,000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OR $84,253/[(1.11)^5] = $50,000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US" altLang="en-US" sz="2800" smtClean="0">
              <a:solidFill>
                <a:srgbClr val="FF3300"/>
              </a:solidFill>
              <a:latin typeface="Trebuchet MS" panose="020B0603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Single sum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0500" y="5829300"/>
            <a:ext cx="1778000" cy="5842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zh-CN" sz="1600" b="1" smtClean="0"/>
              <a:t>n=5 (column #) </a:t>
            </a:r>
          </a:p>
          <a:p>
            <a:pPr eaLnBrk="1" hangingPunct="1">
              <a:defRPr/>
            </a:pPr>
            <a:r>
              <a:rPr lang="en-US" altLang="zh-CN" sz="1600" b="1" smtClean="0"/>
              <a:t>i=11% (row #)</a:t>
            </a:r>
            <a:endParaRPr lang="zh-CN" altLang="en-US" sz="1600" b="1" smtClean="0"/>
          </a:p>
        </p:txBody>
      </p:sp>
      <p:cxnSp>
        <p:nvCxnSpPr>
          <p:cNvPr id="5" name="Straight Arrow Connector 4"/>
          <p:cNvCxnSpPr>
            <a:cxnSpLocks noChangeShapeType="1"/>
          </p:cNvCxnSpPr>
          <p:nvPr/>
        </p:nvCxnSpPr>
        <p:spPr bwMode="auto">
          <a:xfrm flipV="1">
            <a:off x="419100" y="5321300"/>
            <a:ext cx="889000" cy="5080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26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0ADF6DA8-58BE-4470-8C1C-F246EE4EE4DA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26</a:t>
            </a:fld>
            <a:endParaRPr lang="en-GB" altLang="zh-CN" sz="120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619250"/>
            <a:ext cx="7543800" cy="434340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US" altLang="en-US" smtClean="0">
                <a:latin typeface="Trebuchet MS" panose="020B0603020202020204" pitchFamily="34" charset="0"/>
              </a:rPr>
              <a:t>An annuity requires that:</a:t>
            </a:r>
          </a:p>
          <a:p>
            <a:pPr marL="609600" indent="-609600"/>
            <a:r>
              <a:rPr lang="en-US" altLang="en-US" smtClean="0">
                <a:latin typeface="Trebuchet MS" panose="020B0603020202020204" pitchFamily="34" charset="0"/>
              </a:rPr>
              <a:t>the periodic payments or receipts (rents) always be of the same amount,</a:t>
            </a:r>
          </a:p>
          <a:p>
            <a:pPr marL="609600" indent="-609600"/>
            <a:r>
              <a:rPr lang="en-US" altLang="en-US" smtClean="0">
                <a:latin typeface="Trebuchet MS" panose="020B0603020202020204" pitchFamily="34" charset="0"/>
              </a:rPr>
              <a:t>the interval between such payments or receipts be the same, and</a:t>
            </a:r>
          </a:p>
          <a:p>
            <a:pPr marL="609600" indent="-609600"/>
            <a:r>
              <a:rPr lang="en-US" altLang="en-US" smtClean="0">
                <a:latin typeface="Trebuchet MS" panose="020B0603020202020204" pitchFamily="34" charset="0"/>
              </a:rPr>
              <a:t>the interest be compounded once each interval.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Annuity problem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CA69EE09-5A06-4445-B187-092A88C111B4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27</a:t>
            </a:fld>
            <a:endParaRPr lang="en-GB" altLang="zh-CN" sz="120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44550" y="1096963"/>
            <a:ext cx="7620000" cy="4114800"/>
          </a:xfrm>
        </p:spPr>
        <p:txBody>
          <a:bodyPr>
            <a:normAutofit lnSpcReduction="10000"/>
          </a:bodyPr>
          <a:lstStyle/>
          <a:p>
            <a:pPr marL="609600" indent="-609600">
              <a:buFontTx/>
              <a:buNone/>
              <a:defRPr/>
            </a:pPr>
            <a:r>
              <a:rPr lang="en-US" altLang="en-US" dirty="0" smtClean="0">
                <a:latin typeface="Trebuchet MS" pitchFamily="34" charset="0"/>
              </a:rPr>
              <a:t>Annuities may be broadly classified as:</a:t>
            </a:r>
            <a:endParaRPr lang="en-US" altLang="en-US" sz="3600" dirty="0" smtClean="0">
              <a:latin typeface="Trebuchet MS" pitchFamily="34" charset="0"/>
            </a:endParaRPr>
          </a:p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Ordinary annuities: where the rents occur at the end of the period.</a:t>
            </a:r>
          </a:p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Annuities due: where rents occur at the beginning of the period.</a:t>
            </a:r>
          </a:p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Usually by default, annuities refer to Ordinary annuities.</a:t>
            </a:r>
          </a:p>
          <a:p>
            <a:pPr marL="609600" indent="-609600"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Present value of an annuity formula: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Annuity problem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9A9A0F1A-7FEB-4BB7-BB16-A8F7892ACB84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28</a:t>
            </a:fld>
            <a:endParaRPr lang="en-GB" altLang="zh-CN" sz="1200"/>
          </a:p>
        </p:txBody>
      </p:sp>
      <p:graphicFrame>
        <p:nvGraphicFramePr>
          <p:cNvPr id="32773" name="Object 1"/>
          <p:cNvGraphicFramePr>
            <a:graphicFrameLocks noChangeAspect="1"/>
          </p:cNvGraphicFramePr>
          <p:nvPr/>
        </p:nvGraphicFramePr>
        <p:xfrm>
          <a:off x="2084388" y="5122863"/>
          <a:ext cx="4306887" cy="135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5" name="Equation" r:id="rId4" imgW="2057400" imgH="596880" progId="Equation.3">
                  <p:embed/>
                </p:oleObj>
              </mc:Choice>
              <mc:Fallback>
                <p:oleObj name="Equation" r:id="rId4" imgW="2057400" imgH="59688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84388" y="5122863"/>
                        <a:ext cx="4306887" cy="135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709738"/>
            <a:ext cx="7543800" cy="4572000"/>
          </a:xfrm>
        </p:spPr>
        <p:txBody>
          <a:bodyPr/>
          <a:lstStyle/>
          <a:p>
            <a:pPr marL="0" indent="0">
              <a:buClr>
                <a:schemeClr val="tx1"/>
              </a:buClr>
              <a:buFontTx/>
              <a:buNone/>
              <a:defRPr/>
            </a:pPr>
            <a:r>
              <a:rPr lang="en-US" altLang="en-US" dirty="0" smtClean="0">
                <a:latin typeface="Trebuchet MS" pitchFamily="34" charset="0"/>
              </a:rPr>
              <a:t>Compound Interest Tables (Annuity)</a:t>
            </a:r>
          </a:p>
          <a:p>
            <a:pPr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Table 2 - Present Value of an annuity of 1</a:t>
            </a:r>
          </a:p>
          <a:p>
            <a:pPr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Table 4 - Future Values of an annuity of 1</a:t>
            </a:r>
          </a:p>
          <a:p>
            <a:pPr>
              <a:buClr>
                <a:schemeClr val="tx1"/>
              </a:buClr>
              <a:defRPr/>
            </a:pPr>
            <a:r>
              <a:rPr lang="en-US" altLang="en-US" dirty="0" smtClean="0">
                <a:latin typeface="Trebuchet MS" pitchFamily="34" charset="0"/>
              </a:rPr>
              <a:t>Both tables assume 1$ is received every single period in the future until the term of the annuity.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Compound interest tables</a:t>
            </a: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F45329EF-540B-454E-9090-D273BD7F2440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29</a:t>
            </a:fld>
            <a:endParaRPr lang="en-GB" altLang="zh-CN" sz="120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965200"/>
            <a:ext cx="7772400" cy="48006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Given: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Rental receipts at the end of each period: $6,000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 Compounding:				Annual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 Number of periods (years):	5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 Interest rate:				12%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the present value of these receipts?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Use table 2 to derive the factor of 3.60478	</a:t>
            </a:r>
            <a:r>
              <a:rPr lang="en-US" altLang="en-US" sz="2800" smtClean="0">
                <a:solidFill>
                  <a:srgbClr val="A50021"/>
                </a:solidFill>
                <a:latin typeface="Trebuchet MS" panose="020B0603020202020204" pitchFamily="34" charset="0"/>
              </a:rPr>
              <a:t>	</a:t>
            </a: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$6,000 x (3.60478) = $ 21,628.68  OR</a:t>
            </a:r>
            <a:endParaRPr lang="en-US" altLang="en-US" sz="2800" smtClean="0">
              <a:solidFill>
                <a:srgbClr val="FF0000"/>
              </a:solidFill>
              <a:latin typeface="Trebuchet MS" panose="020B0603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Annuity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3688" y="5181600"/>
            <a:ext cx="1778000" cy="5842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zh-CN" sz="1600" b="1" smtClean="0"/>
              <a:t>n=5 (column #) </a:t>
            </a:r>
          </a:p>
          <a:p>
            <a:pPr eaLnBrk="1" hangingPunct="1">
              <a:defRPr/>
            </a:pPr>
            <a:r>
              <a:rPr lang="en-US" altLang="zh-CN" sz="1600" b="1" smtClean="0"/>
              <a:t>i=12% (row #)</a:t>
            </a:r>
            <a:endParaRPr lang="zh-CN" altLang="en-US" sz="1600" b="1" smtClean="0"/>
          </a:p>
        </p:txBody>
      </p:sp>
      <p:cxnSp>
        <p:nvCxnSpPr>
          <p:cNvPr id="5" name="Straight Arrow Connector 4"/>
          <p:cNvCxnSpPr>
            <a:cxnSpLocks noChangeShapeType="1"/>
          </p:cNvCxnSpPr>
          <p:nvPr/>
        </p:nvCxnSpPr>
        <p:spPr bwMode="auto">
          <a:xfrm flipV="1">
            <a:off x="2103438" y="4730750"/>
            <a:ext cx="1292225" cy="4572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4822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0F533358-8A1D-4FC6-9BF4-66F5F0EEBE0B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30</a:t>
            </a:fld>
            <a:endParaRPr lang="en-GB" altLang="zh-CN" sz="1200"/>
          </a:p>
        </p:txBody>
      </p:sp>
      <p:graphicFrame>
        <p:nvGraphicFramePr>
          <p:cNvPr id="34823" name="Object 2"/>
          <p:cNvGraphicFramePr>
            <a:graphicFrameLocks noChangeAspect="1"/>
          </p:cNvGraphicFramePr>
          <p:nvPr/>
        </p:nvGraphicFramePr>
        <p:xfrm>
          <a:off x="862013" y="5111750"/>
          <a:ext cx="6751637" cy="135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5" name="Equation" r:id="rId4" imgW="3225600" imgH="596880" progId="Equation.3">
                  <p:embed/>
                </p:oleObj>
              </mc:Choice>
              <mc:Fallback>
                <p:oleObj name="Equation" r:id="rId4" imgW="3225600" imgH="5968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2013" y="5111750"/>
                        <a:ext cx="6751637" cy="135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60425" y="1084263"/>
            <a:ext cx="7696200" cy="46482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Given: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Deposit made at the end of each period:  	$5,000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 Compounding:			Annual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  Number of periods:		Five</a:t>
            </a:r>
          </a:p>
          <a:p>
            <a:pPr>
              <a:lnSpc>
                <a:spcPct val="90000"/>
              </a:lnSpc>
            </a:pPr>
            <a:r>
              <a:rPr lang="en-US" altLang="en-US" sz="2800" smtClean="0">
                <a:latin typeface="Trebuchet MS" panose="020B0603020202020204" pitchFamily="34" charset="0"/>
              </a:rPr>
              <a:t>  Interest rate:			12%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What is future value of these deposits?</a:t>
            </a:r>
            <a:endParaRPr lang="en-US" altLang="en-US" sz="3600" smtClean="0">
              <a:solidFill>
                <a:srgbClr val="FF3300"/>
              </a:solidFill>
              <a:latin typeface="Trebuchet MS" panose="020B0603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800" smtClean="0">
                <a:latin typeface="Trebuchet MS" panose="020B0603020202020204" pitchFamily="34" charset="0"/>
              </a:rPr>
              <a:t>Use table 4 to derive the factor of 6.35285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800" smtClean="0">
                <a:solidFill>
                  <a:srgbClr val="FF3300"/>
                </a:solidFill>
                <a:latin typeface="Trebuchet MS" panose="020B0603020202020204" pitchFamily="34" charset="0"/>
              </a:rPr>
              <a:t>$5,000 x (6.35285) = $ 31,764.25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9063" y="21907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Annuity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6063" y="5003800"/>
            <a:ext cx="1778000" cy="5842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zh-CN" sz="1600" b="1" dirty="0" smtClean="0"/>
              <a:t>n=5 (column #) </a:t>
            </a:r>
          </a:p>
          <a:p>
            <a:pPr eaLnBrk="1" hangingPunct="1">
              <a:defRPr/>
            </a:pPr>
            <a:r>
              <a:rPr lang="en-US" altLang="zh-CN" sz="1600" b="1" dirty="0" err="1" smtClean="0"/>
              <a:t>i</a:t>
            </a:r>
            <a:r>
              <a:rPr lang="en-US" altLang="zh-CN" sz="1600" b="1" dirty="0" smtClean="0"/>
              <a:t>=12% (row #)</a:t>
            </a:r>
            <a:endParaRPr lang="zh-CN" altLang="en-US" sz="1600" b="1" dirty="0" smtClean="0"/>
          </a:p>
        </p:txBody>
      </p:sp>
      <p:cxnSp>
        <p:nvCxnSpPr>
          <p:cNvPr id="5" name="Straight Arrow Connector 4"/>
          <p:cNvCxnSpPr>
            <a:cxnSpLocks noChangeShapeType="1"/>
          </p:cNvCxnSpPr>
          <p:nvPr/>
        </p:nvCxnSpPr>
        <p:spPr bwMode="auto">
          <a:xfrm flipV="1">
            <a:off x="2043113" y="5003800"/>
            <a:ext cx="1755775" cy="4064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5846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6CDAEDA-7F3E-483E-B663-5F29377BCB1D}" type="slidenum">
              <a:rPr lang="en-GB" altLang="zh-CN" sz="1200"/>
              <a:pPr>
                <a:spcBef>
                  <a:spcPct val="0"/>
                </a:spcBef>
                <a:buClrTx/>
                <a:buFontTx/>
                <a:buNone/>
              </a:pPr>
              <a:t>31</a:t>
            </a:fld>
            <a:endParaRPr lang="en-GB" altLang="zh-CN" sz="1200"/>
          </a:p>
        </p:txBody>
      </p:sp>
      <p:graphicFrame>
        <p:nvGraphicFramePr>
          <p:cNvPr id="35847" name="Object 1"/>
          <p:cNvGraphicFramePr>
            <a:graphicFrameLocks noChangeAspect="1"/>
          </p:cNvGraphicFramePr>
          <p:nvPr/>
        </p:nvGraphicFramePr>
        <p:xfrm>
          <a:off x="723900" y="5508625"/>
          <a:ext cx="7556500" cy="1330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9" name="Equation" r:id="rId4" imgW="2819160" imgH="482400" progId="Equation.3">
                  <p:embed/>
                </p:oleObj>
              </mc:Choice>
              <mc:Fallback>
                <p:oleObj name="Equation" r:id="rId4" imgW="2819160" imgH="4824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" y="5508625"/>
                        <a:ext cx="7556500" cy="1330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  <p:bldP spid="4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PRESENTATIONGUID" val="e72460ab-61ba-4f04-af69-e64c42698aef"/>
  <p:tag name="WASPOLLED" val="1CEFDE6D4E3C4DA3A2FE4A837E810285"/>
  <p:tag name="TPVERSION" val="6"/>
  <p:tag name="TPFULLVERSION" val="7.4.0.111"/>
  <p:tag name="PPTVERSION" val="15"/>
  <p:tag name="TPOS" val="2"/>
  <p:tag name="TPLASTSAVEVERSION" val="6.2 PC"/>
</p:tagLst>
</file>

<file path=ppt/theme/theme1.xml><?xml version="1.0" encoding="utf-8"?>
<a:theme xmlns:a="http://schemas.openxmlformats.org/drawingml/2006/main" name="Business-School-Template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-6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-64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Business-School-Template</Template>
  <TotalTime>430</TotalTime>
  <Words>1105</Words>
  <Application>Microsoft Office PowerPoint</Application>
  <PresentationFormat>On-screen Show (4:3)</PresentationFormat>
  <Paragraphs>247</Paragraphs>
  <Slides>31</Slides>
  <Notes>26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Arial</vt:lpstr>
      <vt:lpstr>ＭＳ Ｐゴシック</vt:lpstr>
      <vt:lpstr>Wingdings</vt:lpstr>
      <vt:lpstr>Calibri</vt:lpstr>
      <vt:lpstr>宋体</vt:lpstr>
      <vt:lpstr>Trebuchet MS</vt:lpstr>
      <vt:lpstr>Times New Roman</vt:lpstr>
      <vt:lpstr>Business-School-Template</vt:lpstr>
      <vt:lpstr>Microsoft Equation 3.0</vt:lpstr>
      <vt:lpstr>Microsoft Excel Chart</vt:lpstr>
      <vt:lpstr>Economics, Planning and Finance</vt:lpstr>
      <vt:lpstr>PowerPoint Presentation</vt:lpstr>
      <vt:lpstr>PowerPoint Presentation</vt:lpstr>
      <vt:lpstr>PowerPoint Presentation</vt:lpstr>
      <vt:lpstr>Time Value of Money</vt:lpstr>
      <vt:lpstr>Time Value of Money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Kingston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title here</dc:title>
  <dc:creator>KU41899</dc:creator>
  <cp:lastModifiedBy>Jia</cp:lastModifiedBy>
  <cp:revision>67</cp:revision>
  <dcterms:created xsi:type="dcterms:W3CDTF">2011-09-12T11:00:47Z</dcterms:created>
  <dcterms:modified xsi:type="dcterms:W3CDTF">2017-12-11T11:24:35Z</dcterms:modified>
</cp:coreProperties>
</file>