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78" r:id="rId4"/>
    <p:sldId id="279" r:id="rId5"/>
    <p:sldId id="263" r:id="rId6"/>
    <p:sldId id="261" r:id="rId7"/>
    <p:sldId id="259" r:id="rId8"/>
    <p:sldId id="258" r:id="rId9"/>
    <p:sldId id="264" r:id="rId10"/>
    <p:sldId id="265" r:id="rId11"/>
    <p:sldId id="266" r:id="rId12"/>
    <p:sldId id="260" r:id="rId13"/>
    <p:sldId id="257" r:id="rId14"/>
    <p:sldId id="267" r:id="rId15"/>
    <p:sldId id="262" r:id="rId16"/>
    <p:sldId id="269" r:id="rId17"/>
    <p:sldId id="270" r:id="rId18"/>
    <p:sldId id="271" r:id="rId19"/>
    <p:sldId id="272" r:id="rId20"/>
    <p:sldId id="273" r:id="rId21"/>
    <p:sldId id="268" r:id="rId22"/>
    <p:sldId id="274" r:id="rId23"/>
    <p:sldId id="275" r:id="rId24"/>
    <p:sldId id="2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1" d="100"/>
          <a:sy n="91" d="100"/>
        </p:scale>
        <p:origin x="84"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6458FF7-63A1-467E-A1BC-53479AA6031A}" type="datetimeFigureOut">
              <a:rPr lang="en-GB" smtClean="0"/>
              <a:t>28/09/2017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5E78DA-34BF-477B-84A3-B76C5549A915}" type="slidenum">
              <a:rPr lang="en-GB" smtClean="0"/>
              <a:t>‹#›</a:t>
            </a:fld>
            <a:endParaRPr lang="en-GB"/>
          </a:p>
        </p:txBody>
      </p:sp>
    </p:spTree>
    <p:extLst>
      <p:ext uri="{BB962C8B-B14F-4D97-AF65-F5344CB8AC3E}">
        <p14:creationId xmlns:p14="http://schemas.microsoft.com/office/powerpoint/2010/main" val="1980493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6458FF7-63A1-467E-A1BC-53479AA6031A}" type="datetimeFigureOut">
              <a:rPr lang="en-GB" smtClean="0"/>
              <a:t>28/09/2017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5E78DA-34BF-477B-84A3-B76C5549A915}" type="slidenum">
              <a:rPr lang="en-GB" smtClean="0"/>
              <a:t>‹#›</a:t>
            </a:fld>
            <a:endParaRPr lang="en-GB"/>
          </a:p>
        </p:txBody>
      </p:sp>
    </p:spTree>
    <p:extLst>
      <p:ext uri="{BB962C8B-B14F-4D97-AF65-F5344CB8AC3E}">
        <p14:creationId xmlns:p14="http://schemas.microsoft.com/office/powerpoint/2010/main" val="3096678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6458FF7-63A1-467E-A1BC-53479AA6031A}" type="datetimeFigureOut">
              <a:rPr lang="en-GB" smtClean="0"/>
              <a:t>28/09/2017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5E78DA-34BF-477B-84A3-B76C5549A915}" type="slidenum">
              <a:rPr lang="en-GB" smtClean="0"/>
              <a:t>‹#›</a:t>
            </a:fld>
            <a:endParaRPr lang="en-GB"/>
          </a:p>
        </p:txBody>
      </p:sp>
    </p:spTree>
    <p:extLst>
      <p:ext uri="{BB962C8B-B14F-4D97-AF65-F5344CB8AC3E}">
        <p14:creationId xmlns:p14="http://schemas.microsoft.com/office/powerpoint/2010/main" val="3060792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6458FF7-63A1-467E-A1BC-53479AA6031A}" type="datetimeFigureOut">
              <a:rPr lang="en-GB" smtClean="0"/>
              <a:t>28/09/2017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5E78DA-34BF-477B-84A3-B76C5549A915}" type="slidenum">
              <a:rPr lang="en-GB" smtClean="0"/>
              <a:t>‹#›</a:t>
            </a:fld>
            <a:endParaRPr lang="en-GB"/>
          </a:p>
        </p:txBody>
      </p:sp>
    </p:spTree>
    <p:extLst>
      <p:ext uri="{BB962C8B-B14F-4D97-AF65-F5344CB8AC3E}">
        <p14:creationId xmlns:p14="http://schemas.microsoft.com/office/powerpoint/2010/main" val="3606787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6458FF7-63A1-467E-A1BC-53479AA6031A}" type="datetimeFigureOut">
              <a:rPr lang="en-GB" smtClean="0"/>
              <a:t>28/09/2017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5E78DA-34BF-477B-84A3-B76C5549A915}" type="slidenum">
              <a:rPr lang="en-GB" smtClean="0"/>
              <a:t>‹#›</a:t>
            </a:fld>
            <a:endParaRPr lang="en-GB"/>
          </a:p>
        </p:txBody>
      </p:sp>
    </p:spTree>
    <p:extLst>
      <p:ext uri="{BB962C8B-B14F-4D97-AF65-F5344CB8AC3E}">
        <p14:creationId xmlns:p14="http://schemas.microsoft.com/office/powerpoint/2010/main" val="2134742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6458FF7-63A1-467E-A1BC-53479AA6031A}" type="datetimeFigureOut">
              <a:rPr lang="en-GB" smtClean="0"/>
              <a:t>28/09/2017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5E78DA-34BF-477B-84A3-B76C5549A915}" type="slidenum">
              <a:rPr lang="en-GB" smtClean="0"/>
              <a:t>‹#›</a:t>
            </a:fld>
            <a:endParaRPr lang="en-GB"/>
          </a:p>
        </p:txBody>
      </p:sp>
    </p:spTree>
    <p:extLst>
      <p:ext uri="{BB962C8B-B14F-4D97-AF65-F5344CB8AC3E}">
        <p14:creationId xmlns:p14="http://schemas.microsoft.com/office/powerpoint/2010/main" val="2869409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458FF7-63A1-467E-A1BC-53479AA6031A}" type="datetimeFigureOut">
              <a:rPr lang="en-GB" smtClean="0"/>
              <a:t>28/09/2017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5E78DA-34BF-477B-84A3-B76C5549A915}" type="slidenum">
              <a:rPr lang="en-GB" smtClean="0"/>
              <a:t>‹#›</a:t>
            </a:fld>
            <a:endParaRPr lang="en-GB"/>
          </a:p>
        </p:txBody>
      </p:sp>
    </p:spTree>
    <p:extLst>
      <p:ext uri="{BB962C8B-B14F-4D97-AF65-F5344CB8AC3E}">
        <p14:creationId xmlns:p14="http://schemas.microsoft.com/office/powerpoint/2010/main" val="3193001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458FF7-63A1-467E-A1BC-53479AA6031A}" type="datetimeFigureOut">
              <a:rPr lang="en-GB" smtClean="0"/>
              <a:t>28/09/2017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5E78DA-34BF-477B-84A3-B76C5549A915}" type="slidenum">
              <a:rPr lang="en-GB" smtClean="0"/>
              <a:t>‹#›</a:t>
            </a:fld>
            <a:endParaRPr lang="en-GB"/>
          </a:p>
        </p:txBody>
      </p:sp>
    </p:spTree>
    <p:extLst>
      <p:ext uri="{BB962C8B-B14F-4D97-AF65-F5344CB8AC3E}">
        <p14:creationId xmlns:p14="http://schemas.microsoft.com/office/powerpoint/2010/main" val="264199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458FF7-63A1-467E-A1BC-53479AA6031A}" type="datetimeFigureOut">
              <a:rPr lang="en-GB" smtClean="0"/>
              <a:t>28/09/2017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5E78DA-34BF-477B-84A3-B76C5549A915}" type="slidenum">
              <a:rPr lang="en-GB" smtClean="0"/>
              <a:t>‹#›</a:t>
            </a:fld>
            <a:endParaRPr lang="en-GB"/>
          </a:p>
        </p:txBody>
      </p:sp>
    </p:spTree>
    <p:extLst>
      <p:ext uri="{BB962C8B-B14F-4D97-AF65-F5344CB8AC3E}">
        <p14:creationId xmlns:p14="http://schemas.microsoft.com/office/powerpoint/2010/main" val="133627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6458FF7-63A1-467E-A1BC-53479AA6031A}" type="datetimeFigureOut">
              <a:rPr lang="en-GB" smtClean="0"/>
              <a:t>28/09/2017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5E78DA-34BF-477B-84A3-B76C5549A915}" type="slidenum">
              <a:rPr lang="en-GB" smtClean="0"/>
              <a:t>‹#›</a:t>
            </a:fld>
            <a:endParaRPr lang="en-GB"/>
          </a:p>
        </p:txBody>
      </p:sp>
    </p:spTree>
    <p:extLst>
      <p:ext uri="{BB962C8B-B14F-4D97-AF65-F5344CB8AC3E}">
        <p14:creationId xmlns:p14="http://schemas.microsoft.com/office/powerpoint/2010/main" val="1357825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6458FF7-63A1-467E-A1BC-53479AA6031A}" type="datetimeFigureOut">
              <a:rPr lang="en-GB" smtClean="0"/>
              <a:t>28/09/2017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5E78DA-34BF-477B-84A3-B76C5549A915}" type="slidenum">
              <a:rPr lang="en-GB" smtClean="0"/>
              <a:t>‹#›</a:t>
            </a:fld>
            <a:endParaRPr lang="en-GB"/>
          </a:p>
        </p:txBody>
      </p:sp>
    </p:spTree>
    <p:extLst>
      <p:ext uri="{BB962C8B-B14F-4D97-AF65-F5344CB8AC3E}">
        <p14:creationId xmlns:p14="http://schemas.microsoft.com/office/powerpoint/2010/main" val="2108588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458FF7-63A1-467E-A1BC-53479AA6031A}" type="datetimeFigureOut">
              <a:rPr lang="en-GB" smtClean="0"/>
              <a:t>28/09/2017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5E78DA-34BF-477B-84A3-B76C5549A915}" type="slidenum">
              <a:rPr lang="en-GB" smtClean="0"/>
              <a:t>‹#›</a:t>
            </a:fld>
            <a:endParaRPr lang="en-GB"/>
          </a:p>
        </p:txBody>
      </p:sp>
    </p:spTree>
    <p:extLst>
      <p:ext uri="{BB962C8B-B14F-4D97-AF65-F5344CB8AC3E}">
        <p14:creationId xmlns:p14="http://schemas.microsoft.com/office/powerpoint/2010/main" val="25643224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psychologytoday.com/basics/fear"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Sex</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2106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Petrushka</a:t>
            </a:r>
            <a:r>
              <a:rPr lang="en-GB" dirty="0" smtClean="0"/>
              <a:t> Clarkson (2003)</a:t>
            </a:r>
            <a:endParaRPr lang="en-GB" dirty="0"/>
          </a:p>
        </p:txBody>
      </p:sp>
      <p:sp>
        <p:nvSpPr>
          <p:cNvPr id="6" name="Content Placeholder 5"/>
          <p:cNvSpPr>
            <a:spLocks noGrp="1"/>
          </p:cNvSpPr>
          <p:nvPr>
            <p:ph sz="half" idx="2"/>
          </p:nvPr>
        </p:nvSpPr>
        <p:spPr/>
        <p:txBody>
          <a:bodyPr/>
          <a:lstStyle/>
          <a:p>
            <a:r>
              <a:rPr lang="en-GB" dirty="0" smtClean="0"/>
              <a:t>Raised the issue that therapists don’t do sex.</a:t>
            </a:r>
            <a:endParaRPr lang="en-GB" dirty="0"/>
          </a:p>
        </p:txBody>
      </p:sp>
      <p:pic>
        <p:nvPicPr>
          <p:cNvPr id="9" name="Content Placeholder 8"/>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978554" y="1825625"/>
            <a:ext cx="290089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6900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Statement of ethical practice (1) </a:t>
            </a:r>
            <a:r>
              <a:rPr lang="en-US" dirty="0" smtClean="0"/>
              <a:t>July 2016</a:t>
            </a:r>
            <a:r>
              <a:rPr lang="en-GB" dirty="0"/>
              <a:t/>
            </a:r>
            <a:br>
              <a:rPr lang="en-GB" dirty="0"/>
            </a:br>
            <a:r>
              <a:rPr lang="en-GB" dirty="0" smtClean="0"/>
              <a:t> </a:t>
            </a:r>
            <a:endParaRPr lang="en-GB" dirty="0"/>
          </a:p>
        </p:txBody>
      </p:sp>
      <p:sp>
        <p:nvSpPr>
          <p:cNvPr id="3" name="Content Placeholder 2"/>
          <p:cNvSpPr>
            <a:spLocks noGrp="1"/>
          </p:cNvSpPr>
          <p:nvPr>
            <p:ph sz="half" idx="1"/>
          </p:nvPr>
        </p:nvSpPr>
        <p:spPr/>
        <p:txBody>
          <a:bodyPr>
            <a:normAutofit fontScale="92500" lnSpcReduction="20000"/>
          </a:bodyPr>
          <a:lstStyle/>
          <a:p>
            <a:r>
              <a:rPr lang="en-US" dirty="0"/>
              <a:t>BACP believes that socially inclusive, </a:t>
            </a:r>
            <a:r>
              <a:rPr lang="en-US" dirty="0" err="1"/>
              <a:t>non-judgemental</a:t>
            </a:r>
            <a:r>
              <a:rPr lang="en-US" dirty="0"/>
              <a:t> attitudes to people who identify across the diverse range of human sexualities will have positive consequences for those individuals, as well as for the wider society in which they live. There is no scientific, rational or ethical reason to treat people who identify within a range of human sexualities any differently from those who identify solely as heterosexual.</a:t>
            </a:r>
            <a:endParaRPr lang="en-GB" dirty="0"/>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Following:</a:t>
            </a:r>
          </a:p>
          <a:p>
            <a:r>
              <a:rPr lang="fr-FR" dirty="0"/>
              <a:t>King, et al (2007): </a:t>
            </a:r>
            <a:r>
              <a:rPr lang="en-US" i="1" dirty="0"/>
              <a:t>A systematic review of research on counselling and psychotherapy for lesbian, gay, bisexual and transgender people</a:t>
            </a:r>
            <a:r>
              <a:rPr lang="en-US" dirty="0"/>
              <a:t>. BACP, </a:t>
            </a:r>
            <a:r>
              <a:rPr lang="en-US" dirty="0" err="1"/>
              <a:t>Lutterworth</a:t>
            </a:r>
            <a:r>
              <a:rPr lang="en-US" dirty="0"/>
              <a:t>. </a:t>
            </a:r>
            <a:endParaRPr lang="en-US" dirty="0" smtClean="0"/>
          </a:p>
          <a:p>
            <a:r>
              <a:rPr lang="en-US" dirty="0" smtClean="0"/>
              <a:t>1. Sizable minority practiced conversion therapy</a:t>
            </a:r>
          </a:p>
          <a:p>
            <a:r>
              <a:rPr lang="en-US" dirty="0" smtClean="0"/>
              <a:t>2. Training: Lack of any reference to anything other than heterosexuality </a:t>
            </a:r>
          </a:p>
          <a:p>
            <a:endParaRPr lang="en-US" dirty="0"/>
          </a:p>
          <a:p>
            <a:r>
              <a:rPr lang="en-US" dirty="0" smtClean="0"/>
              <a:t>First introduced in 2012</a:t>
            </a:r>
            <a:endParaRPr lang="en-GB" dirty="0"/>
          </a:p>
          <a:p>
            <a:endParaRPr lang="en-GB" dirty="0"/>
          </a:p>
        </p:txBody>
      </p:sp>
    </p:spTree>
    <p:extLst>
      <p:ext uri="{BB962C8B-B14F-4D97-AF65-F5344CB8AC3E}">
        <p14:creationId xmlns:p14="http://schemas.microsoft.com/office/powerpoint/2010/main" val="1064985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QAA C/P benchmarks</a:t>
            </a:r>
            <a:endParaRPr lang="en-GB" dirty="0"/>
          </a:p>
        </p:txBody>
      </p:sp>
      <p:sp>
        <p:nvSpPr>
          <p:cNvPr id="5" name="Content Placeholder 4"/>
          <p:cNvSpPr>
            <a:spLocks noGrp="1"/>
          </p:cNvSpPr>
          <p:nvPr>
            <p:ph idx="1"/>
          </p:nvPr>
        </p:nvSpPr>
        <p:spPr/>
        <p:txBody>
          <a:bodyPr/>
          <a:lstStyle/>
          <a:p>
            <a:r>
              <a:rPr lang="en-GB" dirty="0" smtClean="0"/>
              <a:t>Which you need to </a:t>
            </a:r>
            <a:r>
              <a:rPr lang="en-GB" dirty="0" smtClean="0"/>
              <a:t>address:</a:t>
            </a:r>
          </a:p>
          <a:p>
            <a:r>
              <a:rPr lang="en-GB" dirty="0"/>
              <a:t>Summarise the client's difficulties, as perceived by the therapist. </a:t>
            </a:r>
            <a:endParaRPr lang="en-GB" dirty="0" smtClean="0"/>
          </a:p>
          <a:p>
            <a:r>
              <a:rPr lang="en-GB" dirty="0" smtClean="0"/>
              <a:t>Articulate </a:t>
            </a:r>
            <a:r>
              <a:rPr lang="en-GB" dirty="0"/>
              <a:t>the ways in which psychotherapy can address them and when appropriate openly and freely discuss sexual matters, whatever the client's sexual orientation or the nature of the client's problem</a:t>
            </a:r>
            <a:r>
              <a:rPr lang="en-GB" dirty="0" smtClean="0"/>
              <a:t>.</a:t>
            </a:r>
          </a:p>
          <a:p>
            <a:endParaRPr lang="en-GB" dirty="0"/>
          </a:p>
        </p:txBody>
      </p:sp>
    </p:spTree>
    <p:extLst>
      <p:ext uri="{BB962C8B-B14F-4D97-AF65-F5344CB8AC3E}">
        <p14:creationId xmlns:p14="http://schemas.microsoft.com/office/powerpoint/2010/main" val="1278856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sz="7200" dirty="0" smtClean="0"/>
              <a:t>We are talking about consensual sex between </a:t>
            </a:r>
            <a:r>
              <a:rPr lang="en-GB" sz="6600" dirty="0" smtClean="0"/>
              <a:t>adults.</a:t>
            </a:r>
            <a:endParaRPr lang="en-GB" sz="6600" dirty="0"/>
          </a:p>
        </p:txBody>
      </p:sp>
    </p:spTree>
    <p:extLst>
      <p:ext uri="{BB962C8B-B14F-4D97-AF65-F5344CB8AC3E}">
        <p14:creationId xmlns:p14="http://schemas.microsoft.com/office/powerpoint/2010/main" val="4177204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Difference between underlying ‘psychological’ ill-health</a:t>
            </a:r>
          </a:p>
          <a:p>
            <a:endParaRPr lang="en-GB" dirty="0"/>
          </a:p>
          <a:p>
            <a:r>
              <a:rPr lang="en-GB" dirty="0" smtClean="0"/>
              <a:t>What is healthy – but perhaps less considered sexual practice?</a:t>
            </a:r>
          </a:p>
          <a:p>
            <a:endParaRPr lang="en-GB" dirty="0"/>
          </a:p>
          <a:p>
            <a:r>
              <a:rPr lang="en-GB" dirty="0" smtClean="0"/>
              <a:t>How we do sex can sometimes be an expression or symptom of either of these</a:t>
            </a:r>
            <a:endParaRPr lang="en-GB" dirty="0"/>
          </a:p>
        </p:txBody>
      </p:sp>
    </p:spTree>
    <p:extLst>
      <p:ext uri="{BB962C8B-B14F-4D97-AF65-F5344CB8AC3E}">
        <p14:creationId xmlns:p14="http://schemas.microsoft.com/office/powerpoint/2010/main" val="1843066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Sex inventory</a:t>
            </a:r>
          </a:p>
          <a:p>
            <a:endParaRPr lang="en-GB" dirty="0"/>
          </a:p>
          <a:p>
            <a:r>
              <a:rPr lang="en-GB" dirty="0" smtClean="0"/>
              <a:t>Who do you feel more or less comfortable with?</a:t>
            </a:r>
            <a:endParaRPr lang="en-GB" dirty="0"/>
          </a:p>
        </p:txBody>
      </p:sp>
    </p:spTree>
    <p:extLst>
      <p:ext uri="{BB962C8B-B14F-4D97-AF65-F5344CB8AC3E}">
        <p14:creationId xmlns:p14="http://schemas.microsoft.com/office/powerpoint/2010/main" val="2187341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a:t>
            </a:r>
            <a:endParaRPr lang="en-GB" dirty="0"/>
          </a:p>
        </p:txBody>
      </p:sp>
      <p:sp>
        <p:nvSpPr>
          <p:cNvPr id="3" name="Content Placeholder 2"/>
          <p:cNvSpPr>
            <a:spLocks noGrp="1"/>
          </p:cNvSpPr>
          <p:nvPr>
            <p:ph idx="1"/>
          </p:nvPr>
        </p:nvSpPr>
        <p:spPr/>
        <p:txBody>
          <a:bodyPr>
            <a:normAutofit lnSpcReduction="10000"/>
          </a:bodyPr>
          <a:lstStyle/>
          <a:p>
            <a:r>
              <a:rPr lang="en-GB" dirty="0" smtClean="0"/>
              <a:t>Dysfunction - pathology</a:t>
            </a:r>
          </a:p>
          <a:p>
            <a:endParaRPr lang="en-GB" dirty="0"/>
          </a:p>
          <a:p>
            <a:r>
              <a:rPr lang="en-GB" dirty="0" smtClean="0"/>
              <a:t>or</a:t>
            </a:r>
          </a:p>
          <a:p>
            <a:endParaRPr lang="en-GB" dirty="0"/>
          </a:p>
          <a:p>
            <a:r>
              <a:rPr lang="en-GB" dirty="0" smtClean="0"/>
              <a:t>Intrapsychic, interpersonal, systemic and sociocultural meanings surrounding client experiences and behaviours?</a:t>
            </a:r>
          </a:p>
          <a:p>
            <a:endParaRPr lang="en-GB" dirty="0"/>
          </a:p>
          <a:p>
            <a:r>
              <a:rPr lang="en-GB" dirty="0" smtClean="0"/>
              <a:t>Where do you stand?</a:t>
            </a:r>
          </a:p>
          <a:p>
            <a:r>
              <a:rPr lang="en-GB" dirty="0" smtClean="0"/>
              <a:t>How does that translate into the client relationship?</a:t>
            </a:r>
            <a:endParaRPr lang="en-GB" dirty="0"/>
          </a:p>
        </p:txBody>
      </p:sp>
    </p:spTree>
    <p:extLst>
      <p:ext uri="{BB962C8B-B14F-4D97-AF65-F5344CB8AC3E}">
        <p14:creationId xmlns:p14="http://schemas.microsoft.com/office/powerpoint/2010/main" val="3178930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Katehakis</a:t>
            </a:r>
            <a:r>
              <a:rPr lang="en-GB" dirty="0"/>
              <a:t> </a:t>
            </a:r>
            <a:r>
              <a:rPr lang="en-GB" dirty="0" smtClean="0"/>
              <a:t>2012</a:t>
            </a:r>
            <a:endParaRPr lang="en-GB" dirty="0"/>
          </a:p>
        </p:txBody>
      </p:sp>
      <p:sp>
        <p:nvSpPr>
          <p:cNvPr id="3" name="Content Placeholder 2"/>
          <p:cNvSpPr>
            <a:spLocks noGrp="1"/>
          </p:cNvSpPr>
          <p:nvPr>
            <p:ph idx="1"/>
          </p:nvPr>
        </p:nvSpPr>
        <p:spPr/>
        <p:txBody>
          <a:bodyPr>
            <a:normAutofit fontScale="92500"/>
          </a:bodyPr>
          <a:lstStyle/>
          <a:p>
            <a:r>
              <a:rPr lang="en-GB" dirty="0"/>
              <a:t>As a therapist who repeatedly sees the devastating results of out-of-control sexual </a:t>
            </a:r>
            <a:r>
              <a:rPr lang="en-GB" dirty="0" err="1"/>
              <a:t>behaviors</a:t>
            </a:r>
            <a:r>
              <a:rPr lang="en-GB" dirty="0"/>
              <a:t>, I am disappointed with the APA’s verdict that Hypersexual Disorder is not an official psychiatric disorder. The effects of this are both an issue of public health and personal wellbeing, because unmitigated sexual </a:t>
            </a:r>
            <a:r>
              <a:rPr lang="en-GB" dirty="0" err="1"/>
              <a:t>behaviors</a:t>
            </a:r>
            <a:r>
              <a:rPr lang="en-GB" dirty="0"/>
              <a:t> that have gone out of control cause significant psychological, social, relational and financial distress for individuals and their </a:t>
            </a:r>
            <a:r>
              <a:rPr lang="en-GB" dirty="0" smtClean="0"/>
              <a:t>families</a:t>
            </a:r>
          </a:p>
          <a:p>
            <a:endParaRPr lang="en-GB" dirty="0"/>
          </a:p>
          <a:p>
            <a:r>
              <a:rPr lang="en-GB" dirty="0"/>
              <a:t>The argument that sex addiction is an agenda put forth by “sex-negative” clinicians, completely disregards the pain, confusion, trauma, </a:t>
            </a:r>
            <a:r>
              <a:rPr lang="en-GB" dirty="0">
                <a:hlinkClick r:id="rId2" tooltip="Psychology Today looks at fear"/>
              </a:rPr>
              <a:t>fear</a:t>
            </a:r>
            <a:r>
              <a:rPr lang="en-GB" dirty="0"/>
              <a:t> and hopelessness experienced by sex addicts and their </a:t>
            </a:r>
            <a:r>
              <a:rPr lang="en-GB" dirty="0" smtClean="0"/>
              <a:t>families</a:t>
            </a:r>
            <a:endParaRPr lang="en-GB" dirty="0"/>
          </a:p>
        </p:txBody>
      </p:sp>
    </p:spTree>
    <p:extLst>
      <p:ext uri="{BB962C8B-B14F-4D97-AF65-F5344CB8AC3E}">
        <p14:creationId xmlns:p14="http://schemas.microsoft.com/office/powerpoint/2010/main" val="4024698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DSM</a:t>
            </a:r>
            <a:endParaRPr lang="en-GB" dirty="0"/>
          </a:p>
        </p:txBody>
      </p:sp>
      <p:sp>
        <p:nvSpPr>
          <p:cNvPr id="3" name="Content Placeholder 2"/>
          <p:cNvSpPr>
            <a:spLocks noGrp="1"/>
          </p:cNvSpPr>
          <p:nvPr>
            <p:ph idx="1"/>
          </p:nvPr>
        </p:nvSpPr>
        <p:spPr/>
        <p:txBody>
          <a:bodyPr/>
          <a:lstStyle/>
          <a:p>
            <a:r>
              <a:rPr lang="en-GB" dirty="0" smtClean="0"/>
              <a:t>Paraphilia:</a:t>
            </a:r>
          </a:p>
          <a:p>
            <a:endParaRPr lang="en-GB" dirty="0"/>
          </a:p>
          <a:p>
            <a:r>
              <a:rPr lang="en-GB" dirty="0" smtClean="0"/>
              <a:t>Self-diagnosed</a:t>
            </a:r>
          </a:p>
          <a:p>
            <a:r>
              <a:rPr lang="en-GB" dirty="0" smtClean="0"/>
              <a:t>(gender re-assignment)</a:t>
            </a:r>
          </a:p>
          <a:p>
            <a:endParaRPr lang="en-GB" dirty="0"/>
          </a:p>
          <a:p>
            <a:r>
              <a:rPr lang="en-GB" dirty="0" smtClean="0"/>
              <a:t>What is the greater implication?</a:t>
            </a:r>
            <a:endParaRPr lang="en-GB" dirty="0"/>
          </a:p>
        </p:txBody>
      </p:sp>
    </p:spTree>
    <p:extLst>
      <p:ext uri="{BB962C8B-B14F-4D97-AF65-F5344CB8AC3E}">
        <p14:creationId xmlns:p14="http://schemas.microsoft.com/office/powerpoint/2010/main" val="21460163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Davies</a:t>
            </a:r>
            <a:endParaRPr lang="en-GB" dirty="0"/>
          </a:p>
        </p:txBody>
      </p:sp>
      <p:sp>
        <p:nvSpPr>
          <p:cNvPr id="3" name="Content Placeholder 2"/>
          <p:cNvSpPr>
            <a:spLocks noGrp="1"/>
          </p:cNvSpPr>
          <p:nvPr>
            <p:ph idx="1"/>
          </p:nvPr>
        </p:nvSpPr>
        <p:spPr/>
        <p:txBody>
          <a:bodyPr/>
          <a:lstStyle/>
          <a:p>
            <a:r>
              <a:rPr lang="en-GB" dirty="0" smtClean="0"/>
              <a:t>Heteronormative Matrix</a:t>
            </a:r>
            <a:endParaRPr lang="en-GB" dirty="0"/>
          </a:p>
        </p:txBody>
      </p:sp>
    </p:spTree>
    <p:extLst>
      <p:ext uri="{BB962C8B-B14F-4D97-AF65-F5344CB8AC3E}">
        <p14:creationId xmlns:p14="http://schemas.microsoft.com/office/powerpoint/2010/main" val="3488730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smtClean="0"/>
              <a:t>Kleinplatz</a:t>
            </a:r>
            <a:endParaRPr lang="en-GB" dirty="0"/>
          </a:p>
          <a:p>
            <a:r>
              <a:rPr lang="en-GB" dirty="0" smtClean="0"/>
              <a:t>10 lessons – what do you agree with not agree with.</a:t>
            </a:r>
            <a:endParaRPr lang="en-GB" dirty="0"/>
          </a:p>
        </p:txBody>
      </p:sp>
    </p:spTree>
    <p:extLst>
      <p:ext uri="{BB962C8B-B14F-4D97-AF65-F5344CB8AC3E}">
        <p14:creationId xmlns:p14="http://schemas.microsoft.com/office/powerpoint/2010/main" val="2397199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Existential Longing</a:t>
            </a:r>
            <a:endParaRPr lang="en-GB" dirty="0"/>
          </a:p>
        </p:txBody>
      </p:sp>
      <p:pic>
        <p:nvPicPr>
          <p:cNvPr id="1026" name="Picture 2" descr="Image result for Gestalt Cycle of Compuls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481802" y="2075935"/>
            <a:ext cx="4271548" cy="4374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2047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Chem</a:t>
            </a:r>
            <a:r>
              <a:rPr lang="en-GB" dirty="0" smtClean="0"/>
              <a:t> Sex</a:t>
            </a:r>
            <a:endParaRPr lang="en-GB" dirty="0"/>
          </a:p>
        </p:txBody>
      </p:sp>
      <p:sp>
        <p:nvSpPr>
          <p:cNvPr id="3" name="Content Placeholder 2"/>
          <p:cNvSpPr>
            <a:spLocks noGrp="1"/>
          </p:cNvSpPr>
          <p:nvPr>
            <p:ph idx="1"/>
          </p:nvPr>
        </p:nvSpPr>
        <p:spPr/>
        <p:txBody>
          <a:bodyPr/>
          <a:lstStyle/>
          <a:p>
            <a:r>
              <a:rPr lang="en-GB" dirty="0" smtClean="0"/>
              <a:t>Then ‘Kissing Boys in the street’</a:t>
            </a:r>
            <a:endParaRPr lang="en-GB" dirty="0"/>
          </a:p>
        </p:txBody>
      </p:sp>
    </p:spTree>
    <p:extLst>
      <p:ext uri="{BB962C8B-B14F-4D97-AF65-F5344CB8AC3E}">
        <p14:creationId xmlns:p14="http://schemas.microsoft.com/office/powerpoint/2010/main" val="1397075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Boredom and Fantasy</a:t>
            </a:r>
            <a:br>
              <a:rPr lang="en-GB" dirty="0"/>
            </a:br>
            <a:endParaRPr lang="en-GB" dirty="0"/>
          </a:p>
        </p:txBody>
      </p:sp>
      <p:pic>
        <p:nvPicPr>
          <p:cNvPr id="1026" name="Picture 2" descr="Image result for Gestalt Cycle of Compulsion"/>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020417" y="2059605"/>
            <a:ext cx="4145446" cy="3883378"/>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p:cNvSpPr>
            <a:spLocks noGrp="1"/>
          </p:cNvSpPr>
          <p:nvPr>
            <p:ph sz="half" idx="2"/>
          </p:nvPr>
        </p:nvSpPr>
        <p:spPr/>
        <p:txBody>
          <a:bodyPr/>
          <a:lstStyle/>
          <a:p>
            <a:pPr marL="0" indent="0">
              <a:buNone/>
            </a:pPr>
            <a:endParaRPr lang="en-GB" dirty="0"/>
          </a:p>
          <a:p>
            <a:r>
              <a:rPr lang="en-GB" dirty="0" smtClean="0"/>
              <a:t> Overstimulated society/expectations on men</a:t>
            </a:r>
          </a:p>
          <a:p>
            <a:r>
              <a:rPr lang="en-GB" dirty="0" smtClean="0"/>
              <a:t>Stimulated by technology – on-line porn</a:t>
            </a:r>
          </a:p>
          <a:p>
            <a:r>
              <a:rPr lang="en-GB" dirty="0" smtClean="0"/>
              <a:t>Media images</a:t>
            </a:r>
          </a:p>
          <a:p>
            <a:r>
              <a:rPr lang="en-GB" dirty="0" smtClean="0"/>
              <a:t>Perfect straight/gay man</a:t>
            </a:r>
          </a:p>
          <a:p>
            <a:endParaRPr lang="en-GB" dirty="0"/>
          </a:p>
        </p:txBody>
      </p:sp>
    </p:spTree>
    <p:extLst>
      <p:ext uri="{BB962C8B-B14F-4D97-AF65-F5344CB8AC3E}">
        <p14:creationId xmlns:p14="http://schemas.microsoft.com/office/powerpoint/2010/main" val="2334456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Obsession and </a:t>
            </a:r>
            <a:r>
              <a:rPr lang="en-GB" dirty="0" smtClean="0"/>
              <a:t>Compulsion</a:t>
            </a:r>
            <a:r>
              <a:rPr lang="en-GB" dirty="0"/>
              <a:t/>
            </a:r>
            <a:br>
              <a:rPr lang="en-GB" dirty="0"/>
            </a:br>
            <a:endParaRPr lang="en-GB" dirty="0"/>
          </a:p>
        </p:txBody>
      </p:sp>
      <p:sp>
        <p:nvSpPr>
          <p:cNvPr id="4" name="Content Placeholder 3"/>
          <p:cNvSpPr>
            <a:spLocks noGrp="1"/>
          </p:cNvSpPr>
          <p:nvPr>
            <p:ph sz="half" idx="2"/>
          </p:nvPr>
        </p:nvSpPr>
        <p:spPr/>
        <p:txBody>
          <a:bodyPr/>
          <a:lstStyle/>
          <a:p>
            <a:endParaRPr lang="en-GB" dirty="0"/>
          </a:p>
          <a:p>
            <a:r>
              <a:rPr lang="en-GB" dirty="0" smtClean="0"/>
              <a:t>Highly anxious</a:t>
            </a:r>
          </a:p>
          <a:p>
            <a:r>
              <a:rPr lang="en-GB" dirty="0" smtClean="0"/>
              <a:t>Driven by unfulfilled basic human needs – acceptance, love, compassion </a:t>
            </a:r>
            <a:r>
              <a:rPr lang="en-GB" dirty="0" err="1" smtClean="0"/>
              <a:t>etc</a:t>
            </a:r>
            <a:endParaRPr lang="en-GB" dirty="0" smtClean="0"/>
          </a:p>
          <a:p>
            <a:r>
              <a:rPr lang="en-GB" dirty="0" smtClean="0"/>
              <a:t>Control </a:t>
            </a:r>
            <a:endParaRPr lang="en-GB" dirty="0"/>
          </a:p>
        </p:txBody>
      </p:sp>
      <p:pic>
        <p:nvPicPr>
          <p:cNvPr id="5" name="Picture 2" descr="Image result for Gestalt Cycle of Compulsion"/>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838200" y="2210479"/>
            <a:ext cx="4234159" cy="39664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7310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Acting Out</a:t>
            </a:r>
            <a:br>
              <a:rPr lang="en-GB" dirty="0"/>
            </a:br>
            <a:endParaRPr lang="en-GB" dirty="0"/>
          </a:p>
        </p:txBody>
      </p:sp>
      <p:sp>
        <p:nvSpPr>
          <p:cNvPr id="4" name="Content Placeholder 3"/>
          <p:cNvSpPr>
            <a:spLocks noGrp="1"/>
          </p:cNvSpPr>
          <p:nvPr>
            <p:ph sz="half" idx="2"/>
          </p:nvPr>
        </p:nvSpPr>
        <p:spPr/>
        <p:txBody>
          <a:bodyPr/>
          <a:lstStyle/>
          <a:p>
            <a:endParaRPr lang="en-GB" dirty="0"/>
          </a:p>
          <a:p>
            <a:r>
              <a:rPr lang="en-GB" dirty="0" smtClean="0"/>
              <a:t>Alcohol</a:t>
            </a:r>
          </a:p>
          <a:p>
            <a:r>
              <a:rPr lang="en-GB" dirty="0" smtClean="0"/>
              <a:t>Drugs</a:t>
            </a:r>
          </a:p>
          <a:p>
            <a:r>
              <a:rPr lang="en-GB" dirty="0" smtClean="0"/>
              <a:t>Sex</a:t>
            </a:r>
          </a:p>
          <a:p>
            <a:r>
              <a:rPr lang="en-GB" dirty="0" smtClean="0"/>
              <a:t>Violence – (sadism??)</a:t>
            </a:r>
          </a:p>
          <a:p>
            <a:endParaRPr lang="en-GB" dirty="0"/>
          </a:p>
          <a:p>
            <a:r>
              <a:rPr lang="en-GB" dirty="0" smtClean="0"/>
              <a:t>Hide </a:t>
            </a:r>
            <a:r>
              <a:rPr lang="en-GB" sz="4800" dirty="0" smtClean="0"/>
              <a:t>SHAME</a:t>
            </a:r>
            <a:endParaRPr lang="en-GB" sz="4800" dirty="0"/>
          </a:p>
        </p:txBody>
      </p:sp>
      <p:pic>
        <p:nvPicPr>
          <p:cNvPr id="5" name="Picture 2" descr="Image result for Gestalt Cycle of Compulsion"/>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63486" y="2011499"/>
            <a:ext cx="4446569" cy="4165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0836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Punishment</a:t>
            </a:r>
            <a:endParaRPr lang="en-GB" dirty="0"/>
          </a:p>
        </p:txBody>
      </p:sp>
      <p:sp>
        <p:nvSpPr>
          <p:cNvPr id="4" name="Content Placeholder 3"/>
          <p:cNvSpPr>
            <a:spLocks noGrp="1"/>
          </p:cNvSpPr>
          <p:nvPr>
            <p:ph sz="half" idx="2"/>
          </p:nvPr>
        </p:nvSpPr>
        <p:spPr/>
        <p:txBody>
          <a:bodyPr/>
          <a:lstStyle/>
          <a:p>
            <a:r>
              <a:rPr lang="en-GB" dirty="0" smtClean="0"/>
              <a:t>Intensifies the acting out – but this time with toxic shame</a:t>
            </a:r>
          </a:p>
          <a:p>
            <a:endParaRPr lang="en-GB" dirty="0"/>
          </a:p>
          <a:p>
            <a:r>
              <a:rPr lang="en-GB" dirty="0" smtClean="0"/>
              <a:t>E.g. ‘bare backing’</a:t>
            </a:r>
          </a:p>
          <a:p>
            <a:endParaRPr lang="en-GB" dirty="0"/>
          </a:p>
          <a:p>
            <a:r>
              <a:rPr lang="en-GB" dirty="0" smtClean="0"/>
              <a:t>‘death wish’</a:t>
            </a:r>
          </a:p>
          <a:p>
            <a:endParaRPr lang="en-GB" dirty="0" smtClean="0"/>
          </a:p>
          <a:p>
            <a:r>
              <a:rPr lang="en-GB" dirty="0" smtClean="0"/>
              <a:t>Masochism (?)</a:t>
            </a:r>
            <a:endParaRPr lang="en-GB" dirty="0"/>
          </a:p>
        </p:txBody>
      </p:sp>
      <p:pic>
        <p:nvPicPr>
          <p:cNvPr id="5" name="Picture 2" descr="Image result for Gestalt Cycle of Compulsion"/>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33670" y="2218706"/>
            <a:ext cx="4702455" cy="3958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2110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 name="Picture 2" descr="Image result for Gestalt Cycle of Compulsion"/>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838200" y="1825625"/>
            <a:ext cx="478072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6887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Forgiveness</a:t>
            </a:r>
            <a:endParaRPr lang="en-GB" dirty="0"/>
          </a:p>
        </p:txBody>
      </p:sp>
      <p:sp>
        <p:nvSpPr>
          <p:cNvPr id="4" name="Content Placeholder 3"/>
          <p:cNvSpPr>
            <a:spLocks noGrp="1"/>
          </p:cNvSpPr>
          <p:nvPr>
            <p:ph sz="half" idx="2"/>
          </p:nvPr>
        </p:nvSpPr>
        <p:spPr/>
        <p:txBody>
          <a:bodyPr/>
          <a:lstStyle/>
          <a:p>
            <a:r>
              <a:rPr lang="en-GB" dirty="0" smtClean="0"/>
              <a:t>How am I receiving ?</a:t>
            </a:r>
          </a:p>
          <a:p>
            <a:r>
              <a:rPr lang="en-GB" dirty="0" smtClean="0"/>
              <a:t>Who am I in this process?</a:t>
            </a:r>
          </a:p>
          <a:p>
            <a:endParaRPr lang="en-GB" dirty="0"/>
          </a:p>
          <a:p>
            <a:r>
              <a:rPr lang="en-GB" dirty="0" smtClean="0"/>
              <a:t>What does the therapeutic relationship become?</a:t>
            </a:r>
          </a:p>
          <a:p>
            <a:r>
              <a:rPr lang="en-GB" dirty="0" smtClean="0"/>
              <a:t>Can I work at relational depth?</a:t>
            </a:r>
          </a:p>
          <a:p>
            <a:endParaRPr lang="en-GB" dirty="0"/>
          </a:p>
          <a:p>
            <a:r>
              <a:rPr lang="en-GB" dirty="0" smtClean="0"/>
              <a:t>Can I hold that place of forgiveness?</a:t>
            </a:r>
            <a:endParaRPr lang="en-GB" dirty="0"/>
          </a:p>
        </p:txBody>
      </p:sp>
      <p:pic>
        <p:nvPicPr>
          <p:cNvPr id="5" name="Picture 2" descr="Image result for Gestalt Cycle of Compulsion"/>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838200" y="1690688"/>
            <a:ext cx="4248150" cy="4486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16164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take away?</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596644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Kleinplatz</a:t>
            </a:r>
            <a:r>
              <a:rPr lang="en-GB" dirty="0" smtClean="0"/>
              <a:t>: 10 Lessons</a:t>
            </a:r>
            <a:endParaRPr lang="en-GB" dirty="0"/>
          </a:p>
        </p:txBody>
      </p:sp>
      <p:sp>
        <p:nvSpPr>
          <p:cNvPr id="3" name="Content Placeholder 2"/>
          <p:cNvSpPr>
            <a:spLocks noGrp="1"/>
          </p:cNvSpPr>
          <p:nvPr>
            <p:ph idx="1"/>
          </p:nvPr>
        </p:nvSpPr>
        <p:spPr/>
        <p:txBody>
          <a:bodyPr>
            <a:normAutofit fontScale="92500" lnSpcReduction="20000"/>
          </a:bodyPr>
          <a:lstStyle/>
          <a:p>
            <a:r>
              <a:rPr lang="en-GB" b="1" i="1" u="sng" dirty="0" smtClean="0"/>
              <a:t>Lesson </a:t>
            </a:r>
            <a:r>
              <a:rPr lang="en-GB" b="1" i="1" u="sng" dirty="0"/>
              <a:t>1. </a:t>
            </a:r>
            <a:r>
              <a:rPr lang="en-GB" i="1" dirty="0"/>
              <a:t>The power of intense eroticism lies within</a:t>
            </a:r>
            <a:r>
              <a:rPr lang="en-GB" b="1" i="1" dirty="0" smtClean="0"/>
              <a:t>.</a:t>
            </a:r>
          </a:p>
          <a:p>
            <a:r>
              <a:rPr lang="en-GB" b="1" i="1" u="sng" dirty="0"/>
              <a:t>Lesson 2</a:t>
            </a:r>
            <a:r>
              <a:rPr lang="en-GB" b="1" i="1" dirty="0"/>
              <a:t>. </a:t>
            </a:r>
            <a:r>
              <a:rPr lang="en-GB" i="1" dirty="0"/>
              <a:t>The devil is in the details. Aim for better, more finely</a:t>
            </a:r>
          </a:p>
          <a:p>
            <a:r>
              <a:rPr lang="en-GB" i="1" dirty="0"/>
              <a:t>tuned, intricate, specific phenomenology</a:t>
            </a:r>
            <a:r>
              <a:rPr lang="en-GB" i="1" dirty="0" smtClean="0"/>
              <a:t>.</a:t>
            </a:r>
          </a:p>
          <a:p>
            <a:r>
              <a:rPr lang="en-GB" b="1" i="1" u="sng" dirty="0"/>
              <a:t>Lesson 3</a:t>
            </a:r>
            <a:r>
              <a:rPr lang="en-GB" b="1" i="1" dirty="0"/>
              <a:t>. </a:t>
            </a:r>
            <a:r>
              <a:rPr lang="en-GB" i="1" dirty="0"/>
              <a:t>Do not engage in “sex” (whatever that means) until your</a:t>
            </a:r>
          </a:p>
          <a:p>
            <a:r>
              <a:rPr lang="en-GB" i="1" dirty="0"/>
              <a:t>level of arousal is through the roof. Otherwise, you invite and incur</a:t>
            </a:r>
          </a:p>
          <a:p>
            <a:r>
              <a:rPr lang="en-GB" i="1" dirty="0"/>
              <a:t>the risk of developing sexual dysfunctions, pain or desire disorders</a:t>
            </a:r>
            <a:r>
              <a:rPr lang="en-GB" i="1" dirty="0" smtClean="0"/>
              <a:t>.</a:t>
            </a:r>
          </a:p>
          <a:p>
            <a:r>
              <a:rPr lang="en-GB" b="1" i="1" u="sng" dirty="0"/>
              <a:t>Lesson 4</a:t>
            </a:r>
            <a:r>
              <a:rPr lang="en-GB" b="1" i="1" dirty="0"/>
              <a:t>. </a:t>
            </a:r>
            <a:r>
              <a:rPr lang="en-GB" i="1" dirty="0"/>
              <a:t>Relationship factors require continuing attention. The</a:t>
            </a:r>
          </a:p>
          <a:p>
            <a:r>
              <a:rPr lang="en-GB" i="1" dirty="0"/>
              <a:t>levels of trust, communication and negotiation skills required for</a:t>
            </a:r>
          </a:p>
          <a:p>
            <a:r>
              <a:rPr lang="en-GB" i="1" dirty="0"/>
              <a:t>extraordinary, erotic intimacy far exceed those common in ordinary</a:t>
            </a:r>
          </a:p>
          <a:p>
            <a:r>
              <a:rPr lang="en-GB" i="1" dirty="0"/>
              <a:t>sexual relations.</a:t>
            </a:r>
          </a:p>
          <a:p>
            <a:endParaRPr lang="en-GB" dirty="0"/>
          </a:p>
        </p:txBody>
      </p:sp>
    </p:spTree>
    <p:extLst>
      <p:ext uri="{BB962C8B-B14F-4D97-AF65-F5344CB8AC3E}">
        <p14:creationId xmlns:p14="http://schemas.microsoft.com/office/powerpoint/2010/main" val="11535642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b="1" i="1" u="sng" dirty="0"/>
              <a:t>Lesson 5</a:t>
            </a:r>
            <a:r>
              <a:rPr lang="en-GB" b="1" i="1" dirty="0"/>
              <a:t>. </a:t>
            </a:r>
            <a:r>
              <a:rPr lang="en-GB" i="1" dirty="0"/>
              <a:t>Sex has as many purposes as there are people having sex.</a:t>
            </a:r>
          </a:p>
          <a:p>
            <a:pPr marL="0" indent="0">
              <a:buNone/>
            </a:pPr>
            <a:r>
              <a:rPr lang="en-GB" i="1" dirty="0"/>
              <a:t>“Sex” is about “nonsexual” purposes, also</a:t>
            </a:r>
            <a:r>
              <a:rPr lang="en-GB" i="1" dirty="0" smtClean="0"/>
              <a:t>.</a:t>
            </a:r>
          </a:p>
          <a:p>
            <a:r>
              <a:rPr lang="en-GB" b="1" i="1" u="sng" dirty="0"/>
              <a:t>Lesson 6. </a:t>
            </a:r>
            <a:r>
              <a:rPr lang="en-GB" i="1" dirty="0"/>
              <a:t>Sex can accomplish more than tension release and orgasm.</a:t>
            </a:r>
          </a:p>
          <a:p>
            <a:pPr marL="0" indent="0">
              <a:buNone/>
            </a:pPr>
            <a:r>
              <a:rPr lang="en-GB" i="1" dirty="0"/>
              <a:t>It can bring about feelings of aliveness, expansion, self-knowledge,</a:t>
            </a:r>
          </a:p>
          <a:p>
            <a:pPr marL="0" indent="0">
              <a:buNone/>
            </a:pPr>
            <a:r>
              <a:rPr lang="en-GB" i="1" dirty="0"/>
              <a:t>joy, a sense of peace, harmony, ecstasy, wholeness and of “coming</a:t>
            </a:r>
          </a:p>
          <a:p>
            <a:pPr marL="0" indent="0">
              <a:buNone/>
            </a:pPr>
            <a:r>
              <a:rPr lang="en-GB" i="1" dirty="0"/>
              <a:t>home</a:t>
            </a:r>
            <a:r>
              <a:rPr lang="en-GB" i="1" dirty="0" smtClean="0"/>
              <a:t>.”</a:t>
            </a:r>
          </a:p>
          <a:p>
            <a:r>
              <a:rPr lang="en-GB" b="1" i="1" u="sng" dirty="0"/>
              <a:t>Lesson 7</a:t>
            </a:r>
            <a:r>
              <a:rPr lang="en-GB" b="1" i="1" dirty="0"/>
              <a:t>. </a:t>
            </a:r>
            <a:r>
              <a:rPr lang="en-GB" i="1" dirty="0"/>
              <a:t>Sex can be profoundly transformative. It can be therapeutic,</a:t>
            </a:r>
          </a:p>
          <a:p>
            <a:pPr marL="0" indent="0">
              <a:buNone/>
            </a:pPr>
            <a:r>
              <a:rPr lang="en-GB" i="1" dirty="0"/>
              <a:t>healing and/or transcending not only sexual wounds but various</a:t>
            </a:r>
          </a:p>
          <a:p>
            <a:pPr marL="0" indent="0">
              <a:buNone/>
            </a:pPr>
            <a:r>
              <a:rPr lang="en-GB" i="1" dirty="0"/>
              <a:t>kinds of psychological injuries.</a:t>
            </a:r>
            <a:endParaRPr lang="en-GB" dirty="0"/>
          </a:p>
        </p:txBody>
      </p:sp>
    </p:spTree>
    <p:extLst>
      <p:ext uri="{BB962C8B-B14F-4D97-AF65-F5344CB8AC3E}">
        <p14:creationId xmlns:p14="http://schemas.microsoft.com/office/powerpoint/2010/main" val="10648083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b="1" i="1" u="sng" dirty="0"/>
              <a:t>Lesson 8</a:t>
            </a:r>
            <a:r>
              <a:rPr lang="en-GB" b="1" i="1" dirty="0"/>
              <a:t>. </a:t>
            </a:r>
            <a:r>
              <a:rPr lang="en-GB" i="1" dirty="0"/>
              <a:t>Aim high. Learn from those who refuse to settle for</a:t>
            </a:r>
          </a:p>
          <a:p>
            <a:r>
              <a:rPr lang="en-GB" i="1" dirty="0"/>
              <a:t>merely, incredibly </a:t>
            </a:r>
            <a:r>
              <a:rPr lang="en-GB" i="1" dirty="0" err="1"/>
              <a:t>pleasureful</a:t>
            </a:r>
            <a:r>
              <a:rPr lang="en-GB" i="1" dirty="0"/>
              <a:t> and thoroughly satisfying sex</a:t>
            </a:r>
            <a:r>
              <a:rPr lang="en-GB" i="1" dirty="0" smtClean="0"/>
              <a:t>.</a:t>
            </a:r>
          </a:p>
          <a:p>
            <a:r>
              <a:rPr lang="en-GB" b="1" i="1" u="sng" dirty="0"/>
              <a:t>Lesson 9.</a:t>
            </a:r>
            <a:r>
              <a:rPr lang="en-GB" b="1" i="1" dirty="0"/>
              <a:t> </a:t>
            </a:r>
            <a:r>
              <a:rPr lang="en-GB" i="1" dirty="0"/>
              <a:t>Keep going deeper, higher and further. The eroticism is in</a:t>
            </a:r>
          </a:p>
          <a:p>
            <a:r>
              <a:rPr lang="en-GB" i="1" dirty="0"/>
              <a:t>the continuing exploration, uncovering and discovery of possibilities</a:t>
            </a:r>
          </a:p>
          <a:p>
            <a:r>
              <a:rPr lang="en-GB" i="1" dirty="0"/>
              <a:t>and potentials (especially key in long-term relationships</a:t>
            </a:r>
            <a:r>
              <a:rPr lang="en-GB" i="1" dirty="0" smtClean="0"/>
              <a:t>).</a:t>
            </a:r>
          </a:p>
          <a:p>
            <a:r>
              <a:rPr lang="en-GB" b="1" i="1" u="sng" dirty="0"/>
              <a:t>Lesson 10</a:t>
            </a:r>
            <a:r>
              <a:rPr lang="en-GB" b="1" i="1" dirty="0"/>
              <a:t>. </a:t>
            </a:r>
            <a:r>
              <a:rPr lang="en-GB" i="1" dirty="0"/>
              <a:t>Being on the edge is scary but then so are the alternatives.</a:t>
            </a:r>
          </a:p>
          <a:p>
            <a:r>
              <a:rPr lang="en-GB" i="1" dirty="0"/>
              <a:t>Erotic adventures are genuinely risky but then the risks of</a:t>
            </a:r>
          </a:p>
          <a:p>
            <a:r>
              <a:rPr lang="en-GB" i="1" dirty="0"/>
              <a:t>erotic stagnation are no less dangerous.</a:t>
            </a:r>
            <a:endParaRPr lang="en-GB" dirty="0"/>
          </a:p>
        </p:txBody>
      </p:sp>
    </p:spTree>
    <p:extLst>
      <p:ext uri="{BB962C8B-B14F-4D97-AF65-F5344CB8AC3E}">
        <p14:creationId xmlns:p14="http://schemas.microsoft.com/office/powerpoint/2010/main" val="878284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616</TotalTime>
  <Words>854</Words>
  <Application>Microsoft Office PowerPoint</Application>
  <PresentationFormat>Widescreen</PresentationFormat>
  <Paragraphs>115</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Sex</vt:lpstr>
      <vt:lpstr>Petrushka Clarkson (2003)</vt:lpstr>
      <vt:lpstr>Statement of ethical practice (1) July 2016  </vt:lpstr>
      <vt:lpstr>QAA C/P benchmarks</vt:lpstr>
      <vt:lpstr>PowerPoint Presentation</vt:lpstr>
      <vt:lpstr>PowerPoint Presentation</vt:lpstr>
      <vt:lpstr>PowerPoint Presentation</vt:lpstr>
      <vt:lpstr>Sex</vt:lpstr>
      <vt:lpstr>Katehakis 2012</vt:lpstr>
      <vt:lpstr>DSM</vt:lpstr>
      <vt:lpstr>Davies</vt:lpstr>
      <vt:lpstr>PowerPoint Presentation</vt:lpstr>
      <vt:lpstr>Existential Longing</vt:lpstr>
      <vt:lpstr>Chem Sex</vt:lpstr>
      <vt:lpstr>Boredom and Fantasy </vt:lpstr>
      <vt:lpstr>Obsession and Compulsion </vt:lpstr>
      <vt:lpstr>Acting Out </vt:lpstr>
      <vt:lpstr>Punishment</vt:lpstr>
      <vt:lpstr>PowerPoint Presentation</vt:lpstr>
      <vt:lpstr>Forgiveness</vt:lpstr>
      <vt:lpstr>What do you take away?</vt:lpstr>
      <vt:lpstr>Kleinplatz: 10 Lessons</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 U Hughes</dc:creator>
  <cp:lastModifiedBy>Carol U Hughes</cp:lastModifiedBy>
  <cp:revision>16</cp:revision>
  <dcterms:created xsi:type="dcterms:W3CDTF">2017-09-25T12:15:50Z</dcterms:created>
  <dcterms:modified xsi:type="dcterms:W3CDTF">2017-09-28T14:20:32Z</dcterms:modified>
</cp:coreProperties>
</file>