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BA9CB9-FC0F-4597-9C83-CA84D4E7E2C3}"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B59500-FD93-4785-ABC5-5EEFC39D5319}" type="slidenum">
              <a:rPr lang="en-GB" smtClean="0"/>
              <a:t>‹#›</a:t>
            </a:fld>
            <a:endParaRPr lang="en-GB"/>
          </a:p>
        </p:txBody>
      </p:sp>
    </p:spTree>
    <p:extLst>
      <p:ext uri="{BB962C8B-B14F-4D97-AF65-F5344CB8AC3E}">
        <p14:creationId xmlns:p14="http://schemas.microsoft.com/office/powerpoint/2010/main" val="1839788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B59500-FD93-4785-ABC5-5EEFC39D5319}" type="slidenum">
              <a:rPr lang="en-GB" smtClean="0"/>
              <a:t>5</a:t>
            </a:fld>
            <a:endParaRPr lang="en-GB"/>
          </a:p>
        </p:txBody>
      </p:sp>
    </p:spTree>
    <p:extLst>
      <p:ext uri="{BB962C8B-B14F-4D97-AF65-F5344CB8AC3E}">
        <p14:creationId xmlns:p14="http://schemas.microsoft.com/office/powerpoint/2010/main" val="1710990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9274AE80-A15B-46DC-BB44-014760CEC81A}" type="datetimeFigureOut">
              <a:rPr lang="en-GB" smtClean="0"/>
              <a:t>15/01/2018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A24D889E-3AFC-4117-93CC-84F0602A1A58}"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071263531"/>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274AE80-A15B-46DC-BB44-014760CEC81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D889E-3AFC-4117-93CC-84F0602A1A58}" type="slidenum">
              <a:rPr lang="en-GB" smtClean="0"/>
              <a:t>‹#›</a:t>
            </a:fld>
            <a:endParaRPr lang="en-GB"/>
          </a:p>
        </p:txBody>
      </p:sp>
    </p:spTree>
    <p:extLst>
      <p:ext uri="{BB962C8B-B14F-4D97-AF65-F5344CB8AC3E}">
        <p14:creationId xmlns:p14="http://schemas.microsoft.com/office/powerpoint/2010/main" val="2626066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9274AE80-A15B-46DC-BB44-014760CEC81A}" type="datetimeFigureOut">
              <a:rPr lang="en-GB" smtClean="0"/>
              <a:t>15/01/2018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A24D889E-3AFC-4117-93CC-84F0602A1A58}"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892358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274AE80-A15B-46DC-BB44-014760CEC81A}"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4D889E-3AFC-4117-93CC-84F0602A1A58}" type="slidenum">
              <a:rPr lang="en-GB" smtClean="0"/>
              <a:t>‹#›</a:t>
            </a:fld>
            <a:endParaRPr lang="en-GB"/>
          </a:p>
        </p:txBody>
      </p:sp>
    </p:spTree>
    <p:extLst>
      <p:ext uri="{BB962C8B-B14F-4D97-AF65-F5344CB8AC3E}">
        <p14:creationId xmlns:p14="http://schemas.microsoft.com/office/powerpoint/2010/main" val="2222063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274AE80-A15B-46DC-BB44-014760CEC81A}"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D889E-3AFC-4117-93CC-84F0602A1A58}" type="slidenum">
              <a:rPr lang="en-GB" smtClean="0"/>
              <a:t>‹#›</a:t>
            </a:fld>
            <a:endParaRPr lang="en-GB"/>
          </a:p>
        </p:txBody>
      </p:sp>
    </p:spTree>
    <p:extLst>
      <p:ext uri="{BB962C8B-B14F-4D97-AF65-F5344CB8AC3E}">
        <p14:creationId xmlns:p14="http://schemas.microsoft.com/office/powerpoint/2010/main" val="994856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274AE80-A15B-46DC-BB44-014760CEC81A}"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4D889E-3AFC-4117-93CC-84F0602A1A58}" type="slidenum">
              <a:rPr lang="en-GB" smtClean="0"/>
              <a:t>‹#›</a:t>
            </a:fld>
            <a:endParaRPr lang="en-GB"/>
          </a:p>
        </p:txBody>
      </p:sp>
    </p:spTree>
    <p:extLst>
      <p:ext uri="{BB962C8B-B14F-4D97-AF65-F5344CB8AC3E}">
        <p14:creationId xmlns:p14="http://schemas.microsoft.com/office/powerpoint/2010/main" val="4126413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9274AE80-A15B-46DC-BB44-014760CEC81A}"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4D889E-3AFC-4117-93CC-84F0602A1A58}" type="slidenum">
              <a:rPr lang="en-GB" smtClean="0"/>
              <a:t>‹#›</a:t>
            </a:fld>
            <a:endParaRPr lang="en-GB"/>
          </a:p>
        </p:txBody>
      </p:sp>
    </p:spTree>
    <p:extLst>
      <p:ext uri="{BB962C8B-B14F-4D97-AF65-F5344CB8AC3E}">
        <p14:creationId xmlns:p14="http://schemas.microsoft.com/office/powerpoint/2010/main" val="111221891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9274AE80-A15B-46DC-BB44-014760CEC81A}" type="datetimeFigureOut">
              <a:rPr lang="en-GB" smtClean="0"/>
              <a:t>15/01/2018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A24D889E-3AFC-4117-93CC-84F0602A1A58}" type="slidenum">
              <a:rPr lang="en-GB" smtClean="0"/>
              <a:t>‹#›</a:t>
            </a:fld>
            <a:endParaRPr lang="en-GB"/>
          </a:p>
        </p:txBody>
      </p:sp>
    </p:spTree>
    <p:extLst>
      <p:ext uri="{BB962C8B-B14F-4D97-AF65-F5344CB8AC3E}">
        <p14:creationId xmlns:p14="http://schemas.microsoft.com/office/powerpoint/2010/main" val="2594556887"/>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9274AE80-A15B-46DC-BB44-014760CEC81A}" type="datetimeFigureOut">
              <a:rPr lang="en-GB" smtClean="0"/>
              <a:t>15/01/2018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A24D889E-3AFC-4117-93CC-84F0602A1A58}" type="slidenum">
              <a:rPr lang="en-GB" smtClean="0"/>
              <a:t>‹#›</a:t>
            </a:fld>
            <a:endParaRPr lang="en-GB"/>
          </a:p>
        </p:txBody>
      </p:sp>
    </p:spTree>
    <p:extLst>
      <p:ext uri="{BB962C8B-B14F-4D97-AF65-F5344CB8AC3E}">
        <p14:creationId xmlns:p14="http://schemas.microsoft.com/office/powerpoint/2010/main" val="250028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274AE80-A15B-46DC-BB44-014760CEC81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D889E-3AFC-4117-93CC-84F0602A1A58}" type="slidenum">
              <a:rPr lang="en-GB" smtClean="0"/>
              <a:t>‹#›</a:t>
            </a:fld>
            <a:endParaRPr lang="en-GB"/>
          </a:p>
        </p:txBody>
      </p:sp>
    </p:spTree>
    <p:extLst>
      <p:ext uri="{BB962C8B-B14F-4D97-AF65-F5344CB8AC3E}">
        <p14:creationId xmlns:p14="http://schemas.microsoft.com/office/powerpoint/2010/main" val="2010801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9274AE80-A15B-46DC-BB44-014760CEC81A}" type="datetimeFigureOut">
              <a:rPr lang="en-GB" smtClean="0"/>
              <a:t>15/01/2018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A24D889E-3AFC-4117-93CC-84F0602A1A58}"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1325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9274AE80-A15B-46DC-BB44-014760CEC81A}" type="datetimeFigureOut">
              <a:rPr lang="en-GB" smtClean="0"/>
              <a:t>15/01/2018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A24D889E-3AFC-4117-93CC-84F0602A1A58}"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9734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Religion, Disease or Artistic Style: </a:t>
            </a:r>
            <a:r>
              <a:rPr lang="en-GB" sz="3100" dirty="0" smtClean="0"/>
              <a:t>Why did the art style change during Akhenaten's reign?</a:t>
            </a:r>
            <a:endParaRPr lang="en-GB" sz="3100" dirty="0"/>
          </a:p>
        </p:txBody>
      </p:sp>
      <p:sp>
        <p:nvSpPr>
          <p:cNvPr id="3" name="Subtitle 2"/>
          <p:cNvSpPr>
            <a:spLocks noGrp="1"/>
          </p:cNvSpPr>
          <p:nvPr>
            <p:ph type="subTitle" idx="1"/>
          </p:nvPr>
        </p:nvSpPr>
        <p:spPr/>
        <p:txBody>
          <a:bodyPr>
            <a:normAutofit/>
          </a:bodyPr>
          <a:lstStyle/>
          <a:p>
            <a:r>
              <a:rPr lang="en-GB" sz="1600" dirty="0" smtClean="0"/>
              <a:t>Eleanor Lockwood</a:t>
            </a:r>
          </a:p>
          <a:p>
            <a:r>
              <a:rPr lang="en-GB" sz="1600" dirty="0" smtClean="0"/>
              <a:t>Dissertation AHSK6002</a:t>
            </a:r>
            <a:endParaRPr lang="en-GB" sz="1600"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7981" t="3944" r="12159" b="7606"/>
          <a:stretch/>
        </p:blipFill>
        <p:spPr>
          <a:xfrm>
            <a:off x="347729" y="366878"/>
            <a:ext cx="6426559" cy="5338464"/>
          </a:xfrm>
          <a:prstGeom prst="rect">
            <a:avLst/>
          </a:prstGeom>
        </p:spPr>
      </p:pic>
      <p:sp>
        <p:nvSpPr>
          <p:cNvPr id="5" name="TextBox 4"/>
          <p:cNvSpPr txBox="1"/>
          <p:nvPr/>
        </p:nvSpPr>
        <p:spPr>
          <a:xfrm>
            <a:off x="605307" y="5795493"/>
            <a:ext cx="5550794" cy="523220"/>
          </a:xfrm>
          <a:prstGeom prst="rect">
            <a:avLst/>
          </a:prstGeom>
          <a:solidFill>
            <a:schemeClr val="accent4">
              <a:lumMod val="50000"/>
            </a:schemeClr>
          </a:solidFill>
        </p:spPr>
        <p:txBody>
          <a:bodyPr wrap="square" rtlCol="0">
            <a:spAutoFit/>
          </a:bodyPr>
          <a:lstStyle/>
          <a:p>
            <a:r>
              <a:rPr lang="en-GB" sz="1400" dirty="0" smtClean="0">
                <a:solidFill>
                  <a:schemeClr val="bg1"/>
                </a:solidFill>
              </a:rPr>
              <a:t>Photograph 1 showing the Shrine Stela- Akhenaten, Nefertiti and three daughters beneath the Aten: </a:t>
            </a:r>
            <a:r>
              <a:rPr lang="az-Cyrl-AZ" sz="1400" dirty="0" smtClean="0">
                <a:solidFill>
                  <a:schemeClr val="bg1"/>
                </a:solidFill>
              </a:rPr>
              <a:t>Ӓ</a:t>
            </a:r>
            <a:r>
              <a:rPr lang="en-GB" sz="1400" dirty="0" smtClean="0">
                <a:solidFill>
                  <a:schemeClr val="bg1"/>
                </a:solidFill>
              </a:rPr>
              <a:t>M 14145, after Lockwood. 2017</a:t>
            </a:r>
            <a:endParaRPr lang="en-GB" sz="1400" dirty="0">
              <a:solidFill>
                <a:schemeClr val="bg1"/>
              </a:solidFill>
            </a:endParaRPr>
          </a:p>
        </p:txBody>
      </p:sp>
    </p:spTree>
    <p:extLst>
      <p:ext uri="{BB962C8B-B14F-4D97-AF65-F5344CB8AC3E}">
        <p14:creationId xmlns:p14="http://schemas.microsoft.com/office/powerpoint/2010/main" val="28555706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a:t>
            </a:r>
            <a:r>
              <a:rPr lang="en-GB" dirty="0" smtClean="0"/>
              <a:t>verview</a:t>
            </a:r>
            <a:endParaRPr lang="en-GB" dirty="0"/>
          </a:p>
        </p:txBody>
      </p:sp>
      <p:sp>
        <p:nvSpPr>
          <p:cNvPr id="3" name="Content Placeholder 2"/>
          <p:cNvSpPr>
            <a:spLocks noGrp="1"/>
          </p:cNvSpPr>
          <p:nvPr>
            <p:ph idx="1"/>
          </p:nvPr>
        </p:nvSpPr>
        <p:spPr>
          <a:xfrm>
            <a:off x="5035639" y="2358734"/>
            <a:ext cx="6668632" cy="4413161"/>
          </a:xfrm>
        </p:spPr>
        <p:txBody>
          <a:bodyPr>
            <a:normAutofit/>
          </a:bodyPr>
          <a:lstStyle/>
          <a:p>
            <a:pPr marL="0" indent="0">
              <a:buNone/>
            </a:pPr>
            <a:r>
              <a:rPr lang="en-GB" dirty="0" smtClean="0"/>
              <a:t>The area of research is focused on the change in artistic style during the reign of Akhenaten in the 18</a:t>
            </a:r>
            <a:r>
              <a:rPr lang="en-GB" baseline="30000" dirty="0" smtClean="0"/>
              <a:t>th</a:t>
            </a:r>
            <a:r>
              <a:rPr lang="en-GB" dirty="0" smtClean="0"/>
              <a:t> dynasty. Egyptologists have posed questions relating to this change and why this change had occurred. </a:t>
            </a:r>
            <a:r>
              <a:rPr lang="en-GB" dirty="0"/>
              <a:t>T</a:t>
            </a:r>
            <a:r>
              <a:rPr lang="en-GB" dirty="0" smtClean="0"/>
              <a:t>here are several theories behind this question however I will only be focusing on three. Throughout the reign of Akhenaten his artistic style changed from a young, poised, fearful man to someone who was seen as weak, diseased and not human. </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5258" t="17032" r="25070" b="10605"/>
          <a:stretch/>
        </p:blipFill>
        <p:spPr>
          <a:xfrm rot="5400000">
            <a:off x="-181019" y="3025821"/>
            <a:ext cx="3852210" cy="3000778"/>
          </a:xfrm>
          <a:prstGeom prst="rect">
            <a:avLst/>
          </a:prstGeom>
        </p:spPr>
      </p:pic>
      <p:sp>
        <p:nvSpPr>
          <p:cNvPr id="5" name="TextBox 4"/>
          <p:cNvSpPr txBox="1"/>
          <p:nvPr/>
        </p:nvSpPr>
        <p:spPr>
          <a:xfrm>
            <a:off x="3258354" y="5929095"/>
            <a:ext cx="3554569" cy="523220"/>
          </a:xfrm>
          <a:prstGeom prst="rect">
            <a:avLst/>
          </a:prstGeom>
          <a:noFill/>
        </p:spPr>
        <p:txBody>
          <a:bodyPr wrap="square" rtlCol="0">
            <a:spAutoFit/>
          </a:bodyPr>
          <a:lstStyle/>
          <a:p>
            <a:r>
              <a:rPr lang="en-GB" sz="1400" dirty="0" smtClean="0"/>
              <a:t>Photograph 2 showing relief portrait of King Akhenaten: </a:t>
            </a:r>
            <a:r>
              <a:rPr lang="az-Cyrl-AZ" sz="1400" dirty="0" smtClean="0"/>
              <a:t>Ӓ</a:t>
            </a:r>
            <a:r>
              <a:rPr lang="en-GB" sz="1400" dirty="0" smtClean="0"/>
              <a:t>M 14512, </a:t>
            </a:r>
            <a:r>
              <a:rPr lang="en-GB" sz="1400" dirty="0"/>
              <a:t>a</a:t>
            </a:r>
            <a:r>
              <a:rPr lang="en-GB" sz="1400" dirty="0" smtClean="0"/>
              <a:t>fter Lockwood. 2017 </a:t>
            </a:r>
            <a:endParaRPr lang="en-GB" sz="1400" dirty="0"/>
          </a:p>
        </p:txBody>
      </p:sp>
    </p:spTree>
    <p:extLst>
      <p:ext uri="{BB962C8B-B14F-4D97-AF65-F5344CB8AC3E}">
        <p14:creationId xmlns:p14="http://schemas.microsoft.com/office/powerpoint/2010/main" val="27526674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My dissertation will focus on the history of religion and why the religion changed, discussing whether the art style changed the way people saw religion or whether religion had an influence in changing the artistic style. I will also be discussing the possibility of Akhenaten suffering from any form of disease while also looking into the DNA of the royal family and showing if there is any evidence for hereditary hazards. For my final discussion I will be looking into the culture of Egypt through Akhenaten's reign and trying to understand if the artistic style was changed due </a:t>
            </a:r>
            <a:r>
              <a:rPr lang="en-GB" dirty="0" smtClean="0"/>
              <a:t>to the </a:t>
            </a:r>
            <a:r>
              <a:rPr lang="en-GB" dirty="0"/>
              <a:t>new </a:t>
            </a:r>
            <a:r>
              <a:rPr lang="en-GB" dirty="0" smtClean="0"/>
              <a:t>artists that were being introduced and discussing if the art style was a form of power.  </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8263" t="8519" b="37898"/>
          <a:stretch/>
        </p:blipFill>
        <p:spPr>
          <a:xfrm rot="5400000">
            <a:off x="-1494330" y="2096952"/>
            <a:ext cx="5904963" cy="2586821"/>
          </a:xfrm>
          <a:prstGeom prst="rect">
            <a:avLst/>
          </a:prstGeom>
        </p:spPr>
      </p:pic>
      <p:sp>
        <p:nvSpPr>
          <p:cNvPr id="5" name="TextBox 4"/>
          <p:cNvSpPr txBox="1"/>
          <p:nvPr/>
        </p:nvSpPr>
        <p:spPr>
          <a:xfrm>
            <a:off x="2933700" y="553792"/>
            <a:ext cx="3724677" cy="523220"/>
          </a:xfrm>
          <a:prstGeom prst="rect">
            <a:avLst/>
          </a:prstGeom>
          <a:noFill/>
        </p:spPr>
        <p:txBody>
          <a:bodyPr wrap="square" rtlCol="0">
            <a:spAutoFit/>
          </a:bodyPr>
          <a:lstStyle/>
          <a:p>
            <a:r>
              <a:rPr lang="en-GB" sz="1400" dirty="0" smtClean="0"/>
              <a:t>Photograph 3 showing the standing figure of Nefertiti: </a:t>
            </a:r>
            <a:r>
              <a:rPr lang="az-Cyrl-AZ" sz="1400" dirty="0" smtClean="0"/>
              <a:t>Ӓ</a:t>
            </a:r>
            <a:r>
              <a:rPr lang="en-GB" sz="1400" dirty="0" smtClean="0"/>
              <a:t>M 21263, </a:t>
            </a:r>
            <a:r>
              <a:rPr lang="en-GB" sz="1400" dirty="0"/>
              <a:t>a</a:t>
            </a:r>
            <a:r>
              <a:rPr lang="en-GB" sz="1400" dirty="0" smtClean="0"/>
              <a:t>fter Lockwood 2017 </a:t>
            </a:r>
            <a:endParaRPr lang="en-GB" sz="1400" dirty="0"/>
          </a:p>
        </p:txBody>
      </p:sp>
    </p:spTree>
    <p:extLst>
      <p:ext uri="{BB962C8B-B14F-4D97-AF65-F5344CB8AC3E}">
        <p14:creationId xmlns:p14="http://schemas.microsoft.com/office/powerpoint/2010/main" val="5804789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a:xfrm>
            <a:off x="3116687" y="2438400"/>
            <a:ext cx="8587584" cy="3651504"/>
          </a:xfrm>
        </p:spPr>
        <p:txBody>
          <a:bodyPr>
            <a:normAutofit fontScale="92500" lnSpcReduction="10000"/>
          </a:bodyPr>
          <a:lstStyle/>
          <a:p>
            <a:pPr>
              <a:buFont typeface="Wingdings" panose="05000000000000000000" pitchFamily="2" charset="2"/>
              <a:buChar char="§"/>
            </a:pPr>
            <a:r>
              <a:rPr lang="en-GB" dirty="0"/>
              <a:t>M</a:t>
            </a:r>
            <a:r>
              <a:rPr lang="en-GB" dirty="0" smtClean="0"/>
              <a:t>y methodology consisted of a trip to Berlin to analyse the artefacts from the Amarna period first hand. The Neues Museum has one of the largest collections of Amarna artefacts </a:t>
            </a:r>
            <a:r>
              <a:rPr lang="en-GB" dirty="0" smtClean="0"/>
              <a:t>and </a:t>
            </a:r>
            <a:r>
              <a:rPr lang="en-GB" dirty="0" smtClean="0"/>
              <a:t>visiting the museum allowed me to link the theories with the artistic style shown from the 18</a:t>
            </a:r>
            <a:r>
              <a:rPr lang="en-GB" baseline="30000" dirty="0" smtClean="0"/>
              <a:t>th</a:t>
            </a:r>
            <a:r>
              <a:rPr lang="en-GB" dirty="0" smtClean="0"/>
              <a:t> dynasty. </a:t>
            </a:r>
          </a:p>
          <a:p>
            <a:pPr>
              <a:buFont typeface="Wingdings" panose="05000000000000000000" pitchFamily="2" charset="2"/>
              <a:buChar char="§"/>
            </a:pPr>
            <a:r>
              <a:rPr lang="en-GB" dirty="0" smtClean="0"/>
              <a:t>Alongside visiting the museum, I took a sketch pad to draw some of the artefacts I wanted to focus on in my dissertation. This was so I could get a feel of how they would have exaggerated the art style, and for me to understand the entire concept more.    </a:t>
            </a:r>
          </a:p>
          <a:p>
            <a:pPr>
              <a:buFont typeface="Wingdings" panose="05000000000000000000" pitchFamily="2" charset="2"/>
              <a:buChar char="§"/>
            </a:pPr>
            <a:r>
              <a:rPr lang="en-GB" dirty="0" smtClean="0"/>
              <a:t>Reading for my dissertation had been exciting as I get to read a lot of different Egyptologists views on the concept and I can take different aspects of the theories and look into more scientific research as well as historical.</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24460" r="18216" b="16996"/>
          <a:stretch/>
        </p:blipFill>
        <p:spPr>
          <a:xfrm>
            <a:off x="146823" y="3558616"/>
            <a:ext cx="2786877" cy="3026534"/>
          </a:xfrm>
          <a:prstGeom prst="rect">
            <a:avLst/>
          </a:prstGeom>
        </p:spPr>
      </p:pic>
      <p:sp>
        <p:nvSpPr>
          <p:cNvPr id="5" name="TextBox 4"/>
          <p:cNvSpPr txBox="1"/>
          <p:nvPr/>
        </p:nvSpPr>
        <p:spPr>
          <a:xfrm>
            <a:off x="146823" y="2819952"/>
            <a:ext cx="3026535" cy="738664"/>
          </a:xfrm>
          <a:prstGeom prst="rect">
            <a:avLst/>
          </a:prstGeom>
          <a:noFill/>
        </p:spPr>
        <p:txBody>
          <a:bodyPr wrap="square" rtlCol="0">
            <a:spAutoFit/>
          </a:bodyPr>
          <a:lstStyle/>
          <a:p>
            <a:r>
              <a:rPr lang="en-GB" sz="1400" dirty="0" smtClean="0"/>
              <a:t>Photograph 4 showing the Neues museum in Berlin, after, Lockwood. 2017</a:t>
            </a:r>
            <a:endParaRPr lang="en-GB" sz="1400" dirty="0"/>
          </a:p>
        </p:txBody>
      </p:sp>
    </p:spTree>
    <p:extLst>
      <p:ext uri="{BB962C8B-B14F-4D97-AF65-F5344CB8AC3E}">
        <p14:creationId xmlns:p14="http://schemas.microsoft.com/office/powerpoint/2010/main" val="26730047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30553" r="29765" b="30136"/>
          <a:stretch/>
        </p:blipFill>
        <p:spPr>
          <a:xfrm rot="5400000">
            <a:off x="-1238231" y="2944757"/>
            <a:ext cx="4816699" cy="2021983"/>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5634" t="11773" r="42347" b="7100"/>
          <a:stretch/>
        </p:blipFill>
        <p:spPr>
          <a:xfrm rot="5400000">
            <a:off x="2920970" y="-87619"/>
            <a:ext cx="3309871" cy="3871475"/>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10892" t="24293" r="22253" b="20120"/>
          <a:stretch/>
        </p:blipFill>
        <p:spPr>
          <a:xfrm rot="5400000">
            <a:off x="6406696" y="2217803"/>
            <a:ext cx="3567449" cy="2224647"/>
          </a:xfrm>
          <a:prstGeom prst="rect">
            <a:avLst/>
          </a:prstGeom>
        </p:spPr>
      </p:pic>
      <p:pic>
        <p:nvPicPr>
          <p:cNvPr id="7" name="Picture 6"/>
          <p:cNvPicPr>
            <a:picLocks noChangeAspect="1"/>
          </p:cNvPicPr>
          <p:nvPr/>
        </p:nvPicPr>
        <p:blipFill rotWithShape="1">
          <a:blip r:embed="rId6" cstate="print">
            <a:extLst>
              <a:ext uri="{28A0092B-C50C-407E-A947-70E740481C1C}">
                <a14:useLocalDpi xmlns:a14="http://schemas.microsoft.com/office/drawing/2010/main" val="0"/>
              </a:ext>
            </a:extLst>
          </a:blip>
          <a:srcRect t="12274" r="36585" b="19619"/>
          <a:stretch/>
        </p:blipFill>
        <p:spPr>
          <a:xfrm rot="5400000">
            <a:off x="2341535" y="4059264"/>
            <a:ext cx="3058733" cy="2461467"/>
          </a:xfrm>
          <a:prstGeom prst="rect">
            <a:avLst/>
          </a:prstGeom>
        </p:spPr>
      </p:pic>
      <p:sp>
        <p:nvSpPr>
          <p:cNvPr id="8" name="TextBox 7"/>
          <p:cNvSpPr txBox="1"/>
          <p:nvPr/>
        </p:nvSpPr>
        <p:spPr>
          <a:xfrm>
            <a:off x="159127" y="346073"/>
            <a:ext cx="2328021" cy="1200329"/>
          </a:xfrm>
          <a:prstGeom prst="rect">
            <a:avLst/>
          </a:prstGeom>
          <a:noFill/>
        </p:spPr>
        <p:txBody>
          <a:bodyPr wrap="square" rtlCol="0">
            <a:spAutoFit/>
          </a:bodyPr>
          <a:lstStyle/>
          <a:p>
            <a:r>
              <a:rPr lang="en-GB" sz="1400" dirty="0" smtClean="0"/>
              <a:t>Photograph 5 showing the head of a statuette of </a:t>
            </a:r>
            <a:r>
              <a:rPr lang="en-GB" sz="1400" smtClean="0"/>
              <a:t>Queen Tiye </a:t>
            </a:r>
            <a:r>
              <a:rPr lang="en-GB" sz="1400" dirty="0" smtClean="0"/>
              <a:t>with double feather crown: </a:t>
            </a:r>
            <a:r>
              <a:rPr lang="az-Cyrl-AZ" sz="1400" dirty="0" smtClean="0"/>
              <a:t>Ӓ</a:t>
            </a:r>
            <a:r>
              <a:rPr lang="en-GB" sz="1400" dirty="0" smtClean="0"/>
              <a:t>M 21834</a:t>
            </a:r>
            <a:r>
              <a:rPr lang="en-GB" sz="1600" dirty="0" smtClean="0"/>
              <a:t>, </a:t>
            </a:r>
            <a:r>
              <a:rPr lang="en-GB" sz="1400" dirty="0" smtClean="0"/>
              <a:t>after, Lockwood. 2017 </a:t>
            </a:r>
            <a:endParaRPr lang="en-GB" sz="1400" dirty="0"/>
          </a:p>
        </p:txBody>
      </p:sp>
      <p:sp>
        <p:nvSpPr>
          <p:cNvPr id="9" name="TextBox 8"/>
          <p:cNvSpPr txBox="1"/>
          <p:nvPr/>
        </p:nvSpPr>
        <p:spPr>
          <a:xfrm>
            <a:off x="6511643" y="223960"/>
            <a:ext cx="2659816" cy="954107"/>
          </a:xfrm>
          <a:prstGeom prst="rect">
            <a:avLst/>
          </a:prstGeom>
          <a:noFill/>
        </p:spPr>
        <p:txBody>
          <a:bodyPr wrap="square" rtlCol="0">
            <a:spAutoFit/>
          </a:bodyPr>
          <a:lstStyle/>
          <a:p>
            <a:r>
              <a:rPr lang="en-GB" sz="1400" dirty="0" smtClean="0"/>
              <a:t>Photograph 6 showing portrait heads of the royal couple Akhenaten and Nefertiti: </a:t>
            </a:r>
            <a:r>
              <a:rPr lang="az-Cyrl-AZ" sz="1400" dirty="0" smtClean="0"/>
              <a:t>Ӓ</a:t>
            </a:r>
            <a:r>
              <a:rPr lang="en-GB" sz="1400" dirty="0" smtClean="0"/>
              <a:t>M , after, Lockwood. 2017</a:t>
            </a:r>
            <a:endParaRPr lang="en-GB" sz="1400" dirty="0"/>
          </a:p>
        </p:txBody>
      </p:sp>
      <p:sp>
        <p:nvSpPr>
          <p:cNvPr id="10" name="TextBox 9"/>
          <p:cNvSpPr txBox="1"/>
          <p:nvPr/>
        </p:nvSpPr>
        <p:spPr>
          <a:xfrm>
            <a:off x="5101636" y="3631842"/>
            <a:ext cx="1976462" cy="954107"/>
          </a:xfrm>
          <a:prstGeom prst="rect">
            <a:avLst/>
          </a:prstGeom>
          <a:noFill/>
        </p:spPr>
        <p:txBody>
          <a:bodyPr wrap="square" rtlCol="0">
            <a:spAutoFit/>
          </a:bodyPr>
          <a:lstStyle/>
          <a:p>
            <a:r>
              <a:rPr lang="en-GB" sz="1400" dirty="0" smtClean="0"/>
              <a:t>Photograph 7 showing a head of a statue of a princess: </a:t>
            </a:r>
            <a:r>
              <a:rPr lang="az-Cyrl-AZ" sz="1400" dirty="0" smtClean="0"/>
              <a:t>Ӓ</a:t>
            </a:r>
            <a:r>
              <a:rPr lang="en-GB" sz="1400" dirty="0" smtClean="0"/>
              <a:t>M 21223, after, Lockwood. 2017</a:t>
            </a:r>
            <a:endParaRPr lang="en-GB" sz="1400" dirty="0"/>
          </a:p>
        </p:txBody>
      </p:sp>
      <p:sp>
        <p:nvSpPr>
          <p:cNvPr id="11" name="TextBox 10"/>
          <p:cNvSpPr txBox="1"/>
          <p:nvPr/>
        </p:nvSpPr>
        <p:spPr>
          <a:xfrm>
            <a:off x="6945284" y="5159787"/>
            <a:ext cx="2490271" cy="738664"/>
          </a:xfrm>
          <a:prstGeom prst="rect">
            <a:avLst/>
          </a:prstGeom>
          <a:noFill/>
        </p:spPr>
        <p:txBody>
          <a:bodyPr wrap="square" rtlCol="0">
            <a:spAutoFit/>
          </a:bodyPr>
          <a:lstStyle/>
          <a:p>
            <a:r>
              <a:rPr lang="en-GB" sz="1400" dirty="0" smtClean="0"/>
              <a:t>Photograph 8 showing a model head of Akhenaten: </a:t>
            </a:r>
            <a:r>
              <a:rPr lang="az-Cyrl-AZ" sz="1400" dirty="0" smtClean="0"/>
              <a:t>Ӓ</a:t>
            </a:r>
            <a:r>
              <a:rPr lang="en-GB" sz="1400" dirty="0" smtClean="0"/>
              <a:t>M 21351, after, Lockwood. 2017</a:t>
            </a:r>
            <a:endParaRPr lang="en-GB" sz="1400" dirty="0"/>
          </a:p>
        </p:txBody>
      </p:sp>
      <p:pic>
        <p:nvPicPr>
          <p:cNvPr id="12" name="Picture 11"/>
          <p:cNvPicPr>
            <a:picLocks noChangeAspect="1"/>
          </p:cNvPicPr>
          <p:nvPr/>
        </p:nvPicPr>
        <p:blipFill rotWithShape="1">
          <a:blip r:embed="rId7" cstate="print">
            <a:extLst>
              <a:ext uri="{28A0092B-C50C-407E-A947-70E740481C1C}">
                <a14:useLocalDpi xmlns:a14="http://schemas.microsoft.com/office/drawing/2010/main" val="0"/>
              </a:ext>
            </a:extLst>
          </a:blip>
          <a:srcRect l="33991" t="33558" r="46666" b="36896"/>
          <a:stretch/>
        </p:blipFill>
        <p:spPr>
          <a:xfrm rot="5400000">
            <a:off x="9743327" y="26985"/>
            <a:ext cx="2282476" cy="2614870"/>
          </a:xfrm>
          <a:prstGeom prst="rect">
            <a:avLst/>
          </a:prstGeom>
        </p:spPr>
      </p:pic>
      <p:sp>
        <p:nvSpPr>
          <p:cNvPr id="13" name="TextBox 12"/>
          <p:cNvSpPr txBox="1"/>
          <p:nvPr/>
        </p:nvSpPr>
        <p:spPr>
          <a:xfrm>
            <a:off x="9646938" y="2484362"/>
            <a:ext cx="2176529" cy="738664"/>
          </a:xfrm>
          <a:prstGeom prst="rect">
            <a:avLst/>
          </a:prstGeom>
          <a:noFill/>
        </p:spPr>
        <p:txBody>
          <a:bodyPr wrap="square" rtlCol="0">
            <a:spAutoFit/>
          </a:bodyPr>
          <a:lstStyle/>
          <a:p>
            <a:r>
              <a:rPr lang="en-GB" sz="1400" dirty="0" smtClean="0"/>
              <a:t>Photograph 9 showing the bust of Nefertiti, after, Lockwood. 2017</a:t>
            </a:r>
            <a:endParaRPr lang="en-GB" sz="1400" dirty="0"/>
          </a:p>
        </p:txBody>
      </p:sp>
      <p:pic>
        <p:nvPicPr>
          <p:cNvPr id="14" name="Picture 13"/>
          <p:cNvPicPr>
            <a:picLocks noChangeAspect="1"/>
          </p:cNvPicPr>
          <p:nvPr/>
        </p:nvPicPr>
        <p:blipFill rotWithShape="1">
          <a:blip r:embed="rId8" cstate="print">
            <a:extLst>
              <a:ext uri="{28A0092B-C50C-407E-A947-70E740481C1C}">
                <a14:useLocalDpi xmlns:a14="http://schemas.microsoft.com/office/drawing/2010/main" val="0"/>
              </a:ext>
            </a:extLst>
          </a:blip>
          <a:srcRect l="12207" r="27136"/>
          <a:stretch/>
        </p:blipFill>
        <p:spPr>
          <a:xfrm rot="5400000">
            <a:off x="9682860" y="3511801"/>
            <a:ext cx="2104682" cy="2602343"/>
          </a:xfrm>
          <a:prstGeom prst="rect">
            <a:avLst/>
          </a:prstGeom>
        </p:spPr>
      </p:pic>
      <p:sp>
        <p:nvSpPr>
          <p:cNvPr id="15" name="TextBox 14"/>
          <p:cNvSpPr txBox="1"/>
          <p:nvPr/>
        </p:nvSpPr>
        <p:spPr>
          <a:xfrm>
            <a:off x="9434029" y="5865314"/>
            <a:ext cx="2602344" cy="738664"/>
          </a:xfrm>
          <a:prstGeom prst="rect">
            <a:avLst/>
          </a:prstGeom>
          <a:noFill/>
        </p:spPr>
        <p:txBody>
          <a:bodyPr wrap="square" rtlCol="0">
            <a:spAutoFit/>
          </a:bodyPr>
          <a:lstStyle/>
          <a:p>
            <a:r>
              <a:rPr lang="en-GB" sz="1400" dirty="0" smtClean="0"/>
              <a:t>Photograph 10 showing a relief study of foot: </a:t>
            </a:r>
            <a:r>
              <a:rPr lang="az-Cyrl-AZ" sz="1400" dirty="0" smtClean="0"/>
              <a:t>Ӓ</a:t>
            </a:r>
            <a:r>
              <a:rPr lang="en-GB" sz="1400" dirty="0" smtClean="0"/>
              <a:t>M 20672, after, Lockwood. 2017</a:t>
            </a:r>
            <a:endParaRPr lang="en-GB" sz="1400" dirty="0"/>
          </a:p>
        </p:txBody>
      </p:sp>
    </p:spTree>
    <p:extLst>
      <p:ext uri="{BB962C8B-B14F-4D97-AF65-F5344CB8AC3E}">
        <p14:creationId xmlns:p14="http://schemas.microsoft.com/office/powerpoint/2010/main" val="34058078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Disease</a:t>
            </a:r>
            <a:endParaRPr lang="en-GB" dirty="0"/>
          </a:p>
        </p:txBody>
      </p:sp>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2811" r="32393" b="5618"/>
          <a:stretch/>
        </p:blipFill>
        <p:spPr>
          <a:xfrm rot="5400000">
            <a:off x="9421088" y="-455713"/>
            <a:ext cx="1931834" cy="3052671"/>
          </a:xfrm>
        </p:spPr>
      </p:pic>
      <p:sp>
        <p:nvSpPr>
          <p:cNvPr id="5" name="TextBox 4"/>
          <p:cNvSpPr txBox="1"/>
          <p:nvPr/>
        </p:nvSpPr>
        <p:spPr>
          <a:xfrm>
            <a:off x="6051567" y="1450399"/>
            <a:ext cx="2911005" cy="738664"/>
          </a:xfrm>
          <a:prstGeom prst="rect">
            <a:avLst/>
          </a:prstGeom>
          <a:noFill/>
        </p:spPr>
        <p:txBody>
          <a:bodyPr wrap="square" rtlCol="0">
            <a:spAutoFit/>
          </a:bodyPr>
          <a:lstStyle/>
          <a:p>
            <a:r>
              <a:rPr lang="en-GB" sz="1400" dirty="0" smtClean="0"/>
              <a:t>Photograph 11 showing temple relief: Akhenaten: 1985.328.3, after, Lockwood. 2017</a:t>
            </a:r>
            <a:endParaRPr lang="en-GB" sz="1400" dirty="0"/>
          </a:p>
        </p:txBody>
      </p:sp>
      <p:sp>
        <p:nvSpPr>
          <p:cNvPr id="6" name="TextBox 5"/>
          <p:cNvSpPr txBox="1"/>
          <p:nvPr/>
        </p:nvSpPr>
        <p:spPr>
          <a:xfrm>
            <a:off x="2933700" y="2424786"/>
            <a:ext cx="8394401" cy="3416320"/>
          </a:xfrm>
          <a:prstGeom prst="rect">
            <a:avLst/>
          </a:prstGeom>
          <a:noFill/>
        </p:spPr>
        <p:txBody>
          <a:bodyPr wrap="square" rtlCol="0">
            <a:spAutoFit/>
          </a:bodyPr>
          <a:lstStyle/>
          <a:p>
            <a:r>
              <a:rPr lang="en-GB" dirty="0" smtClean="0">
                <a:solidFill>
                  <a:schemeClr val="tx1">
                    <a:lumMod val="65000"/>
                    <a:lumOff val="35000"/>
                  </a:schemeClr>
                </a:solidFill>
              </a:rPr>
              <a:t>Chapter 2 will focus on the theory that Akhenaten was suffering from a disease called Marfan syndrome. The Pharaoh was thought of as misshapen, with an elongated face, breasts, wide hips and a pot belly. According to Bob Brier (1997) Marfan syndrome damages the connective tissue which is genetic, which meant that Akhenaten’s children had 50% chance of inheriting the disease. I will be using Bob brier as an example of how academics applied these ideas to the problem in the 20</a:t>
            </a:r>
            <a:r>
              <a:rPr lang="en-GB" baseline="30000" dirty="0" smtClean="0">
                <a:solidFill>
                  <a:schemeClr val="tx1">
                    <a:lumMod val="65000"/>
                    <a:lumOff val="35000"/>
                  </a:schemeClr>
                </a:solidFill>
              </a:rPr>
              <a:t>th</a:t>
            </a:r>
            <a:r>
              <a:rPr lang="en-GB" dirty="0" smtClean="0">
                <a:solidFill>
                  <a:schemeClr val="tx1">
                    <a:lumMod val="65000"/>
                    <a:lumOff val="35000"/>
                  </a:schemeClr>
                </a:solidFill>
              </a:rPr>
              <a:t> century. </a:t>
            </a:r>
          </a:p>
          <a:p>
            <a:endParaRPr lang="en-GB" dirty="0">
              <a:solidFill>
                <a:schemeClr val="tx1">
                  <a:lumMod val="65000"/>
                  <a:lumOff val="35000"/>
                </a:schemeClr>
              </a:solidFill>
            </a:endParaRPr>
          </a:p>
          <a:p>
            <a:r>
              <a:rPr lang="en-GB" dirty="0" smtClean="0">
                <a:solidFill>
                  <a:schemeClr val="tx1">
                    <a:lumMod val="65000"/>
                    <a:lumOff val="35000"/>
                  </a:schemeClr>
                </a:solidFill>
              </a:rPr>
              <a:t>Kozloff (2012) explains that Akhenaten's image was so strange that medical specialists have suspected a physical cause, however he believes that this theory has been ruled out by previous scientific analysis. With this being said Akhenaten had been diagnosed with scoliosis, the same with Queen Tiye. This could suggest that is was hereditary.  </a:t>
            </a:r>
          </a:p>
          <a:p>
            <a:endParaRPr lang="en-GB" dirty="0"/>
          </a:p>
        </p:txBody>
      </p:sp>
      <p:pic>
        <p:nvPicPr>
          <p:cNvPr id="7" name="Picture 6"/>
          <p:cNvPicPr>
            <a:picLocks noChangeAspect="1"/>
          </p:cNvPicPr>
          <p:nvPr/>
        </p:nvPicPr>
        <p:blipFill>
          <a:blip r:embed="rId3"/>
          <a:stretch>
            <a:fillRect/>
          </a:stretch>
        </p:blipFill>
        <p:spPr>
          <a:xfrm>
            <a:off x="134820" y="2313283"/>
            <a:ext cx="2647015" cy="4390707"/>
          </a:xfrm>
          <a:prstGeom prst="rect">
            <a:avLst/>
          </a:prstGeom>
        </p:spPr>
      </p:pic>
      <p:sp>
        <p:nvSpPr>
          <p:cNvPr id="8" name="TextBox 7"/>
          <p:cNvSpPr txBox="1"/>
          <p:nvPr/>
        </p:nvSpPr>
        <p:spPr>
          <a:xfrm>
            <a:off x="134819" y="1774930"/>
            <a:ext cx="2647015" cy="523220"/>
          </a:xfrm>
          <a:prstGeom prst="rect">
            <a:avLst/>
          </a:prstGeom>
          <a:noFill/>
        </p:spPr>
        <p:txBody>
          <a:bodyPr wrap="square" rtlCol="0">
            <a:spAutoFit/>
          </a:bodyPr>
          <a:lstStyle/>
          <a:p>
            <a:r>
              <a:rPr lang="en-GB" sz="1400" dirty="0" smtClean="0"/>
              <a:t>Photograph 12 showing statue of Akhenaten, Winters. 2015</a:t>
            </a:r>
            <a:endParaRPr lang="en-GB" sz="1400" dirty="0"/>
          </a:p>
        </p:txBody>
      </p:sp>
    </p:spTree>
    <p:extLst>
      <p:ext uri="{BB962C8B-B14F-4D97-AF65-F5344CB8AC3E}">
        <p14:creationId xmlns:p14="http://schemas.microsoft.com/office/powerpoint/2010/main" val="28917944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a:t>
            </a:r>
            <a:endParaRPr lang="en-GB" dirty="0"/>
          </a:p>
        </p:txBody>
      </p:sp>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17176" r="14717" b="6540"/>
          <a:stretch/>
        </p:blipFill>
        <p:spPr>
          <a:xfrm rot="5400000">
            <a:off x="-283893" y="4326743"/>
            <a:ext cx="2898862" cy="1944710"/>
          </a:xfrm>
        </p:spPr>
      </p:pic>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15775" t="12776" r="29390" b="23626"/>
          <a:stretch/>
        </p:blipFill>
        <p:spPr>
          <a:xfrm rot="5400000">
            <a:off x="8920140" y="300017"/>
            <a:ext cx="3242434" cy="2820475"/>
          </a:xfrm>
          <a:prstGeom prst="rect">
            <a:avLst/>
          </a:prstGeom>
        </p:spPr>
      </p:pic>
      <p:sp>
        <p:nvSpPr>
          <p:cNvPr id="6" name="TextBox 5"/>
          <p:cNvSpPr txBox="1"/>
          <p:nvPr/>
        </p:nvSpPr>
        <p:spPr>
          <a:xfrm>
            <a:off x="0" y="2895560"/>
            <a:ext cx="2331076" cy="954107"/>
          </a:xfrm>
          <a:prstGeom prst="rect">
            <a:avLst/>
          </a:prstGeom>
          <a:noFill/>
        </p:spPr>
        <p:txBody>
          <a:bodyPr wrap="square" rtlCol="0">
            <a:spAutoFit/>
          </a:bodyPr>
          <a:lstStyle/>
          <a:p>
            <a:r>
              <a:rPr lang="en-GB" sz="1400" dirty="0" smtClean="0"/>
              <a:t>Photograph 13 showing tomb relief: King Amenhotep III with the blue crown </a:t>
            </a:r>
            <a:r>
              <a:rPr lang="az-Cyrl-AZ" sz="1400" dirty="0" smtClean="0"/>
              <a:t>Ӓ</a:t>
            </a:r>
            <a:r>
              <a:rPr lang="en-GB" sz="1400" dirty="0" smtClean="0"/>
              <a:t>M 14442, after, Lockwood. 2017</a:t>
            </a:r>
            <a:endParaRPr lang="en-GB" sz="1400" dirty="0"/>
          </a:p>
        </p:txBody>
      </p:sp>
      <p:sp>
        <p:nvSpPr>
          <p:cNvPr id="7" name="TextBox 6"/>
          <p:cNvSpPr txBox="1"/>
          <p:nvPr/>
        </p:nvSpPr>
        <p:spPr>
          <a:xfrm>
            <a:off x="6614485" y="124093"/>
            <a:ext cx="2065874" cy="954107"/>
          </a:xfrm>
          <a:prstGeom prst="rect">
            <a:avLst/>
          </a:prstGeom>
          <a:noFill/>
        </p:spPr>
        <p:txBody>
          <a:bodyPr wrap="square" rtlCol="0">
            <a:spAutoFit/>
          </a:bodyPr>
          <a:lstStyle/>
          <a:p>
            <a:r>
              <a:rPr lang="en-GB" sz="1400" dirty="0" smtClean="0"/>
              <a:t>Photograph 14 showing Stela: royal couple at feast </a:t>
            </a:r>
            <a:r>
              <a:rPr lang="az-Cyrl-AZ" sz="1400" dirty="0" smtClean="0"/>
              <a:t>Ӓ</a:t>
            </a:r>
            <a:r>
              <a:rPr lang="en-GB" sz="1400" dirty="0" smtClean="0"/>
              <a:t>M 17813, after, Lockwood. 2017</a:t>
            </a:r>
            <a:endParaRPr lang="en-GB" sz="1400" dirty="0"/>
          </a:p>
        </p:txBody>
      </p:sp>
      <p:sp>
        <p:nvSpPr>
          <p:cNvPr id="8" name="TextBox 7"/>
          <p:cNvSpPr txBox="1"/>
          <p:nvPr/>
        </p:nvSpPr>
        <p:spPr>
          <a:xfrm>
            <a:off x="2331076" y="2372339"/>
            <a:ext cx="6800043" cy="4247317"/>
          </a:xfrm>
          <a:prstGeom prst="rect">
            <a:avLst/>
          </a:prstGeom>
          <a:noFill/>
        </p:spPr>
        <p:txBody>
          <a:bodyPr wrap="square" rtlCol="0">
            <a:spAutoFit/>
          </a:bodyPr>
          <a:lstStyle/>
          <a:p>
            <a:endParaRPr lang="en-GB" dirty="0" smtClean="0"/>
          </a:p>
          <a:p>
            <a:pPr marL="285750" indent="-285750">
              <a:buFont typeface="Wingdings" panose="05000000000000000000" pitchFamily="2" charset="2"/>
              <a:buChar char="§"/>
            </a:pPr>
            <a:r>
              <a:rPr lang="en-GB" dirty="0" smtClean="0">
                <a:solidFill>
                  <a:schemeClr val="tx1">
                    <a:lumMod val="65000"/>
                    <a:lumOff val="35000"/>
                  </a:schemeClr>
                </a:solidFill>
              </a:rPr>
              <a:t>In this chapter I will be focusing on hereditary hazards and whether Akhenaten's features were inherited from his ancestors. Arnold (1996: 55) suggests that the Akhenaten's features were over emphasized heredity traits. </a:t>
            </a:r>
          </a:p>
          <a:p>
            <a:pPr marL="285750" indent="-285750">
              <a:buFont typeface="Wingdings" panose="05000000000000000000" pitchFamily="2" charset="2"/>
              <a:buChar char="§"/>
            </a:pPr>
            <a:r>
              <a:rPr lang="en-GB" dirty="0" smtClean="0">
                <a:solidFill>
                  <a:schemeClr val="tx1">
                    <a:lumMod val="65000"/>
                    <a:lumOff val="35000"/>
                  </a:schemeClr>
                </a:solidFill>
              </a:rPr>
              <a:t>The main area I will be focusing on is the artists themselves. Egyptian art was not about portraying the truth, so these depictions are not representations of true image. However the new style could have come from new artists, Arnold (1996: 22) explains that different styles show new groups of artists that have been trained differently.</a:t>
            </a:r>
          </a:p>
          <a:p>
            <a:pPr marL="285750" indent="-285750">
              <a:buFont typeface="Wingdings" panose="05000000000000000000" pitchFamily="2" charset="2"/>
              <a:buChar char="§"/>
            </a:pPr>
            <a:r>
              <a:rPr lang="en-GB" dirty="0" smtClean="0">
                <a:solidFill>
                  <a:schemeClr val="tx1">
                    <a:lumMod val="65000"/>
                    <a:lumOff val="35000"/>
                  </a:schemeClr>
                </a:solidFill>
              </a:rPr>
              <a:t>The last area in the section I will be focusing on is the skeletal evidence. This links in with hereditary hazards and chapter 2 about disease.  </a:t>
            </a:r>
          </a:p>
          <a:p>
            <a:endParaRPr lang="en-GB" dirty="0"/>
          </a:p>
        </p:txBody>
      </p:sp>
    </p:spTree>
    <p:extLst>
      <p:ext uri="{BB962C8B-B14F-4D97-AF65-F5344CB8AC3E}">
        <p14:creationId xmlns:p14="http://schemas.microsoft.com/office/powerpoint/2010/main" val="23179279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a:t>
            </a:r>
            <a:endParaRPr lang="en-GB" dirty="0"/>
          </a:p>
        </p:txBody>
      </p:sp>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3409" t="13490" r="18286" b="4677"/>
          <a:stretch/>
        </p:blipFill>
        <p:spPr>
          <a:xfrm rot="5400000">
            <a:off x="-126200" y="3637118"/>
            <a:ext cx="3430796" cy="2689003"/>
          </a:xfrm>
        </p:spPr>
      </p:pic>
      <p:sp>
        <p:nvSpPr>
          <p:cNvPr id="5" name="TextBox 4"/>
          <p:cNvSpPr txBox="1"/>
          <p:nvPr/>
        </p:nvSpPr>
        <p:spPr>
          <a:xfrm>
            <a:off x="244696" y="2446986"/>
            <a:ext cx="2689004" cy="954107"/>
          </a:xfrm>
          <a:prstGeom prst="rect">
            <a:avLst/>
          </a:prstGeom>
          <a:noFill/>
        </p:spPr>
        <p:txBody>
          <a:bodyPr wrap="square" rtlCol="0">
            <a:spAutoFit/>
          </a:bodyPr>
          <a:lstStyle/>
          <a:p>
            <a:r>
              <a:rPr lang="en-GB" sz="1400" dirty="0" smtClean="0"/>
              <a:t>Photograph 15 showing Relief: ‘stroll in the garden’ of a royal couple </a:t>
            </a:r>
            <a:r>
              <a:rPr lang="az-Cyrl-AZ" sz="1400" dirty="0" smtClean="0"/>
              <a:t>Ӓ</a:t>
            </a:r>
            <a:r>
              <a:rPr lang="en-GB" sz="1400" dirty="0" smtClean="0"/>
              <a:t>M 15000, after, Lockwood. 2017 </a:t>
            </a:r>
            <a:endParaRPr lang="en-GB" sz="1400" dirty="0"/>
          </a:p>
        </p:txBody>
      </p:sp>
      <p:sp>
        <p:nvSpPr>
          <p:cNvPr id="3" name="TextBox 2"/>
          <p:cNvSpPr txBox="1"/>
          <p:nvPr/>
        </p:nvSpPr>
        <p:spPr>
          <a:xfrm>
            <a:off x="3181082" y="2446986"/>
            <a:ext cx="8023538" cy="4247317"/>
          </a:xfrm>
          <a:prstGeom prst="rect">
            <a:avLst/>
          </a:prstGeom>
          <a:noFill/>
        </p:spPr>
        <p:txBody>
          <a:bodyPr wrap="square" rtlCol="0">
            <a:spAutoFit/>
          </a:bodyPr>
          <a:lstStyle/>
          <a:p>
            <a:pPr marL="285750" indent="-285750">
              <a:buFont typeface="Wingdings" panose="05000000000000000000" pitchFamily="2" charset="2"/>
              <a:buChar char="§"/>
            </a:pPr>
            <a:r>
              <a:rPr lang="en-GB" dirty="0" smtClean="0">
                <a:solidFill>
                  <a:schemeClr val="tx1">
                    <a:lumMod val="65000"/>
                    <a:lumOff val="35000"/>
                  </a:schemeClr>
                </a:solidFill>
              </a:rPr>
              <a:t>My main topic in the dissertation will focus on the religion at Amarna and the change that Akhenaten appointed. </a:t>
            </a:r>
            <a:endParaRPr lang="en-GB" dirty="0">
              <a:solidFill>
                <a:schemeClr val="tx1">
                  <a:lumMod val="65000"/>
                  <a:lumOff val="35000"/>
                </a:schemeClr>
              </a:solidFill>
            </a:endParaRPr>
          </a:p>
          <a:p>
            <a:pPr marL="285750" indent="-285750">
              <a:buFont typeface="Wingdings" panose="05000000000000000000" pitchFamily="2" charset="2"/>
              <a:buChar char="§"/>
            </a:pPr>
            <a:r>
              <a:rPr lang="en-GB" dirty="0" smtClean="0">
                <a:solidFill>
                  <a:schemeClr val="tx1">
                    <a:lumMod val="65000"/>
                    <a:lumOff val="35000"/>
                  </a:schemeClr>
                </a:solidFill>
              </a:rPr>
              <a:t>Religion is an important aspect in the Egyptian civilisation and when Akhenaten changed this aspect of society it was unheard of.</a:t>
            </a:r>
          </a:p>
          <a:p>
            <a:pPr marL="285750" indent="-285750">
              <a:buFont typeface="Wingdings" panose="05000000000000000000" pitchFamily="2" charset="2"/>
              <a:buChar char="§"/>
            </a:pPr>
            <a:r>
              <a:rPr lang="en-GB" dirty="0" smtClean="0">
                <a:solidFill>
                  <a:schemeClr val="tx1">
                    <a:lumMod val="65000"/>
                    <a:lumOff val="35000"/>
                  </a:schemeClr>
                </a:solidFill>
              </a:rPr>
              <a:t>I will be looking at Amun the creator god alongside Tefnut and Shu both gods had different genders and both came from Amun. This is why in some of Akhenaten and Nefertiti’s statues you cannot tell who is who as they are shown agender.   </a:t>
            </a:r>
          </a:p>
          <a:p>
            <a:pPr marL="285750" indent="-285750">
              <a:buFont typeface="Wingdings" panose="05000000000000000000" pitchFamily="2" charset="2"/>
              <a:buChar char="§"/>
            </a:pPr>
            <a:r>
              <a:rPr lang="en-GB" dirty="0" smtClean="0">
                <a:solidFill>
                  <a:schemeClr val="tx1">
                    <a:lumMod val="65000"/>
                    <a:lumOff val="35000"/>
                  </a:schemeClr>
                </a:solidFill>
              </a:rPr>
              <a:t>Through this topic of religion I will also be looking at whether the statues of Akhenaten and Nefertiti were influenced by the gods, and seen with features of the gods in their statues. However vis versa statues of the gods with the likeness of Akhenaten and Nefertiti. </a:t>
            </a:r>
          </a:p>
          <a:p>
            <a:pPr marL="285750" indent="-285750">
              <a:buFont typeface="Wingdings" panose="05000000000000000000" pitchFamily="2" charset="2"/>
              <a:buChar char="§"/>
            </a:pPr>
            <a:r>
              <a:rPr lang="en-GB" dirty="0" smtClean="0">
                <a:solidFill>
                  <a:schemeClr val="tx1">
                    <a:lumMod val="65000"/>
                    <a:lumOff val="35000"/>
                  </a:schemeClr>
                </a:solidFill>
              </a:rPr>
              <a:t>Nefertiti was considered very important to Akhenaten during his reign both letting her have political and religious importance she was equal to her husband. With this I will be looking at how they were portrayed in stela’s and whether the intimacy was a part of the new style. </a:t>
            </a:r>
            <a:endParaRPr lang="en-GB" dirty="0">
              <a:solidFill>
                <a:schemeClr val="tx1">
                  <a:lumMod val="65000"/>
                  <a:lumOff val="35000"/>
                </a:schemeClr>
              </a:solidFill>
            </a:endParaRPr>
          </a:p>
        </p:txBody>
      </p:sp>
    </p:spTree>
    <p:extLst>
      <p:ext uri="{BB962C8B-B14F-4D97-AF65-F5344CB8AC3E}">
        <p14:creationId xmlns:p14="http://schemas.microsoft.com/office/powerpoint/2010/main" val="17593908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0213" y="2614413"/>
            <a:ext cx="8770571" cy="3651504"/>
          </a:xfrm>
        </p:spPr>
        <p:txBody>
          <a:bodyPr/>
          <a:lstStyle/>
          <a:p>
            <a:pPr>
              <a:buFont typeface="Wingdings" panose="05000000000000000000" pitchFamily="2" charset="2"/>
              <a:buChar char="§"/>
            </a:pPr>
            <a:r>
              <a:rPr lang="en-GB" dirty="0" smtClean="0"/>
              <a:t>Arnold (1996: 87) explains that the twin iconography was not specifically for Akhenaten and Nefertiti but it was also used on Kiya as well, portraying the agender statues was an important aspect of Akhenaten's new religion. </a:t>
            </a:r>
          </a:p>
          <a:p>
            <a:pPr>
              <a:buFont typeface="Wingdings" panose="05000000000000000000" pitchFamily="2" charset="2"/>
              <a:buChar char="§"/>
            </a:pPr>
            <a:r>
              <a:rPr lang="en-GB" dirty="0" smtClean="0"/>
              <a:t>Femininity was of crucial importance to Akhenaten during his reign and is considered why his features are shown as they are, trying to incorporate the female body within his own. </a:t>
            </a:r>
          </a:p>
          <a:p>
            <a:pPr>
              <a:buFont typeface="Wingdings" panose="05000000000000000000" pitchFamily="2" charset="2"/>
              <a:buChar char="§"/>
            </a:pPr>
            <a:r>
              <a:rPr lang="en-GB" dirty="0" smtClean="0"/>
              <a:t>‘Religion was simply not separable from politics and art’ (Baines. 2001: 307)</a:t>
            </a:r>
          </a:p>
          <a:p>
            <a:pPr>
              <a:buFont typeface="Wingdings" panose="05000000000000000000" pitchFamily="2" charset="2"/>
              <a:buChar char="§"/>
            </a:pPr>
            <a:r>
              <a:rPr lang="en-GB" dirty="0" smtClean="0"/>
              <a:t>During this section I will also touch upon the new deity, the sun disk. This will only be in passing and how it effected the artistic change.</a:t>
            </a:r>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marL="0" indent="0">
              <a:buNone/>
            </a:pPr>
            <a:endParaRPr lang="en-GB" dirty="0" smtClean="0"/>
          </a:p>
          <a:p>
            <a:pPr>
              <a:buFont typeface="Wingdings" panose="05000000000000000000" pitchFamily="2" charset="2"/>
              <a:buChar char="§"/>
            </a:pPr>
            <a:endParaRPr lang="en-GB" dirty="0"/>
          </a:p>
        </p:txBody>
      </p:sp>
      <p:pic>
        <p:nvPicPr>
          <p:cNvPr id="4" name="Picture 3"/>
          <p:cNvPicPr>
            <a:picLocks noChangeAspect="1"/>
          </p:cNvPicPr>
          <p:nvPr/>
        </p:nvPicPr>
        <p:blipFill>
          <a:blip r:embed="rId2"/>
          <a:stretch>
            <a:fillRect/>
          </a:stretch>
        </p:blipFill>
        <p:spPr>
          <a:xfrm>
            <a:off x="190077" y="123241"/>
            <a:ext cx="3321562" cy="2491172"/>
          </a:xfrm>
          <a:prstGeom prst="rect">
            <a:avLst/>
          </a:prstGeom>
        </p:spPr>
      </p:pic>
      <p:sp>
        <p:nvSpPr>
          <p:cNvPr id="5" name="TextBox 4"/>
          <p:cNvSpPr txBox="1"/>
          <p:nvPr/>
        </p:nvSpPr>
        <p:spPr>
          <a:xfrm>
            <a:off x="190077" y="2614413"/>
            <a:ext cx="2601533" cy="1446550"/>
          </a:xfrm>
          <a:prstGeom prst="rect">
            <a:avLst/>
          </a:prstGeom>
          <a:noFill/>
        </p:spPr>
        <p:txBody>
          <a:bodyPr wrap="square" rtlCol="0">
            <a:spAutoFit/>
          </a:bodyPr>
          <a:lstStyle/>
          <a:p>
            <a:r>
              <a:rPr lang="en-GB" sz="1400" dirty="0" smtClean="0"/>
              <a:t>Photograph </a:t>
            </a:r>
            <a:r>
              <a:rPr lang="en-GB" sz="1400" dirty="0"/>
              <a:t>16 </a:t>
            </a:r>
            <a:r>
              <a:rPr lang="en-GB" sz="1400" dirty="0" smtClean="0"/>
              <a:t>showing the </a:t>
            </a:r>
            <a:r>
              <a:rPr lang="en-GB" sz="1400" dirty="0"/>
              <a:t>Shrine Stela- Akhenaten, Nefertiti and three daughters beneath the Aten: ӒM 14145, after Lockwood. 2017</a:t>
            </a:r>
          </a:p>
          <a:p>
            <a:endParaRPr lang="en-GB" dirty="0"/>
          </a:p>
        </p:txBody>
      </p:sp>
    </p:spTree>
    <p:extLst>
      <p:ext uri="{BB962C8B-B14F-4D97-AF65-F5344CB8AC3E}">
        <p14:creationId xmlns:p14="http://schemas.microsoft.com/office/powerpoint/2010/main" val="24811183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
            </a:pPr>
            <a:r>
              <a:rPr lang="en-GB" dirty="0" smtClean="0"/>
              <a:t>To conclude my dissertation will consist of 5 chapters, 3 of which will be case studies on the religion, Culture and the possible disease of Akhenaten.</a:t>
            </a:r>
          </a:p>
          <a:p>
            <a:pPr>
              <a:buFont typeface="Wingdings" panose="05000000000000000000" pitchFamily="2" charset="2"/>
              <a:buChar char="§"/>
            </a:pPr>
            <a:r>
              <a:rPr lang="en-GB" dirty="0" smtClean="0"/>
              <a:t>I am hoping to achieve an interesting debate on all three case studies and show that even with the disease aspect ruled out due to scientific analysis there is still not complete answer to why this has happened. </a:t>
            </a:r>
          </a:p>
          <a:p>
            <a:pPr>
              <a:buFont typeface="Wingdings" panose="05000000000000000000" pitchFamily="2" charset="2"/>
              <a:buChar char="§"/>
            </a:pPr>
            <a:r>
              <a:rPr lang="en-GB" dirty="0" smtClean="0"/>
              <a:t>I am hoping to bring my own take on this research by bringing in the hereditary hazards as a theory, using scientific papers and CT scans of the Pharaohs in the 18</a:t>
            </a:r>
            <a:r>
              <a:rPr lang="en-GB" baseline="30000" dirty="0" smtClean="0"/>
              <a:t>th</a:t>
            </a:r>
            <a:r>
              <a:rPr lang="en-GB" dirty="0" smtClean="0"/>
              <a:t> dynasty. </a:t>
            </a:r>
          </a:p>
          <a:p>
            <a:pPr>
              <a:buFont typeface="Wingdings" panose="05000000000000000000" pitchFamily="2" charset="2"/>
              <a:buChar char="§"/>
            </a:pPr>
            <a:r>
              <a:rPr lang="en-GB" dirty="0" smtClean="0"/>
              <a:t>With all this being said I cannot answer the question myself but I hope that my research will bring to light other possible reasoning's behind the change in artistic style.</a:t>
            </a:r>
            <a:endParaRPr lang="en-GB" dirty="0"/>
          </a:p>
        </p:txBody>
      </p:sp>
    </p:spTree>
    <p:extLst>
      <p:ext uri="{BB962C8B-B14F-4D97-AF65-F5344CB8AC3E}">
        <p14:creationId xmlns:p14="http://schemas.microsoft.com/office/powerpoint/2010/main" val="28364343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12124" y="1348703"/>
            <a:ext cx="11292147" cy="5370490"/>
          </a:xfrm>
        </p:spPr>
        <p:txBody>
          <a:bodyPr>
            <a:normAutofit fontScale="85000" lnSpcReduction="20000"/>
          </a:bodyPr>
          <a:lstStyle/>
          <a:p>
            <a:pPr>
              <a:buFont typeface="Wingdings" panose="05000000000000000000" pitchFamily="2" charset="2"/>
              <a:buChar char="§"/>
            </a:pPr>
            <a:r>
              <a:rPr lang="en-GB" i="1" dirty="0" smtClean="0"/>
              <a:t>Akhenaten</a:t>
            </a:r>
            <a:r>
              <a:rPr lang="en-GB" i="1" dirty="0"/>
              <a:t>. </a:t>
            </a:r>
            <a:r>
              <a:rPr lang="en-GB" dirty="0"/>
              <a:t>1997. Peter Spry-</a:t>
            </a:r>
            <a:r>
              <a:rPr lang="en-GB" dirty="0" err="1"/>
              <a:t>Leverton</a:t>
            </a:r>
            <a:r>
              <a:rPr lang="en-GB" dirty="0"/>
              <a:t>. Discovery Communications [DVD</a:t>
            </a:r>
            <a:r>
              <a:rPr lang="en-GB" dirty="0" smtClean="0"/>
              <a:t>]</a:t>
            </a:r>
          </a:p>
          <a:p>
            <a:pPr>
              <a:buFont typeface="Wingdings" panose="05000000000000000000" pitchFamily="2" charset="2"/>
              <a:buChar char="§"/>
            </a:pPr>
            <a:r>
              <a:rPr lang="en-GB" dirty="0" smtClean="0"/>
              <a:t>Arnold, D. 1996. Aspects of the royal female image during the Amarna period. </a:t>
            </a:r>
            <a:r>
              <a:rPr lang="en-GB" dirty="0"/>
              <a:t>In. Arnold, D. Metropolitan museum of Art, 1996. The royal women of Amarna: images of beauty from ancient Egypt. New York: Metropolitan museum of art.  </a:t>
            </a:r>
            <a:endParaRPr lang="en-GB" dirty="0" smtClean="0"/>
          </a:p>
          <a:p>
            <a:pPr>
              <a:buFont typeface="Wingdings" panose="05000000000000000000" pitchFamily="2" charset="2"/>
              <a:buChar char="§"/>
            </a:pPr>
            <a:r>
              <a:rPr lang="en-GB" dirty="0" smtClean="0"/>
              <a:t>Arnold, D. 1996. The workshop of  the sculpture Thutmose. </a:t>
            </a:r>
            <a:r>
              <a:rPr lang="en-GB" dirty="0"/>
              <a:t>In. Arnold, D. Metropolitan museum of Art, 1996. The royal women of Amarna: images of beauty from ancient Egypt. New York: Metropolitan museum of art. </a:t>
            </a:r>
            <a:endParaRPr lang="en-GB" dirty="0" smtClean="0"/>
          </a:p>
          <a:p>
            <a:pPr>
              <a:buFont typeface="Wingdings" panose="05000000000000000000" pitchFamily="2" charset="2"/>
              <a:buChar char="§"/>
            </a:pPr>
            <a:r>
              <a:rPr lang="en-GB" dirty="0" smtClean="0"/>
              <a:t>Arnold, D. 1996. An artistic revolution: The early years of King Amenhotep IV/Akhenaten. In. Arnold, D. Metropolitan museum of Art, 1996. </a:t>
            </a:r>
            <a:r>
              <a:rPr lang="en-GB" i="1" dirty="0" smtClean="0"/>
              <a:t>The royal women of Amarna: images of beauty from ancient Egypt</a:t>
            </a:r>
            <a:r>
              <a:rPr lang="en-GB" dirty="0" smtClean="0"/>
              <a:t>. New York: Metropolitan museum of art. </a:t>
            </a:r>
          </a:p>
          <a:p>
            <a:pPr>
              <a:buFont typeface="Wingdings" panose="05000000000000000000" pitchFamily="2" charset="2"/>
              <a:buChar char="§"/>
            </a:pPr>
            <a:r>
              <a:rPr lang="en-GB" dirty="0" smtClean="0"/>
              <a:t>Baines, J. 2001. The dawn of the Amarna age. In. Cline et. Al. 2001. </a:t>
            </a:r>
            <a:r>
              <a:rPr lang="en-GB" i="1" dirty="0" smtClean="0"/>
              <a:t>Amenhotep III: perspectives of his reign</a:t>
            </a:r>
            <a:endParaRPr lang="en-GB" i="1" dirty="0"/>
          </a:p>
          <a:p>
            <a:pPr>
              <a:buFont typeface="Wingdings" panose="05000000000000000000" pitchFamily="2" charset="2"/>
              <a:buChar char="§"/>
            </a:pPr>
            <a:r>
              <a:rPr lang="en-GB" dirty="0"/>
              <a:t>Kozloff, A. 2012. </a:t>
            </a:r>
            <a:r>
              <a:rPr lang="en-GB" i="1" dirty="0"/>
              <a:t>Amenhotep III. Egypt's radiant Pharaoh</a:t>
            </a:r>
            <a:r>
              <a:rPr lang="en-GB" dirty="0"/>
              <a:t>. New York: Cambridge University press`</a:t>
            </a:r>
          </a:p>
          <a:p>
            <a:pPr>
              <a:buFont typeface="Wingdings" panose="05000000000000000000" pitchFamily="2" charset="2"/>
              <a:buChar char="§"/>
            </a:pPr>
            <a:r>
              <a:rPr lang="en-GB" dirty="0" smtClean="0"/>
              <a:t>Lockwood</a:t>
            </a:r>
            <a:r>
              <a:rPr lang="en-GB" dirty="0" smtClean="0"/>
              <a:t>, E. 2017. </a:t>
            </a:r>
            <a:r>
              <a:rPr lang="en-GB" i="1" dirty="0" smtClean="0"/>
              <a:t>Shrine Stela: Akhenaten, Nefertiti and three daughters beneath the Aten. </a:t>
            </a:r>
            <a:r>
              <a:rPr lang="en-GB" dirty="0" smtClean="0"/>
              <a:t>Neues Museum: Berlin [Image]</a:t>
            </a:r>
          </a:p>
          <a:p>
            <a:pPr>
              <a:buFont typeface="Wingdings" panose="05000000000000000000" pitchFamily="2" charset="2"/>
              <a:buChar char="§"/>
            </a:pPr>
            <a:r>
              <a:rPr lang="en-GB" dirty="0" smtClean="0"/>
              <a:t>Lockwood, E. 2017. </a:t>
            </a:r>
            <a:r>
              <a:rPr lang="en-GB" i="1" dirty="0" smtClean="0"/>
              <a:t>Relief portrait of King Akhenaten. </a:t>
            </a:r>
            <a:r>
              <a:rPr lang="en-GB" dirty="0" smtClean="0"/>
              <a:t>Neues Museum: Berlin [Image]</a:t>
            </a:r>
            <a:endParaRPr lang="en-GB" dirty="0"/>
          </a:p>
          <a:p>
            <a:pPr>
              <a:buFont typeface="Wingdings" panose="05000000000000000000" pitchFamily="2" charset="2"/>
              <a:buChar char="§"/>
            </a:pPr>
            <a:r>
              <a:rPr lang="en-GB" dirty="0" smtClean="0"/>
              <a:t>Lockwood, E. 2017. </a:t>
            </a:r>
            <a:r>
              <a:rPr lang="en-GB" i="1" dirty="0" smtClean="0"/>
              <a:t>Standing figure of Nefertiti</a:t>
            </a:r>
            <a:r>
              <a:rPr lang="en-GB" dirty="0" smtClean="0"/>
              <a:t>. Neues Museum: Berlin [Image] </a:t>
            </a:r>
          </a:p>
          <a:p>
            <a:pPr>
              <a:buFont typeface="Wingdings" panose="05000000000000000000" pitchFamily="2" charset="2"/>
              <a:buChar char="§"/>
            </a:pPr>
            <a:r>
              <a:rPr lang="en-GB" dirty="0" smtClean="0"/>
              <a:t>Lockwood, E. 2017. </a:t>
            </a:r>
            <a:r>
              <a:rPr lang="en-GB" i="1" dirty="0" smtClean="0"/>
              <a:t>The Neues museum in Berlin</a:t>
            </a:r>
            <a:r>
              <a:rPr lang="en-GB" dirty="0" smtClean="0"/>
              <a:t>. [Image]</a:t>
            </a:r>
          </a:p>
          <a:p>
            <a:pPr>
              <a:buFont typeface="Wingdings" panose="05000000000000000000" pitchFamily="2" charset="2"/>
              <a:buChar char="§"/>
            </a:pPr>
            <a:r>
              <a:rPr lang="en-GB" dirty="0" smtClean="0"/>
              <a:t>Lockwood, E. </a:t>
            </a:r>
            <a:r>
              <a:rPr lang="en-GB" dirty="0"/>
              <a:t>2017. </a:t>
            </a:r>
            <a:r>
              <a:rPr lang="en-GB" i="1" dirty="0" smtClean="0"/>
              <a:t>The </a:t>
            </a:r>
            <a:r>
              <a:rPr lang="en-GB" i="1" dirty="0"/>
              <a:t>head of a statuette of Queen </a:t>
            </a:r>
            <a:r>
              <a:rPr lang="en-GB" i="1" dirty="0" smtClean="0"/>
              <a:t>Tiye </a:t>
            </a:r>
            <a:r>
              <a:rPr lang="en-GB" i="1" dirty="0"/>
              <a:t>with double feather </a:t>
            </a:r>
            <a:r>
              <a:rPr lang="en-GB" i="1" dirty="0" smtClean="0"/>
              <a:t>crown. </a:t>
            </a:r>
            <a:r>
              <a:rPr lang="en-GB" dirty="0" smtClean="0"/>
              <a:t>Neues Museum: Berlin [Image]</a:t>
            </a:r>
          </a:p>
          <a:p>
            <a:pPr>
              <a:buFont typeface="Wingdings" panose="05000000000000000000" pitchFamily="2" charset="2"/>
              <a:buChar char="§"/>
            </a:pPr>
            <a:r>
              <a:rPr lang="en-GB" dirty="0" smtClean="0"/>
              <a:t>Lockwood, E. 2017</a:t>
            </a:r>
            <a:r>
              <a:rPr lang="en-GB" dirty="0"/>
              <a:t>. </a:t>
            </a:r>
            <a:r>
              <a:rPr lang="en-GB" i="1" dirty="0" smtClean="0"/>
              <a:t>Portrait </a:t>
            </a:r>
            <a:r>
              <a:rPr lang="en-GB" i="1" dirty="0"/>
              <a:t>heads of the royal couple Akhenaten and </a:t>
            </a:r>
            <a:r>
              <a:rPr lang="en-GB" i="1" dirty="0" smtClean="0"/>
              <a:t>Nefertiti. </a:t>
            </a:r>
            <a:r>
              <a:rPr lang="en-GB" dirty="0" smtClean="0"/>
              <a:t>Neues Museum: Berlin [Image</a:t>
            </a:r>
            <a:r>
              <a:rPr lang="en-GB" dirty="0" smtClean="0"/>
              <a:t>]</a:t>
            </a:r>
            <a:endParaRPr lang="en-GB" i="1" dirty="0" smtClean="0"/>
          </a:p>
        </p:txBody>
      </p:sp>
    </p:spTree>
    <p:extLst>
      <p:ext uri="{BB962C8B-B14F-4D97-AF65-F5344CB8AC3E}">
        <p14:creationId xmlns:p14="http://schemas.microsoft.com/office/powerpoint/2010/main" val="36639713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20462" y="2395471"/>
            <a:ext cx="7972023" cy="4247317"/>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tx1">
                    <a:lumMod val="65000"/>
                    <a:lumOff val="35000"/>
                  </a:schemeClr>
                </a:solidFill>
              </a:rPr>
              <a:t>Lockwood, E. 2017. A head of a statue of a princess. Neues Museum: Berlin [Image]</a:t>
            </a:r>
          </a:p>
          <a:p>
            <a:pPr marL="285750" indent="-285750">
              <a:buFont typeface="Wingdings" panose="05000000000000000000" pitchFamily="2" charset="2"/>
              <a:buChar char="§"/>
            </a:pPr>
            <a:r>
              <a:rPr lang="en-GB" dirty="0">
                <a:solidFill>
                  <a:schemeClr val="tx1">
                    <a:lumMod val="65000"/>
                    <a:lumOff val="35000"/>
                  </a:schemeClr>
                </a:solidFill>
              </a:rPr>
              <a:t>Lockwood, E. 2017. A model head of Akhenaten. Neues Museum: Berlin [Image]  </a:t>
            </a:r>
          </a:p>
          <a:p>
            <a:pPr marL="285750" indent="-285750">
              <a:buFont typeface="Wingdings" panose="05000000000000000000" pitchFamily="2" charset="2"/>
              <a:buChar char="§"/>
            </a:pPr>
            <a:r>
              <a:rPr lang="en-GB" dirty="0">
                <a:solidFill>
                  <a:schemeClr val="tx1">
                    <a:lumMod val="65000"/>
                    <a:lumOff val="35000"/>
                  </a:schemeClr>
                </a:solidFill>
              </a:rPr>
              <a:t>Lockwood, E. 2017. The bust of Nefertiti. Neues Museum: Berlin [Image]</a:t>
            </a:r>
          </a:p>
          <a:p>
            <a:pPr marL="285750" indent="-285750">
              <a:buFont typeface="Wingdings" panose="05000000000000000000" pitchFamily="2" charset="2"/>
              <a:buChar char="§"/>
            </a:pPr>
            <a:r>
              <a:rPr lang="en-GB" dirty="0">
                <a:solidFill>
                  <a:schemeClr val="tx1">
                    <a:lumMod val="65000"/>
                    <a:lumOff val="35000"/>
                  </a:schemeClr>
                </a:solidFill>
              </a:rPr>
              <a:t>Lockwood, E. 2017. A relief study of foot. Neues Museum: Berlin [Image]</a:t>
            </a:r>
          </a:p>
          <a:p>
            <a:pPr marL="285750" indent="-285750">
              <a:buFont typeface="Wingdings" panose="05000000000000000000" pitchFamily="2" charset="2"/>
              <a:buChar char="§"/>
            </a:pPr>
            <a:r>
              <a:rPr lang="en-GB" dirty="0">
                <a:solidFill>
                  <a:schemeClr val="tx1">
                    <a:lumMod val="65000"/>
                    <a:lumOff val="35000"/>
                  </a:schemeClr>
                </a:solidFill>
              </a:rPr>
              <a:t>Lockwood, E. 2017. Temple relief: Akhenaten. Neues Museum: Berlin [Image]</a:t>
            </a:r>
          </a:p>
          <a:p>
            <a:pPr marL="285750" indent="-285750">
              <a:buFont typeface="Wingdings" panose="05000000000000000000" pitchFamily="2" charset="2"/>
              <a:buChar char="§"/>
            </a:pPr>
            <a:r>
              <a:rPr lang="en-GB" dirty="0">
                <a:solidFill>
                  <a:schemeClr val="tx1">
                    <a:lumMod val="65000"/>
                    <a:lumOff val="35000"/>
                  </a:schemeClr>
                </a:solidFill>
              </a:rPr>
              <a:t>Lockwood, E. 2017. Tomb relief: King Amenhotep III with the blue crown. Neues Museum: Berlin [Image]</a:t>
            </a:r>
          </a:p>
          <a:p>
            <a:pPr marL="285750" indent="-285750">
              <a:buFont typeface="Wingdings" panose="05000000000000000000" pitchFamily="2" charset="2"/>
              <a:buChar char="§"/>
            </a:pPr>
            <a:r>
              <a:rPr lang="en-GB" dirty="0">
                <a:solidFill>
                  <a:schemeClr val="tx1">
                    <a:lumMod val="65000"/>
                    <a:lumOff val="35000"/>
                  </a:schemeClr>
                </a:solidFill>
              </a:rPr>
              <a:t>Lockwood, E. 2017. Stela: royal couple at feast. Neues Museum: Berlin [Image] </a:t>
            </a:r>
          </a:p>
          <a:p>
            <a:pPr marL="285750" indent="-285750">
              <a:buFont typeface="Wingdings" panose="05000000000000000000" pitchFamily="2" charset="2"/>
              <a:buChar char="§"/>
            </a:pPr>
            <a:r>
              <a:rPr lang="en-GB" dirty="0">
                <a:solidFill>
                  <a:schemeClr val="tx1">
                    <a:lumMod val="65000"/>
                    <a:lumOff val="35000"/>
                  </a:schemeClr>
                </a:solidFill>
              </a:rPr>
              <a:t>Lockwood, E. 2017.. Relief: ‘stroll in the garden’ of a royal couple Neues Museum: Berlin [Image]</a:t>
            </a:r>
          </a:p>
          <a:p>
            <a:pPr marL="285750" indent="-285750">
              <a:buFont typeface="Wingdings" panose="05000000000000000000" pitchFamily="2" charset="2"/>
              <a:buChar char="§"/>
            </a:pPr>
            <a:r>
              <a:rPr lang="en-GB" dirty="0">
                <a:solidFill>
                  <a:schemeClr val="tx1">
                    <a:lumMod val="65000"/>
                    <a:lumOff val="35000"/>
                  </a:schemeClr>
                </a:solidFill>
              </a:rPr>
              <a:t>Winters, R. 2015. The art of Amarna: Akhenaten and his life under the sun. Ancient origins: reconstructing the story of humanities past. Available online at: http://www.ancient-origins.net/ancient-places-africa/art-amarna-akhenaten-and-his-life-under-sun-002587 [access on 12/1/18]</a:t>
            </a:r>
          </a:p>
        </p:txBody>
      </p:sp>
    </p:spTree>
    <p:extLst>
      <p:ext uri="{BB962C8B-B14F-4D97-AF65-F5344CB8AC3E}">
        <p14:creationId xmlns:p14="http://schemas.microsoft.com/office/powerpoint/2010/main" val="4016830203"/>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497</TotalTime>
  <Words>1947</Words>
  <Application>Microsoft Office PowerPoint</Application>
  <PresentationFormat>Widescreen</PresentationFormat>
  <Paragraphs>75</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Century Schoolbook</vt:lpstr>
      <vt:lpstr>Corbel</vt:lpstr>
      <vt:lpstr>Wingdings</vt:lpstr>
      <vt:lpstr>Feathered</vt:lpstr>
      <vt:lpstr>Religion, Disease or Artistic Style: Why did the art style change during Akhenaten's reign?</vt:lpstr>
      <vt:lpstr>Overview</vt:lpstr>
      <vt:lpstr>PowerPoint Presentation</vt:lpstr>
      <vt:lpstr>Methodology</vt:lpstr>
      <vt:lpstr>PowerPoint Presentation</vt:lpstr>
      <vt:lpstr>Disease</vt:lpstr>
      <vt:lpstr>Culture</vt:lpstr>
      <vt:lpstr>Religion</vt:lpstr>
      <vt:lpstr>PowerPoint Presentation</vt:lpstr>
      <vt:lpstr>Conclusion</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Disease or Artistic Style: Why did the art style change during Akhenaten's reign?</dc:title>
  <dc:creator>Ellie Lockwood</dc:creator>
  <cp:lastModifiedBy>Ellie Lockwood</cp:lastModifiedBy>
  <cp:revision>44</cp:revision>
  <dcterms:created xsi:type="dcterms:W3CDTF">2018-01-06T11:58:22Z</dcterms:created>
  <dcterms:modified xsi:type="dcterms:W3CDTF">2018-01-15T12:25:51Z</dcterms:modified>
</cp:coreProperties>
</file>