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73" r:id="rId3"/>
    <p:sldId id="262" r:id="rId4"/>
    <p:sldId id="267" r:id="rId5"/>
    <p:sldId id="263" r:id="rId7"/>
    <p:sldId id="265" r:id="rId8"/>
    <p:sldId id="264" r:id="rId9"/>
    <p:sldId id="266" r:id="rId10"/>
    <p:sldId id="274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B5E5"/>
    <a:srgbClr val="203864"/>
    <a:srgbClr val="FFFFD2"/>
    <a:srgbClr val="559BDB"/>
    <a:srgbClr val="458CCB"/>
    <a:srgbClr val="5197D7"/>
    <a:srgbClr val="AA96DA"/>
    <a:srgbClr val="FCBAD3"/>
    <a:srgbClr val="A8D8EA"/>
    <a:srgbClr val="3547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8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D4BC7B-822F-4D20-A2C1-EDCF08DEECA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15CD7-E7CB-46FD-8BF8-8CAF4EEDDF67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png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1.png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团队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84640" y="3820795"/>
            <a:ext cx="2773045" cy="2813050"/>
          </a:xfrm>
          <a:prstGeom prst="rect">
            <a:avLst/>
          </a:prstGeom>
        </p:spPr>
      </p:pic>
      <p:pic>
        <p:nvPicPr>
          <p:cNvPr id="6" name="图片 5" descr="橙色手印"/>
          <p:cNvPicPr>
            <a:picLocks noChangeAspect="1"/>
          </p:cNvPicPr>
          <p:nvPr/>
        </p:nvPicPr>
        <p:blipFill>
          <a:blip r:embed="rId2"/>
          <a:srcRect l="-19102" t="21313" r="-21224" b="21913"/>
          <a:stretch>
            <a:fillRect/>
          </a:stretch>
        </p:blipFill>
        <p:spPr>
          <a:xfrm rot="18840000">
            <a:off x="2379345" y="1567815"/>
            <a:ext cx="3039745" cy="1725930"/>
          </a:xfrm>
          <a:prstGeom prst="rect">
            <a:avLst/>
          </a:prstGeom>
        </p:spPr>
      </p:pic>
      <p:pic>
        <p:nvPicPr>
          <p:cNvPr id="5" name="图片 4" descr="红色手印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580000">
            <a:off x="1640840" y="2247900"/>
            <a:ext cx="1456055" cy="1456055"/>
          </a:xfrm>
          <a:prstGeom prst="rect">
            <a:avLst/>
          </a:prstGeom>
        </p:spPr>
      </p:pic>
      <p:pic>
        <p:nvPicPr>
          <p:cNvPr id="7" name="图片 6" descr="黄色手印"/>
          <p:cNvPicPr>
            <a:picLocks noChangeAspect="1"/>
          </p:cNvPicPr>
          <p:nvPr/>
        </p:nvPicPr>
        <p:blipFill>
          <a:blip r:embed="rId4"/>
          <a:srcRect l="19188" t="24388" r="21163" b="24738"/>
          <a:stretch>
            <a:fillRect/>
          </a:stretch>
        </p:blipFill>
        <p:spPr>
          <a:xfrm rot="21180000">
            <a:off x="5165090" y="3372485"/>
            <a:ext cx="1359535" cy="1159510"/>
          </a:xfrm>
          <a:prstGeom prst="rect">
            <a:avLst/>
          </a:prstGeom>
        </p:spPr>
      </p:pic>
      <p:pic>
        <p:nvPicPr>
          <p:cNvPr id="8" name="图片 7" descr="绿色手印"/>
          <p:cNvPicPr>
            <a:picLocks noChangeAspect="1"/>
          </p:cNvPicPr>
          <p:nvPr/>
        </p:nvPicPr>
        <p:blipFill>
          <a:blip r:embed="rId5"/>
          <a:srcRect l="20263" t="25275" r="23125" b="13263"/>
          <a:stretch>
            <a:fillRect/>
          </a:stretch>
        </p:blipFill>
        <p:spPr>
          <a:xfrm rot="14820000">
            <a:off x="6767195" y="1738630"/>
            <a:ext cx="1273810" cy="1383665"/>
          </a:xfrm>
          <a:prstGeom prst="rect">
            <a:avLst/>
          </a:prstGeom>
        </p:spPr>
      </p:pic>
      <p:pic>
        <p:nvPicPr>
          <p:cNvPr id="9" name="图片 8" descr="蓝色手印"/>
          <p:cNvPicPr>
            <a:picLocks noChangeAspect="1"/>
          </p:cNvPicPr>
          <p:nvPr/>
        </p:nvPicPr>
        <p:blipFill>
          <a:blip r:embed="rId6"/>
          <a:srcRect l="22600" t="23163" r="24563" b="22588"/>
          <a:stretch>
            <a:fillRect/>
          </a:stretch>
        </p:blipFill>
        <p:spPr>
          <a:xfrm rot="10800000">
            <a:off x="9560560" y="1903095"/>
            <a:ext cx="1271270" cy="130556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261235" y="2392045"/>
            <a:ext cx="8063230" cy="16300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10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TEAMWORK</a:t>
            </a:r>
            <a:endParaRPr lang="zh-CN" altLang="en-US" sz="10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49225" y="4826000"/>
            <a:ext cx="5426710" cy="1153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None/>
            </a:pPr>
            <a:r>
              <a:rPr lang="en-US" altLang="zh-CN" sz="2300" b="1" dirty="0">
                <a:solidFill>
                  <a:srgbClr val="FFFFD2"/>
                </a:solidFill>
              </a:rPr>
              <a:t>Members: Yina 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Gao</a:t>
            </a:r>
            <a:r>
              <a:rPr lang="en-US" altLang="zh-CN" sz="2300" b="1" dirty="0">
                <a:solidFill>
                  <a:srgbClr val="FFFFD2"/>
                </a:solidFill>
              </a:rPr>
              <a:t>, 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Xiaoqin 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Huang</a:t>
            </a:r>
            <a:r>
              <a:rPr lang="en-US" altLang="zh-CN" sz="2300" b="1" dirty="0">
                <a:solidFill>
                  <a:srgbClr val="FFFFD2"/>
                </a:solidFill>
              </a:rPr>
              <a:t>, Weian 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Wei</a:t>
            </a:r>
            <a:r>
              <a:rPr lang="en-US" altLang="zh-CN" sz="2300" b="1" dirty="0">
                <a:solidFill>
                  <a:srgbClr val="FFFFD2"/>
                </a:solidFill>
              </a:rPr>
              <a:t>, Jingwen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 Luo </a:t>
            </a:r>
            <a:r>
              <a:rPr lang="en-US" altLang="zh-CN" sz="2300" b="1" dirty="0">
                <a:solidFill>
                  <a:srgbClr val="FFFFD2"/>
                </a:solidFill>
              </a:rPr>
              <a:t>, Yulu </a:t>
            </a:r>
            <a:r>
              <a:rPr lang="en-US" altLang="zh-CN" sz="2300" b="1" dirty="0">
                <a:solidFill>
                  <a:srgbClr val="FFFFD2"/>
                </a:solidFill>
                <a:sym typeface="+mn-ea"/>
              </a:rPr>
              <a:t>Huang. </a:t>
            </a:r>
            <a:endParaRPr lang="en-US" altLang="zh-CN" sz="2300" b="1" dirty="0">
              <a:solidFill>
                <a:srgbClr val="FFFFD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3362178" y="0"/>
            <a:ext cx="5467643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7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Description</a:t>
            </a:r>
            <a:endParaRPr lang="en-US" altLang="zh-CN" sz="7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-63500" y="1178560"/>
            <a:ext cx="43700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Marketing--Promotion</a:t>
            </a:r>
            <a:endParaRPr lang="zh-CN" altLang="en-US" sz="28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7945" y="4953000"/>
            <a:ext cx="3870325" cy="1153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l"/>
            </a:pPr>
            <a:r>
              <a:rPr lang="en-US" altLang="zh-CN" sz="2300" b="1" dirty="0">
                <a:solidFill>
                  <a:srgbClr val="FFFFD2"/>
                </a:solidFill>
              </a:rPr>
              <a:t> “Star Cat Show”</a:t>
            </a:r>
            <a:endParaRPr lang="en-US" altLang="zh-CN" sz="2300" b="1" dirty="0">
              <a:solidFill>
                <a:srgbClr val="FFFFD2"/>
              </a:solidFill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l"/>
            </a:pPr>
            <a:r>
              <a:rPr lang="en-US" altLang="zh-CN" sz="2300" b="1" dirty="0">
                <a:solidFill>
                  <a:srgbClr val="FFFFD2"/>
                </a:solidFill>
              </a:rPr>
              <a:t> Celebrity Advertisements</a:t>
            </a:r>
            <a:endParaRPr lang="en-US" altLang="zh-CN" sz="2300" b="1" dirty="0">
              <a:solidFill>
                <a:srgbClr val="FFFFD2"/>
              </a:solidFill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260850" y="1178560"/>
            <a:ext cx="367093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Financial Analysis</a:t>
            </a:r>
            <a:endParaRPr lang="zh-CN" altLang="en-US" sz="30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4498975" y="5001260"/>
            <a:ext cx="3194050" cy="1245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500" b="1" dirty="0">
                <a:solidFill>
                  <a:srgbClr val="FFFFD2"/>
                </a:solidFill>
              </a:rPr>
              <a:t>Sales Over 305 Billion !</a:t>
            </a:r>
            <a:endParaRPr lang="en-US" altLang="zh-CN" sz="2500" b="1" dirty="0">
              <a:solidFill>
                <a:srgbClr val="FFFFD2"/>
              </a:solidFill>
            </a:endParaRPr>
          </a:p>
          <a:p>
            <a:pPr algn="ctr"/>
            <a:r>
              <a:rPr lang="en-US" altLang="zh-CN" sz="2500" b="1" dirty="0">
                <a:solidFill>
                  <a:srgbClr val="FFFFD2"/>
                </a:solidFill>
              </a:rPr>
              <a:t>¥305,727,212,178</a:t>
            </a:r>
            <a:endParaRPr lang="en-US" altLang="zh-CN" sz="2500" b="1" dirty="0">
              <a:solidFill>
                <a:srgbClr val="FFFFD2"/>
              </a:solidFill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849870" y="1098550"/>
            <a:ext cx="459676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000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PM--Workbreakdown</a:t>
            </a:r>
            <a:endParaRPr lang="en-US" altLang="zh-CN" sz="30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" name="图片 2" descr="广告代言人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680" y="2007870"/>
            <a:ext cx="3521710" cy="2637790"/>
          </a:xfrm>
          <a:prstGeom prst="rect">
            <a:avLst/>
          </a:prstGeom>
        </p:spPr>
      </p:pic>
      <p:pic>
        <p:nvPicPr>
          <p:cNvPr id="4" name="图片 3" descr="销量破三千亿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6570" y="2007870"/>
            <a:ext cx="3578860" cy="263715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8237220" y="3009900"/>
            <a:ext cx="1070610" cy="63246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>
              <a:buClrTx/>
              <a:buSzTx/>
              <a:buFontTx/>
            </a:pPr>
            <a:r>
              <a:rPr lang="en-US" altLang="zh-CN" b="1">
                <a:solidFill>
                  <a:srgbClr val="FFFFD2"/>
                </a:solidFill>
              </a:rPr>
              <a:t>Prior</a:t>
            </a:r>
            <a:endParaRPr lang="en-US" altLang="zh-CN" b="1">
              <a:solidFill>
                <a:srgbClr val="FFFFD2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9462135" y="3009900"/>
            <a:ext cx="1183005" cy="63246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b="1">
                <a:solidFill>
                  <a:srgbClr val="FFFFD2"/>
                </a:solidFill>
              </a:rPr>
              <a:t>Middle</a:t>
            </a:r>
            <a:endParaRPr lang="en-US" altLang="zh-CN"/>
          </a:p>
        </p:txBody>
      </p:sp>
      <p:sp>
        <p:nvSpPr>
          <p:cNvPr id="7" name="矩形 6"/>
          <p:cNvSpPr/>
          <p:nvPr/>
        </p:nvSpPr>
        <p:spPr>
          <a:xfrm>
            <a:off x="10807700" y="3010535"/>
            <a:ext cx="1103630" cy="63246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b="1">
                <a:solidFill>
                  <a:srgbClr val="FFFFD2"/>
                </a:solidFill>
              </a:rPr>
              <a:t>Last</a:t>
            </a:r>
            <a:endParaRPr lang="en-US" altLang="zh-CN"/>
          </a:p>
        </p:txBody>
      </p:sp>
      <p:sp>
        <p:nvSpPr>
          <p:cNvPr id="8" name="矩形 7"/>
          <p:cNvSpPr/>
          <p:nvPr/>
        </p:nvSpPr>
        <p:spPr>
          <a:xfrm>
            <a:off x="9395460" y="1711325"/>
            <a:ext cx="1505585" cy="63246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b="1">
                <a:solidFill>
                  <a:srgbClr val="FFFFD2"/>
                </a:solidFill>
              </a:rPr>
              <a:t>6.18 Project</a:t>
            </a:r>
            <a:endParaRPr lang="en-US" altLang="zh-CN" b="1">
              <a:solidFill>
                <a:srgbClr val="FFFFD2"/>
              </a:solidFill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10148570" y="2374265"/>
            <a:ext cx="0" cy="240665"/>
          </a:xfrm>
          <a:prstGeom prst="line">
            <a:avLst/>
          </a:prstGeom>
          <a:ln w="28575" cmpd="sng">
            <a:solidFill>
              <a:srgbClr val="FFFFD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V="1">
            <a:off x="8812530" y="2610485"/>
            <a:ext cx="2671445" cy="9525"/>
          </a:xfrm>
          <a:prstGeom prst="line">
            <a:avLst/>
          </a:prstGeom>
          <a:ln w="28575" cmpd="sng">
            <a:solidFill>
              <a:srgbClr val="FFFFD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箭头连接符 25"/>
          <p:cNvCxnSpPr/>
          <p:nvPr/>
        </p:nvCxnSpPr>
        <p:spPr>
          <a:xfrm>
            <a:off x="8823960" y="2604770"/>
            <a:ext cx="0" cy="37147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箭头连接符 26"/>
          <p:cNvCxnSpPr/>
          <p:nvPr/>
        </p:nvCxnSpPr>
        <p:spPr>
          <a:xfrm>
            <a:off x="10148570" y="2604770"/>
            <a:ext cx="0" cy="37147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>
          <a:xfrm>
            <a:off x="11491595" y="2604770"/>
            <a:ext cx="0" cy="37147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8437880" y="3646170"/>
            <a:ext cx="4445" cy="2091690"/>
          </a:xfrm>
          <a:prstGeom prst="line">
            <a:avLst/>
          </a:prstGeom>
          <a:ln w="28575" cmpd="sng">
            <a:solidFill>
              <a:srgbClr val="FFFFD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/>
          <p:nvPr/>
        </p:nvCxnSpPr>
        <p:spPr>
          <a:xfrm flipV="1">
            <a:off x="8437880" y="4083050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8652510" y="3783330"/>
            <a:ext cx="635000" cy="7569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Great Sale Plan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cxnSp>
        <p:nvCxnSpPr>
          <p:cNvPr id="32" name="直接箭头连接符 31"/>
          <p:cNvCxnSpPr/>
          <p:nvPr/>
        </p:nvCxnSpPr>
        <p:spPr>
          <a:xfrm flipV="1">
            <a:off x="8416925" y="5056505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32"/>
          <p:cNvSpPr/>
          <p:nvPr/>
        </p:nvSpPr>
        <p:spPr>
          <a:xfrm>
            <a:off x="8677910" y="5531485"/>
            <a:ext cx="560705" cy="4191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AD.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cxnSp>
        <p:nvCxnSpPr>
          <p:cNvPr id="34" name="直接箭头连接符 33"/>
          <p:cNvCxnSpPr/>
          <p:nvPr/>
        </p:nvCxnSpPr>
        <p:spPr>
          <a:xfrm flipV="1">
            <a:off x="8442325" y="5730875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8673465" y="4768215"/>
            <a:ext cx="721360" cy="53594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Invite Sellers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9746615" y="3807460"/>
            <a:ext cx="841375" cy="75882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Avoid  Website Crush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9732645" y="4780915"/>
            <a:ext cx="1104265" cy="53594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Live </a:t>
            </a:r>
            <a:endParaRPr lang="en-US" altLang="zh-CN" sz="1400" b="1">
              <a:solidFill>
                <a:srgbClr val="FFFFD2"/>
              </a:solidFill>
            </a:endParaRPr>
          </a:p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Commerce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762490" y="5531485"/>
            <a:ext cx="934085" cy="5581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Delivery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9497060" y="3648710"/>
            <a:ext cx="10160" cy="2280285"/>
          </a:xfrm>
          <a:prstGeom prst="line">
            <a:avLst/>
          </a:prstGeom>
          <a:ln w="28575" cmpd="sng">
            <a:solidFill>
              <a:srgbClr val="FFFFD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/>
          <p:nvPr/>
        </p:nvCxnSpPr>
        <p:spPr>
          <a:xfrm flipV="1">
            <a:off x="9497695" y="4117340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箭头连接符 41"/>
          <p:cNvCxnSpPr/>
          <p:nvPr/>
        </p:nvCxnSpPr>
        <p:spPr>
          <a:xfrm flipV="1">
            <a:off x="9527540" y="5024755"/>
            <a:ext cx="190500" cy="1270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/>
          <p:cNvCxnSpPr/>
          <p:nvPr/>
        </p:nvCxnSpPr>
        <p:spPr>
          <a:xfrm flipV="1">
            <a:off x="9507220" y="5897880"/>
            <a:ext cx="245110" cy="1079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 flipH="1">
            <a:off x="10873105" y="3648710"/>
            <a:ext cx="20955" cy="2162810"/>
          </a:xfrm>
          <a:prstGeom prst="line">
            <a:avLst/>
          </a:prstGeom>
          <a:ln w="28575" cmpd="sng">
            <a:solidFill>
              <a:srgbClr val="FFFFD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箭头连接符 44"/>
          <p:cNvCxnSpPr/>
          <p:nvPr/>
        </p:nvCxnSpPr>
        <p:spPr>
          <a:xfrm flipV="1">
            <a:off x="10904220" y="4062095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矩形 46"/>
          <p:cNvSpPr/>
          <p:nvPr/>
        </p:nvSpPr>
        <p:spPr>
          <a:xfrm>
            <a:off x="11153140" y="3806190"/>
            <a:ext cx="969645" cy="3892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Summary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11153140" y="4358640"/>
            <a:ext cx="877570" cy="3892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Evaluate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11148695" y="4940935"/>
            <a:ext cx="947420" cy="38925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Feedback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11118850" y="5586730"/>
            <a:ext cx="967740" cy="4394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l">
              <a:buClrTx/>
              <a:buSzTx/>
              <a:buFontTx/>
            </a:pPr>
            <a:r>
              <a:rPr lang="en-US" altLang="zh-CN" sz="1400" b="1">
                <a:solidFill>
                  <a:srgbClr val="FFFFD2"/>
                </a:solidFill>
              </a:rPr>
              <a:t>Make Next Plan</a:t>
            </a:r>
            <a:endParaRPr lang="en-US" altLang="zh-CN" sz="1400" b="1">
              <a:solidFill>
                <a:srgbClr val="FFFFD2"/>
              </a:solidFill>
            </a:endParaRPr>
          </a:p>
        </p:txBody>
      </p:sp>
      <p:cxnSp>
        <p:nvCxnSpPr>
          <p:cNvPr id="51" name="直接箭头连接符 50"/>
          <p:cNvCxnSpPr/>
          <p:nvPr/>
        </p:nvCxnSpPr>
        <p:spPr>
          <a:xfrm flipV="1">
            <a:off x="10930890" y="4540250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直接箭头连接符 51"/>
          <p:cNvCxnSpPr/>
          <p:nvPr/>
        </p:nvCxnSpPr>
        <p:spPr>
          <a:xfrm flipV="1">
            <a:off x="10903585" y="5102225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箭头连接符 52"/>
          <p:cNvCxnSpPr/>
          <p:nvPr/>
        </p:nvCxnSpPr>
        <p:spPr>
          <a:xfrm flipV="1">
            <a:off x="10873105" y="5804535"/>
            <a:ext cx="235585" cy="6985"/>
          </a:xfrm>
          <a:prstGeom prst="straightConnector1">
            <a:avLst/>
          </a:prstGeom>
          <a:ln w="28575" cmpd="sng">
            <a:solidFill>
              <a:srgbClr val="FFFFD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1285875" y="1529715"/>
            <a:ext cx="2147570" cy="76454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p>
            <a:pPr algn="ctr">
              <a:buClrTx/>
              <a:buSzTx/>
              <a:buFontTx/>
            </a:pPr>
            <a:r>
              <a:rPr lang="en-US" altLang="zh-CN" sz="2000" b="1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</a:rPr>
              <a:t>Study Feeling</a:t>
            </a:r>
            <a:endParaRPr lang="en-US" altLang="zh-CN" sz="2000" b="1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362178" y="58420"/>
            <a:ext cx="5467643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7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Feelings</a:t>
            </a:r>
            <a:endParaRPr lang="en-US" sz="7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cxnSp>
        <p:nvCxnSpPr>
          <p:cNvPr id="7" name="直接箭头连接符 6"/>
          <p:cNvCxnSpPr/>
          <p:nvPr/>
        </p:nvCxnSpPr>
        <p:spPr>
          <a:xfrm>
            <a:off x="2356485" y="2432685"/>
            <a:ext cx="5080" cy="823595"/>
          </a:xfrm>
          <a:prstGeom prst="straightConnector1">
            <a:avLst/>
          </a:prstGeom>
          <a:ln w="60325" cmpd="sng">
            <a:solidFill>
              <a:schemeClr val="accent4">
                <a:lumMod val="20000"/>
                <a:lumOff val="80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文本框 24"/>
          <p:cNvSpPr txBox="1"/>
          <p:nvPr/>
        </p:nvSpPr>
        <p:spPr>
          <a:xfrm>
            <a:off x="143510" y="5410200"/>
            <a:ext cx="443039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2000" b="1">
                <a:latin typeface="Rockwell" panose="02060603020205020403" pitchFamily="18" charset="0"/>
              </a:defRPr>
            </a:lvl1pPr>
          </a:lstStyle>
          <a:p>
            <a:r>
              <a:rPr lang="en-US" altLang="zh-CN" sz="2200" dirty="0" smtClean="0">
                <a:solidFill>
                  <a:srgbClr val="FFFFD2"/>
                </a:solidFill>
              </a:rPr>
              <a:t>Happy Feeling</a:t>
            </a:r>
            <a:endParaRPr lang="en-US" altLang="zh-CN" sz="2200" dirty="0" smtClean="0">
              <a:solidFill>
                <a:srgbClr val="FFFFD2"/>
              </a:solidFill>
            </a:endParaRPr>
          </a:p>
          <a:p>
            <a:r>
              <a:rPr lang="en-US" altLang="zh-CN" sz="2200" dirty="0" smtClean="0">
                <a:solidFill>
                  <a:srgbClr val="FFFFD2"/>
                </a:solidFill>
              </a:rPr>
              <a:t>Tough Process</a:t>
            </a:r>
            <a:endParaRPr lang="en-US" altLang="zh-CN" sz="2200" dirty="0" smtClean="0">
              <a:solidFill>
                <a:srgbClr val="FFFFD2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5056505" y="1530985"/>
            <a:ext cx="2149200" cy="7632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 b="1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Teamwork</a:t>
            </a:r>
            <a:endParaRPr lang="en-US" altLang="zh-CN" sz="2000" b="1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  <p:cxnSp>
        <p:nvCxnSpPr>
          <p:cNvPr id="8" name="直接箭头连接符 7"/>
          <p:cNvCxnSpPr/>
          <p:nvPr/>
        </p:nvCxnSpPr>
        <p:spPr>
          <a:xfrm>
            <a:off x="6158230" y="2431415"/>
            <a:ext cx="5080" cy="823595"/>
          </a:xfrm>
          <a:prstGeom prst="straightConnector1">
            <a:avLst/>
          </a:prstGeom>
          <a:ln w="60325" cmpd="sng">
            <a:solidFill>
              <a:schemeClr val="accent4">
                <a:lumMod val="20000"/>
                <a:lumOff val="80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1"/>
          <p:cNvPicPr>
            <a:picLocks noChangeAspect="1"/>
          </p:cNvPicPr>
          <p:nvPr/>
        </p:nvPicPr>
        <p:blipFill>
          <a:blip r:embed="rId1"/>
          <a:srcRect l="12541" t="37175"/>
          <a:stretch>
            <a:fillRect/>
          </a:stretch>
        </p:blipFill>
        <p:spPr>
          <a:xfrm>
            <a:off x="4333240" y="3392805"/>
            <a:ext cx="3524885" cy="1899285"/>
          </a:xfrm>
          <a:prstGeom prst="rect">
            <a:avLst/>
          </a:prstGeom>
        </p:spPr>
      </p:pic>
      <p:sp>
        <p:nvSpPr>
          <p:cNvPr id="13" name="文本框 24"/>
          <p:cNvSpPr txBox="1"/>
          <p:nvPr/>
        </p:nvSpPr>
        <p:spPr>
          <a:xfrm>
            <a:off x="4749165" y="5664200"/>
            <a:ext cx="2823845" cy="598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2000" b="1">
                <a:latin typeface="Rockwell" panose="02060603020205020403" pitchFamily="18" charset="0"/>
              </a:defRPr>
            </a:lvl1pPr>
          </a:lstStyle>
          <a:p>
            <a:r>
              <a:rPr lang="en-US" altLang="zh-CN" sz="2200" dirty="0" smtClean="0">
                <a:solidFill>
                  <a:srgbClr val="FFFFD2"/>
                </a:solidFill>
              </a:rPr>
              <a:t>Help Each Other</a:t>
            </a:r>
            <a:endParaRPr lang="en-US" altLang="zh-CN" sz="2200" dirty="0" smtClean="0">
              <a:solidFill>
                <a:srgbClr val="FFFFD2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8829675" y="1530985"/>
            <a:ext cx="2149200" cy="7632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 b="1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Feeling For You</a:t>
            </a:r>
            <a:endParaRPr lang="en-US" altLang="zh-CN" sz="2000" b="1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  <p:cxnSp>
        <p:nvCxnSpPr>
          <p:cNvPr id="9" name="直接箭头连接符 8"/>
          <p:cNvCxnSpPr/>
          <p:nvPr/>
        </p:nvCxnSpPr>
        <p:spPr>
          <a:xfrm>
            <a:off x="9914255" y="2440305"/>
            <a:ext cx="5080" cy="823595"/>
          </a:xfrm>
          <a:prstGeom prst="straightConnector1">
            <a:avLst/>
          </a:prstGeom>
          <a:ln w="60325" cmpd="sng">
            <a:solidFill>
              <a:schemeClr val="accent4">
                <a:lumMod val="20000"/>
                <a:lumOff val="80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rcRect l="96" t="16759" r="336" b="48085"/>
          <a:stretch>
            <a:fillRect/>
          </a:stretch>
        </p:blipFill>
        <p:spPr>
          <a:xfrm>
            <a:off x="8107045" y="3409950"/>
            <a:ext cx="3592195" cy="186309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35" y="3395345"/>
            <a:ext cx="3524885" cy="1875790"/>
          </a:xfrm>
          <a:prstGeom prst="rect">
            <a:avLst/>
          </a:prstGeom>
        </p:spPr>
      </p:pic>
      <p:sp>
        <p:nvSpPr>
          <p:cNvPr id="3" name="文本框 24"/>
          <p:cNvSpPr txBox="1"/>
          <p:nvPr/>
        </p:nvSpPr>
        <p:spPr>
          <a:xfrm>
            <a:off x="8950325" y="5664200"/>
            <a:ext cx="19335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lnSpc>
                <a:spcPct val="150000"/>
              </a:lnSpc>
              <a:defRPr sz="2000" b="1">
                <a:latin typeface="Rockwell" panose="02060603020205020403" pitchFamily="18" charset="0"/>
              </a:defRPr>
            </a:lvl1pPr>
          </a:lstStyle>
          <a:p>
            <a:r>
              <a:rPr lang="en-US" altLang="zh-CN" sz="2400" dirty="0" smtClean="0">
                <a:solidFill>
                  <a:srgbClr val="FFFFD2"/>
                </a:solidFill>
              </a:rPr>
              <a:t>Love</a:t>
            </a:r>
            <a:endParaRPr lang="en-US" altLang="zh-CN" sz="2400" dirty="0" smtClean="0">
              <a:solidFill>
                <a:srgbClr val="FFFFD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360273" y="-58420"/>
            <a:ext cx="5467643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7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Evaluation</a:t>
            </a:r>
            <a:endParaRPr lang="en-US" altLang="zh-CN" sz="7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95630" y="1496060"/>
            <a:ext cx="10996930" cy="269748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4084397" y="874405"/>
            <a:ext cx="40233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algn="ctr">
              <a:buClrTx/>
              <a:buSzTx/>
              <a:buFontTx/>
            </a:pPr>
            <a:r>
              <a:rPr lang="en-US" altLang="zh-CN" sz="2000" dirty="0" smtClean="0">
                <a:solidFill>
                  <a:srgbClr val="FFFFD2"/>
                </a:solidFill>
                <a:latin typeface="Calibri" panose="020F0502020204030204" charset="0"/>
                <a:cs typeface="Calibri" panose="020F0502020204030204" charset="0"/>
                <a:sym typeface="+mn-ea"/>
              </a:rPr>
              <a:t>Teamwork</a:t>
            </a:r>
            <a:endParaRPr lang="en-US" altLang="zh-CN" sz="2000" dirty="0" smtClean="0">
              <a:solidFill>
                <a:srgbClr val="FFFFD2"/>
              </a:solidFill>
              <a:latin typeface="Calibri" panose="020F0502020204030204" charset="0"/>
              <a:cs typeface="Calibri" panose="020F0502020204030204" charset="0"/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967364" y="4416425"/>
            <a:ext cx="10655168" cy="1922619"/>
            <a:chOff x="1119" y="7057"/>
            <a:chExt cx="16780" cy="3028"/>
          </a:xfrm>
        </p:grpSpPr>
        <p:grpSp>
          <p:nvGrpSpPr>
            <p:cNvPr id="14" name="组合 13"/>
            <p:cNvGrpSpPr/>
            <p:nvPr/>
          </p:nvGrpSpPr>
          <p:grpSpPr>
            <a:xfrm>
              <a:off x="1119" y="7057"/>
              <a:ext cx="6020" cy="3028"/>
              <a:chOff x="10620" y="5865"/>
              <a:chExt cx="6431" cy="2425"/>
            </a:xfrm>
          </p:grpSpPr>
          <p:sp>
            <p:nvSpPr>
              <p:cNvPr id="15" name="文本框 14"/>
              <p:cNvSpPr txBox="1"/>
              <p:nvPr/>
            </p:nvSpPr>
            <p:spPr>
              <a:xfrm>
                <a:off x="11346" y="5865"/>
                <a:ext cx="5114" cy="8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en-US" altLang="zh-CN" sz="3600" dirty="0">
                    <a:solidFill>
                      <a:srgbClr val="AA96DA"/>
                    </a:solidFill>
                    <a:latin typeface="Aharoni" panose="02010803020104030203" pitchFamily="2" charset="-79"/>
                    <a:cs typeface="Aharoni" panose="02010803020104030203" pitchFamily="2" charset="-79"/>
                  </a:rPr>
                  <a:t>Advantages</a:t>
                </a:r>
                <a:endParaRPr lang="en-US" altLang="zh-CN" sz="3600" dirty="0">
                  <a:solidFill>
                    <a:srgbClr val="AA96DA"/>
                  </a:solidFill>
                  <a:latin typeface="Aharoni" panose="02010803020104030203" pitchFamily="2" charset="-79"/>
                  <a:cs typeface="Aharoni" panose="02010803020104030203" pitchFamily="2" charset="-79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10620" y="6661"/>
                <a:ext cx="6431" cy="16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marL="457200" indent="-457200" fontAlgn="auto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2600" b="1" dirty="0">
                    <a:solidFill>
                      <a:srgbClr val="FFFFD2"/>
                    </a:solidFill>
                    <a:latin typeface="Rockwell" panose="02060603020205020403" pitchFamily="18" charset="0"/>
                    <a:cs typeface="Rockwell" panose="02060603020205020403" pitchFamily="18" charset="0"/>
                  </a:rPr>
                  <a:t>Clear Schedule</a:t>
                </a:r>
                <a:endParaRPr lang="en-US" altLang="zh-CN" sz="2600" b="1" dirty="0">
                  <a:solidFill>
                    <a:srgbClr val="FFFFD2"/>
                  </a:solidFill>
                  <a:latin typeface="Rockwell" panose="02060603020205020403" pitchFamily="18" charset="0"/>
                  <a:cs typeface="Rockwell" panose="02060603020205020403" pitchFamily="18" charset="0"/>
                </a:endParaRPr>
              </a:p>
              <a:p>
                <a:pPr marL="457200" indent="-457200" fontAlgn="auto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US" altLang="zh-CN" sz="2600" b="1" dirty="0">
                    <a:solidFill>
                      <a:srgbClr val="FFFFD2"/>
                    </a:solidFill>
                    <a:latin typeface="Rockwell" panose="02060603020205020403" pitchFamily="18" charset="0"/>
                    <a:cs typeface="Rockwell" panose="02060603020205020403" pitchFamily="18" charset="0"/>
                  </a:rPr>
                  <a:t>Division Of  Work</a:t>
                </a:r>
                <a:endParaRPr lang="en-US" altLang="zh-CN" sz="2600" b="1" dirty="0">
                  <a:solidFill>
                    <a:srgbClr val="FFFFD2"/>
                  </a:solidFill>
                  <a:latin typeface="Rockwell" panose="02060603020205020403" pitchFamily="18" charset="0"/>
                  <a:cs typeface="Rockwell" panose="02060603020205020403" pitchFamily="18" charset="0"/>
                </a:endParaRPr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>
              <a:off x="9681" y="7057"/>
              <a:ext cx="8218" cy="2904"/>
              <a:chOff x="12149" y="5865"/>
              <a:chExt cx="5565" cy="1942"/>
            </a:xfrm>
          </p:grpSpPr>
          <p:sp>
            <p:nvSpPr>
              <p:cNvPr id="25" name="文本框 24"/>
              <p:cNvSpPr txBox="1"/>
              <p:nvPr/>
            </p:nvSpPr>
            <p:spPr>
              <a:xfrm>
                <a:off x="12675" y="5865"/>
                <a:ext cx="4002" cy="6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lvl="0" algn="l">
                  <a:buClrTx/>
                  <a:buSzTx/>
                  <a:buFontTx/>
                </a:pPr>
                <a:r>
                  <a:rPr lang="en-US" altLang="zh-CN" sz="3600" dirty="0">
                    <a:solidFill>
                      <a:srgbClr val="AA96DA"/>
                    </a:solidFill>
                    <a:latin typeface="Aharoni" panose="02010803020104030203" pitchFamily="2" charset="-79"/>
                    <a:cs typeface="Aharoni" panose="02010803020104030203" pitchFamily="2" charset="-79"/>
                    <a:sym typeface="+mn-ea"/>
                  </a:rPr>
                  <a:t>Disadvantages</a:t>
                </a:r>
                <a:endParaRPr lang="en-US" altLang="zh-CN" sz="3600" dirty="0">
                  <a:solidFill>
                    <a:srgbClr val="AA96DA"/>
                  </a:solidFill>
                  <a:latin typeface="Aharoni" panose="02010803020104030203" pitchFamily="2" charset="-79"/>
                  <a:cs typeface="Aharoni" panose="02010803020104030203" pitchFamily="2" charset="-79"/>
                  <a:sym typeface="+mn-ea"/>
                </a:endParaRPr>
              </a:p>
            </p:txBody>
          </p:sp>
          <p:sp>
            <p:nvSpPr>
              <p:cNvPr id="35" name="文本框 34"/>
              <p:cNvSpPr txBox="1"/>
              <p:nvPr/>
            </p:nvSpPr>
            <p:spPr>
              <a:xfrm>
                <a:off x="12149" y="6544"/>
                <a:ext cx="5565" cy="12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marL="457200" lvl="0" indent="-457200" algn="l">
                  <a:lnSpc>
                    <a:spcPct val="150000"/>
                  </a:lnSpc>
                  <a:buClrTx/>
                  <a:buSzTx/>
                  <a:buFont typeface="Arial" panose="020B0604020202020204" pitchFamily="34" charset="0"/>
                  <a:buChar char="•"/>
                </a:pPr>
                <a:r>
                  <a:rPr lang="en-US" altLang="zh-CN" sz="2400" b="1" dirty="0">
                    <a:solidFill>
                      <a:srgbClr val="FFFFD2"/>
                    </a:solidFill>
                    <a:latin typeface="Rockwell" panose="02060603020205020403" pitchFamily="18" charset="0"/>
                    <a:cs typeface="Rockwell" panose="02060603020205020403" pitchFamily="18" charset="0"/>
                    <a:sym typeface="+mn-ea"/>
                  </a:rPr>
                  <a:t>The process of determining</a:t>
                </a:r>
                <a:endParaRPr lang="en-US" altLang="zh-CN" sz="2400" b="1" dirty="0">
                  <a:solidFill>
                    <a:srgbClr val="FFFFD2"/>
                  </a:solidFill>
                  <a:latin typeface="Rockwell" panose="02060603020205020403" pitchFamily="18" charset="0"/>
                  <a:cs typeface="Rockwell" panose="02060603020205020403" pitchFamily="18" charset="0"/>
                  <a:sym typeface="+mn-ea"/>
                </a:endParaRPr>
              </a:p>
              <a:p>
                <a:pPr marL="457200" lvl="0" indent="-457200" algn="l">
                  <a:lnSpc>
                    <a:spcPct val="150000"/>
                  </a:lnSpc>
                  <a:buClrTx/>
                  <a:buSzTx/>
                  <a:buFont typeface="Arial" panose="020B0604020202020204" pitchFamily="34" charset="0"/>
                  <a:buChar char="•"/>
                </a:pPr>
                <a:r>
                  <a:rPr lang="en-US" altLang="zh-CN" sz="2400" b="1" dirty="0">
                    <a:solidFill>
                      <a:srgbClr val="FFFFD2"/>
                    </a:solidFill>
                    <a:latin typeface="Rockwell" panose="02060603020205020403" pitchFamily="18" charset="0"/>
                    <a:cs typeface="Rockwell" panose="02060603020205020403" pitchFamily="18" charset="0"/>
                    <a:sym typeface="+mn-ea"/>
                  </a:rPr>
                  <a:t>The topic is not clear</a:t>
                </a:r>
                <a:endParaRPr lang="en-US" altLang="zh-CN" sz="2400" b="1" dirty="0">
                  <a:solidFill>
                    <a:srgbClr val="FFFFD2"/>
                  </a:solidFill>
                  <a:latin typeface="Rockwell" panose="02060603020205020403" pitchFamily="18" charset="0"/>
                  <a:cs typeface="Rockwell" panose="02060603020205020403" pitchFamily="18" charset="0"/>
                  <a:sym typeface="+mn-ea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本框 10"/>
          <p:cNvSpPr txBox="1"/>
          <p:nvPr/>
        </p:nvSpPr>
        <p:spPr>
          <a:xfrm>
            <a:off x="3362178" y="-73025"/>
            <a:ext cx="5467643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7000" dirty="0" smtClean="0">
                <a:solidFill>
                  <a:srgbClr val="FFFFD2"/>
                </a:solidFill>
                <a:latin typeface="Berlin Sans FB Demi" panose="020E0802020502020306" pitchFamily="34" charset="0"/>
              </a:rPr>
              <a:t>Analysis</a:t>
            </a:r>
            <a:endParaRPr lang="en-US" altLang="zh-CN" sz="7000" dirty="0" smtClean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116249" y="870483"/>
            <a:ext cx="6056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 dirty="0" smtClean="0">
                <a:solidFill>
                  <a:srgbClr val="FFFFD2"/>
                </a:solidFill>
                <a:latin typeface="Calibri" panose="020F0502020204030204" charset="0"/>
                <a:cs typeface="Calibri" panose="020F0502020204030204" charset="0"/>
              </a:rPr>
              <a:t>Explain the causes and consequences of things</a:t>
            </a:r>
            <a:endParaRPr lang="zh-CN" altLang="en-US" sz="2000" dirty="0">
              <a:solidFill>
                <a:srgbClr val="FFFFD2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00025" y="1367155"/>
            <a:ext cx="11965305" cy="5125085"/>
            <a:chOff x="315" y="2153"/>
            <a:chExt cx="18843" cy="8071"/>
          </a:xfrm>
        </p:grpSpPr>
        <p:sp>
          <p:nvSpPr>
            <p:cNvPr id="24" name="文本框 23"/>
            <p:cNvSpPr txBox="1"/>
            <p:nvPr/>
          </p:nvSpPr>
          <p:spPr>
            <a:xfrm>
              <a:off x="777" y="2153"/>
              <a:ext cx="4627" cy="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dirty="0" smtClean="0">
                  <a:solidFill>
                    <a:srgbClr val="C3B5E5"/>
                  </a:solidFill>
                  <a:latin typeface="Aharoni" panose="02010803020104030203" pitchFamily="2" charset="-79"/>
                  <a:cs typeface="Aharoni" panose="02010803020104030203" pitchFamily="2" charset="-79"/>
                </a:rPr>
                <a:t>Bad Experience</a:t>
              </a:r>
              <a:endParaRPr lang="zh-CN" altLang="en-US" sz="2800" dirty="0">
                <a:solidFill>
                  <a:srgbClr val="C3B5E5"/>
                </a:solidFill>
                <a:latin typeface="Aharoni" panose="02010803020104030203" pitchFamily="2" charset="-79"/>
                <a:cs typeface="Aharoni" panose="02010803020104030203" pitchFamily="2" charset="-79"/>
              </a:endParaRPr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315" y="3250"/>
              <a:ext cx="5552" cy="15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000" b="1" dirty="0" smtClean="0">
                  <a:solidFill>
                    <a:srgbClr val="FFFFD2"/>
                  </a:solidFill>
                  <a:latin typeface="Rockwell" panose="02060603020205020403" pitchFamily="18" charset="0"/>
                </a:rPr>
                <a:t>Overthinking</a:t>
              </a:r>
              <a:endParaRPr lang="zh-CN" altLang="en-US" sz="2000" b="1" dirty="0" smtClean="0">
                <a:solidFill>
                  <a:srgbClr val="FFFFD2"/>
                </a:solidFill>
                <a:latin typeface="Rockwell" panose="02060603020205020403" pitchFamily="18" charset="0"/>
              </a:endParaRPr>
            </a:p>
            <a:p>
              <a:pPr algn="ctr">
                <a:lnSpc>
                  <a:spcPct val="150000"/>
                </a:lnSpc>
              </a:pPr>
              <a:r>
                <a:rPr lang="en-US" altLang="zh-CN" sz="2000" b="1" dirty="0" smtClean="0">
                  <a:solidFill>
                    <a:srgbClr val="FFFFD2"/>
                  </a:solidFill>
                  <a:latin typeface="Rockwell" panose="02060603020205020403" pitchFamily="18" charset="0"/>
                </a:rPr>
                <a:t>Comprehend Vaguely</a:t>
              </a:r>
              <a:endParaRPr lang="en-US" altLang="zh-CN" sz="2000" b="1" dirty="0" smtClean="0">
                <a:solidFill>
                  <a:srgbClr val="FFFFD2"/>
                </a:solidFill>
                <a:latin typeface="Rockwell" panose="02060603020205020403" pitchFamily="18" charset="0"/>
              </a:endParaRPr>
            </a:p>
          </p:txBody>
        </p:sp>
        <p:sp>
          <p:nvSpPr>
            <p:cNvPr id="30" name="文本框 29"/>
            <p:cNvSpPr txBox="1"/>
            <p:nvPr/>
          </p:nvSpPr>
          <p:spPr>
            <a:xfrm>
              <a:off x="13966" y="2153"/>
              <a:ext cx="4830" cy="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defRPr sz="2800">
                  <a:solidFill>
                    <a:srgbClr val="C3B5E5"/>
                  </a:solidFill>
                  <a:latin typeface="Aharoni" panose="02010803020104030203" pitchFamily="2" charset="-79"/>
                  <a:cs typeface="Aharoni" panose="02010803020104030203" pitchFamily="2" charset="-79"/>
                </a:defRPr>
              </a:lvl1pPr>
            </a:lstStyle>
            <a:p>
              <a:r>
                <a:rPr lang="en-US" altLang="zh-CN" dirty="0"/>
                <a:t>Good Experience</a:t>
              </a:r>
              <a:endParaRPr lang="zh-CN" altLang="en-US" dirty="0"/>
            </a:p>
          </p:txBody>
        </p:sp>
        <p:sp>
          <p:nvSpPr>
            <p:cNvPr id="23" name="文本框 24"/>
            <p:cNvSpPr txBox="1"/>
            <p:nvPr/>
          </p:nvSpPr>
          <p:spPr>
            <a:xfrm>
              <a:off x="2210" y="5591"/>
              <a:ext cx="2811" cy="8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lnSpc>
                  <a:spcPct val="150000"/>
                </a:lnSpc>
                <a:defRPr sz="2000" b="1">
                  <a:latin typeface="Rockwell" panose="02060603020205020403" pitchFamily="18" charset="0"/>
                </a:defRPr>
              </a:lvl1pPr>
            </a:lstStyle>
            <a:p>
              <a:pPr algn="l"/>
              <a:r>
                <a:rPr lang="en-US" altLang="zh-CN" dirty="0" smtClean="0">
                  <a:solidFill>
                    <a:srgbClr val="FFFFD2"/>
                  </a:solidFill>
                </a:rPr>
                <a:t>Restart</a:t>
              </a:r>
              <a:endParaRPr lang="en-US" altLang="zh-CN" dirty="0" smtClean="0">
                <a:solidFill>
                  <a:srgbClr val="FFFFD2"/>
                </a:solidFill>
              </a:endParaRPr>
            </a:p>
          </p:txBody>
        </p:sp>
        <p:sp>
          <p:nvSpPr>
            <p:cNvPr id="34" name="文本框 24"/>
            <p:cNvSpPr txBox="1"/>
            <p:nvPr/>
          </p:nvSpPr>
          <p:spPr>
            <a:xfrm>
              <a:off x="867" y="7982"/>
              <a:ext cx="4447" cy="15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lnSpc>
                  <a:spcPct val="150000"/>
                </a:lnSpc>
                <a:defRPr sz="2000" b="1">
                  <a:latin typeface="Rockwell" panose="02060603020205020403" pitchFamily="18" charset="0"/>
                </a:defRPr>
              </a:lvl1pPr>
            </a:lstStyle>
            <a:p>
              <a:r>
                <a:rPr lang="en-US" altLang="zh-CN" dirty="0">
                  <a:solidFill>
                    <a:srgbClr val="FFFFD2"/>
                  </a:solidFill>
                </a:rPr>
                <a:t>Careful</a:t>
              </a:r>
              <a:endParaRPr lang="en-US" altLang="zh-CN" dirty="0">
                <a:solidFill>
                  <a:srgbClr val="FFFFD2"/>
                </a:solidFill>
              </a:endParaRPr>
            </a:p>
            <a:p>
              <a:r>
                <a:rPr lang="en-US" altLang="zh-CN" dirty="0" smtClean="0">
                  <a:solidFill>
                    <a:srgbClr val="FFFFD2"/>
                  </a:solidFill>
                </a:rPr>
                <a:t>Communication</a:t>
              </a:r>
              <a:endParaRPr lang="en-US" altLang="zh-CN" dirty="0" smtClean="0">
                <a:solidFill>
                  <a:srgbClr val="FFFFD2"/>
                </a:solidFill>
              </a:endParaRPr>
            </a:p>
          </p:txBody>
        </p:sp>
        <p:sp>
          <p:nvSpPr>
            <p:cNvPr id="53" name="右箭头 52"/>
            <p:cNvSpPr/>
            <p:nvPr/>
          </p:nvSpPr>
          <p:spPr>
            <a:xfrm rot="5400000">
              <a:off x="2788" y="5063"/>
              <a:ext cx="606" cy="412"/>
            </a:xfrm>
            <a:prstGeom prst="rightArrow">
              <a:avLst/>
            </a:prstGeom>
            <a:solidFill>
              <a:srgbClr val="AA96D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4" name="右箭头 53"/>
            <p:cNvSpPr/>
            <p:nvPr/>
          </p:nvSpPr>
          <p:spPr>
            <a:xfrm rot="5400000">
              <a:off x="2788" y="7058"/>
              <a:ext cx="606" cy="412"/>
            </a:xfrm>
            <a:prstGeom prst="rightArrow">
              <a:avLst/>
            </a:prstGeom>
            <a:solidFill>
              <a:srgbClr val="AA96D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72" name="组合 71"/>
            <p:cNvGrpSpPr/>
            <p:nvPr/>
          </p:nvGrpSpPr>
          <p:grpSpPr>
            <a:xfrm>
              <a:off x="5898" y="3271"/>
              <a:ext cx="8024" cy="6953"/>
              <a:chOff x="3881530" y="1320369"/>
              <a:chExt cx="5256236" cy="4414953"/>
            </a:xfrm>
          </p:grpSpPr>
          <p:grpSp>
            <p:nvGrpSpPr>
              <p:cNvPr id="18" name="组合 17"/>
              <p:cNvGrpSpPr/>
              <p:nvPr/>
            </p:nvGrpSpPr>
            <p:grpSpPr>
              <a:xfrm>
                <a:off x="3881530" y="1320369"/>
                <a:ext cx="5154023" cy="4414953"/>
                <a:chOff x="3769985" y="1182000"/>
                <a:chExt cx="4431317" cy="3853199"/>
              </a:xfrm>
            </p:grpSpPr>
            <p:grpSp>
              <p:nvGrpSpPr>
                <p:cNvPr id="3" name="组合 2"/>
                <p:cNvGrpSpPr/>
                <p:nvPr/>
              </p:nvGrpSpPr>
              <p:grpSpPr>
                <a:xfrm>
                  <a:off x="3769985" y="1440041"/>
                  <a:ext cx="4431317" cy="3595158"/>
                  <a:chOff x="3995253" y="1667695"/>
                  <a:chExt cx="4431317" cy="3595158"/>
                </a:xfrm>
              </p:grpSpPr>
              <p:sp>
                <p:nvSpPr>
                  <p:cNvPr id="10" name="KSO_Shape"/>
                  <p:cNvSpPr/>
                  <p:nvPr/>
                </p:nvSpPr>
                <p:spPr>
                  <a:xfrm>
                    <a:off x="3995253" y="3744822"/>
                    <a:ext cx="1518031" cy="1518031"/>
                  </a:xfrm>
                  <a:prstGeom prst="ellipse">
                    <a:avLst/>
                  </a:prstGeom>
                  <a:solidFill>
                    <a:srgbClr val="FCBAD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>
                    <a:scene3d>
                      <a:camera prst="orthographicFront"/>
                      <a:lightRig rig="threePt" dir="t"/>
                    </a:scene3d>
                    <a:sp3d>
                      <a:contourClr>
                        <a:srgbClr val="FFFFFF"/>
                      </a:contourClr>
                    </a:sp3d>
                  </a:bodyPr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zh-CN" altLang="en-US">
                      <a:solidFill>
                        <a:srgbClr val="FFFFFF">
                          <a:alpha val="0"/>
                        </a:srgbClr>
                      </a:solidFill>
                    </a:endParaRPr>
                  </a:p>
                </p:txBody>
              </p:sp>
              <p:sp>
                <p:nvSpPr>
                  <p:cNvPr id="13" name="KSO_Shape"/>
                  <p:cNvSpPr/>
                  <p:nvPr/>
                </p:nvSpPr>
                <p:spPr>
                  <a:xfrm>
                    <a:off x="6908539" y="3743917"/>
                    <a:ext cx="1518031" cy="1518031"/>
                  </a:xfrm>
                  <a:prstGeom prst="ellipse">
                    <a:avLst/>
                  </a:prstGeom>
                  <a:solidFill>
                    <a:srgbClr val="AA96DA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>
                    <a:scene3d>
                      <a:camera prst="orthographicFront"/>
                      <a:lightRig rig="threePt" dir="t"/>
                    </a:scene3d>
                    <a:sp3d>
                      <a:contourClr>
                        <a:srgbClr val="FFFFFF"/>
                      </a:contourClr>
                    </a:sp3d>
                  </a:bodyPr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zh-CN" altLang="en-US">
                      <a:solidFill>
                        <a:srgbClr val="FFFFFF">
                          <a:alpha val="0"/>
                        </a:srgbClr>
                      </a:solidFill>
                    </a:endParaRPr>
                  </a:p>
                </p:txBody>
              </p:sp>
              <p:cxnSp>
                <p:nvCxnSpPr>
                  <p:cNvPr id="5" name="直接连接符 4"/>
                  <p:cNvCxnSpPr>
                    <a:stCxn id="10" idx="6"/>
                    <a:endCxn id="13" idx="2"/>
                  </p:cNvCxnSpPr>
                  <p:nvPr/>
                </p:nvCxnSpPr>
                <p:spPr>
                  <a:xfrm flipV="1">
                    <a:off x="5513284" y="4502933"/>
                    <a:ext cx="1395254" cy="905"/>
                  </a:xfrm>
                  <a:prstGeom prst="line">
                    <a:avLst/>
                  </a:prstGeom>
                  <a:ln>
                    <a:solidFill>
                      <a:srgbClr val="AA96DA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直接连接符 15"/>
                  <p:cNvCxnSpPr>
                    <a:endCxn id="14" idx="4"/>
                  </p:cNvCxnSpPr>
                  <p:nvPr/>
                </p:nvCxnSpPr>
                <p:spPr>
                  <a:xfrm flipH="1" flipV="1">
                    <a:off x="6993610" y="4179591"/>
                    <a:ext cx="220460" cy="359455"/>
                  </a:xfrm>
                  <a:prstGeom prst="line">
                    <a:avLst/>
                  </a:prstGeom>
                  <a:ln>
                    <a:solidFill>
                      <a:srgbClr val="AA96DA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0" name="KSO_Shape"/>
                  <p:cNvSpPr/>
                  <p:nvPr/>
                </p:nvSpPr>
                <p:spPr>
                  <a:xfrm>
                    <a:off x="4549487" y="2651497"/>
                    <a:ext cx="1518031" cy="1518031"/>
                  </a:xfrm>
                  <a:prstGeom prst="ellipse">
                    <a:avLst/>
                  </a:prstGeom>
                  <a:solidFill>
                    <a:srgbClr val="AA96DA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>
                    <a:scene3d>
                      <a:camera prst="orthographicFront"/>
                      <a:lightRig rig="threePt" dir="t"/>
                    </a:scene3d>
                    <a:sp3d>
                      <a:contourClr>
                        <a:srgbClr val="FFFFFF"/>
                      </a:contourClr>
                    </a:sp3d>
                  </a:bodyPr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zh-CN" altLang="en-US">
                      <a:solidFill>
                        <a:srgbClr val="FFFFFF">
                          <a:alpha val="0"/>
                        </a:srgbClr>
                      </a:solidFill>
                    </a:endParaRPr>
                  </a:p>
                </p:txBody>
              </p:sp>
              <p:sp>
                <p:nvSpPr>
                  <p:cNvPr id="14" name="KSO_Shape"/>
                  <p:cNvSpPr/>
                  <p:nvPr/>
                </p:nvSpPr>
                <p:spPr>
                  <a:xfrm>
                    <a:off x="6234596" y="2661560"/>
                    <a:ext cx="1518031" cy="1518031"/>
                  </a:xfrm>
                  <a:prstGeom prst="ellipse">
                    <a:avLst/>
                  </a:prstGeom>
                  <a:solidFill>
                    <a:srgbClr val="FCBAD3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>
                    <a:scene3d>
                      <a:camera prst="orthographicFront"/>
                      <a:lightRig rig="threePt" dir="t"/>
                    </a:scene3d>
                    <a:sp3d>
                      <a:contourClr>
                        <a:srgbClr val="FFFFFF"/>
                      </a:contourClr>
                    </a:sp3d>
                  </a:bodyPr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zh-CN" altLang="en-US" dirty="0">
                      <a:solidFill>
                        <a:srgbClr val="FFFFFF">
                          <a:alpha val="0"/>
                        </a:srgbClr>
                      </a:solidFill>
                    </a:endParaRPr>
                  </a:p>
                </p:txBody>
              </p:sp>
              <p:cxnSp>
                <p:nvCxnSpPr>
                  <p:cNvPr id="21" name="直接连接符 20"/>
                  <p:cNvCxnSpPr>
                    <a:stCxn id="20" idx="4"/>
                    <a:endCxn id="10" idx="0"/>
                  </p:cNvCxnSpPr>
                  <p:nvPr/>
                </p:nvCxnSpPr>
                <p:spPr>
                  <a:xfrm flipH="1" flipV="1">
                    <a:off x="4754269" y="3744822"/>
                    <a:ext cx="554234" cy="424706"/>
                  </a:xfrm>
                  <a:prstGeom prst="line">
                    <a:avLst/>
                  </a:prstGeom>
                  <a:ln>
                    <a:solidFill>
                      <a:srgbClr val="AA96DA"/>
                    </a:solidFill>
                    <a:prstDash val="lg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5" name="KSO_Shape"/>
                  <p:cNvSpPr/>
                  <p:nvPr/>
                </p:nvSpPr>
                <p:spPr>
                  <a:xfrm>
                    <a:off x="5348207" y="1667695"/>
                    <a:ext cx="1560332" cy="1501596"/>
                  </a:xfrm>
                  <a:prstGeom prst="ellipse">
                    <a:avLst/>
                  </a:prstGeom>
                  <a:solidFill>
                    <a:srgbClr val="FFFFD2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>
                    <a:scene3d>
                      <a:camera prst="orthographicFront"/>
                      <a:lightRig rig="threePt" dir="t"/>
                    </a:scene3d>
                    <a:sp3d>
                      <a:contourClr>
                        <a:srgbClr val="FFFFFF"/>
                      </a:contourClr>
                    </a:sp3d>
                  </a:bodyPr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fontAlgn="auto" hangingPunct="1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zh-CN" altLang="en-US">
                      <a:solidFill>
                        <a:srgbClr val="FFFFFF"/>
                      </a:solidFill>
                    </a:endParaRPr>
                  </a:p>
                </p:txBody>
              </p:sp>
            </p:grpSp>
            <p:grpSp>
              <p:nvGrpSpPr>
                <p:cNvPr id="17" name="组合 16"/>
                <p:cNvGrpSpPr/>
                <p:nvPr/>
              </p:nvGrpSpPr>
              <p:grpSpPr>
                <a:xfrm>
                  <a:off x="4212929" y="1182000"/>
                  <a:ext cx="3595498" cy="2816293"/>
                  <a:chOff x="4212929" y="1182000"/>
                  <a:chExt cx="3595498" cy="2816293"/>
                </a:xfrm>
              </p:grpSpPr>
              <p:pic>
                <p:nvPicPr>
                  <p:cNvPr id="1030" name="Picture 6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1022" t="13785" r="19741" b="7048"/>
                  <a:stretch>
                    <a:fillRect/>
                  </a:stretch>
                </p:blipFill>
                <p:spPr bwMode="auto">
                  <a:xfrm>
                    <a:off x="4212929" y="3336321"/>
                    <a:ext cx="632141" cy="626400"/>
                  </a:xfrm>
                  <a:prstGeom prst="ellipse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27" name="Picture 3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6426" t="13863" r="24882" b="24479"/>
                  <a:stretch>
                    <a:fillRect/>
                  </a:stretch>
                </p:blipFill>
                <p:spPr bwMode="auto">
                  <a:xfrm>
                    <a:off x="5385601" y="1194004"/>
                    <a:ext cx="623728" cy="612000"/>
                  </a:xfrm>
                  <a:prstGeom prst="ellipse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28" name="Picture 4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0020" t="20193" r="17859" b="4361"/>
                  <a:stretch>
                    <a:fillRect/>
                  </a:stretch>
                </p:blipFill>
                <p:spPr bwMode="auto">
                  <a:xfrm>
                    <a:off x="5849709" y="1182000"/>
                    <a:ext cx="609140" cy="612000"/>
                  </a:xfrm>
                  <a:prstGeom prst="flowChartConnector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33" name="Picture 9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2935" t="5486" r="4835" b="6214"/>
                  <a:stretch>
                    <a:fillRect/>
                  </a:stretch>
                </p:blipFill>
                <p:spPr bwMode="auto">
                  <a:xfrm>
                    <a:off x="6447459" y="2165590"/>
                    <a:ext cx="641768" cy="637200"/>
                  </a:xfrm>
                  <a:prstGeom prst="ellipse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31" name="Picture 7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5243" t="4891" r="20287" b="14033"/>
                  <a:stretch>
                    <a:fillRect/>
                  </a:stretch>
                </p:blipFill>
                <p:spPr bwMode="auto">
                  <a:xfrm>
                    <a:off x="7164025" y="3371893"/>
                    <a:ext cx="644402" cy="626400"/>
                  </a:xfrm>
                  <a:prstGeom prst="ellipse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  <p:pic>
                <p:nvPicPr>
                  <p:cNvPr id="1032" name="Picture 8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3219" t="13679" r="18756" b="12075"/>
                  <a:stretch>
                    <a:fillRect/>
                  </a:stretch>
                </p:blipFill>
                <p:spPr bwMode="auto">
                  <a:xfrm>
                    <a:off x="4772546" y="2243789"/>
                    <a:ext cx="663589" cy="630832"/>
                  </a:xfrm>
                  <a:prstGeom prst="ellipse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  <p:grpSp>
            <p:nvGrpSpPr>
              <p:cNvPr id="71" name="组合 70"/>
              <p:cNvGrpSpPr/>
              <p:nvPr/>
            </p:nvGrpSpPr>
            <p:grpSpPr>
              <a:xfrm>
                <a:off x="4027608" y="1965002"/>
                <a:ext cx="5110158" cy="3373073"/>
                <a:chOff x="4027608" y="1965002"/>
                <a:chExt cx="5110158" cy="3373073"/>
              </a:xfrm>
            </p:grpSpPr>
            <p:sp>
              <p:nvSpPr>
                <p:cNvPr id="38" name="TextBox 37"/>
                <p:cNvSpPr txBox="1"/>
                <p:nvPr/>
              </p:nvSpPr>
              <p:spPr>
                <a:xfrm>
                  <a:off x="5689319" y="1965002"/>
                  <a:ext cx="14275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b="1" dirty="0" err="1" smtClean="0">
                      <a:solidFill>
                        <a:srgbClr val="203864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Yina</a:t>
                  </a:r>
                  <a:r>
                    <a:rPr lang="en-US" altLang="zh-CN" b="1" dirty="0" smtClean="0">
                      <a:solidFill>
                        <a:srgbClr val="203864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 </a:t>
                  </a:r>
                  <a:r>
                    <a:rPr lang="en-US" altLang="zh-CN" b="1" dirty="0" err="1" smtClean="0">
                      <a:solidFill>
                        <a:srgbClr val="203864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Gao</a:t>
                  </a:r>
                  <a:endParaRPr lang="en-US" altLang="zh-CN" b="1" dirty="0" err="1" smtClean="0">
                    <a:solidFill>
                      <a:srgbClr val="203864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56" name="TextBox 55"/>
                <p:cNvSpPr txBox="1"/>
                <p:nvPr/>
              </p:nvSpPr>
              <p:spPr>
                <a:xfrm>
                  <a:off x="4719741" y="3222007"/>
                  <a:ext cx="14275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ctr">
                    <a:defRPr b="1">
                      <a:solidFill>
                        <a:schemeClr val="accent1">
                          <a:lumMod val="50000"/>
                        </a:schemeClr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defRPr>
                  </a:lvl1pPr>
                </a:lstStyle>
                <a:p>
                  <a:r>
                    <a:rPr lang="en-US" altLang="zh-CN" dirty="0" err="1"/>
                    <a:t>Weian</a:t>
                  </a:r>
                  <a:r>
                    <a:rPr lang="en-US" altLang="zh-CN" dirty="0"/>
                    <a:t> Wei</a:t>
                  </a:r>
                  <a:endParaRPr lang="zh-CN" altLang="en-US" dirty="0"/>
                </a:p>
              </p:txBody>
            </p:sp>
            <p:sp>
              <p:nvSpPr>
                <p:cNvPr id="57" name="TextBox 56"/>
                <p:cNvSpPr txBox="1"/>
                <p:nvPr/>
              </p:nvSpPr>
              <p:spPr>
                <a:xfrm>
                  <a:off x="6573085" y="3181608"/>
                  <a:ext cx="168897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ctr">
                    <a:defRPr b="1">
                      <a:solidFill>
                        <a:schemeClr val="accent1">
                          <a:lumMod val="50000"/>
                        </a:schemeClr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defRPr>
                  </a:lvl1pPr>
                </a:lstStyle>
                <a:p>
                  <a:r>
                    <a:rPr lang="en-US" altLang="zh-CN" dirty="0" err="1">
                      <a:solidFill>
                        <a:srgbClr val="203864"/>
                      </a:solidFill>
                    </a:rPr>
                    <a:t>Jingwen </a:t>
                  </a:r>
                  <a:r>
                    <a:rPr lang="en-US" altLang="zh-CN" dirty="0" err="1"/>
                    <a:t>Luo</a:t>
                  </a:r>
                  <a:endParaRPr lang="zh-CN" altLang="en-US" dirty="0"/>
                </a:p>
              </p:txBody>
            </p:sp>
            <p:sp>
              <p:nvSpPr>
                <p:cNvPr id="63" name="TextBox 62"/>
                <p:cNvSpPr txBox="1"/>
                <p:nvPr/>
              </p:nvSpPr>
              <p:spPr>
                <a:xfrm>
                  <a:off x="4027608" y="4599237"/>
                  <a:ext cx="14275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ctr">
                    <a:defRPr b="1">
                      <a:solidFill>
                        <a:schemeClr val="accent1">
                          <a:lumMod val="50000"/>
                        </a:schemeClr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defRPr>
                  </a:lvl1pPr>
                </a:lstStyle>
                <a:p>
                  <a:r>
                    <a:rPr lang="en-US" altLang="zh-CN" dirty="0" err="1"/>
                    <a:t>Yulu</a:t>
                  </a:r>
                  <a:r>
                    <a:rPr lang="en-US" altLang="zh-CN" dirty="0"/>
                    <a:t> Huang</a:t>
                  </a:r>
                  <a:endParaRPr lang="zh-CN" altLang="en-US" dirty="0"/>
                </a:p>
              </p:txBody>
            </p:sp>
            <p:sp>
              <p:nvSpPr>
                <p:cNvPr id="64" name="TextBox 63"/>
                <p:cNvSpPr txBox="1"/>
                <p:nvPr/>
              </p:nvSpPr>
              <p:spPr>
                <a:xfrm>
                  <a:off x="7269945" y="4547247"/>
                  <a:ext cx="186782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algn="ctr">
                    <a:defRPr b="1">
                      <a:solidFill>
                        <a:schemeClr val="accent1">
                          <a:lumMod val="50000"/>
                        </a:schemeClr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defRPr>
                  </a:lvl1pPr>
                </a:lstStyle>
                <a:p>
                  <a:r>
                    <a:rPr lang="en-US" altLang="zh-CN" dirty="0" err="1"/>
                    <a:t>Xiaoqin</a:t>
                  </a:r>
                  <a:r>
                    <a:rPr lang="en-US" altLang="zh-CN" dirty="0"/>
                    <a:t> Huang</a:t>
                  </a:r>
                  <a:endParaRPr lang="zh-CN" altLang="en-US" dirty="0"/>
                </a:p>
              </p:txBody>
            </p:sp>
            <p:sp>
              <p:nvSpPr>
                <p:cNvPr id="79" name="TextBox 78"/>
                <p:cNvSpPr txBox="1"/>
                <p:nvPr/>
              </p:nvSpPr>
              <p:spPr>
                <a:xfrm>
                  <a:off x="5667377" y="2361675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Decision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80" name="TextBox 79"/>
                <p:cNvSpPr txBox="1"/>
                <p:nvPr/>
              </p:nvSpPr>
              <p:spPr>
                <a:xfrm>
                  <a:off x="5639615" y="2654306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Happy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81" name="TextBox 80"/>
                <p:cNvSpPr txBox="1"/>
                <p:nvPr/>
              </p:nvSpPr>
              <p:spPr>
                <a:xfrm>
                  <a:off x="4727926" y="3582361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Analysis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82" name="TextBox 81"/>
                <p:cNvSpPr txBox="1"/>
                <p:nvPr/>
              </p:nvSpPr>
              <p:spPr>
                <a:xfrm>
                  <a:off x="6680661" y="3602345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Creativity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83" name="TextBox 82"/>
                <p:cNvSpPr txBox="1"/>
                <p:nvPr/>
              </p:nvSpPr>
              <p:spPr>
                <a:xfrm>
                  <a:off x="4050567" y="4937965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Realism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  <p:sp>
              <p:nvSpPr>
                <p:cNvPr id="84" name="TextBox 83"/>
                <p:cNvSpPr txBox="1"/>
                <p:nvPr/>
              </p:nvSpPr>
              <p:spPr>
                <a:xfrm>
                  <a:off x="7480249" y="4937965"/>
                  <a:ext cx="1427530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sz="2000" b="1" dirty="0" smtClean="0">
                      <a:solidFill>
                        <a:schemeClr val="tx1"/>
                      </a:solidFill>
                      <a:latin typeface="Arial Unicode MS" panose="020B0604020202020204" charset="-122"/>
                      <a:ea typeface="Arial Unicode MS" panose="020B0604020202020204" charset="-122"/>
                      <a:cs typeface="Arial Unicode MS" panose="020B0604020202020204" charset="-122"/>
                    </a:rPr>
                    <a:t>Efficiency</a:t>
                  </a:r>
                  <a:endParaRPr lang="en-US" altLang="zh-CN" sz="2000" b="1" dirty="0" smtClean="0">
                    <a:solidFill>
                      <a:schemeClr val="tx1"/>
                    </a:solidFill>
                    <a:latin typeface="Arial Unicode MS" panose="020B0604020202020204" charset="-122"/>
                    <a:ea typeface="Arial Unicode MS" panose="020B0604020202020204" charset="-122"/>
                    <a:cs typeface="Arial Unicode MS" panose="020B0604020202020204" charset="-122"/>
                  </a:endParaRPr>
                </a:p>
              </p:txBody>
            </p:sp>
          </p:grpSp>
        </p:grpSp>
        <p:sp>
          <p:nvSpPr>
            <p:cNvPr id="90" name="文本框 24"/>
            <p:cNvSpPr txBox="1"/>
            <p:nvPr/>
          </p:nvSpPr>
          <p:spPr>
            <a:xfrm>
              <a:off x="13606" y="3249"/>
              <a:ext cx="5552" cy="15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000" b="1" dirty="0" smtClean="0">
                  <a:solidFill>
                    <a:srgbClr val="FFFFD2"/>
                  </a:solidFill>
                  <a:latin typeface="Rockwell" panose="02060603020205020403" pitchFamily="18" charset="0"/>
                </a:rPr>
                <a:t>Good Leader</a:t>
              </a:r>
              <a:endParaRPr lang="zh-CN" altLang="en-US" sz="2000" b="1" dirty="0" smtClean="0">
                <a:solidFill>
                  <a:srgbClr val="FFFFD2"/>
                </a:solidFill>
                <a:latin typeface="Rockwell" panose="02060603020205020403" pitchFamily="18" charset="0"/>
              </a:endParaRPr>
            </a:p>
            <a:p>
              <a:pPr algn="ctr">
                <a:lnSpc>
                  <a:spcPct val="150000"/>
                </a:lnSpc>
              </a:pPr>
              <a:r>
                <a:rPr lang="en-US" altLang="zh-CN" sz="2000" b="1" dirty="0" smtClean="0">
                  <a:solidFill>
                    <a:srgbClr val="FFFFD2"/>
                  </a:solidFill>
                  <a:latin typeface="Rockwell" panose="02060603020205020403" pitchFamily="18" charset="0"/>
                </a:rPr>
                <a:t>Actively Discuss</a:t>
              </a:r>
              <a:endParaRPr lang="en-US" altLang="zh-CN" sz="2000" b="1" dirty="0" smtClean="0">
                <a:solidFill>
                  <a:srgbClr val="FFFFD2"/>
                </a:solidFill>
                <a:latin typeface="Rockwell" panose="02060603020205020403" pitchFamily="18" charset="0"/>
              </a:endParaRPr>
            </a:p>
          </p:txBody>
        </p:sp>
        <p:sp>
          <p:nvSpPr>
            <p:cNvPr id="91" name="文本框 24"/>
            <p:cNvSpPr txBox="1"/>
            <p:nvPr/>
          </p:nvSpPr>
          <p:spPr>
            <a:xfrm>
              <a:off x="14836" y="5746"/>
              <a:ext cx="3091" cy="7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lnSpc>
                  <a:spcPct val="150000"/>
                </a:lnSpc>
                <a:defRPr sz="2000" b="1">
                  <a:latin typeface="Rockwell" panose="02060603020205020403" pitchFamily="18" charset="0"/>
                </a:defRPr>
              </a:lvl1pPr>
            </a:lstStyle>
            <a:p>
              <a:r>
                <a:rPr lang="en-US" altLang="zh-CN" dirty="0" smtClean="0">
                  <a:solidFill>
                    <a:srgbClr val="FFFFD2"/>
                  </a:solidFill>
                </a:rPr>
                <a:t>Go Smoothly</a:t>
              </a:r>
              <a:endParaRPr lang="en-US" altLang="zh-CN" dirty="0" smtClean="0">
                <a:solidFill>
                  <a:srgbClr val="FFFFD2"/>
                </a:solidFill>
              </a:endParaRPr>
            </a:p>
          </p:txBody>
        </p:sp>
        <p:sp>
          <p:nvSpPr>
            <p:cNvPr id="92" name="右箭头 91"/>
            <p:cNvSpPr/>
            <p:nvPr/>
          </p:nvSpPr>
          <p:spPr>
            <a:xfrm rot="5400000">
              <a:off x="16078" y="5063"/>
              <a:ext cx="606" cy="412"/>
            </a:xfrm>
            <a:prstGeom prst="rightArrow">
              <a:avLst/>
            </a:prstGeom>
            <a:solidFill>
              <a:srgbClr val="AA96D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3" name="右箭头 92"/>
            <p:cNvSpPr/>
            <p:nvPr/>
          </p:nvSpPr>
          <p:spPr>
            <a:xfrm rot="5400000">
              <a:off x="16078" y="7058"/>
              <a:ext cx="606" cy="412"/>
            </a:xfrm>
            <a:prstGeom prst="rightArrow">
              <a:avLst/>
            </a:prstGeom>
            <a:solidFill>
              <a:srgbClr val="AA96D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文本框 24"/>
            <p:cNvSpPr txBox="1"/>
            <p:nvPr/>
          </p:nvSpPr>
          <p:spPr>
            <a:xfrm>
              <a:off x="14158" y="7982"/>
              <a:ext cx="4447" cy="15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lnSpc>
                  <a:spcPct val="150000"/>
                </a:lnSpc>
                <a:defRPr sz="2000" b="1">
                  <a:latin typeface="Rockwell" panose="02060603020205020403" pitchFamily="18" charset="0"/>
                </a:defRPr>
              </a:lvl1pPr>
            </a:lstStyle>
            <a:p>
              <a:r>
                <a:rPr lang="en-US" altLang="zh-CN" dirty="0" smtClean="0">
                  <a:solidFill>
                    <a:srgbClr val="FFFFD2"/>
                  </a:solidFill>
                </a:rPr>
                <a:t>Innovation</a:t>
              </a:r>
              <a:endParaRPr lang="en-US" altLang="zh-CN" dirty="0">
                <a:solidFill>
                  <a:srgbClr val="FFFFD2"/>
                </a:solidFill>
              </a:endParaRPr>
            </a:p>
            <a:p>
              <a:r>
                <a:rPr lang="en-US" altLang="zh-CN" dirty="0" smtClean="0">
                  <a:solidFill>
                    <a:srgbClr val="FFFFD2"/>
                  </a:solidFill>
                </a:rPr>
                <a:t>Learn Skills</a:t>
              </a:r>
              <a:endParaRPr lang="en-US" altLang="zh-CN" dirty="0" smtClean="0">
                <a:solidFill>
                  <a:srgbClr val="FFFFD2"/>
                </a:solidFill>
              </a:endParaRPr>
            </a:p>
          </p:txBody>
        </p:sp>
        <p:sp>
          <p:nvSpPr>
            <p:cNvPr id="95" name="文本框 23"/>
            <p:cNvSpPr txBox="1"/>
            <p:nvPr/>
          </p:nvSpPr>
          <p:spPr>
            <a:xfrm>
              <a:off x="7308" y="2213"/>
              <a:ext cx="4627" cy="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ctr">
                <a:defRPr sz="2800">
                  <a:solidFill>
                    <a:srgbClr val="C3B5E5"/>
                  </a:solidFill>
                  <a:latin typeface="Aharoni" panose="02010803020104030203" pitchFamily="2" charset="-79"/>
                  <a:cs typeface="Aharoni" panose="02010803020104030203" pitchFamily="2" charset="-79"/>
                </a:defRPr>
              </a:lvl1pPr>
            </a:lstStyle>
            <a:p>
              <a:r>
                <a:rPr lang="en-US" altLang="zh-CN" dirty="0" err="1"/>
                <a:t>Belbin</a:t>
              </a:r>
              <a:r>
                <a:rPr lang="en-US" altLang="zh-CN" dirty="0"/>
                <a:t> Model</a:t>
              </a:r>
              <a:endParaRPr lang="zh-CN" altLang="en-US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11240" y="2595880"/>
            <a:ext cx="5127625" cy="384619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362178" y="-58420"/>
            <a:ext cx="5467643" cy="11684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7000" dirty="0" smtClean="0">
                <a:solidFill>
                  <a:srgbClr val="FFFFD2"/>
                </a:solidFill>
                <a:latin typeface="Berlin Sans FB Demi" panose="020E0802020502020306" pitchFamily="34" charset="0"/>
              </a:rPr>
              <a:t>Conclusion</a:t>
            </a:r>
            <a:endParaRPr lang="en-US" sz="7000" dirty="0" smtClean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-127635" y="987425"/>
            <a:ext cx="60439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2800" b="1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Should  have done differently </a:t>
            </a:r>
            <a:endParaRPr lang="zh-CN" altLang="en-US" sz="28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81660" y="1437640"/>
            <a:ext cx="462534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 research on depth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strong presentation ski</a:t>
            </a: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ll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  <p:sp>
        <p:nvSpPr>
          <p:cNvPr id="14" name="右箭头 13"/>
          <p:cNvSpPr/>
          <p:nvPr/>
        </p:nvSpPr>
        <p:spPr>
          <a:xfrm rot="10800000">
            <a:off x="5916295" y="1600835"/>
            <a:ext cx="576580" cy="261620"/>
          </a:xfrm>
          <a:prstGeom prst="rightArrow">
            <a:avLst/>
          </a:prstGeom>
          <a:solidFill>
            <a:srgbClr val="AA96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6343650" y="986790"/>
            <a:ext cx="60439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2800" b="1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Reason  </a:t>
            </a:r>
            <a:endParaRPr lang="zh-CN" altLang="en-US" sz="28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245985" y="1437640"/>
            <a:ext cx="55880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 limit 10 minutes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lost presentation expenrience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  <p:sp>
        <p:nvSpPr>
          <p:cNvPr id="22" name="右箭头 21"/>
          <p:cNvSpPr/>
          <p:nvPr/>
        </p:nvSpPr>
        <p:spPr>
          <a:xfrm rot="10800000">
            <a:off x="5916295" y="1954530"/>
            <a:ext cx="576580" cy="261620"/>
          </a:xfrm>
          <a:prstGeom prst="rightArrow">
            <a:avLst/>
          </a:prstGeom>
          <a:solidFill>
            <a:srgbClr val="AA96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-114935" y="2644140"/>
            <a:ext cx="54203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2800" b="1" dirty="0">
                <a:solidFill>
                  <a:srgbClr val="AA96DA"/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During the experience </a:t>
            </a:r>
            <a:endParaRPr lang="zh-CN" altLang="en-US" sz="2800" dirty="0">
              <a:solidFill>
                <a:srgbClr val="AA96DA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680085" y="3241040"/>
            <a:ext cx="4766945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indent="0" algn="l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POSITIVE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clear  objective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attens to each one's own duties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680085" y="4947285"/>
            <a:ext cx="476694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0" indent="0" algn="l">
              <a:lnSpc>
                <a:spcPct val="150000"/>
              </a:lnSpc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NEGATIVE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  <a:p>
            <a:pPr marL="457200" lvl="0" indent="-457200" algn="l">
              <a:lnSpc>
                <a:spcPct val="150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000" b="1" dirty="0">
                <a:solidFill>
                  <a:srgbClr val="FFFFD2"/>
                </a:solidFill>
                <a:latin typeface="Rockwell" panose="02060603020205020403" pitchFamily="18" charset="0"/>
                <a:cs typeface="Rockwell" panose="02060603020205020403" pitchFamily="18" charset="0"/>
                <a:sym typeface="+mn-ea"/>
              </a:rPr>
              <a:t>can't follow the schedule</a:t>
            </a:r>
            <a:endParaRPr lang="en-US" altLang="zh-CN" sz="2000" b="1" dirty="0">
              <a:solidFill>
                <a:srgbClr val="FFFFD2"/>
              </a:solidFill>
              <a:latin typeface="Rockwell" panose="02060603020205020403" pitchFamily="18" charset="0"/>
              <a:cs typeface="Rockwell" panose="02060603020205020403" pitchFamily="18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362178" y="0"/>
            <a:ext cx="5467643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5400" dirty="0" smtClean="0">
                <a:solidFill>
                  <a:srgbClr val="FFFFD2"/>
                </a:solidFill>
                <a:latin typeface="Berlin Sans FB Demi" panose="020E0802020502020306" pitchFamily="34" charset="0"/>
              </a:rPr>
              <a:t>Action Plan</a:t>
            </a:r>
            <a:endParaRPr lang="en-US" sz="54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161290" y="1367155"/>
            <a:ext cx="293814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600" dirty="0" smtClean="0">
                <a:solidFill>
                  <a:srgbClr val="C3B5E5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TEAM</a:t>
            </a:r>
            <a:endParaRPr lang="en-US" altLang="zh-CN" sz="3600" dirty="0" smtClean="0">
              <a:solidFill>
                <a:srgbClr val="C3B5E5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09575" y="1877695"/>
            <a:ext cx="6184900" cy="21380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514350" indent="-514350" fontAlgn="auto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Same goal</a:t>
            </a: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  <a:p>
            <a:pPr marL="514350" indent="-514350" fontAlgn="auto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Positive synergy</a:t>
            </a: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  <a:p>
            <a:pPr marL="514350" indent="-514350" fontAlgn="auto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Attens to each one's own duties</a:t>
            </a: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55015" y="3964305"/>
            <a:ext cx="37147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600" dirty="0" smtClean="0">
                <a:solidFill>
                  <a:srgbClr val="C3B5E5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PRESENTATION</a:t>
            </a:r>
            <a:endParaRPr lang="en-US" altLang="zh-CN" sz="3600" dirty="0" smtClean="0">
              <a:solidFill>
                <a:srgbClr val="C3B5E5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09575" y="4537710"/>
            <a:ext cx="618490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514350" lvl="0" indent="-514350" algn="l">
              <a:lnSpc>
                <a:spcPct val="125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Strong presentation ski</a:t>
            </a: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ll</a:t>
            </a: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  <a:p>
            <a:pPr marL="514350" lvl="0" indent="-514350" algn="l">
              <a:lnSpc>
                <a:spcPct val="125000"/>
              </a:lnSpc>
              <a:buClrTx/>
              <a:buSzTx/>
              <a:buFont typeface="Arial" panose="020B0604020202020204" pitchFamily="34" charset="0"/>
              <a:buChar char="•"/>
            </a:pPr>
            <a:r>
              <a:rPr lang="en-US" altLang="zh-CN" sz="28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Deeper content</a:t>
            </a: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  <a:p>
            <a:pPr marL="514350" lvl="0" indent="-514350" algn="l">
              <a:lnSpc>
                <a:spcPct val="125000"/>
              </a:lnSpc>
              <a:buClrTx/>
              <a:buSzTx/>
              <a:buFont typeface="Arial" panose="020B0604020202020204" pitchFamily="34" charset="0"/>
              <a:buChar char="•"/>
            </a:pPr>
            <a:endParaRPr lang="en-US" altLang="zh-CN" sz="28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</p:txBody>
      </p:sp>
      <p:sp>
        <p:nvSpPr>
          <p:cNvPr id="6" name="右弧形箭头 5"/>
          <p:cNvSpPr/>
          <p:nvPr/>
        </p:nvSpPr>
        <p:spPr>
          <a:xfrm>
            <a:off x="5389880" y="1519555"/>
            <a:ext cx="1353820" cy="3091180"/>
          </a:xfrm>
          <a:prstGeom prst="curvedLeftArrow">
            <a:avLst/>
          </a:prstGeom>
          <a:solidFill>
            <a:srgbClr val="C3B5E5"/>
          </a:solidFill>
          <a:ln>
            <a:solidFill>
              <a:srgbClr val="C3B5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rgbClr val="C3B5E5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7085" y="3876675"/>
            <a:ext cx="4997450" cy="2379345"/>
          </a:xfrm>
          <a:prstGeom prst="rect">
            <a:avLst/>
          </a:prstGeom>
        </p:spPr>
      </p:pic>
      <p:sp>
        <p:nvSpPr>
          <p:cNvPr id="8" name="圆角矩形标注 7"/>
          <p:cNvSpPr/>
          <p:nvPr/>
        </p:nvSpPr>
        <p:spPr>
          <a:xfrm>
            <a:off x="7305040" y="1519555"/>
            <a:ext cx="4613275" cy="1657350"/>
          </a:xfrm>
          <a:prstGeom prst="wedgeRoundRectCallout">
            <a:avLst>
              <a:gd name="adj1" fmla="val 6779"/>
              <a:gd name="adj2" fmla="val 82337"/>
              <a:gd name="adj3" fmla="val 16667"/>
            </a:avLst>
          </a:prstGeom>
          <a:solidFill>
            <a:srgbClr val="C3B5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7455535" y="1748790"/>
            <a:ext cx="51606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>
              <a:buFont typeface="Arial" panose="020B0604020202020204" pitchFamily="34" charset="0"/>
              <a:buNone/>
            </a:pPr>
            <a:r>
              <a:rPr lang="en-US" altLang="zh-CN" sz="36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Multipotential&amp;</a:t>
            </a:r>
            <a:endParaRPr lang="en-US" altLang="zh-CN" sz="36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  <a:p>
            <a:pPr indent="0">
              <a:buFont typeface="Arial" panose="020B0604020202020204" pitchFamily="34" charset="0"/>
              <a:buNone/>
            </a:pPr>
            <a:r>
              <a:rPr lang="en-US" altLang="zh-CN" sz="3600" b="1" dirty="0" smtClean="0">
                <a:solidFill>
                  <a:srgbClr val="FFFFD2"/>
                </a:solidFill>
                <a:latin typeface="Rockwell" panose="02060603020205020403" pitchFamily="18" charset="0"/>
                <a:sym typeface="+mn-ea"/>
              </a:rPr>
              <a:t>Critical &amp; Innovate</a:t>
            </a:r>
            <a:endParaRPr lang="en-US" altLang="zh-CN" sz="3600" b="1" dirty="0" smtClean="0">
              <a:solidFill>
                <a:srgbClr val="FFFFD2"/>
              </a:solidFill>
              <a:latin typeface="Rockwell" panose="02060603020205020403" pitchFamily="18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5250" y="2552065"/>
            <a:ext cx="803338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6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WISH YOU ENJOY</a:t>
            </a:r>
            <a:endParaRPr lang="en-US" altLang="zh-CN" sz="6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  <a:p>
            <a:pPr algn="ctr"/>
            <a:r>
              <a:rPr lang="en-US" altLang="zh-CN" sz="6000" dirty="0">
                <a:solidFill>
                  <a:srgbClr val="FFFFD2"/>
                </a:solidFill>
                <a:latin typeface="Berlin Sans FB Demi" panose="020E0802020502020306" pitchFamily="34" charset="0"/>
              </a:rPr>
              <a:t> OUR WORK</a:t>
            </a:r>
            <a:endParaRPr lang="en-US" altLang="zh-CN" sz="6000" dirty="0">
              <a:solidFill>
                <a:srgbClr val="FFFFD2"/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 l="21862" t="1707" r="22194" b="2839"/>
          <a:stretch>
            <a:fillRect/>
          </a:stretch>
        </p:blipFill>
        <p:spPr>
          <a:xfrm>
            <a:off x="7731760" y="2419985"/>
            <a:ext cx="3743325" cy="227711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>
        <p15:prstTrans prst="peelOff"/>
      </p:transition>
    </mc:Choice>
    <mc:Fallback>
      <p:transition spd="slow">
        <p:fade/>
      </p:transition>
    </mc:Fallback>
  </mc:AlternateContent>
</p:sld>
</file>

<file path=ppt/tags/tag1.xml><?xml version="1.0" encoding="utf-8"?>
<p:tagLst xmlns:p="http://schemas.openxmlformats.org/presentationml/2006/main">
  <p:tag name="KSO_WM_UNIT_PLACING_PICTURE_USER_VIEWPORT" val="{&quot;height&quot;:4248,&quot;width&quot;:17318}"/>
</p:tagLst>
</file>

<file path=ppt/tags/tag2.xml><?xml version="1.0" encoding="utf-8"?>
<p:tagLst xmlns:p="http://schemas.openxmlformats.org/presentationml/2006/main">
  <p:tag name="KSO_WM_UNIT_PLACING_PICTURE_USER_VIEWPORT" val="{&quot;height&quot;:2775,&quot;width&quot;:5657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1308</Words>
  <Application>WPS 演示</Application>
  <PresentationFormat>宽屏</PresentationFormat>
  <Paragraphs>166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22" baseType="lpstr">
      <vt:lpstr>Arial</vt:lpstr>
      <vt:lpstr>宋体</vt:lpstr>
      <vt:lpstr>Wingdings</vt:lpstr>
      <vt:lpstr>Berlin Sans FB Demi</vt:lpstr>
      <vt:lpstr>Wingdings</vt:lpstr>
      <vt:lpstr>Aharoni</vt:lpstr>
      <vt:lpstr>Kozuka Mincho Pro B</vt:lpstr>
      <vt:lpstr>Rockwell</vt:lpstr>
      <vt:lpstr>Calibri</vt:lpstr>
      <vt:lpstr>Arial Unicode MS</vt:lpstr>
      <vt:lpstr>等线</vt:lpstr>
      <vt:lpstr>微软雅黑</vt:lpstr>
      <vt:lpstr>等线 Light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sev.娜</cp:lastModifiedBy>
  <cp:revision>37</cp:revision>
  <dcterms:created xsi:type="dcterms:W3CDTF">2019-05-29T18:55:00Z</dcterms:created>
  <dcterms:modified xsi:type="dcterms:W3CDTF">2021-06-22T13:40:04Z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2052-11.1.0.10132</vt:lpwstr>
  </property>
  <property fmtid="{D5CDD505-2E9C-101B-9397-08002B2CF9AE}" pid="3" name="KSOTemplateUUID">
    <vt:lpwstr>v1.0_mb_HpBlU2uGXyVO94xHcSR/Bw==</vt:lpwstr>
  </property>
  <property fmtid="{D5CDD505-2E9C-101B-9397-08002B2CF9AE}" pid="4" name="ICV">
    <vt:lpwstr>E8C00D5AFCB34092B1940BE4F8AFC9AC</vt:lpwstr>
  </property>
</Properties>
</file>