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62" r:id="rId3"/>
    <p:sldId id="257" r:id="rId4"/>
    <p:sldId id="258" r:id="rId5"/>
    <p:sldId id="260" r:id="rId6"/>
    <p:sldId id="261" r:id="rId7"/>
    <p:sldId id="264" r:id="rId8"/>
    <p:sldId id="265" r:id="rId9"/>
    <p:sldId id="266" r:id="rId10"/>
    <p:sldId id="263"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9" autoAdjust="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Lucian Rusu" userId="e0456483d4012560" providerId="LiveId" clId="{5C6694E1-F8F0-42C9-AEDE-0159365EA332}"/>
    <pc:docChg chg="custSel modSld">
      <pc:chgData name="Andrei Lucian Rusu" userId="e0456483d4012560" providerId="LiveId" clId="{5C6694E1-F8F0-42C9-AEDE-0159365EA332}" dt="2023-01-09T15:31:32.571" v="75" actId="21"/>
      <pc:docMkLst>
        <pc:docMk/>
      </pc:docMkLst>
      <pc:sldChg chg="modSp mod">
        <pc:chgData name="Andrei Lucian Rusu" userId="e0456483d4012560" providerId="LiveId" clId="{5C6694E1-F8F0-42C9-AEDE-0159365EA332}" dt="2023-01-09T15:30:39.084" v="74" actId="20577"/>
        <pc:sldMkLst>
          <pc:docMk/>
          <pc:sldMk cId="3509359616" sldId="263"/>
        </pc:sldMkLst>
        <pc:spChg chg="mod">
          <ac:chgData name="Andrei Lucian Rusu" userId="e0456483d4012560" providerId="LiveId" clId="{5C6694E1-F8F0-42C9-AEDE-0159365EA332}" dt="2023-01-09T15:30:39.084" v="74" actId="20577"/>
          <ac:spMkLst>
            <pc:docMk/>
            <pc:sldMk cId="3509359616" sldId="263"/>
            <ac:spMk id="4" creationId="{82D30DF6-A580-3EF1-B9AD-C7C5DB9BEA04}"/>
          </ac:spMkLst>
        </pc:spChg>
      </pc:sldChg>
      <pc:sldChg chg="delSp mod">
        <pc:chgData name="Andrei Lucian Rusu" userId="e0456483d4012560" providerId="LiveId" clId="{5C6694E1-F8F0-42C9-AEDE-0159365EA332}" dt="2023-01-09T15:31:32.571" v="75" actId="21"/>
        <pc:sldMkLst>
          <pc:docMk/>
          <pc:sldMk cId="729213504" sldId="264"/>
        </pc:sldMkLst>
        <pc:spChg chg="del">
          <ac:chgData name="Andrei Lucian Rusu" userId="e0456483d4012560" providerId="LiveId" clId="{5C6694E1-F8F0-42C9-AEDE-0159365EA332}" dt="2023-01-09T15:31:32.571" v="75" actId="21"/>
          <ac:spMkLst>
            <pc:docMk/>
            <pc:sldMk cId="729213504" sldId="264"/>
            <ac:spMk id="8" creationId="{423ABF92-2696-8B6A-EB69-ABA90CF9BFA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D43F7-CE06-4061-889D-9B560ABB5014}" type="datetimeFigureOut">
              <a:rPr lang="en-GB" smtClean="0"/>
              <a:t>09/01/2023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D0B3BF-E115-4A79-901C-E8B0408DC2F5}" type="slidenum">
              <a:rPr lang="en-GB" smtClean="0"/>
              <a:t>‹#›</a:t>
            </a:fld>
            <a:endParaRPr lang="en-GB"/>
          </a:p>
        </p:txBody>
      </p:sp>
    </p:spTree>
    <p:extLst>
      <p:ext uri="{BB962C8B-B14F-4D97-AF65-F5344CB8AC3E}">
        <p14:creationId xmlns:p14="http://schemas.microsoft.com/office/powerpoint/2010/main" val="140224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is a smartphone-A smartphone is a mobile computer that combines a phone and a computer into one single device. There are more powerful hardware and robust mobile operating systems set them apart from feature phones and enable a wider range of software, internet (such as browsing the web over mobile networks), and multimedia functionality (such as melodies,  videos, camera systems, and playing games), in addition to basic phone features like vocal calls and texting.</a:t>
            </a:r>
          </a:p>
          <a:p>
            <a:pPr marL="171450" indent="-171450">
              <a:buFont typeface="Arial" panose="020B0604020202020204" pitchFamily="34" charset="0"/>
              <a:buChar char="•"/>
            </a:pPr>
            <a:r>
              <a:rPr lang="en-GB" dirty="0"/>
              <a:t>First smartphone was created by IBM, called SIMON- IBM, a computer company, was responsible for its creation, the hefty but adorably first smartphone ever named Simon.</a:t>
            </a:r>
          </a:p>
          <a:p>
            <a:pPr marL="171450" indent="-171450">
              <a:buFont typeface="Arial" panose="020B0604020202020204" pitchFamily="34" charset="0"/>
              <a:buChar char="•"/>
            </a:pPr>
            <a:r>
              <a:rPr lang="en-GB" dirty="0"/>
              <a:t>Simon was released in 1994, sold in around 50.000 units and succeeded to stay on the shelfs nearly six months.</a:t>
            </a:r>
          </a:p>
          <a:p>
            <a:pPr marL="171450" indent="-171450">
              <a:buFont typeface="Arial" panose="020B0604020202020204" pitchFamily="34" charset="0"/>
              <a:buChar char="•"/>
            </a:pPr>
            <a:r>
              <a:rPr lang="en-GB" dirty="0"/>
              <a:t>Had email function as well as a few pre-installed applications, such as a calculator and a notepad.</a:t>
            </a:r>
          </a:p>
          <a:p>
            <a:pPr marL="171450" indent="-171450">
              <a:buFont typeface="Arial" panose="020B0604020202020204" pitchFamily="34" charset="0"/>
              <a:buChar char="•"/>
            </a:pPr>
            <a:r>
              <a:rPr lang="en-GB" dirty="0"/>
              <a:t>Being the first smartphone produced, had even many issues such as  the battery had only one hour of live and the size of the smartphone, being compared with a brick.( Islam, 2014)</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3</a:t>
            </a:fld>
            <a:endParaRPr lang="en-GB"/>
          </a:p>
        </p:txBody>
      </p:sp>
    </p:spTree>
    <p:extLst>
      <p:ext uri="{BB962C8B-B14F-4D97-AF65-F5344CB8AC3E}">
        <p14:creationId xmlns:p14="http://schemas.microsoft.com/office/powerpoint/2010/main" val="3165976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The very first days of mobile gaming</a:t>
            </a:r>
            <a:r>
              <a:rPr lang="en-GB" dirty="0"/>
              <a:t>- who can imagine a life without video games? In 1997  the mobile gaming trend started when Snake, created by Finnish engineer Taneli Armanto, was made accessible for Nokia 6110 phones. The Snake game method worked perfectly. The game was easy to learn, difficult, and suitable for players of all ages. Let's jump to the present. The mobile game market is currently worth $100 billion.</a:t>
            </a:r>
          </a:p>
          <a:p>
            <a:pPr marL="171450" indent="-171450">
              <a:buFont typeface="Arial" panose="020B0604020202020204" pitchFamily="34" charset="0"/>
              <a:buChar char="•"/>
            </a:pPr>
            <a:r>
              <a:rPr lang="en-GB" dirty="0"/>
              <a:t>In 2001 it can be said that </a:t>
            </a:r>
            <a:r>
              <a:rPr lang="en-GB" b="1" dirty="0"/>
              <a:t>the first phone with Internet </a:t>
            </a:r>
            <a:r>
              <a:rPr lang="en-GB" dirty="0"/>
              <a:t>was made, connected with a 3G network. Which means that a mobile communications standard was developed to enable wireless Internet access for portable electronic devices. This raised the standard for smartphones, making it now possible to send huge email attachments and participate in video conferences. However, using your phone to access the internet has a cost. Even though the gadget was now priced between $300 and $700, most people didn't find the cost of data to be worthwhile.</a:t>
            </a:r>
          </a:p>
          <a:p>
            <a:pPr marL="171450" indent="-171450">
              <a:buFont typeface="Arial" panose="020B0604020202020204" pitchFamily="34" charset="0"/>
              <a:buChar char="•"/>
            </a:pPr>
            <a:r>
              <a:rPr lang="en-GB" dirty="0"/>
              <a:t>In 2007 </a:t>
            </a:r>
            <a:r>
              <a:rPr lang="en-GB" b="1" dirty="0"/>
              <a:t>the very first iPhone was released</a:t>
            </a:r>
            <a:r>
              <a:rPr lang="en-GB" dirty="0"/>
              <a:t>. 2007 was one of the most significant years for the development of smartphones. It was the year the original iPhone was unveiled by Steve Jobs and his crew at Macworld. This was not only the sexiest touch screen gadget ever introduced to the market, but it was also the first to provide a complete, uncut version of the internet. Customers could browse the web on the original iPhone exactly like they would on a desktop computer.</a:t>
            </a:r>
          </a:p>
          <a:p>
            <a:pPr marL="171450" indent="-171450">
              <a:buFont typeface="Arial" panose="020B0604020202020204" pitchFamily="34" charset="0"/>
              <a:buChar char="•"/>
            </a:pPr>
            <a:r>
              <a:rPr lang="en-GB" dirty="0"/>
              <a:t>(Tocci, 2019)</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4</a:t>
            </a:fld>
            <a:endParaRPr lang="en-GB"/>
          </a:p>
        </p:txBody>
      </p:sp>
    </p:spTree>
    <p:extLst>
      <p:ext uri="{BB962C8B-B14F-4D97-AF65-F5344CB8AC3E}">
        <p14:creationId xmlns:p14="http://schemas.microsoft.com/office/powerpoint/2010/main" val="1583490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October 1983, the first portable business phones were made available. The two most basic mobile phone technologies—</a:t>
            </a:r>
            <a:r>
              <a:rPr lang="en-GB" b="1" dirty="0"/>
              <a:t>talk and text</a:t>
            </a:r>
            <a:r>
              <a:rPr lang="en-GB" dirty="0"/>
              <a:t>—have had the most influence. Millions of people's lives have been radically altered by these small actions. One inspiring example is the story of an underprivileged Indian woman who received loans to purchase a cell phone and service. She then provides farmers in her village with the use of her personal phone for a little fee so they may contact other communities to see which markets would be ideal for their product. Everyone benefits! the women, the farmers, and the consumers who benefit from cheaper, fresher goods.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b="1" dirty="0"/>
              <a:t>Wireless technology- </a:t>
            </a:r>
            <a:r>
              <a:rPr lang="en-GB" b="0" dirty="0"/>
              <a:t>The cell phone, wireless technology, and all of its branches won't be the only thing sparking these revolutionary developments. The social, legal, and regulatory obstacles that must be removed won't be resolved by wireless technology either. However, humans sincerely hope that the possibility of a technology solution will be so tempting that bureaucrats and bigots will be driven out of the way, and experts will actually speed up progress.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Another challenge was to design </a:t>
            </a:r>
            <a:r>
              <a:rPr lang="en-GB" b="1" i="0" dirty="0"/>
              <a:t>programmes, apps specifically for mobile devices</a:t>
            </a:r>
            <a:r>
              <a:rPr lang="en-GB" b="0" dirty="0"/>
              <a:t>. </a:t>
            </a:r>
          </a:p>
        </p:txBody>
      </p:sp>
      <p:sp>
        <p:nvSpPr>
          <p:cNvPr id="4" name="Slide Number Placeholder 3"/>
          <p:cNvSpPr>
            <a:spLocks noGrp="1"/>
          </p:cNvSpPr>
          <p:nvPr>
            <p:ph type="sldNum" sz="quarter" idx="5"/>
          </p:nvPr>
        </p:nvSpPr>
        <p:spPr/>
        <p:txBody>
          <a:bodyPr/>
          <a:lstStyle/>
          <a:p>
            <a:fld id="{EED0B3BF-E115-4A79-901C-E8B0408DC2F5}" type="slidenum">
              <a:rPr lang="en-GB" smtClean="0"/>
              <a:t>5</a:t>
            </a:fld>
            <a:endParaRPr lang="en-GB"/>
          </a:p>
        </p:txBody>
      </p:sp>
    </p:spTree>
    <p:extLst>
      <p:ext uri="{BB962C8B-B14F-4D97-AF65-F5344CB8AC3E}">
        <p14:creationId xmlns:p14="http://schemas.microsoft.com/office/powerpoint/2010/main" val="3899886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Applications, programmes created specifically for mobile devices- </a:t>
            </a:r>
            <a:r>
              <a:rPr lang="en-GB" dirty="0"/>
              <a:t>These applications have evolved into one of the main tools we use on a daily basis in both our personal and professional life in this era of fast technological innovation. Applications such as communication, education, business, entertainment, healthcare, finance, travel, utilities, social, and transportation are just a few of the crucial apps that the applications provide.(Siuhi and Mwakalonge,2016)</a:t>
            </a:r>
          </a:p>
          <a:p>
            <a:pPr marL="171450" indent="-171450">
              <a:buFont typeface="Arial" panose="020B0604020202020204" pitchFamily="34" charset="0"/>
              <a:buChar char="•"/>
            </a:pPr>
            <a:r>
              <a:rPr lang="en-GB" b="1" dirty="0"/>
              <a:t>Sending emails and video chatting- </a:t>
            </a:r>
            <a:r>
              <a:rPr lang="en-GB" b="0" dirty="0"/>
              <a:t>This was possible from 1994 when first smartphone was made. Since then all the major companies which produced smartphones, struggled to improve the quality of video calling.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6</a:t>
            </a:fld>
            <a:endParaRPr lang="en-GB"/>
          </a:p>
        </p:txBody>
      </p:sp>
    </p:spTree>
    <p:extLst>
      <p:ext uri="{BB962C8B-B14F-4D97-AF65-F5344CB8AC3E}">
        <p14:creationId xmlns:p14="http://schemas.microsoft.com/office/powerpoint/2010/main" val="1973263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Taking a photo and transferring to other people- </a:t>
            </a:r>
            <a:r>
              <a:rPr lang="en-GB" dirty="0"/>
              <a:t>Before smartphones, you'd have to ask for double copies of your photos and then physically give the prints to your friends and family. Now, at the tap of a button you can text or Airdrop photos, or upload them to social media for everyone to view.</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b="1" dirty="0"/>
              <a:t>Smartphones Revolutionized Society- </a:t>
            </a:r>
            <a:r>
              <a:rPr lang="en-GB" dirty="0"/>
              <a:t>Smartphones are changing daily life in some unexpected ways, with more than 1 billion users globally and 2.5 million applications (and counting) accessible across Google and Apple's digital marketplaces. The 21st century smartphone has had a tremendous and far-reaching impact on how people engage with one another, while being smaller and lighter than a roll of quarters and taking up less space than a paperback book.</a:t>
            </a:r>
          </a:p>
          <a:p>
            <a:pPr marL="171450" indent="-171450">
              <a:buFont typeface="Arial" panose="020B0604020202020204" pitchFamily="34" charset="0"/>
              <a:buChar char="•"/>
            </a:pPr>
            <a:r>
              <a:rPr lang="en-GB" b="1" dirty="0"/>
              <a:t>Use of smartphones in education- </a:t>
            </a:r>
            <a:r>
              <a:rPr lang="en-GB" b="0" dirty="0"/>
              <a:t>Smartphones will eventually develop into a very valuable tool in school environments. However, at the present, the widespread roll out is fragmented since we are in an appropriate point. First off, since the majority of students already own a smartphone, they are relatively less expensive for the school than complete PCs. As a result, the school won't have to incur the cost of buying smartphones for each student. Additionally, </a:t>
            </a:r>
            <a:r>
              <a:rPr lang="en-GB" b="0" dirty="0" err="1"/>
              <a:t>cellphones</a:t>
            </a:r>
            <a:r>
              <a:rPr lang="en-GB" b="0" dirty="0"/>
              <a:t> do a variety of tasks that are often reserved for standalone, pricey products like cameras or calculators. Smartphones therefore enable children to work at any location and at any time. Progress may be digitally recorded, allowing parents to keep an eye on their children's marks and assignments.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7</a:t>
            </a:fld>
            <a:endParaRPr lang="en-GB"/>
          </a:p>
        </p:txBody>
      </p:sp>
    </p:spTree>
    <p:extLst>
      <p:ext uri="{BB962C8B-B14F-4D97-AF65-F5344CB8AC3E}">
        <p14:creationId xmlns:p14="http://schemas.microsoft.com/office/powerpoint/2010/main" val="3279834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Harmful influence of smartphones in our lives</a:t>
            </a:r>
            <a:r>
              <a:rPr lang="en-GB" dirty="0"/>
              <a:t>: </a:t>
            </a:r>
          </a:p>
          <a:p>
            <a:pPr marL="171450" indent="-171450">
              <a:buFont typeface="Arial" panose="020B0604020202020204" pitchFamily="34" charset="0"/>
              <a:buChar char="•"/>
            </a:pPr>
            <a:r>
              <a:rPr lang="en-GB" b="1" dirty="0"/>
              <a:t>time wasting- </a:t>
            </a:r>
            <a:r>
              <a:rPr lang="en-GB" dirty="0"/>
              <a:t>Despite how much we appreciate the benefits of modern cell phones, there is a drawback to this technology. According to a new survey by the digital analytics company Flurry, we shockingly spend roughly 3–4 hours every day looking at our smartphones, which adds up to almost one day per week.</a:t>
            </a:r>
          </a:p>
          <a:p>
            <a:pPr marL="171450" indent="-171450">
              <a:buFont typeface="Arial" panose="020B0604020202020204" pitchFamily="34" charset="0"/>
              <a:buChar char="•"/>
            </a:pPr>
            <a:r>
              <a:rPr lang="en-GB" b="1" dirty="0"/>
              <a:t>cause addiction- </a:t>
            </a:r>
            <a:r>
              <a:rPr lang="en-GB" dirty="0"/>
              <a:t>Nomophobia, or the dread of cutting off mobile phone communication, is a term used to describe phone addiction. As a result, addiction manifests not only in excessive screen time but also in a dread of being without our gadgets. Studies reveal that people who are hooked to their phones frequently display symptoms of despair, anxiety, and other mental health issues, much like people who are addicted to any other type of addiction.</a:t>
            </a:r>
          </a:p>
          <a:p>
            <a:pPr marL="171450" indent="-171450">
              <a:buFont typeface="Arial" panose="020B0604020202020204" pitchFamily="34" charset="0"/>
              <a:buChar char="•"/>
            </a:pPr>
            <a:r>
              <a:rPr lang="en-GB" b="1" dirty="0"/>
              <a:t>Concentration</a:t>
            </a:r>
            <a:r>
              <a:rPr lang="en-GB" dirty="0"/>
              <a:t>-  Even if they are quick, smartphone alerts can generate enough of a distraction to damage our capacity to concentrate. This reduces performance by encouraging task-unrelated thinking and mind-wandering. This may be quite risky in some contexts, such as driving, when a simple notice might result in highly catastrophic events.</a:t>
            </a:r>
          </a:p>
          <a:p>
            <a:pPr marL="171450" indent="-171450">
              <a:buFont typeface="Arial" panose="020B0604020202020204" pitchFamily="34" charset="0"/>
              <a:buChar char="•"/>
            </a:pPr>
            <a:r>
              <a:rPr lang="en-GB" b="1" dirty="0"/>
              <a:t>Social lives-</a:t>
            </a:r>
            <a:r>
              <a:rPr lang="en-GB" b="0" dirty="0"/>
              <a:t> In addition to the issues raised above, it has a significant impact on people's social lives as well. People are becoming more cut off from the real world and prioritising their phones over in-person interactions, making it harder to see people conversing in public. This is because they are constantly on their phones checking notifications, sending messages, or simply sharing new videos.</a:t>
            </a:r>
          </a:p>
        </p:txBody>
      </p:sp>
      <p:sp>
        <p:nvSpPr>
          <p:cNvPr id="4" name="Slide Number Placeholder 3"/>
          <p:cNvSpPr>
            <a:spLocks noGrp="1"/>
          </p:cNvSpPr>
          <p:nvPr>
            <p:ph type="sldNum" sz="quarter" idx="5"/>
          </p:nvPr>
        </p:nvSpPr>
        <p:spPr/>
        <p:txBody>
          <a:bodyPr/>
          <a:lstStyle/>
          <a:p>
            <a:fld id="{EED0B3BF-E115-4A79-901C-E8B0408DC2F5}" type="slidenum">
              <a:rPr lang="en-GB" smtClean="0"/>
              <a:t>8</a:t>
            </a:fld>
            <a:endParaRPr lang="en-GB"/>
          </a:p>
        </p:txBody>
      </p:sp>
    </p:spTree>
    <p:extLst>
      <p:ext uri="{BB962C8B-B14F-4D97-AF65-F5344CB8AC3E}">
        <p14:creationId xmlns:p14="http://schemas.microsoft.com/office/powerpoint/2010/main" val="3450510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Positive impact of smartphones: </a:t>
            </a:r>
          </a:p>
          <a:p>
            <a:pPr marL="171450" indent="-171450">
              <a:buFont typeface="Arial" panose="020B0604020202020204" pitchFamily="34" charset="0"/>
              <a:buChar char="•"/>
            </a:pPr>
            <a:r>
              <a:rPr lang="en-GB" dirty="0"/>
              <a:t> </a:t>
            </a:r>
            <a:r>
              <a:rPr lang="en-GB" b="1" dirty="0"/>
              <a:t>Improve communication- </a:t>
            </a:r>
            <a:r>
              <a:rPr lang="en-GB" b="0" dirty="0"/>
              <a:t>Aside from its negative aspects, mobile technology—in the form of smartphones, tablets, and laptops—is improving our lives more than ever. Among the various ways it accomplishes this is by making communications commonplace. Whether it's for business or personal reasons, we can communicate with the people we need to. The better use of mobile technologies has improved how we conduct business. </a:t>
            </a:r>
          </a:p>
          <a:p>
            <a:pPr marL="171450" indent="-171450">
              <a:buFont typeface="Arial" panose="020B0604020202020204" pitchFamily="34" charset="0"/>
              <a:buChar char="•"/>
            </a:pPr>
            <a:r>
              <a:rPr lang="en-GB" b="1" dirty="0"/>
              <a:t>Helps stay connected with friend and family- </a:t>
            </a:r>
            <a:r>
              <a:rPr lang="en-GB" b="0" dirty="0"/>
              <a:t>Now, not only can they help us stay connected with friends and family over social media or talk to someone on a video call without paying for data usage, but they also make everything from booking hotels and cabs to capturing memories easier than ever before thanks to their built-in cameras! We have more information in our hands than at any time in history. </a:t>
            </a:r>
          </a:p>
          <a:p>
            <a:pPr marL="171450" indent="-171450">
              <a:buFont typeface="Arial" panose="020B0604020202020204" pitchFamily="34" charset="0"/>
              <a:buChar char="•"/>
            </a:pPr>
            <a:r>
              <a:rPr lang="en-GB" b="1" dirty="0"/>
              <a:t>Medical services</a:t>
            </a:r>
            <a:r>
              <a:rPr lang="en-GB" b="0" dirty="0"/>
              <a:t>.- Mobile phones have greatly elevated the quality of life for many people while also enhancing our everyday lives on several ways. Although it is still in the early stages of adoption, the healthcare industry has embraced mobile technology and is already benefiting many people significantly.</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endParaRPr lang="en-GB" b="0" dirty="0"/>
          </a:p>
          <a:p>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9</a:t>
            </a:fld>
            <a:endParaRPr lang="en-GB"/>
          </a:p>
        </p:txBody>
      </p:sp>
    </p:spTree>
    <p:extLst>
      <p:ext uri="{BB962C8B-B14F-4D97-AF65-F5344CB8AC3E}">
        <p14:creationId xmlns:p14="http://schemas.microsoft.com/office/powerpoint/2010/main" val="1425644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majority of applications might, individually or collectively, offer significant advantages, particularly in lowering travel expenses, time, and congestion, as well as automobile emissions.</a:t>
            </a:r>
          </a:p>
        </p:txBody>
      </p:sp>
      <p:sp>
        <p:nvSpPr>
          <p:cNvPr id="4" name="Slide Number Placeholder 3"/>
          <p:cNvSpPr>
            <a:spLocks noGrp="1"/>
          </p:cNvSpPr>
          <p:nvPr>
            <p:ph type="sldNum" sz="quarter" idx="5"/>
          </p:nvPr>
        </p:nvSpPr>
        <p:spPr/>
        <p:txBody>
          <a:bodyPr/>
          <a:lstStyle/>
          <a:p>
            <a:fld id="{EED0B3BF-E115-4A79-901C-E8B0408DC2F5}" type="slidenum">
              <a:rPr lang="en-GB" smtClean="0"/>
              <a:t>10</a:t>
            </a:fld>
            <a:endParaRPr lang="en-GB"/>
          </a:p>
        </p:txBody>
      </p:sp>
    </p:spTree>
    <p:extLst>
      <p:ext uri="{BB962C8B-B14F-4D97-AF65-F5344CB8AC3E}">
        <p14:creationId xmlns:p14="http://schemas.microsoft.com/office/powerpoint/2010/main" val="2335442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581277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821534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797858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955732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9DAF449-70C4-4B0E-A1BD-B63230EE389A}" type="datetimeFigureOut">
              <a:rPr lang="en-GB" smtClean="0"/>
              <a:t>09/01/2023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636695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72581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455403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116387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392605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576657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98640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62987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695744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846988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5637342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4065199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87102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DAF449-70C4-4B0E-A1BD-B63230EE389A}" type="datetimeFigureOut">
              <a:rPr lang="en-GB" smtClean="0"/>
              <a:t>09/01/2023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058310-A514-4FF8-96B2-EE7AE71779B6}" type="slidenum">
              <a:rPr lang="en-GB" smtClean="0"/>
              <a:t>‹#›</a:t>
            </a:fld>
            <a:endParaRPr lang="en-GB"/>
          </a:p>
        </p:txBody>
      </p:sp>
    </p:spTree>
    <p:extLst>
      <p:ext uri="{BB962C8B-B14F-4D97-AF65-F5344CB8AC3E}">
        <p14:creationId xmlns:p14="http://schemas.microsoft.com/office/powerpoint/2010/main" val="46588070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tmp"/><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tmp"/><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tmp"/><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9465B-7A52-1569-A955-DE6A7C48E241}"/>
              </a:ext>
            </a:extLst>
          </p:cNvPr>
          <p:cNvSpPr>
            <a:spLocks noGrp="1"/>
          </p:cNvSpPr>
          <p:nvPr>
            <p:ph type="ctrTitle"/>
          </p:nvPr>
        </p:nvSpPr>
        <p:spPr/>
        <p:txBody>
          <a:bodyPr/>
          <a:lstStyle/>
          <a:p>
            <a:r>
              <a:rPr lang="en-GB" dirty="0"/>
              <a:t>Smartphones in Modern Technology</a:t>
            </a:r>
          </a:p>
        </p:txBody>
      </p:sp>
      <p:sp>
        <p:nvSpPr>
          <p:cNvPr id="3" name="Subtitle 2">
            <a:extLst>
              <a:ext uri="{FF2B5EF4-FFF2-40B4-BE49-F238E27FC236}">
                <a16:creationId xmlns:a16="http://schemas.microsoft.com/office/drawing/2014/main" id="{951F3225-73AD-7063-1FC2-3FC2705180D4}"/>
              </a:ext>
            </a:extLst>
          </p:cNvPr>
          <p:cNvSpPr>
            <a:spLocks noGrp="1"/>
          </p:cNvSpPr>
          <p:nvPr>
            <p:ph type="subTitle" idx="1"/>
          </p:nvPr>
        </p:nvSpPr>
        <p:spPr>
          <a:xfrm>
            <a:off x="805543" y="4619075"/>
            <a:ext cx="9144000" cy="1655762"/>
          </a:xfrm>
        </p:spPr>
        <p:txBody>
          <a:bodyPr>
            <a:normAutofit fontScale="85000" lnSpcReduction="20000"/>
          </a:bodyPr>
          <a:lstStyle/>
          <a:p>
            <a:pPr algn="l"/>
            <a:r>
              <a:rPr lang="en-GB" dirty="0"/>
              <a:t>Student: Daniela Rusu</a:t>
            </a:r>
          </a:p>
          <a:p>
            <a:pPr algn="l"/>
            <a:r>
              <a:rPr lang="en-GB" dirty="0"/>
              <a:t>Student ID: 2133710</a:t>
            </a:r>
          </a:p>
          <a:p>
            <a:pPr algn="l"/>
            <a:r>
              <a:rPr lang="en-GB" dirty="0"/>
              <a:t>Module: Digital Skills and Research Methods</a:t>
            </a:r>
          </a:p>
          <a:p>
            <a:pPr algn="l"/>
            <a:r>
              <a:rPr lang="en-GB" dirty="0"/>
              <a:t>Module code: BMSW4003</a:t>
            </a:r>
          </a:p>
          <a:p>
            <a:pPr algn="l"/>
            <a:r>
              <a:rPr lang="en-GB" dirty="0"/>
              <a:t>Lecturer: Koushik Modak</a:t>
            </a:r>
          </a:p>
        </p:txBody>
      </p:sp>
    </p:spTree>
    <p:extLst>
      <p:ext uri="{BB962C8B-B14F-4D97-AF65-F5344CB8AC3E}">
        <p14:creationId xmlns:p14="http://schemas.microsoft.com/office/powerpoint/2010/main" val="1664263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D6419-1ADC-D8A7-7B5F-0420A57F19B5}"/>
              </a:ext>
            </a:extLst>
          </p:cNvPr>
          <p:cNvSpPr>
            <a:spLocks noGrp="1"/>
          </p:cNvSpPr>
          <p:nvPr>
            <p:ph type="title"/>
          </p:nvPr>
        </p:nvSpPr>
        <p:spPr/>
        <p:txBody>
          <a:bodyPr/>
          <a:lstStyle/>
          <a:p>
            <a:r>
              <a:rPr lang="en-GB" dirty="0"/>
              <a:t>Table of content:</a:t>
            </a:r>
            <a:br>
              <a:rPr lang="en-GB" dirty="0"/>
            </a:br>
            <a:endParaRPr lang="en-GB" dirty="0"/>
          </a:p>
        </p:txBody>
      </p:sp>
      <p:sp>
        <p:nvSpPr>
          <p:cNvPr id="3" name="Content Placeholder 2">
            <a:extLst>
              <a:ext uri="{FF2B5EF4-FFF2-40B4-BE49-F238E27FC236}">
                <a16:creationId xmlns:a16="http://schemas.microsoft.com/office/drawing/2014/main" id="{5B7E482F-7B3F-D42F-A94A-7B6A679C862D}"/>
              </a:ext>
            </a:extLst>
          </p:cNvPr>
          <p:cNvSpPr>
            <a:spLocks noGrp="1"/>
          </p:cNvSpPr>
          <p:nvPr>
            <p:ph idx="1"/>
          </p:nvPr>
        </p:nvSpPr>
        <p:spPr/>
        <p:txBody>
          <a:bodyPr/>
          <a:lstStyle/>
          <a:p>
            <a:r>
              <a:rPr lang="en-GB" dirty="0"/>
              <a:t>Background of the Smartphones</a:t>
            </a:r>
          </a:p>
          <a:p>
            <a:r>
              <a:rPr lang="en-GB" dirty="0"/>
              <a:t>The challenges before smartphones</a:t>
            </a:r>
          </a:p>
          <a:p>
            <a:r>
              <a:rPr lang="en-GB" dirty="0"/>
              <a:t>The impact of smartphones technology</a:t>
            </a:r>
          </a:p>
          <a:p>
            <a:r>
              <a:rPr lang="en-GB" dirty="0"/>
              <a:t>Lesson that can be concluded</a:t>
            </a:r>
          </a:p>
          <a:p>
            <a:r>
              <a:rPr lang="en-GB" dirty="0"/>
              <a:t>References. </a:t>
            </a:r>
          </a:p>
        </p:txBody>
      </p:sp>
    </p:spTree>
    <p:extLst>
      <p:ext uri="{BB962C8B-B14F-4D97-AF65-F5344CB8AC3E}">
        <p14:creationId xmlns:p14="http://schemas.microsoft.com/office/powerpoint/2010/main" val="3505002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404A3B1-4E3F-8FC5-5B22-8B317E678912}"/>
              </a:ext>
            </a:extLst>
          </p:cNvPr>
          <p:cNvSpPr>
            <a:spLocks noGrp="1"/>
          </p:cNvSpPr>
          <p:nvPr>
            <p:ph type="title"/>
          </p:nvPr>
        </p:nvSpPr>
        <p:spPr>
          <a:xfrm>
            <a:off x="648930" y="629266"/>
            <a:ext cx="3322912" cy="1641987"/>
          </a:xfrm>
        </p:spPr>
        <p:txBody>
          <a:bodyPr vert="horz" lIns="91440" tIns="45720" rIns="91440" bIns="45720" rtlCol="0" anchor="t">
            <a:normAutofit/>
          </a:bodyPr>
          <a:lstStyle/>
          <a:p>
            <a:pPr marL="571500" indent="-571500">
              <a:lnSpc>
                <a:spcPct val="90000"/>
              </a:lnSpc>
            </a:pPr>
            <a:r>
              <a:rPr lang="en-US" sz="2900"/>
              <a:t>Background of the Smartphones</a:t>
            </a:r>
          </a:p>
        </p:txBody>
      </p:sp>
      <p:pic>
        <p:nvPicPr>
          <p:cNvPr id="8" name="Picture Placeholder 7" descr="A picture containing text, electronics">
            <a:extLst>
              <a:ext uri="{FF2B5EF4-FFF2-40B4-BE49-F238E27FC236}">
                <a16:creationId xmlns:a16="http://schemas.microsoft.com/office/drawing/2014/main" id="{427D5C78-7BAD-A636-8AC4-D6EAFBA0FEAC}"/>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l="571" r="572" b="1"/>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25" name="Rectangle 24">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DB8F5941-A21E-41F2-6A0B-A421473F2338}"/>
              </a:ext>
            </a:extLst>
          </p:cNvPr>
          <p:cNvSpPr>
            <a:spLocks noGrp="1"/>
          </p:cNvSpPr>
          <p:nvPr>
            <p:ph type="body" sz="half" idx="2"/>
          </p:nvPr>
        </p:nvSpPr>
        <p:spPr>
          <a:xfrm>
            <a:off x="647701" y="2438401"/>
            <a:ext cx="3324141" cy="3809998"/>
          </a:xfrm>
        </p:spPr>
        <p:txBody>
          <a:bodyPr vert="horz" lIns="91440" tIns="45720" rIns="91440" bIns="45720" rtlCol="0">
            <a:normAutofit/>
          </a:bodyPr>
          <a:lstStyle/>
          <a:p>
            <a:pPr marL="285750" indent="-228600">
              <a:buFont typeface="Wingdings 3" charset="2"/>
              <a:buChar char=""/>
            </a:pPr>
            <a:r>
              <a:rPr lang="en-US"/>
              <a:t>What is a smartphone?</a:t>
            </a:r>
          </a:p>
          <a:p>
            <a:pPr marL="285750" indent="-228600">
              <a:buFont typeface="Wingdings 3" charset="2"/>
              <a:buChar char=""/>
            </a:pPr>
            <a:r>
              <a:rPr lang="en-US"/>
              <a:t>First smartphone was created by IBM, called SIMON</a:t>
            </a:r>
          </a:p>
          <a:p>
            <a:pPr marL="285750" indent="-228600">
              <a:buFont typeface="Wingdings 3" charset="2"/>
              <a:buChar char=""/>
            </a:pPr>
            <a:r>
              <a:rPr lang="en-US"/>
              <a:t>Was released in 1994</a:t>
            </a:r>
          </a:p>
          <a:p>
            <a:pPr marL="285750" indent="-228600">
              <a:buFont typeface="Wingdings 3" charset="2"/>
              <a:buChar char=""/>
            </a:pPr>
            <a:r>
              <a:rPr lang="en-US"/>
              <a:t>Had email function as well as a few pre-installed applications, such as a calculator and a notepad</a:t>
            </a:r>
          </a:p>
          <a:p>
            <a:pPr marL="285750" indent="-228600">
              <a:buFont typeface="Wingdings 3" charset="2"/>
              <a:buChar char=""/>
            </a:pPr>
            <a:r>
              <a:rPr lang="en-US"/>
              <a:t>Simon`s had many issues.</a:t>
            </a:r>
          </a:p>
          <a:p>
            <a:pPr marL="285750" indent="-228600">
              <a:buFont typeface="Wingdings 3" charset="2"/>
              <a:buChar char=""/>
            </a:pPr>
            <a:r>
              <a:rPr lang="en-US"/>
              <a:t>(Islam.2014)</a:t>
            </a:r>
          </a:p>
        </p:txBody>
      </p:sp>
    </p:spTree>
    <p:extLst>
      <p:ext uri="{BB962C8B-B14F-4D97-AF65-F5344CB8AC3E}">
        <p14:creationId xmlns:p14="http://schemas.microsoft.com/office/powerpoint/2010/main" val="3583840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FB80B-4D07-19D0-24A8-A8259E29CF52}"/>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b="0" i="0" kern="1200">
                <a:solidFill>
                  <a:srgbClr val="EBEBEB"/>
                </a:solidFill>
                <a:latin typeface="+mj-lt"/>
                <a:ea typeface="+mj-ea"/>
                <a:cs typeface="+mj-cs"/>
              </a:rPr>
              <a:t>Background of the Smartphones:</a:t>
            </a:r>
          </a:p>
        </p:txBody>
      </p:sp>
      <p:sp>
        <p:nvSpPr>
          <p:cNvPr id="2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9" name="Freeform: Shape 28">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8" name="Picture Placeholder 7" descr="A cell phone with a camera on the screen&#10;&#10;Description automatically generated with low confidence">
            <a:extLst>
              <a:ext uri="{FF2B5EF4-FFF2-40B4-BE49-F238E27FC236}">
                <a16:creationId xmlns:a16="http://schemas.microsoft.com/office/drawing/2014/main" id="{5EF3588E-5C8B-2FAF-C57B-CF7DC1E57431}"/>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12761" r="15139"/>
          <a:stretch/>
        </p:blipFill>
        <p:spPr>
          <a:xfrm>
            <a:off x="6938951" y="647698"/>
            <a:ext cx="3759970" cy="5562601"/>
          </a:xfrm>
          <a:prstGeom prst="rect">
            <a:avLst/>
          </a:prstGeom>
          <a:effectLst/>
        </p:spPr>
      </p:pic>
      <p:sp>
        <p:nvSpPr>
          <p:cNvPr id="31" name="Rectangle 30">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8BA083BD-41B4-97A3-5D93-6A06B8C7F4E4}"/>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marL="285750" indent="-228600">
              <a:buFont typeface="Wingdings 3" charset="2"/>
              <a:buChar char=""/>
            </a:pPr>
            <a:r>
              <a:rPr lang="en-US">
                <a:solidFill>
                  <a:srgbClr val="EBEBEB"/>
                </a:solidFill>
              </a:rPr>
              <a:t>The very first days of mobile gaming</a:t>
            </a:r>
          </a:p>
          <a:p>
            <a:pPr marL="285750" indent="-228600">
              <a:buFont typeface="Wingdings 3" charset="2"/>
              <a:buChar char=""/>
            </a:pPr>
            <a:endParaRPr lang="en-US">
              <a:solidFill>
                <a:srgbClr val="EBEBEB"/>
              </a:solidFill>
            </a:endParaRPr>
          </a:p>
          <a:p>
            <a:pPr marL="285750" indent="-228600">
              <a:buFont typeface="Wingdings 3" charset="2"/>
              <a:buChar char=""/>
            </a:pPr>
            <a:r>
              <a:rPr lang="en-US">
                <a:solidFill>
                  <a:srgbClr val="EBEBEB"/>
                </a:solidFill>
              </a:rPr>
              <a:t>First Phone with Internet in 2001</a:t>
            </a:r>
          </a:p>
          <a:p>
            <a:pPr marL="285750" indent="-228600">
              <a:buFont typeface="Wingdings 3" charset="2"/>
              <a:buChar char=""/>
            </a:pPr>
            <a:endParaRPr lang="en-US">
              <a:solidFill>
                <a:srgbClr val="EBEBEB"/>
              </a:solidFill>
            </a:endParaRPr>
          </a:p>
          <a:p>
            <a:pPr marL="285750" indent="-228600">
              <a:buFont typeface="Wingdings 3" charset="2"/>
              <a:buChar char=""/>
            </a:pPr>
            <a:r>
              <a:rPr lang="en-US">
                <a:solidFill>
                  <a:srgbClr val="EBEBEB"/>
                </a:solidFill>
              </a:rPr>
              <a:t>First iPhone produced in 2007</a:t>
            </a:r>
          </a:p>
        </p:txBody>
      </p:sp>
    </p:spTree>
    <p:extLst>
      <p:ext uri="{BB962C8B-B14F-4D97-AF65-F5344CB8AC3E}">
        <p14:creationId xmlns:p14="http://schemas.microsoft.com/office/powerpoint/2010/main" val="195117225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C726F-BDE7-CA54-B9D7-43899CCDB1E0}"/>
              </a:ext>
            </a:extLst>
          </p:cNvPr>
          <p:cNvSpPr>
            <a:spLocks noGrp="1"/>
          </p:cNvSpPr>
          <p:nvPr>
            <p:ph type="title"/>
          </p:nvPr>
        </p:nvSpPr>
        <p:spPr>
          <a:xfrm>
            <a:off x="426719" y="792480"/>
            <a:ext cx="4727893" cy="998220"/>
          </a:xfrm>
        </p:spPr>
        <p:txBody>
          <a:bodyPr>
            <a:normAutofit fontScale="90000"/>
          </a:bodyPr>
          <a:lstStyle/>
          <a:p>
            <a:r>
              <a:rPr lang="en-GB" b="1" dirty="0"/>
              <a:t>The challenges before smartphones:</a:t>
            </a:r>
          </a:p>
        </p:txBody>
      </p:sp>
      <p:pic>
        <p:nvPicPr>
          <p:cNvPr id="6" name="Picture Placeholder 5" descr="A picture containing text, person, outdoor, hand">
            <a:extLst>
              <a:ext uri="{FF2B5EF4-FFF2-40B4-BE49-F238E27FC236}">
                <a16:creationId xmlns:a16="http://schemas.microsoft.com/office/drawing/2014/main" id="{FF342669-D812-A94D-6C45-986E1A16921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80" r="280"/>
          <a:stretch>
            <a:fillRect/>
          </a:stretch>
        </p:blipFill>
        <p:spPr>
          <a:xfrm>
            <a:off x="5513961" y="0"/>
            <a:ext cx="6678039" cy="5273040"/>
          </a:xfrm>
        </p:spPr>
      </p:pic>
      <p:sp>
        <p:nvSpPr>
          <p:cNvPr id="4" name="Text Placeholder 3">
            <a:extLst>
              <a:ext uri="{FF2B5EF4-FFF2-40B4-BE49-F238E27FC236}">
                <a16:creationId xmlns:a16="http://schemas.microsoft.com/office/drawing/2014/main" id="{270149F7-0B1F-BBF5-AEF9-231467C86009}"/>
              </a:ext>
            </a:extLst>
          </p:cNvPr>
          <p:cNvSpPr>
            <a:spLocks noGrp="1"/>
          </p:cNvSpPr>
          <p:nvPr>
            <p:ph type="body" sz="half" idx="2"/>
          </p:nvPr>
        </p:nvSpPr>
        <p:spPr>
          <a:xfrm>
            <a:off x="565626" y="2164079"/>
            <a:ext cx="4450080" cy="3165951"/>
          </a:xfrm>
        </p:spPr>
        <p:txBody>
          <a:bodyPr/>
          <a:lstStyle/>
          <a:p>
            <a:pPr marL="285750" indent="-285750">
              <a:buFont typeface="Arial" panose="020B0604020202020204" pitchFamily="34" charset="0"/>
              <a:buChar char="•"/>
            </a:pPr>
            <a:r>
              <a:rPr lang="en-GB" dirty="0"/>
              <a:t>The first of the challenges where simple :to call and text.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r>
              <a:rPr lang="en-GB" dirty="0"/>
              <a:t>Introducing Wireless technology for mobile phones.(Harris and Cooper,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61659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28ADF-16D5-59C1-86BA-B83BDB7E1D3C}"/>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b="0" i="0" kern="1200">
                <a:solidFill>
                  <a:srgbClr val="EBEBEB"/>
                </a:solidFill>
                <a:latin typeface="+mj-lt"/>
                <a:ea typeface="+mj-ea"/>
                <a:cs typeface="+mj-cs"/>
              </a:rPr>
              <a:t>The challenges before smartphones</a:t>
            </a:r>
          </a:p>
        </p:txBody>
      </p:sp>
      <p:sp>
        <p:nvSpPr>
          <p:cNvPr id="2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7" name="Freeform: Shape 2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6" name="Picture Placeholder 5" descr="Graphical user interface, application&#10;&#10;Description automatically generated">
            <a:extLst>
              <a:ext uri="{FF2B5EF4-FFF2-40B4-BE49-F238E27FC236}">
                <a16:creationId xmlns:a16="http://schemas.microsoft.com/office/drawing/2014/main" id="{F7AFCFDA-C6ED-DCD2-2D46-4F2E8E824D99}"/>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2490" r="-1" b="-1"/>
          <a:stretch/>
        </p:blipFill>
        <p:spPr>
          <a:xfrm>
            <a:off x="6093992" y="1277213"/>
            <a:ext cx="5449889" cy="4303570"/>
          </a:xfrm>
          <a:prstGeom prst="rect">
            <a:avLst/>
          </a:prstGeom>
          <a:effectLst/>
        </p:spPr>
      </p:pic>
      <p:sp>
        <p:nvSpPr>
          <p:cNvPr id="29" name="Rectangle 2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CB8347A1-341F-5DA6-C35A-32E53C7973EE}"/>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marL="285750" indent="-228600">
              <a:buFont typeface="Wingdings 3" charset="2"/>
              <a:buChar char=""/>
            </a:pPr>
            <a:r>
              <a:rPr lang="en-US" dirty="0">
                <a:solidFill>
                  <a:srgbClr val="EBEBEB"/>
                </a:solidFill>
              </a:rPr>
              <a:t>Applications, </a:t>
            </a:r>
            <a:r>
              <a:rPr lang="en-US" dirty="0" err="1">
                <a:solidFill>
                  <a:srgbClr val="EBEBEB"/>
                </a:solidFill>
              </a:rPr>
              <a:t>programmes</a:t>
            </a:r>
            <a:r>
              <a:rPr lang="en-US" dirty="0">
                <a:solidFill>
                  <a:srgbClr val="EBEBEB"/>
                </a:solidFill>
              </a:rPr>
              <a:t> created specifically for mobile devices.(Siuhi and Mwakalonge, 2016)</a:t>
            </a:r>
          </a:p>
          <a:p>
            <a:pPr indent="-228600">
              <a:buFont typeface="Wingdings 3" charset="2"/>
              <a:buChar char=""/>
            </a:pPr>
            <a:endParaRPr lang="en-US" dirty="0">
              <a:solidFill>
                <a:srgbClr val="EBEBEB"/>
              </a:solidFill>
            </a:endParaRPr>
          </a:p>
          <a:p>
            <a:pPr indent="-228600">
              <a:buFont typeface="Wingdings 3" charset="2"/>
              <a:buChar char=""/>
            </a:pPr>
            <a:endParaRPr lang="en-US" dirty="0">
              <a:solidFill>
                <a:srgbClr val="EBEBEB"/>
              </a:solidFill>
            </a:endParaRPr>
          </a:p>
          <a:p>
            <a:pPr indent="-228600">
              <a:buFont typeface="Wingdings 3" charset="2"/>
              <a:buChar char=""/>
            </a:pPr>
            <a:endParaRPr lang="en-US" dirty="0">
              <a:solidFill>
                <a:srgbClr val="EBEBEB"/>
              </a:solidFill>
            </a:endParaRPr>
          </a:p>
          <a:p>
            <a:pPr marL="285750" indent="-228600">
              <a:buFont typeface="Wingdings 3" charset="2"/>
              <a:buChar char=""/>
            </a:pPr>
            <a:r>
              <a:rPr lang="en-US" dirty="0">
                <a:solidFill>
                  <a:srgbClr val="EBEBEB"/>
                </a:solidFill>
              </a:rPr>
              <a:t>Sending emails and video chatting </a:t>
            </a:r>
          </a:p>
        </p:txBody>
      </p:sp>
    </p:spTree>
    <p:extLst>
      <p:ext uri="{BB962C8B-B14F-4D97-AF65-F5344CB8AC3E}">
        <p14:creationId xmlns:p14="http://schemas.microsoft.com/office/powerpoint/2010/main" val="339719094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001A3-19F9-A6EA-92D2-34423E3FF7E7}"/>
              </a:ext>
            </a:extLst>
          </p:cNvPr>
          <p:cNvSpPr>
            <a:spLocks noGrp="1"/>
          </p:cNvSpPr>
          <p:nvPr>
            <p:ph type="title"/>
          </p:nvPr>
        </p:nvSpPr>
        <p:spPr>
          <a:xfrm>
            <a:off x="603568" y="281940"/>
            <a:ext cx="4579620" cy="1684020"/>
          </a:xfrm>
        </p:spPr>
        <p:txBody>
          <a:bodyPr>
            <a:normAutofit fontScale="90000"/>
          </a:bodyPr>
          <a:lstStyle/>
          <a:p>
            <a:r>
              <a:rPr lang="en-GB" dirty="0"/>
              <a:t>The impact of smartphones technology:</a:t>
            </a:r>
            <a:br>
              <a:rPr lang="en-GB" dirty="0"/>
            </a:br>
            <a:endParaRPr lang="en-GB" dirty="0"/>
          </a:p>
        </p:txBody>
      </p:sp>
      <p:pic>
        <p:nvPicPr>
          <p:cNvPr id="6" name="Picture Placeholder 5" descr="Graphical user interface&#10;&#10;Description automatically generated with medium confidence">
            <a:extLst>
              <a:ext uri="{FF2B5EF4-FFF2-40B4-BE49-F238E27FC236}">
                <a16:creationId xmlns:a16="http://schemas.microsoft.com/office/drawing/2014/main" id="{38C1AEC9-8371-9B01-EF1B-C0F83E21458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5258" r="15258"/>
          <a:stretch>
            <a:fillRect/>
          </a:stretch>
        </p:blipFill>
        <p:spPr>
          <a:xfrm>
            <a:off x="5861050" y="217488"/>
            <a:ext cx="6391275" cy="5375592"/>
          </a:xfrm>
        </p:spPr>
      </p:pic>
      <p:sp>
        <p:nvSpPr>
          <p:cNvPr id="4" name="Text Placeholder 3">
            <a:extLst>
              <a:ext uri="{FF2B5EF4-FFF2-40B4-BE49-F238E27FC236}">
                <a16:creationId xmlns:a16="http://schemas.microsoft.com/office/drawing/2014/main" id="{1F23F839-6D2A-0019-E0C9-0CCE0B271EEB}"/>
              </a:ext>
            </a:extLst>
          </p:cNvPr>
          <p:cNvSpPr>
            <a:spLocks noGrp="1"/>
          </p:cNvSpPr>
          <p:nvPr>
            <p:ph type="body" sz="half" idx="2"/>
          </p:nvPr>
        </p:nvSpPr>
        <p:spPr/>
        <p:txBody>
          <a:bodyPr>
            <a:normAutofit fontScale="85000" lnSpcReduction="20000"/>
          </a:bodyPr>
          <a:lstStyle/>
          <a:p>
            <a:pPr marL="285750" indent="-285750">
              <a:buFont typeface="Arial" panose="020B0604020202020204" pitchFamily="34" charset="0"/>
              <a:buChar char="•"/>
            </a:pPr>
            <a:r>
              <a:rPr lang="en-GB" dirty="0"/>
              <a:t>Taking a photo and transferring to other people</a:t>
            </a:r>
          </a:p>
          <a:p>
            <a:endParaRPr lang="en-GB" dirty="0"/>
          </a:p>
          <a:p>
            <a:pPr marL="285750" indent="-285750">
              <a:buFont typeface="Arial" panose="020B0604020202020204" pitchFamily="34" charset="0"/>
              <a:buChar char="•"/>
            </a:pPr>
            <a:r>
              <a:rPr lang="en-GB" dirty="0"/>
              <a:t>Smartphones Revolutionized Society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 of smartphones in education.(Davis,2017)</a:t>
            </a:r>
          </a:p>
        </p:txBody>
      </p:sp>
    </p:spTree>
    <p:extLst>
      <p:ext uri="{BB962C8B-B14F-4D97-AF65-F5344CB8AC3E}">
        <p14:creationId xmlns:p14="http://schemas.microsoft.com/office/powerpoint/2010/main" val="729213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B89B-61C3-E7A1-24DF-08AC560B2EC2}"/>
              </a:ext>
            </a:extLst>
          </p:cNvPr>
          <p:cNvSpPr>
            <a:spLocks noGrp="1"/>
          </p:cNvSpPr>
          <p:nvPr>
            <p:ph type="title"/>
          </p:nvPr>
        </p:nvSpPr>
        <p:spPr/>
        <p:txBody>
          <a:bodyPr/>
          <a:lstStyle/>
          <a:p>
            <a:r>
              <a:rPr lang="en-GB" b="1" dirty="0"/>
              <a:t>The impact of smartphones technology:</a:t>
            </a:r>
          </a:p>
        </p:txBody>
      </p:sp>
      <p:sp>
        <p:nvSpPr>
          <p:cNvPr id="3" name="Content Placeholder 2">
            <a:extLst>
              <a:ext uri="{FF2B5EF4-FFF2-40B4-BE49-F238E27FC236}">
                <a16:creationId xmlns:a16="http://schemas.microsoft.com/office/drawing/2014/main" id="{BB91F705-4C3B-9BA1-005F-33424D161D60}"/>
              </a:ext>
            </a:extLst>
          </p:cNvPr>
          <p:cNvSpPr>
            <a:spLocks noGrp="1"/>
          </p:cNvSpPr>
          <p:nvPr>
            <p:ph idx="1"/>
          </p:nvPr>
        </p:nvSpPr>
        <p:spPr/>
        <p:txBody>
          <a:bodyPr/>
          <a:lstStyle/>
          <a:p>
            <a:pPr marL="0" indent="0">
              <a:buNone/>
            </a:pPr>
            <a:r>
              <a:rPr lang="en-GB" dirty="0"/>
              <a:t>    </a:t>
            </a:r>
            <a:r>
              <a:rPr lang="en-GB" b="1" dirty="0"/>
              <a:t>Harmful influence of smartphones in our lives</a:t>
            </a:r>
            <a:r>
              <a:rPr lang="en-GB" dirty="0"/>
              <a:t>: </a:t>
            </a:r>
          </a:p>
          <a:p>
            <a:r>
              <a:rPr lang="en-GB" dirty="0"/>
              <a:t>time wasting, </a:t>
            </a:r>
          </a:p>
          <a:p>
            <a:r>
              <a:rPr lang="en-GB" dirty="0"/>
              <a:t>can cause addiction, </a:t>
            </a:r>
          </a:p>
          <a:p>
            <a:r>
              <a:rPr lang="en-GB" dirty="0"/>
              <a:t>concentration, </a:t>
            </a:r>
          </a:p>
          <a:p>
            <a:r>
              <a:rPr lang="en-GB" dirty="0"/>
              <a:t>affecting social lives(Pop, 2021).</a:t>
            </a:r>
          </a:p>
          <a:p>
            <a:endParaRPr lang="en-GB" dirty="0"/>
          </a:p>
        </p:txBody>
      </p:sp>
    </p:spTree>
    <p:extLst>
      <p:ext uri="{BB962C8B-B14F-4D97-AF65-F5344CB8AC3E}">
        <p14:creationId xmlns:p14="http://schemas.microsoft.com/office/powerpoint/2010/main" val="423187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5C8BC-CE5B-CCF6-7CF0-F4131408D67F}"/>
              </a:ext>
            </a:extLst>
          </p:cNvPr>
          <p:cNvSpPr>
            <a:spLocks noGrp="1"/>
          </p:cNvSpPr>
          <p:nvPr>
            <p:ph type="title"/>
          </p:nvPr>
        </p:nvSpPr>
        <p:spPr/>
        <p:txBody>
          <a:bodyPr/>
          <a:lstStyle/>
          <a:p>
            <a:r>
              <a:rPr lang="en-GB" b="1" dirty="0"/>
              <a:t>The impact of smartphones technology:</a:t>
            </a:r>
          </a:p>
        </p:txBody>
      </p:sp>
      <p:sp>
        <p:nvSpPr>
          <p:cNvPr id="3" name="Content Placeholder 2">
            <a:extLst>
              <a:ext uri="{FF2B5EF4-FFF2-40B4-BE49-F238E27FC236}">
                <a16:creationId xmlns:a16="http://schemas.microsoft.com/office/drawing/2014/main" id="{2C3F2C2E-7C79-7FA3-F92F-8F42961480EB}"/>
              </a:ext>
            </a:extLst>
          </p:cNvPr>
          <p:cNvSpPr>
            <a:spLocks noGrp="1"/>
          </p:cNvSpPr>
          <p:nvPr>
            <p:ph idx="1"/>
          </p:nvPr>
        </p:nvSpPr>
        <p:spPr/>
        <p:txBody>
          <a:bodyPr/>
          <a:lstStyle/>
          <a:p>
            <a:pPr marL="0" indent="0">
              <a:buNone/>
            </a:pPr>
            <a:r>
              <a:rPr lang="en-GB" b="1" dirty="0"/>
              <a:t>    Positive impact of smartphones</a:t>
            </a:r>
            <a:r>
              <a:rPr lang="en-GB" dirty="0"/>
              <a:t>: </a:t>
            </a:r>
          </a:p>
          <a:p>
            <a:r>
              <a:rPr lang="en-GB" dirty="0"/>
              <a:t> improve communication,</a:t>
            </a:r>
          </a:p>
          <a:p>
            <a:r>
              <a:rPr lang="en-GB" dirty="0"/>
              <a:t> helps stay connected with friend and family, </a:t>
            </a:r>
          </a:p>
          <a:p>
            <a:r>
              <a:rPr lang="en-GB" dirty="0"/>
              <a:t> medical services.(Pop, 2021)</a:t>
            </a:r>
          </a:p>
          <a:p>
            <a:endParaRPr lang="en-GB" dirty="0"/>
          </a:p>
        </p:txBody>
      </p:sp>
    </p:spTree>
    <p:extLst>
      <p:ext uri="{BB962C8B-B14F-4D97-AF65-F5344CB8AC3E}">
        <p14:creationId xmlns:p14="http://schemas.microsoft.com/office/powerpoint/2010/main" val="614723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45C3-4215-3FEC-332D-4EF57F5D07C7}"/>
              </a:ext>
            </a:extLst>
          </p:cNvPr>
          <p:cNvSpPr>
            <a:spLocks noGrp="1"/>
          </p:cNvSpPr>
          <p:nvPr>
            <p:ph type="title"/>
          </p:nvPr>
        </p:nvSpPr>
        <p:spPr>
          <a:xfrm>
            <a:off x="1063512" y="617220"/>
            <a:ext cx="8469107" cy="838200"/>
          </a:xfrm>
        </p:spPr>
        <p:txBody>
          <a:bodyPr/>
          <a:lstStyle/>
          <a:p>
            <a:r>
              <a:rPr lang="en-GB" b="1" dirty="0"/>
              <a:t>Lessons that can be concluded:</a:t>
            </a:r>
          </a:p>
        </p:txBody>
      </p:sp>
      <p:sp>
        <p:nvSpPr>
          <p:cNvPr id="4" name="Text Placeholder 3">
            <a:extLst>
              <a:ext uri="{FF2B5EF4-FFF2-40B4-BE49-F238E27FC236}">
                <a16:creationId xmlns:a16="http://schemas.microsoft.com/office/drawing/2014/main" id="{82D30DF6-A580-3EF1-B9AD-C7C5DB9BEA04}"/>
              </a:ext>
            </a:extLst>
          </p:cNvPr>
          <p:cNvSpPr>
            <a:spLocks noGrp="1"/>
          </p:cNvSpPr>
          <p:nvPr>
            <p:ph type="body" sz="half" idx="2"/>
          </p:nvPr>
        </p:nvSpPr>
        <p:spPr>
          <a:xfrm>
            <a:off x="908368" y="2065020"/>
            <a:ext cx="6467792" cy="3811588"/>
          </a:xfrm>
        </p:spPr>
        <p:txBody>
          <a:bodyPr/>
          <a:lstStyle/>
          <a:p>
            <a:r>
              <a:rPr lang="en-GB" dirty="0"/>
              <a:t>To conclude what it was said, the many advantages of smartphones is to use it for travelling, communicating with other people, knowing all the news in seconds an many more.</a:t>
            </a:r>
          </a:p>
          <a:p>
            <a:r>
              <a:rPr lang="en-GB"/>
              <a:t>It </a:t>
            </a:r>
            <a:r>
              <a:rPr lang="en-GB" dirty="0"/>
              <a:t>can be said that one of the most significant technical revolutions in human history is being sparked by the smartphone. This presentation begins by outlining the effects, difficulties, and future implications of mobile phone use. First of all, it shows that although the mobile phone has certain disadvantages, even though its influence on society has been largely beneficial. It is  remarkable how a smartphone can bring people from all around the world together.</a:t>
            </a:r>
          </a:p>
          <a:p>
            <a:endParaRPr lang="en-GB" dirty="0"/>
          </a:p>
        </p:txBody>
      </p:sp>
    </p:spTree>
    <p:extLst>
      <p:ext uri="{BB962C8B-B14F-4D97-AF65-F5344CB8AC3E}">
        <p14:creationId xmlns:p14="http://schemas.microsoft.com/office/powerpoint/2010/main" val="3509359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3468C-453B-92B0-E928-A46B6530E4AF}"/>
              </a:ext>
            </a:extLst>
          </p:cNvPr>
          <p:cNvSpPr>
            <a:spLocks noGrp="1"/>
          </p:cNvSpPr>
          <p:nvPr>
            <p:ph type="title"/>
          </p:nvPr>
        </p:nvSpPr>
        <p:spPr>
          <a:xfrm>
            <a:off x="838200" y="365125"/>
            <a:ext cx="10515600" cy="65595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7D4D744-2ABE-6B8A-7AF3-0D93673A23F0}"/>
              </a:ext>
            </a:extLst>
          </p:cNvPr>
          <p:cNvSpPr>
            <a:spLocks noGrp="1"/>
          </p:cNvSpPr>
          <p:nvPr>
            <p:ph idx="1"/>
          </p:nvPr>
        </p:nvSpPr>
        <p:spPr>
          <a:xfrm>
            <a:off x="838200" y="1021080"/>
            <a:ext cx="10515600" cy="5155883"/>
          </a:xfrm>
        </p:spPr>
        <p:txBody>
          <a:bodyPr>
            <a:normAutofit fontScale="92500"/>
          </a:bodyPr>
          <a:lstStyle/>
          <a:p>
            <a:r>
              <a:rPr lang="en-GB" sz="1800" dirty="0"/>
              <a:t>Davis, A.,(2017). </a:t>
            </a:r>
            <a:r>
              <a:rPr lang="en-GB" sz="1800" i="1" dirty="0"/>
              <a:t>To what extent is the global ubiquity of smartphones of benefit to society?. </a:t>
            </a:r>
            <a:r>
              <a:rPr lang="en-GB" sz="1800" dirty="0"/>
              <a:t>[online] Available from&lt;https://alexanderldavis.wordpress.com/2017/07/27/to-what-extent-is-the-global-ubiquity-of-smartphones-of-benefit-to-society/&gt; [28</a:t>
            </a:r>
            <a:r>
              <a:rPr lang="en-GB" sz="1800" baseline="30000" dirty="0"/>
              <a:t>th</a:t>
            </a:r>
            <a:r>
              <a:rPr lang="en-GB" sz="1800" dirty="0"/>
              <a:t> December 2022]</a:t>
            </a:r>
          </a:p>
          <a:p>
            <a:r>
              <a:rPr lang="en-GB" sz="1800" dirty="0"/>
              <a:t>N. Islam and R. Want, (2014). "</a:t>
            </a:r>
            <a:r>
              <a:rPr lang="en-GB" sz="1800" i="1" dirty="0"/>
              <a:t>Smartphones: Past, Present, and Future</a:t>
            </a:r>
            <a:r>
              <a:rPr lang="en-GB" sz="1800" dirty="0"/>
              <a:t>," in IEEE Pervasive Computing, </a:t>
            </a:r>
            <a:r>
              <a:rPr lang="en-GB" sz="1800" i="1" dirty="0"/>
              <a:t>vol. 13</a:t>
            </a:r>
            <a:r>
              <a:rPr lang="en-GB" sz="1800" dirty="0"/>
              <a:t>, no. 4, pp. 89-92.</a:t>
            </a:r>
          </a:p>
          <a:p>
            <a:r>
              <a:rPr lang="en-GB" sz="1800" dirty="0"/>
              <a:t>Tocci, M., (2019). </a:t>
            </a:r>
            <a:r>
              <a:rPr lang="en-GB" sz="1800" i="1" dirty="0"/>
              <a:t>Smartphone History and Evolution</a:t>
            </a:r>
            <a:r>
              <a:rPr lang="en-GB" sz="1800" dirty="0"/>
              <a:t>. [online]. Available from&lt;https://simpletexting.com/where-have-we-come-since-the-first-smartphone &gt;[28</a:t>
            </a:r>
            <a:r>
              <a:rPr lang="en-GB" sz="1800" baseline="30000" dirty="0"/>
              <a:t>th</a:t>
            </a:r>
            <a:r>
              <a:rPr lang="en-GB" sz="1800" dirty="0"/>
              <a:t> December 2022]</a:t>
            </a:r>
          </a:p>
          <a:p>
            <a:r>
              <a:rPr lang="en-GB" sz="1800" dirty="0"/>
              <a:t>Harris, A. and Cooper, M.,(2019). </a:t>
            </a:r>
            <a:r>
              <a:rPr lang="en-GB" sz="1800" i="1" dirty="0"/>
              <a:t>Human Behaviour and Emerging Technologies</a:t>
            </a:r>
            <a:r>
              <a:rPr lang="en-GB" sz="1800" dirty="0"/>
              <a:t>. 1</a:t>
            </a:r>
            <a:r>
              <a:rPr lang="en-GB" sz="1800" baseline="30000" dirty="0"/>
              <a:t>st</a:t>
            </a:r>
            <a:r>
              <a:rPr lang="en-GB" sz="1800" dirty="0"/>
              <a:t> Ed.[eBook]. John Wiley &amp; Sons. Available at: &lt;https://doi.org/10.1002/hbe2.112&gt; [Accessed 29</a:t>
            </a:r>
            <a:r>
              <a:rPr lang="en-GB" sz="1800" baseline="30000" dirty="0"/>
              <a:t>th</a:t>
            </a:r>
            <a:r>
              <a:rPr lang="en-GB" sz="1800" dirty="0"/>
              <a:t> December 2022]</a:t>
            </a:r>
          </a:p>
          <a:p>
            <a:r>
              <a:rPr lang="en-GB" sz="1800" dirty="0"/>
              <a:t>Siuhi, S. and Mwakalonge, J.,(2016). </a:t>
            </a:r>
            <a:r>
              <a:rPr lang="en-GB" sz="1800" i="1" dirty="0"/>
              <a:t>Opportunities and challenges of smart mobile applications in transportation</a:t>
            </a:r>
            <a:r>
              <a:rPr lang="en-GB" sz="1800" dirty="0"/>
              <a:t>, Journal of Traffic and Transportation Engineering (English Edition),Volume 3, Issue 6,pages 582-592,[pdf]</a:t>
            </a:r>
          </a:p>
          <a:p>
            <a:r>
              <a:rPr lang="en-GB" sz="1800" dirty="0"/>
              <a:t>Pop, D.(2021). </a:t>
            </a:r>
            <a:r>
              <a:rPr lang="en-GB" sz="1800" i="1" dirty="0"/>
              <a:t>The Impact of Mobile Technology In Our Lives</a:t>
            </a:r>
            <a:r>
              <a:rPr lang="en-GB" sz="1800" dirty="0"/>
              <a:t>.[online] Available from&lt;https://blog.mobiversal.com/the-impact-of-mobile-technology-in-our-daily-life.html&gt; [Accessed 28</a:t>
            </a:r>
            <a:r>
              <a:rPr lang="en-GB" sz="1800" baseline="30000" dirty="0"/>
              <a:t>th</a:t>
            </a:r>
            <a:r>
              <a:rPr lang="en-GB" sz="1800" dirty="0"/>
              <a:t> December 2022].</a:t>
            </a:r>
          </a:p>
          <a:p>
            <a:endParaRPr lang="en-GB" sz="1800" dirty="0"/>
          </a:p>
        </p:txBody>
      </p:sp>
    </p:spTree>
    <p:extLst>
      <p:ext uri="{BB962C8B-B14F-4D97-AF65-F5344CB8AC3E}">
        <p14:creationId xmlns:p14="http://schemas.microsoft.com/office/powerpoint/2010/main" val="9530281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2234</Words>
  <Application>Microsoft Office PowerPoint</Application>
  <PresentationFormat>Widescreen</PresentationFormat>
  <Paragraphs>104</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Smartphones in Modern Technology</vt:lpstr>
      <vt:lpstr>Table of content: </vt:lpstr>
      <vt:lpstr>Background of the Smartphones</vt:lpstr>
      <vt:lpstr>Background of the Smartphones:</vt:lpstr>
      <vt:lpstr>The challenges before smartphones:</vt:lpstr>
      <vt:lpstr>The challenges before smartphones</vt:lpstr>
      <vt:lpstr>The impact of smartphones technology: </vt:lpstr>
      <vt:lpstr>The impact of smartphones technology:</vt:lpstr>
      <vt:lpstr>The impact of smartphones technology:</vt:lpstr>
      <vt:lpstr>Lessons that can be concluded: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Smartphones in Modern Technology</dc:title>
  <dc:creator>Daniela_rusu23@yahoo.com</dc:creator>
  <cp:lastModifiedBy>Andrei Lucian Rusu</cp:lastModifiedBy>
  <cp:revision>1</cp:revision>
  <dcterms:created xsi:type="dcterms:W3CDTF">2023-01-09T10:29:30Z</dcterms:created>
  <dcterms:modified xsi:type="dcterms:W3CDTF">2023-01-09T15:31:37Z</dcterms:modified>
</cp:coreProperties>
</file>