
<file path=[Content_Types].xml><?xml version="1.0" encoding="utf-8"?>
<Types xmlns="http://schemas.openxmlformats.org/package/2006/content-types">
  <Default Extension="emf" ContentType="image/x-emf"/>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768" r:id="rId1"/>
  </p:sldMasterIdLst>
  <p:sldIdLst>
    <p:sldId id="256" r:id="rId2"/>
    <p:sldId id="258" r:id="rId3"/>
    <p:sldId id="267" r:id="rId4"/>
    <p:sldId id="260" r:id="rId5"/>
    <p:sldId id="273" r:id="rId6"/>
    <p:sldId id="257" r:id="rId7"/>
    <p:sldId id="268" r:id="rId8"/>
    <p:sldId id="261" r:id="rId9"/>
    <p:sldId id="269" r:id="rId10"/>
    <p:sldId id="262" r:id="rId11"/>
    <p:sldId id="270" r:id="rId12"/>
    <p:sldId id="263" r:id="rId13"/>
    <p:sldId id="271" r:id="rId14"/>
    <p:sldId id="264" r:id="rId15"/>
    <p:sldId id="272" r:id="rId16"/>
    <p:sldId id="265" r:id="rId17"/>
    <p:sldId id="266"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21"/>
    <p:restoredTop sz="96327"/>
  </p:normalViewPr>
  <p:slideViewPr>
    <p:cSldViewPr snapToGrid="0" snapToObjects="1">
      <p:cViewPr varScale="1">
        <p:scale>
          <a:sx n="86" d="100"/>
          <a:sy n="86" d="100"/>
        </p:scale>
        <p:origin x="533"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2">
        <a:schemeClr val="bg2"/>
      </p:bgRef>
    </p:bg>
    <p:spTree>
      <p:nvGrpSpPr>
        <p:cNvPr id="1" name=""/>
        <p:cNvGrpSpPr/>
        <p:nvPr/>
      </p:nvGrpSpPr>
      <p:grpSpPr>
        <a:xfrm>
          <a:off x="0" y="0"/>
          <a:ext cx="0" cy="0"/>
          <a:chOff x="0" y="0"/>
          <a:chExt cx="0" cy="0"/>
        </a:xfrm>
      </p:grpSpPr>
      <p:sp>
        <p:nvSpPr>
          <p:cNvPr id="16" name="Rectangle 15"/>
          <p:cNvSpPr/>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Rectangle 9"/>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1" name="Rectangle 10"/>
          <p:cNvSpPr/>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5" name="Rectangle 14"/>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4" name="Group 3"/>
          <p:cNvGrpSpPr/>
          <p:nvPr/>
        </p:nvGrpSpPr>
        <p:grpSpPr>
          <a:xfrm>
            <a:off x="5250180" y="1267730"/>
            <a:ext cx="1691640" cy="645295"/>
            <a:chOff x="5318306" y="1386268"/>
            <a:chExt cx="1567331" cy="645295"/>
          </a:xfrm>
        </p:grpSpPr>
        <p:cxnSp>
          <p:nvCxnSpPr>
            <p:cNvPr id="17" name="Straight Connector 16"/>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8" name="Straight Connector 17"/>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19" name="Straight Connector 18"/>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ctrTitle"/>
          </p:nvPr>
        </p:nvSpPr>
        <p:spPr>
          <a:xfrm>
            <a:off x="1561708" y="2091263"/>
            <a:ext cx="9068586" cy="2590800"/>
          </a:xfrm>
        </p:spPr>
        <p:txBody>
          <a:bodyPr tIns="45720" bIns="45720" anchor="ctr">
            <a:noAutofit/>
          </a:bodyPr>
          <a:lstStyle>
            <a:lvl1pPr algn="ctr">
              <a:lnSpc>
                <a:spcPct val="83000"/>
              </a:lnSpc>
              <a:defRPr lang="en-US" sz="7200" b="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562100" y="4682062"/>
            <a:ext cx="9070848" cy="457201"/>
          </a:xfrm>
        </p:spPr>
        <p:txBody>
          <a:bodyPr>
            <a:normAutofit/>
          </a:bodyPr>
          <a:lstStyle>
            <a:lvl1pPr marL="0" indent="0" algn="ctr">
              <a:spcBef>
                <a:spcPts val="0"/>
              </a:spcBef>
              <a:buNone/>
              <a:defRPr sz="1600" spc="80" baseline="0">
                <a:solidFill>
                  <a:schemeClr val="tx1"/>
                </a:solidFill>
              </a:defRPr>
            </a:lvl1pPr>
            <a:lvl2pPr marL="457200" indent="0" algn="ctr">
              <a:buNone/>
              <a:defRPr sz="1600"/>
            </a:lvl2pPr>
            <a:lvl3pPr marL="914400" indent="0" algn="ctr">
              <a:buNone/>
              <a:defRPr sz="16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20" name="Date Placeholder 19"/>
          <p:cNvSpPr>
            <a:spLocks noGrp="1"/>
          </p:cNvSpPr>
          <p:nvPr>
            <p:ph type="dt" sz="half" idx="10"/>
          </p:nvPr>
        </p:nvSpPr>
        <p:spPr>
          <a:xfrm>
            <a:off x="5318760" y="1341255"/>
            <a:ext cx="1554480" cy="527213"/>
          </a:xfrm>
        </p:spPr>
        <p:txBody>
          <a:bodyPr/>
          <a:lstStyle>
            <a:lvl1pPr algn="ctr">
              <a:defRPr sz="1300" spc="0" baseline="0">
                <a:solidFill>
                  <a:schemeClr val="tx1"/>
                </a:solidFill>
                <a:latin typeface="+mn-lt"/>
              </a:defRPr>
            </a:lvl1pPr>
          </a:lstStyle>
          <a:p>
            <a:fld id="{DDA51639-B2D6-4652-B8C3-1B4C224A7BAF}" type="datetimeFigureOut">
              <a:rPr lang="en-US" dirty="0"/>
              <a:t>7/20/2022</a:t>
            </a:fld>
            <a:endParaRPr lang="en-US" dirty="0"/>
          </a:p>
        </p:txBody>
      </p:sp>
      <p:sp>
        <p:nvSpPr>
          <p:cNvPr id="21" name="Footer Placeholder 20"/>
          <p:cNvSpPr>
            <a:spLocks noGrp="1"/>
          </p:cNvSpPr>
          <p:nvPr>
            <p:ph type="ftr" sz="quarter" idx="11"/>
          </p:nvPr>
        </p:nvSpPr>
        <p:spPr>
          <a:xfrm>
            <a:off x="1453896" y="5211060"/>
            <a:ext cx="5905500" cy="228600"/>
          </a:xfrm>
        </p:spPr>
        <p:txBody>
          <a:bodyPr/>
          <a:lstStyle>
            <a:lvl1pPr algn="l">
              <a:defRPr>
                <a:solidFill>
                  <a:schemeClr val="tx1">
                    <a:lumMod val="75000"/>
                    <a:lumOff val="25000"/>
                  </a:schemeClr>
                </a:solidFill>
              </a:defRPr>
            </a:lvl1pPr>
          </a:lstStyle>
          <a:p>
            <a:endParaRPr lang="en-US" dirty="0"/>
          </a:p>
        </p:txBody>
      </p:sp>
      <p:sp>
        <p:nvSpPr>
          <p:cNvPr id="22" name="Slide Number Placeholder 21"/>
          <p:cNvSpPr>
            <a:spLocks noGrp="1"/>
          </p:cNvSpPr>
          <p:nvPr>
            <p:ph type="sldNum" sz="quarter" idx="12"/>
          </p:nvPr>
        </p:nvSpPr>
        <p:spPr>
          <a:xfrm>
            <a:off x="8606919" y="5212080"/>
            <a:ext cx="2111881" cy="228600"/>
          </a:xfrm>
        </p:spPr>
        <p:txBody>
          <a:bodyPr/>
          <a:lstStyle>
            <a:lvl1pPr>
              <a:defRPr>
                <a:solidFill>
                  <a:schemeClr val="tx1">
                    <a:lumMod val="75000"/>
                    <a:lumOff val="25000"/>
                  </a:schemeClr>
                </a:solidFill>
              </a:defRPr>
            </a:lvl1pPr>
          </a:lstStyle>
          <a:p>
            <a:fld id="{4FAB73BC-B049-4115-A692-8D63A059BFB8}" type="slidenum">
              <a:rPr lang="en-US" dirty="0"/>
              <a:pPr/>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82FF5DD9-2C52-442D-92E2-8072C0C3D7CD}" type="datetimeFigureOut">
              <a:rPr lang="en-US" dirty="0"/>
              <a:t>7/20/2022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2">
        <a:schemeClr val="bg2"/>
      </p:bgRef>
    </p:bg>
    <p:spTree>
      <p:nvGrpSpPr>
        <p:cNvPr id="1" name=""/>
        <p:cNvGrpSpPr/>
        <p:nvPr/>
      </p:nvGrpSpPr>
      <p:grpSpPr>
        <a:xfrm>
          <a:off x="0" y="0"/>
          <a:ext cx="0" cy="0"/>
          <a:chOff x="0" y="0"/>
          <a:chExt cx="0" cy="0"/>
        </a:xfrm>
      </p:grpSpPr>
      <p:sp>
        <p:nvSpPr>
          <p:cNvPr id="22" name="Rectangle 21"/>
          <p:cNvSpPr/>
          <p:nvPr/>
        </p:nvSpPr>
        <p:spPr>
          <a:xfrm>
            <a:off x="0" y="0"/>
            <a:ext cx="12192000" cy="6858000"/>
          </a:xfrm>
          <a:prstGeom prst="rect">
            <a:avLst/>
          </a:prstGeom>
          <a:blipFill dpi="0" rotWithShape="1">
            <a:blip r:embed="rId2">
              <a:alphaModFix amt="45000"/>
              <a:duotone>
                <a:schemeClr val="accent2">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3" name="Rectangle 22"/>
          <p:cNvSpPr/>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4" name="Rectangle 23"/>
          <p:cNvSpPr/>
          <p:nvPr/>
        </p:nvSpPr>
        <p:spPr>
          <a:xfrm>
            <a:off x="1447800"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30" name="Rectangle 29"/>
          <p:cNvSpPr/>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31" name="Group 30"/>
          <p:cNvGrpSpPr/>
          <p:nvPr/>
        </p:nvGrpSpPr>
        <p:grpSpPr>
          <a:xfrm>
            <a:off x="5250180" y="1267730"/>
            <a:ext cx="1691640" cy="645295"/>
            <a:chOff x="5318306" y="1386268"/>
            <a:chExt cx="1567331" cy="645295"/>
          </a:xfrm>
        </p:grpSpPr>
        <p:cxnSp>
          <p:nvCxnSpPr>
            <p:cNvPr id="32" name="Straight Connector 31"/>
            <p:cNvCxnSpPr/>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3" name="Straight Connector 32"/>
            <p:cNvCxnSpPr/>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p:cNvCxnSpPr/>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 name="Title 1"/>
          <p:cNvSpPr>
            <a:spLocks noGrp="1"/>
          </p:cNvSpPr>
          <p:nvPr>
            <p:ph type="title"/>
          </p:nvPr>
        </p:nvSpPr>
        <p:spPr>
          <a:xfrm>
            <a:off x="1563623" y="2094309"/>
            <a:ext cx="9070848" cy="2587752"/>
          </a:xfrm>
        </p:spPr>
        <p:txBody>
          <a:bodyPr anchor="ctr">
            <a:noAutofit/>
          </a:bodyPr>
          <a:lstStyle>
            <a:lvl1pPr algn="ctr">
              <a:lnSpc>
                <a:spcPct val="83000"/>
              </a:lnSpc>
              <a:defRPr lang="en-US" sz="7200" kern="1200" cap="all" spc="-100" baseline="0" dirty="0">
                <a:solidFill>
                  <a:schemeClr val="tx1">
                    <a:lumMod val="85000"/>
                    <a:lumOff val="15000"/>
                  </a:schemeClr>
                </a:solidFill>
                <a:effectLst/>
                <a:latin typeface="+mj-lt"/>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563624" y="4682062"/>
            <a:ext cx="9070848" cy="457200"/>
          </a:xfrm>
        </p:spPr>
        <p:txBody>
          <a:bodyPr anchor="t">
            <a:normAutofit/>
          </a:bodyPr>
          <a:lstStyle>
            <a:lvl1pPr marL="0" indent="0" algn="ctr">
              <a:buNone/>
              <a:defRPr sz="1600">
                <a:solidFill>
                  <a:schemeClr val="tx1"/>
                </a:solidFill>
                <a:effectLst/>
              </a:defRPr>
            </a:lvl1pPr>
            <a:lvl2pPr marL="457200" indent="0">
              <a:buNone/>
              <a:defRPr sz="16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a:xfrm>
            <a:off x="5321808" y="1344502"/>
            <a:ext cx="1554480" cy="530352"/>
          </a:xfrm>
        </p:spPr>
        <p:txBody>
          <a:bodyPr/>
          <a:lstStyle>
            <a:lvl1pPr algn="ctr">
              <a:defRPr lang="en-US" sz="1300" kern="1200" spc="0" baseline="0">
                <a:solidFill>
                  <a:schemeClr val="tx1"/>
                </a:solidFill>
                <a:latin typeface="+mn-lt"/>
                <a:ea typeface="+mn-ea"/>
                <a:cs typeface="+mn-cs"/>
              </a:defRPr>
            </a:lvl1pPr>
          </a:lstStyle>
          <a:p>
            <a:fld id="{C44961B7-6B89-48AB-966F-622E2788EECC}" type="datetimeFigureOut">
              <a:rPr lang="en-US" dirty="0"/>
              <a:t>7/20/2022</a:t>
            </a:fld>
            <a:endParaRPr lang="en-US" dirty="0"/>
          </a:p>
        </p:txBody>
      </p:sp>
      <p:sp>
        <p:nvSpPr>
          <p:cNvPr id="5" name="Footer Placeholder 4"/>
          <p:cNvSpPr>
            <a:spLocks noGrp="1"/>
          </p:cNvSpPr>
          <p:nvPr>
            <p:ph type="ftr" sz="quarter" idx="11"/>
          </p:nvPr>
        </p:nvSpPr>
        <p:spPr>
          <a:xfrm>
            <a:off x="1453553" y="5211060"/>
            <a:ext cx="5907024" cy="228600"/>
          </a:xfrm>
        </p:spPr>
        <p:txBody>
          <a:bodyPr/>
          <a:lstStyle>
            <a:lvl1pPr algn="l">
              <a:defRPr/>
            </a:lvl1pPr>
          </a:lstStyle>
          <a:p>
            <a:endParaRPr lang="en-US" dirty="0"/>
          </a:p>
        </p:txBody>
      </p:sp>
      <p:sp>
        <p:nvSpPr>
          <p:cNvPr id="6" name="Slide Number Placeholder 5"/>
          <p:cNvSpPr>
            <a:spLocks noGrp="1"/>
          </p:cNvSpPr>
          <p:nvPr>
            <p:ph type="sldNum" sz="quarter" idx="12"/>
          </p:nvPr>
        </p:nvSpPr>
        <p:spPr>
          <a:xfrm>
            <a:off x="8604504" y="5211060"/>
            <a:ext cx="2112264" cy="228600"/>
          </a:xfrm>
        </p:spPr>
        <p:txBody>
          <a:bodyPr/>
          <a:lstStyle/>
          <a:p>
            <a:fld id="{4FAB73BC-B049-4115-A692-8D63A059BFB8}" type="slidenum">
              <a:rPr lang="en-US" dirty="0"/>
              <a:t>‹#›</a:t>
            </a:fld>
            <a:endParaRPr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06680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370320" y="2103120"/>
            <a:ext cx="4754880" cy="374904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DBD3D6FB-79CC-4683-A046-BBE785BA1BED}" type="datetimeFigureOut">
              <a:rPr lang="en-US" dirty="0"/>
              <a:t>7/20/2022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069848" y="2074334"/>
            <a:ext cx="4754880" cy="640080"/>
          </a:xfrm>
        </p:spPr>
        <p:txBody>
          <a:bodyPr anchor="ctr">
            <a:normAutofit/>
          </a:bodyPr>
          <a:lstStyle>
            <a:lvl1pPr marL="0" indent="0" algn="ctr">
              <a:spcBef>
                <a:spcPts val="0"/>
              </a:spcBef>
              <a:buNone/>
              <a:defRPr sz="1900" b="0">
                <a:solidFill>
                  <a:schemeClr val="tx2"/>
                </a:solidFill>
                <a:latin typeface="+mn-lt"/>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9848" y="2755898"/>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373368" y="2074334"/>
            <a:ext cx="4754880" cy="640080"/>
          </a:xfrm>
        </p:spPr>
        <p:txBody>
          <a:bodyPr anchor="ctr">
            <a:normAutofit/>
          </a:bodyPr>
          <a:lstStyle>
            <a:lvl1pPr marL="0" indent="0" algn="ctr">
              <a:spcBef>
                <a:spcPts val="0"/>
              </a:spcBef>
              <a:buNone/>
              <a:defRPr sz="1900" b="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73368" y="2756581"/>
            <a:ext cx="4754880" cy="32004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9512B3E8-48F1-4B23-8498-D8A04A81EC9C}" type="datetimeFigureOut">
              <a:rPr lang="en-US" dirty="0"/>
              <a:t>7/20/2022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0B90D90-AA62-404D-A741-635B4370F9CB}" type="datetimeFigureOut">
              <a:rPr lang="en-US" dirty="0"/>
              <a:t>7/20/2022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57002E4-6836-46D1-9DBB-3C27C0DD3A89}" type="datetimeFigureOut">
              <a:rPr lang="en-US" dirty="0"/>
              <a:t>7/20/2022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6" name="Rectangle 15"/>
          <p:cNvSpPr/>
          <p:nvPr/>
        </p:nvSpPr>
        <p:spPr>
          <a:xfrm>
            <a:off x="245529" y="237744"/>
            <a:ext cx="8531352" cy="6382512"/>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7392"/>
            <a:ext cx="2430780" cy="1645920"/>
          </a:xfrm>
        </p:spPr>
        <p:txBody>
          <a:bodyPr anchor="b">
            <a:normAutofit/>
          </a:bodyPr>
          <a:lstStyle>
            <a:lvl1pPr algn="l" defTabSz="914400" rtl="0" eaLnBrk="1" latinLnBrk="0" hangingPunct="1">
              <a:lnSpc>
                <a:spcPct val="90000"/>
              </a:lnSpc>
              <a:spcBef>
                <a:spcPct val="0"/>
              </a:spcBef>
              <a:buNone/>
              <a:defRPr lang="en-US" sz="2800" b="0" kern="1200" cap="none" spc="0" baseline="0" dirty="0">
                <a:solidFill>
                  <a:srgbClr val="FFFFFF"/>
                </a:solidFill>
                <a:effectLst/>
                <a:latin typeface="+mj-lt"/>
                <a:ea typeface="+mn-ea"/>
                <a:cs typeface="+mn-cs"/>
              </a:defRPr>
            </a:lvl1pPr>
          </a:lstStyle>
          <a:p>
            <a:r>
              <a:rPr lang="en-GB"/>
              <a:t>Click to edit Master title style</a:t>
            </a:r>
            <a:endParaRPr lang="en-US" dirty="0"/>
          </a:p>
        </p:txBody>
      </p:sp>
      <p:sp>
        <p:nvSpPr>
          <p:cNvPr id="3" name="Content Placeholder 2"/>
          <p:cNvSpPr>
            <a:spLocks noGrp="1"/>
          </p:cNvSpPr>
          <p:nvPr>
            <p:ph idx="1"/>
          </p:nvPr>
        </p:nvSpPr>
        <p:spPr>
          <a:xfrm>
            <a:off x="685800" y="609600"/>
            <a:ext cx="7772400" cy="5334000"/>
          </a:xfrm>
        </p:spPr>
        <p:txBody>
          <a:bodyPr/>
          <a:lstStyle>
            <a:lvl1pPr>
              <a:defRPr sz="1800"/>
            </a:lvl1pPr>
            <a:lvl2pPr>
              <a:defRPr sz="1600"/>
            </a:lvl2pPr>
            <a:lvl3pPr>
              <a:defRPr sz="14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9296400" y="2286000"/>
            <a:ext cx="2430780" cy="3505200"/>
          </a:xfrm>
        </p:spPr>
        <p:txBody>
          <a:bodyPr>
            <a:normAutofit/>
          </a:bodyPr>
          <a:lstStyle>
            <a:lvl1pPr marL="0" indent="0">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1CF131DD-A141-4471-BCF9-C6073EDD7E20}" type="datetimeFigureOut">
              <a:rPr lang="en-US" dirty="0"/>
              <a:t>7/20/2022</a:t>
            </a:fld>
            <a:endParaRPr lang="en-US" dirty="0"/>
          </a:p>
        </p:txBody>
      </p:sp>
      <p:sp>
        <p:nvSpPr>
          <p:cNvPr id="9" name="Footer Placeholder 8"/>
          <p:cNvSpPr>
            <a:spLocks noGrp="1"/>
          </p:cNvSpPr>
          <p:nvPr>
            <p:ph type="ftr" sz="quarter" idx="11"/>
          </p:nvPr>
        </p:nvSpPr>
        <p:spPr/>
        <p:txBody>
          <a:bodyPr/>
          <a:lstStyle>
            <a:lvl1pPr algn="r">
              <a:defRPr/>
            </a:lvl1pPr>
          </a:lstStyle>
          <a:p>
            <a:endParaRPr lang="en-US" dirty="0"/>
          </a:p>
        </p:txBody>
      </p:sp>
      <p:sp>
        <p:nvSpPr>
          <p:cNvPr id="11" name="Slide Number Placeholder 10"/>
          <p:cNvSpPr>
            <a:spLocks noGrp="1"/>
          </p:cNvSpPr>
          <p:nvPr>
            <p:ph type="sldNum" sz="quarter" idx="12"/>
          </p:nvPr>
        </p:nvSpPr>
        <p:spPr>
          <a:xfrm>
            <a:off x="10393677" y="6223002"/>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2" name="Rectangle 11"/>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4" name="Rectangle 13"/>
          <p:cNvSpPr/>
          <p:nvPr/>
        </p:nvSpPr>
        <p:spPr>
          <a:xfrm>
            <a:off x="9020386" y="237744"/>
            <a:ext cx="2926080" cy="638251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9296400" y="603504"/>
            <a:ext cx="2432304" cy="1645920"/>
          </a:xfrm>
        </p:spPr>
        <p:txBody>
          <a:bodyPr anchor="b">
            <a:noAutofit/>
          </a:bodyPr>
          <a:lstStyle>
            <a:lvl1pPr algn="l">
              <a:defRPr sz="2800" b="0">
                <a:solidFill>
                  <a:srgbClr val="FFFFFF"/>
                </a:solidFill>
                <a:latin typeface="+mj-lt"/>
              </a:defRPr>
            </a:lvl1pPr>
          </a:lstStyle>
          <a:p>
            <a:r>
              <a:rPr lang="en-GB"/>
              <a:t>Click to edit Master title style</a:t>
            </a:r>
            <a:endParaRPr lang="en-US" dirty="0"/>
          </a:p>
        </p:txBody>
      </p:sp>
      <p:sp>
        <p:nvSpPr>
          <p:cNvPr id="3" name="Picture Placeholder 2"/>
          <p:cNvSpPr>
            <a:spLocks noGrp="1" noChangeAspect="1"/>
          </p:cNvSpPr>
          <p:nvPr>
            <p:ph type="pic" idx="1"/>
          </p:nvPr>
        </p:nvSpPr>
        <p:spPr>
          <a:xfrm>
            <a:off x="228599" y="237744"/>
            <a:ext cx="8531352" cy="6382512"/>
          </a:xfrm>
          <a:solidFill>
            <a:schemeClr val="accent1">
              <a:lumMod val="60000"/>
              <a:lumOff val="40000"/>
            </a:schemeClr>
          </a:solidFill>
          <a:ln>
            <a:noFill/>
          </a:ln>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9296400" y="2286000"/>
            <a:ext cx="2432304" cy="3502152"/>
          </a:xfrm>
        </p:spPr>
        <p:txBody>
          <a:bodyPr>
            <a:normAutofit/>
          </a:bodyPr>
          <a:lstStyle>
            <a:lvl1pPr marL="0" indent="0" algn="l">
              <a:lnSpc>
                <a:spcPct val="110000"/>
              </a:lnSpc>
              <a:spcBef>
                <a:spcPts val="800"/>
              </a:spcBef>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lvl1pPr>
              <a:defRPr>
                <a:solidFill>
                  <a:srgbClr val="FFFFFF"/>
                </a:solidFill>
                <a:effectLst>
                  <a:outerShdw blurRad="12700" dist="6350" dir="2700000" algn="tl" rotWithShape="0">
                    <a:prstClr val="black">
                      <a:alpha val="40000"/>
                    </a:prstClr>
                  </a:outerShdw>
                </a:effectLst>
              </a:defRPr>
            </a:lvl1pPr>
          </a:lstStyle>
          <a:p>
            <a:fld id="{AB334A90-EB03-42F3-8859-2C2B2724C058}" type="datetimeFigureOut">
              <a:rPr lang="en-US" dirty="0"/>
              <a:t>7/20/2022</a:t>
            </a:fld>
            <a:endParaRPr lang="en-US" dirty="0"/>
          </a:p>
        </p:txBody>
      </p:sp>
      <p:sp>
        <p:nvSpPr>
          <p:cNvPr id="6" name="Footer Placeholder 5"/>
          <p:cNvSpPr>
            <a:spLocks noGrp="1"/>
          </p:cNvSpPr>
          <p:nvPr>
            <p:ph type="ftr" sz="quarter" idx="11"/>
          </p:nvPr>
        </p:nvSpPr>
        <p:spPr/>
        <p:txBody>
          <a:bodyPr/>
          <a:lstStyle>
            <a:lvl1pPr marL="0" algn="r" defTabSz="914400" rtl="0" eaLnBrk="1" latinLnBrk="0" hangingPunct="1">
              <a:defRPr lang="en-US" sz="1000" kern="1200" dirty="0">
                <a:solidFill>
                  <a:srgbClr val="FFFFFF"/>
                </a:solidFill>
                <a:effectLst>
                  <a:outerShdw blurRad="12700" dist="6350" dir="2700000" algn="tl" rotWithShape="0">
                    <a:prstClr val="black">
                      <a:alpha val="40000"/>
                    </a:prstClr>
                  </a:outerShdw>
                </a:effectLst>
                <a:latin typeface="+mn-lt"/>
                <a:ea typeface="+mn-ea"/>
                <a:cs typeface="+mn-cs"/>
              </a:defRPr>
            </a:lvl1pPr>
          </a:lstStyle>
          <a:p>
            <a:endParaRPr lang="en-US" dirty="0"/>
          </a:p>
        </p:txBody>
      </p:sp>
      <p:sp>
        <p:nvSpPr>
          <p:cNvPr id="7" name="Slide Number Placeholder 6"/>
          <p:cNvSpPr>
            <a:spLocks noGrp="1"/>
          </p:cNvSpPr>
          <p:nvPr>
            <p:ph type="sldNum" sz="quarter" idx="12"/>
          </p:nvPr>
        </p:nvSpPr>
        <p:spPr>
          <a:xfrm>
            <a:off x="10396728" y="6227064"/>
            <a:ext cx="1463040" cy="274320"/>
          </a:xfrm>
        </p:spPr>
        <p:txBody>
          <a:bodyPr/>
          <a:lstStyle>
            <a:lvl1pPr>
              <a:defRPr>
                <a:solidFill>
                  <a:srgbClr val="FFFFFF"/>
                </a:solidFill>
              </a:defRPr>
            </a:lvl1pPr>
          </a:lstStyle>
          <a:p>
            <a:fld id="{4FAB73BC-B049-4115-A692-8D63A059BFB8}" type="slidenum">
              <a:rPr lang="en-US" dirty="0"/>
              <a:pPr/>
              <a:t>‹#›</a:t>
            </a:fld>
            <a:endParaRPr lang="en-US" dirty="0"/>
          </a:p>
        </p:txBody>
      </p:sp>
      <p:sp>
        <p:nvSpPr>
          <p:cNvPr id="10" name="Rectangle 9"/>
          <p:cNvSpPr/>
          <p:nvPr/>
        </p:nvSpPr>
        <p:spPr>
          <a:xfrm>
            <a:off x="9157546" y="374904"/>
            <a:ext cx="2651760"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11A6AA8-A04B-4104-9AE2-BD48D340E27F}" type="datetimeFigureOut">
              <a:rPr lang="en-US" dirty="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1600" y="762000"/>
            <a:ext cx="2362200" cy="52578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0" y="762000"/>
            <a:ext cx="8077200" cy="52578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B4E0BF79-FAC6-4A96-8DE1-F7B82E2E1652}" type="datetimeFigureOut">
              <a:rPr lang="en-US" dirty="0"/>
              <a:t>7/20/2022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2" name="Title Placeholder 1"/>
          <p:cNvSpPr>
            <a:spLocks noGrp="1"/>
          </p:cNvSpPr>
          <p:nvPr>
            <p:ph type="title"/>
          </p:nvPr>
        </p:nvSpPr>
        <p:spPr>
          <a:xfrm>
            <a:off x="1066800" y="642594"/>
            <a:ext cx="10058400" cy="137160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066800" y="2103120"/>
            <a:ext cx="10058400" cy="393192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74320" y="6307672"/>
            <a:ext cx="2743200" cy="274320"/>
          </a:xfrm>
          <a:prstGeom prst="rect">
            <a:avLst/>
          </a:prstGeom>
        </p:spPr>
        <p:txBody>
          <a:bodyPr vert="horz" lIns="91440" tIns="45720" rIns="91440" bIns="45720" rtlCol="0" anchor="b"/>
          <a:lstStyle>
            <a:lvl1pPr algn="l">
              <a:defRPr sz="1000">
                <a:solidFill>
                  <a:schemeClr val="tx1">
                    <a:lumMod val="75000"/>
                    <a:lumOff val="25000"/>
                  </a:schemeClr>
                </a:solidFill>
              </a:defRPr>
            </a:lvl1pPr>
          </a:lstStyle>
          <a:p>
            <a:fld id="{CBC48EC7-AF6A-48D3-8284-14BACBEBDD84}" type="datetimeFigureOut">
              <a:rPr lang="en-US" dirty="0"/>
              <a:t>7/20/2022</a:t>
            </a:fld>
            <a:endParaRPr lang="en-US" dirty="0"/>
          </a:p>
        </p:txBody>
      </p:sp>
      <p:sp>
        <p:nvSpPr>
          <p:cNvPr id="5" name="Footer Placeholder 4"/>
          <p:cNvSpPr>
            <a:spLocks noGrp="1"/>
          </p:cNvSpPr>
          <p:nvPr>
            <p:ph type="ftr" sz="quarter" idx="3"/>
          </p:nvPr>
        </p:nvSpPr>
        <p:spPr>
          <a:xfrm>
            <a:off x="3489960" y="6307672"/>
            <a:ext cx="5212080" cy="274320"/>
          </a:xfrm>
          <a:prstGeom prst="rect">
            <a:avLst/>
          </a:prstGeom>
        </p:spPr>
        <p:txBody>
          <a:bodyPr vert="horz" lIns="91440" tIns="45720" rIns="91440" bIns="45720" rtlCol="0" anchor="b"/>
          <a:lstStyle>
            <a:lvl1pPr algn="ctr">
              <a:defRPr sz="1000">
                <a:solidFill>
                  <a:schemeClr val="tx1">
                    <a:lumMod val="75000"/>
                    <a:lumOff val="25000"/>
                  </a:schemeClr>
                </a:solidFill>
              </a:defRPr>
            </a:lvl1pPr>
          </a:lstStyle>
          <a:p>
            <a:endParaRPr lang="en-US" dirty="0"/>
          </a:p>
        </p:txBody>
      </p:sp>
      <p:sp>
        <p:nvSpPr>
          <p:cNvPr id="6" name="Slide Number Placeholder 5"/>
          <p:cNvSpPr>
            <a:spLocks noGrp="1"/>
          </p:cNvSpPr>
          <p:nvPr>
            <p:ph type="sldNum" sz="quarter" idx="4"/>
          </p:nvPr>
        </p:nvSpPr>
        <p:spPr>
          <a:xfrm>
            <a:off x="10469880" y="6307672"/>
            <a:ext cx="1463040" cy="274320"/>
          </a:xfrm>
          <a:prstGeom prst="rect">
            <a:avLst/>
          </a:prstGeom>
        </p:spPr>
        <p:txBody>
          <a:bodyPr vert="horz" lIns="91440" tIns="45720" rIns="91440" bIns="45720" rtlCol="0" anchor="b"/>
          <a:lstStyle>
            <a:lvl1pPr algn="r">
              <a:defRPr sz="1000">
                <a:solidFill>
                  <a:schemeClr val="tx1">
                    <a:lumMod val="75000"/>
                    <a:lumOff val="25000"/>
                  </a:schemeClr>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hf sldNum="0" hdr="0" ftr="0" dt="0"/>
  <p:txStyles>
    <p:titleStyle>
      <a:lvl1pPr algn="l" defTabSz="914400" rtl="0" eaLnBrk="1" latinLnBrk="0" hangingPunct="1">
        <a:lnSpc>
          <a:spcPct val="90000"/>
        </a:lnSpc>
        <a:spcBef>
          <a:spcPct val="0"/>
        </a:spcBef>
        <a:buNone/>
        <a:defRPr lang="en-US" sz="4800" kern="1200" cap="none" spc="0" baseline="0" dirty="0">
          <a:solidFill>
            <a:schemeClr val="tx1">
              <a:lumMod val="85000"/>
              <a:lumOff val="15000"/>
            </a:schemeClr>
          </a:solidFill>
          <a:effectLst/>
          <a:latin typeface="+mj-lt"/>
          <a:ea typeface="+mn-ea"/>
          <a:cs typeface="+mn-cs"/>
        </a:defRPr>
      </a:lvl1pPr>
    </p:titleStyle>
    <p:bodyStyle>
      <a:lvl1pPr marL="182880" indent="-182880" algn="l" defTabSz="914400" rtl="0" eaLnBrk="1" latinLnBrk="0" hangingPunct="1">
        <a:lnSpc>
          <a:spcPct val="100000"/>
        </a:lnSpc>
        <a:spcBef>
          <a:spcPts val="900"/>
        </a:spcBef>
        <a:spcAft>
          <a:spcPts val="0"/>
        </a:spcAft>
        <a:buClr>
          <a:schemeClr val="tx1">
            <a:lumMod val="85000"/>
            <a:lumOff val="15000"/>
          </a:schemeClr>
        </a:buClr>
        <a:buFont typeface="Garamond" pitchFamily="18" charset="0"/>
        <a:buChar char="◦"/>
        <a:defRPr sz="1800" kern="1200">
          <a:solidFill>
            <a:schemeClr val="tx1"/>
          </a:solidFill>
          <a:latin typeface="+mn-lt"/>
          <a:ea typeface="+mn-ea"/>
          <a:cs typeface="+mn-cs"/>
        </a:defRPr>
      </a:lvl1pPr>
      <a:lvl2pPr marL="45720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600" kern="1200">
          <a:solidFill>
            <a:schemeClr val="tx1"/>
          </a:solidFill>
          <a:latin typeface="+mn-lt"/>
          <a:ea typeface="+mn-ea"/>
          <a:cs typeface="+mn-cs"/>
        </a:defRPr>
      </a:lvl2pPr>
      <a:lvl3pPr marL="73152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3pPr>
      <a:lvl4pPr marL="100584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4pPr>
      <a:lvl5pPr marL="1280160" indent="-18288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5pPr>
      <a:lvl6pPr marL="16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6pPr>
      <a:lvl7pPr marL="19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7pPr>
      <a:lvl8pPr marL="22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8pPr>
      <a:lvl9pPr marL="2500000" indent="-228600" algn="l" defTabSz="914400" rtl="0" eaLnBrk="1" latinLnBrk="0" hangingPunct="1">
        <a:lnSpc>
          <a:spcPct val="100000"/>
        </a:lnSpc>
        <a:spcBef>
          <a:spcPts val="500"/>
        </a:spcBef>
        <a:buClr>
          <a:schemeClr val="tx1">
            <a:lumMod val="85000"/>
            <a:lumOff val="15000"/>
          </a:schemeClr>
        </a:buClr>
        <a:buFont typeface="Garamond" pitchFamily="18"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g"/><Relationship Id="rId1" Type="http://schemas.openxmlformats.org/officeDocument/2006/relationships/slideLayout" Target="../slideLayouts/slideLayout7.xml"/><Relationship Id="rId5" Type="http://schemas.openxmlformats.org/officeDocument/2006/relationships/image" Target="../media/image6.jpg"/><Relationship Id="rId4" Type="http://schemas.openxmlformats.org/officeDocument/2006/relationships/image" Target="../media/image5.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jpeg"/><Relationship Id="rId1" Type="http://schemas.openxmlformats.org/officeDocument/2006/relationships/slideLayout" Target="../slideLayouts/slideLayout7.xml"/><Relationship Id="rId4" Type="http://schemas.openxmlformats.org/officeDocument/2006/relationships/image" Target="../media/image11.jpg"/></Relationships>
</file>

<file path=ppt/slides/_rels/slide7.xml.rels><?xml version="1.0" encoding="UTF-8" standalone="yes"?>
<Relationships xmlns="http://schemas.openxmlformats.org/package/2006/relationships"><Relationship Id="rId2" Type="http://schemas.openxmlformats.org/officeDocument/2006/relationships/image" Target="../media/image12.emf"/><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file:////var/folders/h5/xnwm6w493kl_qrgj1ryj6vm40000gn/T/com.microsoft.Word/WebArchiveCopyPasteTempFiles/sustainable-dev-goals-MOBILE.png" TargetMode="External"/><Relationship Id="rId2" Type="http://schemas.openxmlformats.org/officeDocument/2006/relationships/image" Target="../media/image14.png"/><Relationship Id="rId1" Type="http://schemas.openxmlformats.org/officeDocument/2006/relationships/slideLayout" Target="../slideLayouts/slideLayout7.xml"/><Relationship Id="rId5" Type="http://schemas.openxmlformats.org/officeDocument/2006/relationships/image" Target="file:////var/folders/h5/xnwm6w493kl_qrgj1ryj6vm40000gn/T/com.microsoft.Word/WebArchiveCopyPasteTempFiles/Sendle_57%2525.png" TargetMode="External"/><Relationship Id="rId4" Type="http://schemas.openxmlformats.org/officeDocument/2006/relationships/image" Target="../media/image15.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6.jpg"/><Relationship Id="rId2" Type="http://schemas.openxmlformats.org/officeDocument/2006/relationships/image" Target="../media/image2.jpg"/><Relationship Id="rId1" Type="http://schemas.openxmlformats.org/officeDocument/2006/relationships/slideLayout" Target="../slideLayouts/slideLayout7.xml"/><Relationship Id="rId4" Type="http://schemas.openxmlformats.org/officeDocument/2006/relationships/image" Target="../media/image17.jp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8" Type="http://schemas.openxmlformats.org/officeDocument/2006/relationships/hyperlink" Target="https://corporate.marksandspencer.com/aboutus/food" TargetMode="External"/><Relationship Id="rId13" Type="http://schemas.openxmlformats.org/officeDocument/2006/relationships/hyperlink" Target="https://www.startus-insights.com/innovators-guide/top-10-renewable-energy-trends-2022/" TargetMode="External"/><Relationship Id="rId3" Type="http://schemas.openxmlformats.org/officeDocument/2006/relationships/hyperlink" Target="https://cloud28plus.com/en/article/4-ways-to-improve-brand-image-through-customer-support" TargetMode="External"/><Relationship Id="rId7" Type="http://schemas.openxmlformats.org/officeDocument/2006/relationships/hyperlink" Target="https://www.mandsenergy.com/" TargetMode="External"/><Relationship Id="rId12" Type="http://schemas.openxmlformats.org/officeDocument/2006/relationships/hyperlink" Target="https://www.publicissapient.com/insights/covid_19_how_travel_brands_can_learn_from_past_crisis" TargetMode="External"/><Relationship Id="rId2" Type="http://schemas.openxmlformats.org/officeDocument/2006/relationships/hyperlink" Target="https://brasov.co/2021/10/03/altex-romania-launches-altex-travel-in-partnership-with-tour-operator-karpaten-turism/" TargetMode="External"/><Relationship Id="rId1" Type="http://schemas.openxmlformats.org/officeDocument/2006/relationships/slideLayout" Target="../slideLayouts/slideLayout7.xml"/><Relationship Id="rId6" Type="http://schemas.openxmlformats.org/officeDocument/2006/relationships/hyperlink" Target="https://bank.marksandspencer.com/" TargetMode="External"/><Relationship Id="rId11" Type="http://schemas.openxmlformats.org/officeDocument/2006/relationships/hyperlink" Target="https://www.architecturaldigest.com/story/ikea-now-selling-new-product-renewable-energy" TargetMode="External"/><Relationship Id="rId5" Type="http://schemas.openxmlformats.org/officeDocument/2006/relationships/hyperlink" Target="https://corporate.marksandspencer.com/aboutus" TargetMode="External"/><Relationship Id="rId10" Type="http://schemas.openxmlformats.org/officeDocument/2006/relationships/hyperlink" Target="https://corporate.marksandspencer.com/sustainability/sustainability-at-mands" TargetMode="External"/><Relationship Id="rId4" Type="http://schemas.openxmlformats.org/officeDocument/2006/relationships/hyperlink" Target="https://www.linkedin.com/pulse/9-ways-improve-your-brand-image-lauren-smith/" TargetMode="External"/><Relationship Id="rId9" Type="http://schemas.openxmlformats.org/officeDocument/2006/relationships/hyperlink" Target="https://www.marksandspencer.com/"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5E884E-CD56-E4D4-52B5-ADE0DD4AEC17}"/>
              </a:ext>
            </a:extLst>
          </p:cNvPr>
          <p:cNvSpPr>
            <a:spLocks noGrp="1"/>
          </p:cNvSpPr>
          <p:nvPr>
            <p:ph type="ctrTitle"/>
          </p:nvPr>
        </p:nvSpPr>
        <p:spPr>
          <a:xfrm>
            <a:off x="1561708" y="2091263"/>
            <a:ext cx="9068586" cy="1669207"/>
          </a:xfrm>
        </p:spPr>
        <p:txBody>
          <a:bodyPr/>
          <a:lstStyle/>
          <a:p>
            <a:r>
              <a:rPr lang="en-RO" dirty="0"/>
              <a:t>Marks &amp; spencer group plc</a:t>
            </a:r>
          </a:p>
        </p:txBody>
      </p:sp>
      <p:sp>
        <p:nvSpPr>
          <p:cNvPr id="3" name="Subtitle 2">
            <a:extLst>
              <a:ext uri="{FF2B5EF4-FFF2-40B4-BE49-F238E27FC236}">
                <a16:creationId xmlns:a16="http://schemas.microsoft.com/office/drawing/2014/main" id="{8B61B5A6-5279-7652-81DA-A0B3EF90EFC3}"/>
              </a:ext>
            </a:extLst>
          </p:cNvPr>
          <p:cNvSpPr>
            <a:spLocks noGrp="1"/>
          </p:cNvSpPr>
          <p:nvPr>
            <p:ph type="subTitle" idx="1"/>
          </p:nvPr>
        </p:nvSpPr>
        <p:spPr>
          <a:xfrm>
            <a:off x="1561708" y="3989497"/>
            <a:ext cx="9070848" cy="1543050"/>
          </a:xfrm>
        </p:spPr>
        <p:txBody>
          <a:bodyPr>
            <a:normAutofit lnSpcReduction="10000"/>
          </a:bodyPr>
          <a:lstStyle/>
          <a:p>
            <a:r>
              <a:rPr lang="en-RO" dirty="0"/>
              <a:t>Student name and number:</a:t>
            </a:r>
          </a:p>
          <a:p>
            <a:r>
              <a:rPr lang="en-GB" dirty="0"/>
              <a:t>Stefan Cristian </a:t>
            </a:r>
            <a:r>
              <a:rPr lang="en-GB" dirty="0" err="1"/>
              <a:t>Costache</a:t>
            </a:r>
            <a:r>
              <a:rPr lang="en-GB" dirty="0"/>
              <a:t> 2126833</a:t>
            </a:r>
          </a:p>
          <a:p>
            <a:r>
              <a:rPr lang="en-GB" dirty="0"/>
              <a:t>Adriana Mihaela </a:t>
            </a:r>
            <a:r>
              <a:rPr lang="en-GB" dirty="0" err="1"/>
              <a:t>Petcu</a:t>
            </a:r>
            <a:r>
              <a:rPr lang="en-GB" dirty="0"/>
              <a:t> 2126831</a:t>
            </a:r>
          </a:p>
          <a:p>
            <a:r>
              <a:rPr lang="en-GB" dirty="0"/>
              <a:t>Laura Bardas 2128922</a:t>
            </a:r>
          </a:p>
          <a:p>
            <a:r>
              <a:rPr lang="en-GB" dirty="0"/>
              <a:t>Ana </a:t>
            </a:r>
            <a:r>
              <a:rPr lang="en-GB" dirty="0" err="1"/>
              <a:t>Moldovanu</a:t>
            </a:r>
            <a:r>
              <a:rPr lang="en-GB" dirty="0"/>
              <a:t> 2130326</a:t>
            </a:r>
          </a:p>
          <a:p>
            <a:r>
              <a:rPr lang="en-GB" dirty="0"/>
              <a:t>Mihaela </a:t>
            </a:r>
            <a:r>
              <a:rPr lang="en-GB" dirty="0" err="1"/>
              <a:t>Sandu</a:t>
            </a:r>
            <a:r>
              <a:rPr lang="en-GB" dirty="0"/>
              <a:t> </a:t>
            </a:r>
            <a:r>
              <a:rPr lang="en-GB" dirty="0" err="1"/>
              <a:t>Rizea</a:t>
            </a:r>
            <a:r>
              <a:rPr lang="en-GB" dirty="0"/>
              <a:t> 2126225</a:t>
            </a:r>
            <a:endParaRPr lang="en-RO" dirty="0"/>
          </a:p>
          <a:p>
            <a:endParaRPr lang="en-RO" dirty="0"/>
          </a:p>
        </p:txBody>
      </p:sp>
    </p:spTree>
    <p:extLst>
      <p:ext uri="{BB962C8B-B14F-4D97-AF65-F5344CB8AC3E}">
        <p14:creationId xmlns:p14="http://schemas.microsoft.com/office/powerpoint/2010/main" val="115366147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E4FD16F2-D0EA-FCFC-FCB3-A21627BCA9B4}"/>
              </a:ext>
            </a:extLst>
          </p:cNvPr>
          <p:cNvSpPr/>
          <p:nvPr/>
        </p:nvSpPr>
        <p:spPr>
          <a:xfrm>
            <a:off x="1960564" y="252264"/>
            <a:ext cx="1656223" cy="461665"/>
          </a:xfrm>
          <a:prstGeom prst="rect">
            <a:avLst/>
          </a:prstGeom>
        </p:spPr>
        <p:txBody>
          <a:bodyPr wrap="none">
            <a:spAutoFit/>
          </a:bodyPr>
          <a:lstStyle/>
          <a:p>
            <a:r>
              <a:rPr lang="en-GB" sz="2400" dirty="0">
                <a:latin typeface="Times New Roman" panose="02020603050405020304" pitchFamily="18" charset="0"/>
                <a:ea typeface="Times New Roman" panose="02020603050405020304" pitchFamily="18" charset="0"/>
              </a:rPr>
              <a:t>M&amp;S Food </a:t>
            </a:r>
            <a:endParaRPr lang="en-RO" sz="2400" dirty="0"/>
          </a:p>
        </p:txBody>
      </p:sp>
      <p:sp>
        <p:nvSpPr>
          <p:cNvPr id="3" name="Rectangle 2">
            <a:extLst>
              <a:ext uri="{FF2B5EF4-FFF2-40B4-BE49-F238E27FC236}">
                <a16:creationId xmlns:a16="http://schemas.microsoft.com/office/drawing/2014/main" id="{20D7A5ED-293F-FC9D-B6E7-13DE433A3EC7}"/>
              </a:ext>
            </a:extLst>
          </p:cNvPr>
          <p:cNvSpPr/>
          <p:nvPr/>
        </p:nvSpPr>
        <p:spPr>
          <a:xfrm>
            <a:off x="1060477" y="3336785"/>
            <a:ext cx="3456395" cy="461665"/>
          </a:xfrm>
          <a:prstGeom prst="rect">
            <a:avLst/>
          </a:prstGeom>
        </p:spPr>
        <p:txBody>
          <a:bodyPr wrap="none">
            <a:spAutoFit/>
          </a:bodyPr>
          <a:lstStyle/>
          <a:p>
            <a:r>
              <a:rPr lang="en-GB" sz="2400" dirty="0">
                <a:latin typeface="Times New Roman" panose="02020603050405020304" pitchFamily="18" charset="0"/>
                <a:ea typeface="Times New Roman" panose="02020603050405020304" pitchFamily="18" charset="0"/>
              </a:rPr>
              <a:t>M&amp;S Clothing and Home</a:t>
            </a:r>
            <a:r>
              <a:rPr lang="en-RO" sz="2400" dirty="0"/>
              <a:t> </a:t>
            </a:r>
          </a:p>
        </p:txBody>
      </p:sp>
      <p:sp>
        <p:nvSpPr>
          <p:cNvPr id="4" name="TextBox 3">
            <a:extLst>
              <a:ext uri="{FF2B5EF4-FFF2-40B4-BE49-F238E27FC236}">
                <a16:creationId xmlns:a16="http://schemas.microsoft.com/office/drawing/2014/main" id="{2EED5CA9-1ECB-8CC6-A59F-60B8DB534537}"/>
              </a:ext>
            </a:extLst>
          </p:cNvPr>
          <p:cNvSpPr txBox="1"/>
          <p:nvPr/>
        </p:nvSpPr>
        <p:spPr>
          <a:xfrm>
            <a:off x="8217002" y="265519"/>
            <a:ext cx="1672253" cy="461665"/>
          </a:xfrm>
          <a:prstGeom prst="rect">
            <a:avLst/>
          </a:prstGeom>
          <a:noFill/>
        </p:spPr>
        <p:txBody>
          <a:bodyPr wrap="none" rtlCol="0">
            <a:spAutoFit/>
          </a:bodyPr>
          <a:lstStyle/>
          <a:p>
            <a:r>
              <a:rPr lang="en-GB" sz="2400" dirty="0">
                <a:latin typeface="Times New Roman" panose="02020603050405020304" pitchFamily="18" charset="0"/>
                <a:cs typeface="Times New Roman" panose="02020603050405020304" pitchFamily="18" charset="0"/>
              </a:rPr>
              <a:t>M&amp;S Bank </a:t>
            </a:r>
            <a:endParaRPr lang="en-RO" sz="2400" dirty="0">
              <a:latin typeface="Times New Roman" panose="02020603050405020304" pitchFamily="18" charset="0"/>
              <a:cs typeface="Times New Roman" panose="02020603050405020304" pitchFamily="18" charset="0"/>
            </a:endParaRPr>
          </a:p>
        </p:txBody>
      </p:sp>
      <p:sp>
        <p:nvSpPr>
          <p:cNvPr id="5" name="Rectangle 4">
            <a:extLst>
              <a:ext uri="{FF2B5EF4-FFF2-40B4-BE49-F238E27FC236}">
                <a16:creationId xmlns:a16="http://schemas.microsoft.com/office/drawing/2014/main" id="{FB390B6E-D1FB-D1F6-1E6B-D19D374A4B6B}"/>
              </a:ext>
            </a:extLst>
          </p:cNvPr>
          <p:cNvSpPr/>
          <p:nvPr/>
        </p:nvSpPr>
        <p:spPr>
          <a:xfrm>
            <a:off x="8100367" y="3336784"/>
            <a:ext cx="1905522" cy="461665"/>
          </a:xfrm>
          <a:prstGeom prst="rect">
            <a:avLst/>
          </a:prstGeom>
        </p:spPr>
        <p:txBody>
          <a:bodyPr wrap="none">
            <a:spAutoFit/>
          </a:bodyPr>
          <a:lstStyle/>
          <a:p>
            <a:r>
              <a:rPr lang="en-GB" sz="2400" dirty="0">
                <a:latin typeface="Times New Roman" panose="02020603050405020304" pitchFamily="18" charset="0"/>
                <a:ea typeface="Times New Roman" panose="02020603050405020304" pitchFamily="18" charset="0"/>
              </a:rPr>
              <a:t>M&amp;S Energy </a:t>
            </a:r>
            <a:endParaRPr lang="en-RO" sz="2400" dirty="0"/>
          </a:p>
        </p:txBody>
      </p:sp>
      <p:pic>
        <p:nvPicPr>
          <p:cNvPr id="7" name="Picture 6" descr="A picture containing text, store, several&#10;&#10;Description automatically generated">
            <a:extLst>
              <a:ext uri="{FF2B5EF4-FFF2-40B4-BE49-F238E27FC236}">
                <a16:creationId xmlns:a16="http://schemas.microsoft.com/office/drawing/2014/main" id="{50FC537C-1F5A-298E-B825-DF8385106AED}"/>
              </a:ext>
            </a:extLst>
          </p:cNvPr>
          <p:cNvPicPr>
            <a:picLocks noChangeAspect="1"/>
          </p:cNvPicPr>
          <p:nvPr/>
        </p:nvPicPr>
        <p:blipFill>
          <a:blip r:embed="rId2"/>
          <a:stretch>
            <a:fillRect/>
          </a:stretch>
        </p:blipFill>
        <p:spPr>
          <a:xfrm>
            <a:off x="432880" y="3862298"/>
            <a:ext cx="4716180" cy="2650332"/>
          </a:xfrm>
          <a:prstGeom prst="rect">
            <a:avLst/>
          </a:prstGeom>
        </p:spPr>
      </p:pic>
      <p:pic>
        <p:nvPicPr>
          <p:cNvPr id="9" name="Picture 8" descr="A picture containing text, floor, indoor, ceiling&#10;&#10;Description automatically generated">
            <a:extLst>
              <a:ext uri="{FF2B5EF4-FFF2-40B4-BE49-F238E27FC236}">
                <a16:creationId xmlns:a16="http://schemas.microsoft.com/office/drawing/2014/main" id="{C8012AE9-7A17-2057-A236-D0FC8064014E}"/>
              </a:ext>
            </a:extLst>
          </p:cNvPr>
          <p:cNvPicPr>
            <a:picLocks noChangeAspect="1"/>
          </p:cNvPicPr>
          <p:nvPr/>
        </p:nvPicPr>
        <p:blipFill>
          <a:blip r:embed="rId3"/>
          <a:stretch>
            <a:fillRect/>
          </a:stretch>
        </p:blipFill>
        <p:spPr>
          <a:xfrm>
            <a:off x="6922245" y="711247"/>
            <a:ext cx="4261765" cy="2394706"/>
          </a:xfrm>
          <a:prstGeom prst="rect">
            <a:avLst/>
          </a:prstGeom>
        </p:spPr>
      </p:pic>
      <p:pic>
        <p:nvPicPr>
          <p:cNvPr id="11" name="Picture 10" descr="A group of people sitting at a table with food&#10;&#10;Description automatically generated with medium confidence">
            <a:extLst>
              <a:ext uri="{FF2B5EF4-FFF2-40B4-BE49-F238E27FC236}">
                <a16:creationId xmlns:a16="http://schemas.microsoft.com/office/drawing/2014/main" id="{805BEBEF-88E3-EE0C-6A06-2F033D30E1AE}"/>
              </a:ext>
            </a:extLst>
          </p:cNvPr>
          <p:cNvPicPr>
            <a:picLocks noChangeAspect="1"/>
          </p:cNvPicPr>
          <p:nvPr/>
        </p:nvPicPr>
        <p:blipFill>
          <a:blip r:embed="rId4"/>
          <a:stretch>
            <a:fillRect/>
          </a:stretch>
        </p:blipFill>
        <p:spPr>
          <a:xfrm>
            <a:off x="6526530" y="3862298"/>
            <a:ext cx="5058580" cy="2655754"/>
          </a:xfrm>
          <a:prstGeom prst="rect">
            <a:avLst/>
          </a:prstGeom>
        </p:spPr>
      </p:pic>
      <p:pic>
        <p:nvPicPr>
          <p:cNvPr id="13" name="Picture 12" descr="Graphical user interface&#10;&#10;Description automatically generated">
            <a:extLst>
              <a:ext uri="{FF2B5EF4-FFF2-40B4-BE49-F238E27FC236}">
                <a16:creationId xmlns:a16="http://schemas.microsoft.com/office/drawing/2014/main" id="{F7538EF9-0506-873C-93DB-2849C94771E8}"/>
              </a:ext>
            </a:extLst>
          </p:cNvPr>
          <p:cNvPicPr>
            <a:picLocks noChangeAspect="1"/>
          </p:cNvPicPr>
          <p:nvPr/>
        </p:nvPicPr>
        <p:blipFill>
          <a:blip r:embed="rId5"/>
          <a:stretch>
            <a:fillRect/>
          </a:stretch>
        </p:blipFill>
        <p:spPr>
          <a:xfrm>
            <a:off x="428293" y="713929"/>
            <a:ext cx="4720767" cy="2392024"/>
          </a:xfrm>
          <a:prstGeom prst="rect">
            <a:avLst/>
          </a:prstGeom>
        </p:spPr>
      </p:pic>
    </p:spTree>
    <p:extLst>
      <p:ext uri="{BB962C8B-B14F-4D97-AF65-F5344CB8AC3E}">
        <p14:creationId xmlns:p14="http://schemas.microsoft.com/office/powerpoint/2010/main" val="21146890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F2A7C398-D78D-6309-EFC4-81B675CD6BA1}"/>
              </a:ext>
            </a:extLst>
          </p:cNvPr>
          <p:cNvSpPr txBox="1"/>
          <p:nvPr/>
        </p:nvSpPr>
        <p:spPr>
          <a:xfrm>
            <a:off x="223024" y="234177"/>
            <a:ext cx="11697630" cy="1754326"/>
          </a:xfrm>
          <a:prstGeom prst="rect">
            <a:avLst/>
          </a:prstGeom>
          <a:noFill/>
        </p:spPr>
        <p:txBody>
          <a:bodyPr wrap="square">
            <a:spAutoFit/>
          </a:bodyPr>
          <a:lstStyle/>
          <a:p>
            <a:pPr algn="ctr"/>
            <a:r>
              <a:rPr lang="en-GB" sz="1200" dirty="0">
                <a:effectLst/>
                <a:latin typeface="Times New Roman" panose="02020603050405020304" pitchFamily="18" charset="0"/>
                <a:ea typeface="Times New Roman" panose="02020603050405020304" pitchFamily="18" charset="0"/>
              </a:rPr>
              <a:t>Multinational UK company - Marks &amp; Spencer Group Plc</a:t>
            </a:r>
          </a:p>
          <a:p>
            <a:r>
              <a:rPr lang="en-GB" sz="1200" dirty="0">
                <a:effectLst/>
                <a:latin typeface="Times New Roman" panose="02020603050405020304" pitchFamily="18" charset="0"/>
                <a:ea typeface="Times New Roman" panose="02020603050405020304" pitchFamily="18" charset="0"/>
              </a:rPr>
              <a:t> </a:t>
            </a:r>
          </a:p>
          <a:p>
            <a:r>
              <a:rPr lang="en-GB" sz="1200" dirty="0">
                <a:effectLst/>
                <a:latin typeface="Times New Roman" panose="02020603050405020304" pitchFamily="18" charset="0"/>
                <a:ea typeface="Times New Roman" panose="02020603050405020304" pitchFamily="18" charset="0"/>
              </a:rPr>
              <a:t> </a:t>
            </a:r>
          </a:p>
          <a:p>
            <a:r>
              <a:rPr lang="en-GB" sz="1200" dirty="0">
                <a:effectLst/>
                <a:latin typeface="Times New Roman" panose="02020603050405020304" pitchFamily="18" charset="0"/>
                <a:ea typeface="Times New Roman" panose="02020603050405020304" pitchFamily="18" charset="0"/>
              </a:rPr>
              <a:t>Slide 1. Introduction</a:t>
            </a:r>
          </a:p>
          <a:p>
            <a:r>
              <a:rPr lang="en-GB" sz="1200" dirty="0">
                <a:effectLst/>
                <a:latin typeface="Times New Roman" panose="02020603050405020304" pitchFamily="18" charset="0"/>
                <a:ea typeface="Times New Roman" panose="02020603050405020304" pitchFamily="18" charset="0"/>
              </a:rPr>
              <a:t> </a:t>
            </a:r>
          </a:p>
          <a:p>
            <a:pPr indent="457200"/>
            <a:r>
              <a:rPr lang="en-GB" sz="1200" dirty="0">
                <a:effectLst/>
                <a:latin typeface="Times New Roman" panose="02020603050405020304" pitchFamily="18" charset="0"/>
                <a:ea typeface="Times New Roman" panose="02020603050405020304" pitchFamily="18" charset="0"/>
              </a:rPr>
              <a:t>The following presentation aims to describe the main purpose and services of Marks and Spencer Group, outline the main activities of the company, and provide two appropriate strategies on how the products or services of this company can be improved to gain additional customer satisfaction in a post-pandemic era and recommend alternative products or services the company selected can provide in future. </a:t>
            </a:r>
          </a:p>
          <a:p>
            <a:pPr marL="457200"/>
            <a:r>
              <a:rPr lang="en-GB" sz="1200" dirty="0">
                <a:effectLst/>
                <a:latin typeface="Calibri" panose="020F0502020204030204" pitchFamily="34" charset="0"/>
                <a:ea typeface="Calibri" panose="020F0502020204030204" pitchFamily="34" charset="0"/>
                <a:cs typeface="Times New Roman" panose="02020603050405020304" pitchFamily="18" charset="0"/>
              </a:rPr>
              <a:t> </a:t>
            </a:r>
          </a:p>
        </p:txBody>
      </p:sp>
    </p:spTree>
    <p:extLst>
      <p:ext uri="{BB962C8B-B14F-4D97-AF65-F5344CB8AC3E}">
        <p14:creationId xmlns:p14="http://schemas.microsoft.com/office/powerpoint/2010/main" val="40245198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9697DE8C-3D6E-A27B-2F56-0C3B39321713}"/>
              </a:ext>
            </a:extLst>
          </p:cNvPr>
          <p:cNvSpPr/>
          <p:nvPr/>
        </p:nvSpPr>
        <p:spPr>
          <a:xfrm>
            <a:off x="3833842" y="766917"/>
            <a:ext cx="4524315" cy="584775"/>
          </a:xfrm>
          <a:prstGeom prst="rect">
            <a:avLst/>
          </a:prstGeom>
        </p:spPr>
        <p:txBody>
          <a:bodyPr wrap="none">
            <a:spAutoFit/>
          </a:bodyPr>
          <a:lstStyle/>
          <a:p>
            <a:pPr indent="-182880" defTabSz="914400">
              <a:spcAft>
                <a:spcPts val="600"/>
              </a:spcAft>
              <a:buClr>
                <a:schemeClr val="tx1">
                  <a:lumMod val="85000"/>
                  <a:lumOff val="15000"/>
                </a:schemeClr>
              </a:buClr>
              <a:buFont typeface="Garamond" pitchFamily="18" charset="0"/>
              <a:buChar char="◦"/>
            </a:pPr>
            <a:r>
              <a:rPr lang="en-US" sz="3200" b="1" dirty="0">
                <a:solidFill>
                  <a:srgbClr val="FFFFFF"/>
                </a:solidFill>
              </a:rPr>
              <a:t>Alternative products </a:t>
            </a:r>
          </a:p>
        </p:txBody>
      </p:sp>
      <p:pic>
        <p:nvPicPr>
          <p:cNvPr id="4" name="Picture 3" descr="Chart, treemap chart&#10;&#10;Description automatically generated">
            <a:extLst>
              <a:ext uri="{FF2B5EF4-FFF2-40B4-BE49-F238E27FC236}">
                <a16:creationId xmlns:a16="http://schemas.microsoft.com/office/drawing/2014/main" id="{3137CC38-5CF3-EE67-843D-589C05BC9DD4}"/>
              </a:ext>
            </a:extLst>
          </p:cNvPr>
          <p:cNvPicPr>
            <a:picLocks noChangeAspect="1"/>
          </p:cNvPicPr>
          <p:nvPr/>
        </p:nvPicPr>
        <p:blipFill>
          <a:blip r:embed="rId2"/>
          <a:stretch>
            <a:fillRect/>
          </a:stretch>
        </p:blipFill>
        <p:spPr>
          <a:xfrm>
            <a:off x="228135" y="1848725"/>
            <a:ext cx="6644613" cy="4775816"/>
          </a:xfrm>
          <a:prstGeom prst="rect">
            <a:avLst/>
          </a:prstGeom>
        </p:spPr>
      </p:pic>
      <p:pic>
        <p:nvPicPr>
          <p:cNvPr id="6" name="Picture 5" descr="Diagram&#10;&#10;Description automatically generated">
            <a:extLst>
              <a:ext uri="{FF2B5EF4-FFF2-40B4-BE49-F238E27FC236}">
                <a16:creationId xmlns:a16="http://schemas.microsoft.com/office/drawing/2014/main" id="{4862C48C-8EA2-2742-57BF-1F4250D9CB6F}"/>
              </a:ext>
            </a:extLst>
          </p:cNvPr>
          <p:cNvPicPr>
            <a:picLocks noChangeAspect="1"/>
          </p:cNvPicPr>
          <p:nvPr/>
        </p:nvPicPr>
        <p:blipFill>
          <a:blip r:embed="rId3"/>
          <a:stretch>
            <a:fillRect/>
          </a:stretch>
        </p:blipFill>
        <p:spPr>
          <a:xfrm>
            <a:off x="6779390" y="1848726"/>
            <a:ext cx="5184475" cy="4775816"/>
          </a:xfrm>
          <a:prstGeom prst="rect">
            <a:avLst/>
          </a:prstGeom>
        </p:spPr>
      </p:pic>
    </p:spTree>
    <p:extLst>
      <p:ext uri="{BB962C8B-B14F-4D97-AF65-F5344CB8AC3E}">
        <p14:creationId xmlns:p14="http://schemas.microsoft.com/office/powerpoint/2010/main" val="33871141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BBA9EA9-128E-CB86-16E4-C190F399822E}"/>
              </a:ext>
            </a:extLst>
          </p:cNvPr>
          <p:cNvSpPr txBox="1"/>
          <p:nvPr/>
        </p:nvSpPr>
        <p:spPr>
          <a:xfrm>
            <a:off x="273772" y="262822"/>
            <a:ext cx="11613428" cy="5078313"/>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2. Description</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M&amp;S is a leading British retailer with a unique heritage and strong brand values. The company operates as a family of businesses, selling high-quality, great-value, own-brand products and services alongside a carefully selected range of third-party brands. The organisation operates through a network of 1,487 stores and 98 websites globally, and together, across all the stores, support centres, warehouses and supply chain, there are over 65,000 colleagues who serve over 30 million customers each year. The main categories identified for the brand include food, clothing and home, M&amp;S Bank and M&amp;S Energy.</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As an overview of the company, the group revenue reached £10.9 billion, with a group profit of £391 million in 2020. The group is divided into</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M&amp;S Food where they sell sustainably sourced products of exceptional quality and value but also partner with companies like Ocado in order to deliver the food;</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M&amp;S Clothing and Home, selling everything from clothes, shoes, accessories, beauty products, furniture, decorations and even toys;</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M&amp;S Bank offers products such as credit cards, loans, insurance, travel money, savings and investments, and more;</a:t>
            </a:r>
          </a:p>
          <a:p>
            <a:pPr marL="342900" lvl="0" indent="-342900">
              <a:buFont typeface="Calibri" panose="020F0502020204030204" pitchFamily="34" charset="0"/>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M&amp;S Energy as a partner of Octopus Energy sells 100% renewable electricity, some of which it generates itself, some of which it buys directly from generators and some of which it backs with renewable energy certificates.</a:t>
            </a:r>
          </a:p>
        </p:txBody>
      </p:sp>
    </p:spTree>
    <p:extLst>
      <p:ext uri="{BB962C8B-B14F-4D97-AF65-F5344CB8AC3E}">
        <p14:creationId xmlns:p14="http://schemas.microsoft.com/office/powerpoint/2010/main" val="30184553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AA3CC463-F933-4AC4-86E1-5AC14B0C31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lumMod val="50000"/>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025D2DB-A12A-44DB-B00E-F4D622329E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480060"/>
            <a:ext cx="4180332" cy="2788074"/>
          </a:xfrm>
          <a:prstGeom prst="rect">
            <a:avLst/>
          </a:prstGeom>
          <a:solidFill>
            <a:srgbClr val="FFFFFF"/>
          </a:solidFill>
          <a:ln w="19050">
            <a:solidFill>
              <a:srgbClr val="EEF2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A high angle view of a shopping mall&#10;&#10;Description automatically generated with medium confidence">
            <a:extLst>
              <a:ext uri="{FF2B5EF4-FFF2-40B4-BE49-F238E27FC236}">
                <a16:creationId xmlns:a16="http://schemas.microsoft.com/office/drawing/2014/main" id="{F91F7AE0-9796-CFAD-3B45-068E10D17495}"/>
              </a:ext>
            </a:extLst>
          </p:cNvPr>
          <p:cNvPicPr>
            <a:picLocks noChangeAspect="1"/>
          </p:cNvPicPr>
          <p:nvPr/>
        </p:nvPicPr>
        <p:blipFill>
          <a:blip r:embed="rId2"/>
          <a:stretch>
            <a:fillRect/>
          </a:stretch>
        </p:blipFill>
        <p:spPr>
          <a:xfrm>
            <a:off x="622549" y="989837"/>
            <a:ext cx="3854945" cy="1782912"/>
          </a:xfrm>
          <a:prstGeom prst="rect">
            <a:avLst/>
          </a:prstGeom>
        </p:spPr>
      </p:pic>
      <p:sp>
        <p:nvSpPr>
          <p:cNvPr id="16" name="Rectangle 15">
            <a:extLst>
              <a:ext uri="{FF2B5EF4-FFF2-40B4-BE49-F238E27FC236}">
                <a16:creationId xmlns:a16="http://schemas.microsoft.com/office/drawing/2014/main" id="{CE7E7877-F64E-4EEA-B778-138031EFF87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1331" y="3603670"/>
            <a:ext cx="4180332" cy="2788074"/>
          </a:xfrm>
          <a:prstGeom prst="rect">
            <a:avLst/>
          </a:prstGeom>
          <a:solidFill>
            <a:srgbClr val="FFFFFF"/>
          </a:solidFill>
          <a:ln w="19050">
            <a:solidFill>
              <a:srgbClr val="EEF27B"/>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Shape&#10;&#10;Description automatically generated with medium confidence">
            <a:extLst>
              <a:ext uri="{FF2B5EF4-FFF2-40B4-BE49-F238E27FC236}">
                <a16:creationId xmlns:a16="http://schemas.microsoft.com/office/drawing/2014/main" id="{D7BD2223-0F82-7897-38DA-5E41F6837177}"/>
              </a:ext>
            </a:extLst>
          </p:cNvPr>
          <p:cNvPicPr>
            <a:picLocks noChangeAspect="1"/>
          </p:cNvPicPr>
          <p:nvPr/>
        </p:nvPicPr>
        <p:blipFill>
          <a:blip r:embed="rId3"/>
          <a:stretch>
            <a:fillRect/>
          </a:stretch>
        </p:blipFill>
        <p:spPr>
          <a:xfrm>
            <a:off x="622549" y="4222658"/>
            <a:ext cx="3854945" cy="1522703"/>
          </a:xfrm>
          <a:prstGeom prst="rect">
            <a:avLst/>
          </a:prstGeom>
        </p:spPr>
      </p:pic>
      <p:sp>
        <p:nvSpPr>
          <p:cNvPr id="18" name="Rectangle 17">
            <a:extLst>
              <a:ext uri="{FF2B5EF4-FFF2-40B4-BE49-F238E27FC236}">
                <a16:creationId xmlns:a16="http://schemas.microsoft.com/office/drawing/2014/main" id="{7DD6C4F3-70FD-4F13-919C-702EE48864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80596" y="487090"/>
            <a:ext cx="6741849" cy="5897880"/>
          </a:xfrm>
          <a:prstGeom prst="rect">
            <a:avLst/>
          </a:prstGeom>
          <a:solidFill>
            <a:srgbClr val="FFFFFF"/>
          </a:solidFill>
          <a:ln w="190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Text&#10;&#10;Description automatically generated">
            <a:extLst>
              <a:ext uri="{FF2B5EF4-FFF2-40B4-BE49-F238E27FC236}">
                <a16:creationId xmlns:a16="http://schemas.microsoft.com/office/drawing/2014/main" id="{B774C08E-DDEA-4D5F-507E-A64A63FDD6F5}"/>
              </a:ext>
            </a:extLst>
          </p:cNvPr>
          <p:cNvPicPr>
            <a:picLocks noChangeAspect="1"/>
          </p:cNvPicPr>
          <p:nvPr/>
        </p:nvPicPr>
        <p:blipFill>
          <a:blip r:embed="rId4"/>
          <a:stretch>
            <a:fillRect/>
          </a:stretch>
        </p:blipFill>
        <p:spPr>
          <a:xfrm>
            <a:off x="5144764" y="1633194"/>
            <a:ext cx="6410084" cy="3605672"/>
          </a:xfrm>
          <a:prstGeom prst="rect">
            <a:avLst/>
          </a:prstGeom>
        </p:spPr>
      </p:pic>
    </p:spTree>
    <p:extLst>
      <p:ext uri="{BB962C8B-B14F-4D97-AF65-F5344CB8AC3E}">
        <p14:creationId xmlns:p14="http://schemas.microsoft.com/office/powerpoint/2010/main" val="23882564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D74041D8-7AEE-1DB6-941D-0AF607ABCEEB}"/>
              </a:ext>
            </a:extLst>
          </p:cNvPr>
          <p:cNvPicPr>
            <a:picLocks noChangeAspect="1"/>
          </p:cNvPicPr>
          <p:nvPr/>
        </p:nvPicPr>
        <p:blipFill>
          <a:blip r:embed="rId2"/>
          <a:stretch>
            <a:fillRect/>
          </a:stretch>
        </p:blipFill>
        <p:spPr>
          <a:xfrm>
            <a:off x="491836" y="360218"/>
            <a:ext cx="11007437" cy="5985164"/>
          </a:xfrm>
          <a:prstGeom prst="rect">
            <a:avLst/>
          </a:prstGeom>
        </p:spPr>
      </p:pic>
    </p:spTree>
    <p:extLst>
      <p:ext uri="{BB962C8B-B14F-4D97-AF65-F5344CB8AC3E}">
        <p14:creationId xmlns:p14="http://schemas.microsoft.com/office/powerpoint/2010/main" val="18773323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999FE9C-D8F9-4F9B-B95B-608C3EF6B2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4696" y="237744"/>
            <a:ext cx="11722608" cy="6382512"/>
          </a:xfrm>
          <a:prstGeom prst="rect">
            <a:avLst/>
          </a:prstGeom>
          <a:solidFill>
            <a:schemeClr val="bg2"/>
          </a:solidFill>
          <a:ln w="6350" cap="flat" cmpd="sng" algn="ctr">
            <a:noFill/>
            <a:prstDash val="solid"/>
          </a:ln>
          <a:effectLst>
            <a:softEdge rad="0"/>
          </a:effectLst>
        </p:spPr>
      </p:sp>
      <p:sp>
        <p:nvSpPr>
          <p:cNvPr id="11" name="Rectangle 10">
            <a:extLst>
              <a:ext uri="{FF2B5EF4-FFF2-40B4-BE49-F238E27FC236}">
                <a16:creationId xmlns:a16="http://schemas.microsoft.com/office/drawing/2014/main" id="{0E9B969E-CD96-4162-BA90-449BBDA95E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3162" cy="6858000"/>
          </a:xfrm>
          <a:prstGeom prst="rect">
            <a:avLst/>
          </a:prstGeom>
          <a:solidFill>
            <a:schemeClr val="accent1"/>
          </a:solidFill>
          <a:ln>
            <a:noFill/>
          </a:ln>
        </p:spPr>
        <p:style>
          <a:lnRef idx="2">
            <a:schemeClr val="accent1">
              <a:shade val="50000"/>
            </a:schemeClr>
          </a:lnRef>
          <a:fillRef idx="1002">
            <a:schemeClr val="lt2"/>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6B6401A4-FEE5-4976-857C-1FD0CDB2E2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23162" y="0"/>
            <a:ext cx="816874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 group of people posing for a picture in front of a castle&#10;&#10;Description automatically generated with medium confidence">
            <a:extLst>
              <a:ext uri="{FF2B5EF4-FFF2-40B4-BE49-F238E27FC236}">
                <a16:creationId xmlns:a16="http://schemas.microsoft.com/office/drawing/2014/main" id="{D8E313AA-378F-51B1-C41D-19E066B7144A}"/>
              </a:ext>
            </a:extLst>
          </p:cNvPr>
          <p:cNvPicPr>
            <a:picLocks noChangeAspect="1"/>
          </p:cNvPicPr>
          <p:nvPr/>
        </p:nvPicPr>
        <p:blipFill>
          <a:blip r:embed="rId2"/>
          <a:stretch>
            <a:fillRect/>
          </a:stretch>
        </p:blipFill>
        <p:spPr>
          <a:xfrm>
            <a:off x="4315075" y="1745841"/>
            <a:ext cx="7703794" cy="4217827"/>
          </a:xfrm>
          <a:prstGeom prst="rect">
            <a:avLst/>
          </a:prstGeom>
        </p:spPr>
      </p:pic>
      <p:sp>
        <p:nvSpPr>
          <p:cNvPr id="15" name="Rectangle 14">
            <a:extLst>
              <a:ext uri="{FF2B5EF4-FFF2-40B4-BE49-F238E27FC236}">
                <a16:creationId xmlns:a16="http://schemas.microsoft.com/office/drawing/2014/main" id="{047AF1DF-6993-45FB-92A5-C36B1A680F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25029" cy="6858000"/>
          </a:xfrm>
          <a:prstGeom prst="rect">
            <a:avLst/>
          </a:prstGeom>
          <a:blipFill dpi="0" rotWithShape="1">
            <a:blip r:embed="rId3">
              <a:alphaModFix amt="6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Rectangle 1">
            <a:extLst>
              <a:ext uri="{FF2B5EF4-FFF2-40B4-BE49-F238E27FC236}">
                <a16:creationId xmlns:a16="http://schemas.microsoft.com/office/drawing/2014/main" id="{2530665A-93ED-459A-EA8F-7D44B3CA46BD}"/>
              </a:ext>
            </a:extLst>
          </p:cNvPr>
          <p:cNvSpPr/>
          <p:nvPr/>
        </p:nvSpPr>
        <p:spPr>
          <a:xfrm>
            <a:off x="643337" y="2184036"/>
            <a:ext cx="2888439" cy="3869634"/>
          </a:xfrm>
          <a:prstGeom prst="rect">
            <a:avLst/>
          </a:prstGeom>
        </p:spPr>
        <p:txBody>
          <a:bodyPr vert="horz" lIns="91440" tIns="45720" rIns="91440" bIns="45720" rtlCol="0">
            <a:normAutofit/>
          </a:bodyPr>
          <a:lstStyle/>
          <a:p>
            <a:pPr indent="-182880" algn="ctr" defTabSz="914400">
              <a:spcAft>
                <a:spcPts val="600"/>
              </a:spcAft>
              <a:buClr>
                <a:schemeClr val="tx1">
                  <a:lumMod val="85000"/>
                  <a:lumOff val="15000"/>
                </a:schemeClr>
              </a:buClr>
              <a:buFont typeface="Garamond" pitchFamily="18" charset="0"/>
              <a:buChar char="◦"/>
            </a:pPr>
            <a:r>
              <a:rPr lang="en-US" sz="3200" dirty="0">
                <a:solidFill>
                  <a:srgbClr val="FFFFFF"/>
                </a:solidFill>
              </a:rPr>
              <a:t>Alternative services </a:t>
            </a:r>
          </a:p>
        </p:txBody>
      </p:sp>
      <p:sp>
        <p:nvSpPr>
          <p:cNvPr id="5" name="TextBox 4">
            <a:extLst>
              <a:ext uri="{FF2B5EF4-FFF2-40B4-BE49-F238E27FC236}">
                <a16:creationId xmlns:a16="http://schemas.microsoft.com/office/drawing/2014/main" id="{34674782-1125-0136-D49C-6E26C6E30F14}"/>
              </a:ext>
            </a:extLst>
          </p:cNvPr>
          <p:cNvSpPr txBox="1"/>
          <p:nvPr/>
        </p:nvSpPr>
        <p:spPr>
          <a:xfrm>
            <a:off x="6720102" y="627589"/>
            <a:ext cx="2893741" cy="461665"/>
          </a:xfrm>
          <a:prstGeom prst="rect">
            <a:avLst/>
          </a:prstGeom>
          <a:noFill/>
        </p:spPr>
        <p:txBody>
          <a:bodyPr wrap="none" rtlCol="0">
            <a:spAutoFit/>
          </a:bodyPr>
          <a:lstStyle/>
          <a:p>
            <a:r>
              <a:rPr lang="en-RO" sz="2400" b="1" dirty="0"/>
              <a:t>Travel and tourism</a:t>
            </a:r>
          </a:p>
        </p:txBody>
      </p:sp>
    </p:spTree>
    <p:extLst>
      <p:ext uri="{BB962C8B-B14F-4D97-AF65-F5344CB8AC3E}">
        <p14:creationId xmlns:p14="http://schemas.microsoft.com/office/powerpoint/2010/main" val="15009400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12EE44D-AD57-6C1D-A180-CB836618CA5D}"/>
              </a:ext>
            </a:extLst>
          </p:cNvPr>
          <p:cNvSpPr txBox="1"/>
          <p:nvPr/>
        </p:nvSpPr>
        <p:spPr>
          <a:xfrm>
            <a:off x="246395" y="284723"/>
            <a:ext cx="11629854" cy="2616101"/>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4. Alternative services</a:t>
            </a:r>
          </a:p>
          <a:p>
            <a:r>
              <a:rPr lang="en-GB" sz="1800" dirty="0">
                <a:effectLst/>
                <a:latin typeface="Times New Roman" panose="02020603050405020304" pitchFamily="18" charset="0"/>
                <a:ea typeface="Times New Roman" panose="02020603050405020304" pitchFamily="18" charset="0"/>
              </a:rPr>
              <a:t> </a:t>
            </a:r>
          </a:p>
          <a:p>
            <a:pPr indent="457200"/>
            <a:r>
              <a:rPr lang="en-GB" sz="1600" dirty="0">
                <a:effectLst/>
                <a:latin typeface="Arial" panose="020B0604020202020204" pitchFamily="34" charset="0"/>
                <a:ea typeface="Times New Roman" panose="02020603050405020304" pitchFamily="18" charset="0"/>
                <a:cs typeface="Arial" panose="020B0604020202020204" pitchFamily="34" charset="0"/>
              </a:rPr>
              <a:t>Covid 19 can be considered an opportunity for the tourism industry, as </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the travel and hospitality industry has weathered many catastrophic events, such as 9/11 and the Great Recession, and in every circumstance, travel always climbed back and flourished, said </a:t>
            </a:r>
            <a:r>
              <a:rPr lang="en-GB" sz="1600" dirty="0" err="1">
                <a:solidFill>
                  <a:srgbClr val="000000"/>
                </a:solidFill>
                <a:effectLst/>
                <a:latin typeface="Arial" panose="020B0604020202020204" pitchFamily="34" charset="0"/>
                <a:ea typeface="Times New Roman" panose="02020603050405020304" pitchFamily="18" charset="0"/>
                <a:cs typeface="Arial" panose="020B0604020202020204" pitchFamily="34" charset="0"/>
              </a:rPr>
              <a:t>Sooho</a:t>
            </a:r>
            <a:r>
              <a:rPr lang="en-GB" sz="16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Choi, global travel and hospitality lead at Publicis Sapient.</a:t>
            </a:r>
            <a:r>
              <a:rPr lang="en-GB" sz="1600" dirty="0">
                <a:effectLst/>
                <a:latin typeface="Arial" panose="020B0604020202020204" pitchFamily="34" charset="0"/>
                <a:ea typeface="Times New Roman" panose="02020603050405020304" pitchFamily="18" charset="0"/>
                <a:cs typeface="Arial" panose="020B0604020202020204" pitchFamily="34" charset="0"/>
              </a:rPr>
              <a:t> M&amp;S could also focus on opening a new company in the tourism industry, offering experiences and travel options, as the pandemic is over and more and more people are starting to travel again. Some of the services the company can offer include transportation such as ticketing, car rentals, accommodation, food and beverage, entertainment and education. One good example that we know of is </a:t>
            </a:r>
            <a:r>
              <a:rPr lang="en-GB" sz="1600" dirty="0" err="1">
                <a:effectLst/>
                <a:latin typeface="Arial" panose="020B0604020202020204" pitchFamily="34" charset="0"/>
                <a:ea typeface="Times New Roman" panose="02020603050405020304" pitchFamily="18" charset="0"/>
                <a:cs typeface="Arial" panose="020B0604020202020204" pitchFamily="34" charset="0"/>
              </a:rPr>
              <a:t>Altex</a:t>
            </a:r>
            <a:r>
              <a:rPr lang="en-GB" sz="1600" dirty="0">
                <a:effectLst/>
                <a:latin typeface="Arial" panose="020B0604020202020204" pitchFamily="34" charset="0"/>
                <a:ea typeface="Times New Roman" panose="02020603050405020304" pitchFamily="18" charset="0"/>
                <a:cs typeface="Arial" panose="020B0604020202020204" pitchFamily="34" charset="0"/>
              </a:rPr>
              <a:t>, a company that is a market leader in electro IT in Romania who last year started selling holiday packages through </a:t>
            </a:r>
            <a:r>
              <a:rPr lang="en-GB" sz="1600" dirty="0" err="1">
                <a:effectLst/>
                <a:latin typeface="Arial" panose="020B0604020202020204" pitchFamily="34" charset="0"/>
                <a:ea typeface="Times New Roman" panose="02020603050405020304" pitchFamily="18" charset="0"/>
                <a:cs typeface="Arial" panose="020B0604020202020204" pitchFamily="34" charset="0"/>
              </a:rPr>
              <a:t>Altex</a:t>
            </a:r>
            <a:r>
              <a:rPr lang="en-GB" sz="1600" dirty="0">
                <a:effectLst/>
                <a:latin typeface="Arial" panose="020B0604020202020204" pitchFamily="34" charset="0"/>
                <a:ea typeface="Times New Roman" panose="02020603050405020304" pitchFamily="18" charset="0"/>
                <a:cs typeface="Arial" panose="020B0604020202020204" pitchFamily="34" charset="0"/>
              </a:rPr>
              <a:t> Travel, and it had great success in Romania with over 10,000 travel packages sold.</a:t>
            </a:r>
          </a:p>
        </p:txBody>
      </p:sp>
    </p:spTree>
    <p:extLst>
      <p:ext uri="{BB962C8B-B14F-4D97-AF65-F5344CB8AC3E}">
        <p14:creationId xmlns:p14="http://schemas.microsoft.com/office/powerpoint/2010/main" val="1611313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52B1591-FBBA-A125-C672-5FB04D661AC5}"/>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RO"/>
          </a:p>
        </p:txBody>
      </p:sp>
      <p:pic>
        <p:nvPicPr>
          <p:cNvPr id="1025" name="Picture 3" descr="Logo&#10;&#10;Description automatically generated with medium confidence">
            <a:extLst>
              <a:ext uri="{FF2B5EF4-FFF2-40B4-BE49-F238E27FC236}">
                <a16:creationId xmlns:a16="http://schemas.microsoft.com/office/drawing/2014/main" id="{23A7EFAF-99E4-D442-3FF9-96E62EBB8D43}"/>
              </a:ext>
            </a:extLst>
          </p:cNvPr>
          <p:cNvPicPr>
            <a:picLocks noChangeAspect="1" noChangeArrowheads="1"/>
          </p:cNvPicPr>
          <p:nvPr/>
        </p:nvPicPr>
        <p:blipFill>
          <a:blip r:embed="rId2" r:link="rId3">
            <a:extLst>
              <a:ext uri="{28A0092B-C50C-407E-A947-70E740481C1C}">
                <a14:useLocalDpi xmlns:a14="http://schemas.microsoft.com/office/drawing/2010/main" val="0"/>
              </a:ext>
            </a:extLst>
          </a:blip>
          <a:srcRect/>
          <a:stretch>
            <a:fillRect/>
          </a:stretch>
        </p:blipFill>
        <p:spPr bwMode="auto">
          <a:xfrm>
            <a:off x="926299" y="196410"/>
            <a:ext cx="2417496" cy="64651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4">
            <a:extLst>
              <a:ext uri="{FF2B5EF4-FFF2-40B4-BE49-F238E27FC236}">
                <a16:creationId xmlns:a16="http://schemas.microsoft.com/office/drawing/2014/main" id="{2DB6AE4E-2204-0160-FECC-021418DE5E0C}"/>
              </a:ext>
            </a:extLst>
          </p:cNvPr>
          <p:cNvSpPr>
            <a:spLocks noChangeArrowheads="1"/>
          </p:cNvSpPr>
          <p:nvPr/>
        </p:nvSpPr>
        <p:spPr bwMode="auto">
          <a:xfrm>
            <a:off x="0" y="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RO"/>
          </a:p>
        </p:txBody>
      </p:sp>
      <p:pic>
        <p:nvPicPr>
          <p:cNvPr id="1027" name="Picture 2" descr="sendle_11/10/20_article_image_1">
            <a:extLst>
              <a:ext uri="{FF2B5EF4-FFF2-40B4-BE49-F238E27FC236}">
                <a16:creationId xmlns:a16="http://schemas.microsoft.com/office/drawing/2014/main" id="{49A288F9-F9B2-7643-D72D-52FE148EE7AF}"/>
              </a:ext>
            </a:extLst>
          </p:cNvPr>
          <p:cNvPicPr>
            <a:picLocks noChangeAspect="1" noChangeArrowheads="1"/>
          </p:cNvPicPr>
          <p:nvPr/>
        </p:nvPicPr>
        <p:blipFill>
          <a:blip r:embed="rId4" r:link="rId5">
            <a:extLst>
              <a:ext uri="{28A0092B-C50C-407E-A947-70E740481C1C}">
                <a14:useLocalDpi xmlns:a14="http://schemas.microsoft.com/office/drawing/2010/main" val="0"/>
              </a:ext>
            </a:extLst>
          </a:blip>
          <a:srcRect/>
          <a:stretch>
            <a:fillRect/>
          </a:stretch>
        </p:blipFill>
        <p:spPr bwMode="auto">
          <a:xfrm>
            <a:off x="5285860" y="2534625"/>
            <a:ext cx="6376102" cy="286995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73DEF68-D2C8-FE73-BA03-96C74EF6E181}"/>
              </a:ext>
            </a:extLst>
          </p:cNvPr>
          <p:cNvSpPr txBox="1"/>
          <p:nvPr/>
        </p:nvSpPr>
        <p:spPr>
          <a:xfrm>
            <a:off x="5682121" y="1577800"/>
            <a:ext cx="5583580" cy="584775"/>
          </a:xfrm>
          <a:prstGeom prst="rect">
            <a:avLst/>
          </a:prstGeom>
          <a:noFill/>
        </p:spPr>
        <p:txBody>
          <a:bodyPr wrap="none" rtlCol="0">
            <a:spAutoFit/>
          </a:bodyPr>
          <a:lstStyle/>
          <a:p>
            <a:r>
              <a:rPr lang="en-RO" sz="3200" b="1" dirty="0"/>
              <a:t>First strategy - sustainability</a:t>
            </a:r>
          </a:p>
        </p:txBody>
      </p:sp>
    </p:spTree>
    <p:extLst>
      <p:ext uri="{BB962C8B-B14F-4D97-AF65-F5344CB8AC3E}">
        <p14:creationId xmlns:p14="http://schemas.microsoft.com/office/powerpoint/2010/main" val="1445300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4F41976-E6A7-0797-D67F-56D08B019BC7}"/>
              </a:ext>
            </a:extLst>
          </p:cNvPr>
          <p:cNvSpPr txBox="1"/>
          <p:nvPr/>
        </p:nvSpPr>
        <p:spPr>
          <a:xfrm>
            <a:off x="262822" y="279248"/>
            <a:ext cx="11607952" cy="3970318"/>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5. Strategy one</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The first strategy on how the products or services of this company can be improved to gain additional customer satisfaction in a post-pandemic era is to keep developing sustainability in all the companies the organisations. In 2015, world leaders at the United Nations (UN) agreed on 17 goals that would create a better world by 2030. These goals focus on eradicating poverty, fighting inequality, and ending climate change. All the companies are trying to do their best nowadays to implement these goals and develop sustainably. With the exception of the goals the company is already developing, the sustainability strategy could introduce offering remote work, providing public transit commuter benefits, using sustainable products, making use of second-hand finds, reducing, reusing and recycling, composting the organic matter, using more sustainable packaging, making energy-efficient upgrades, using green web hosting services, doing business with other green businesses, buying carbon offset and many other small changes that can be done on a daily basis. Businesses of all sizes, and especially bigger companies, such as Apple with its commitment to being 100 per cent carbon neutral by 2030 or Salesforce, which has already achieved net-zero greenhouse gas emissions globally and delivers a carbon-neutral cloud, are already proving that it is possible to be a successful business without damaging the environment. </a:t>
            </a:r>
          </a:p>
        </p:txBody>
      </p:sp>
    </p:spTree>
    <p:extLst>
      <p:ext uri="{BB962C8B-B14F-4D97-AF65-F5344CB8AC3E}">
        <p14:creationId xmlns:p14="http://schemas.microsoft.com/office/powerpoint/2010/main" val="57557912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hade val="92000"/>
                <a:satMod val="160000"/>
              </a:schemeClr>
            </a:gs>
            <a:gs pos="77000">
              <a:schemeClr val="bg2">
                <a:tint val="100000"/>
                <a:shade val="73000"/>
                <a:satMod val="155000"/>
              </a:schemeClr>
            </a:gs>
            <a:gs pos="100000">
              <a:schemeClr val="bg2">
                <a:tint val="100000"/>
                <a:shade val="67000"/>
                <a:satMod val="145000"/>
              </a:schemeClr>
            </a:gs>
          </a:gsLst>
          <a:lin ang="54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61877CC4-D40F-4AA7-9918-B650DE6DCB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alphaModFix amt="45000"/>
              <a:duotone>
                <a:schemeClr val="accent1">
                  <a:shade val="45000"/>
                  <a:satMod val="135000"/>
                </a:schemeClr>
                <a:prstClr val="white"/>
              </a:duotone>
            </a:blip>
            <a:srcRect/>
            <a:tile tx="-44450" ty="38100" sx="85000" sy="85000" flip="none" algn="tl"/>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a:extLst>
              <a:ext uri="{FF2B5EF4-FFF2-40B4-BE49-F238E27FC236}">
                <a16:creationId xmlns:a16="http://schemas.microsoft.com/office/drawing/2014/main" id="{27AA3049-D42F-46F6-856C-F9B8925E64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307870" y="1267730"/>
            <a:ext cx="9576262" cy="4307950"/>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15" name="Rectangle 14">
            <a:extLst>
              <a:ext uri="{FF2B5EF4-FFF2-40B4-BE49-F238E27FC236}">
                <a16:creationId xmlns:a16="http://schemas.microsoft.com/office/drawing/2014/main" id="{FEC7C2A9-C77C-442E-800B-313E0D3F20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47801" y="1411615"/>
            <a:ext cx="9296400" cy="4034770"/>
          </a:xfrm>
          <a:prstGeom prst="rect">
            <a:avLst/>
          </a:prstGeom>
          <a:noFill/>
          <a:ln w="6350" cap="sq" cmpd="sng" algn="ctr">
            <a:solidFill>
              <a:schemeClr val="tx1">
                <a:lumMod val="75000"/>
                <a:lumOff val="25000"/>
              </a:schemeClr>
            </a:solidFill>
            <a:prstDash val="solid"/>
            <a:miter lim="800000"/>
          </a:ln>
          <a:effectLst/>
        </p:spPr>
      </p:sp>
      <p:sp>
        <p:nvSpPr>
          <p:cNvPr id="17" name="Rectangle 16">
            <a:extLst>
              <a:ext uri="{FF2B5EF4-FFF2-40B4-BE49-F238E27FC236}">
                <a16:creationId xmlns:a16="http://schemas.microsoft.com/office/drawing/2014/main" id="{007B62E5-5E62-4CB8-AFD5-1B59D2B620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1267730"/>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9" name="Group 18">
            <a:extLst>
              <a:ext uri="{FF2B5EF4-FFF2-40B4-BE49-F238E27FC236}">
                <a16:creationId xmlns:a16="http://schemas.microsoft.com/office/drawing/2014/main" id="{99BCEFE9-2CB0-4D92-9EAF-2AD0F6B8F58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28372" y="1267730"/>
            <a:ext cx="1567331" cy="645295"/>
            <a:chOff x="5318306" y="1386268"/>
            <a:chExt cx="1567331" cy="645295"/>
          </a:xfrm>
        </p:grpSpPr>
        <p:cxnSp>
          <p:nvCxnSpPr>
            <p:cNvPr id="20" name="Straight Connector 19">
              <a:extLst>
                <a:ext uri="{FF2B5EF4-FFF2-40B4-BE49-F238E27FC236}">
                  <a16:creationId xmlns:a16="http://schemas.microsoft.com/office/drawing/2014/main" id="{F147C330-3181-415C-816F-4382214102A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0F6163FB-E4BC-4359-ABB1-1FAA985798E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6885637" y="1386268"/>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089531CE-7400-41BD-B67A-AAE15984D6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5318306" y="2031563"/>
              <a:ext cx="1567331"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grpSp>
      <p:sp>
        <p:nvSpPr>
          <p:cNvPr id="24" name="Rectangle 23">
            <a:extLst>
              <a:ext uri="{FF2B5EF4-FFF2-40B4-BE49-F238E27FC236}">
                <a16:creationId xmlns:a16="http://schemas.microsoft.com/office/drawing/2014/main" id="{3FDE5BFC-3EE4-424F-8B09-D39AB3D3E1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3190" y="457200"/>
            <a:ext cx="11281609" cy="5943603"/>
          </a:xfrm>
          <a:prstGeom prst="rect">
            <a:avLst/>
          </a:prstGeom>
          <a:solidFill>
            <a:schemeClr val="bg1"/>
          </a:solidFill>
          <a:ln w="6350" cap="flat" cmpd="sng" algn="ctr">
            <a:noFill/>
            <a:prstDash val="solid"/>
          </a:ln>
          <a:effectLst>
            <a:outerShdw blurRad="50800" algn="ctr" rotWithShape="0">
              <a:prstClr val="black">
                <a:alpha val="66000"/>
              </a:prstClr>
            </a:outerShdw>
            <a:softEdge rad="0"/>
          </a:effectLst>
        </p:spPr>
      </p:sp>
      <p:sp>
        <p:nvSpPr>
          <p:cNvPr id="26" name="Rectangle 25">
            <a:extLst>
              <a:ext uri="{FF2B5EF4-FFF2-40B4-BE49-F238E27FC236}">
                <a16:creationId xmlns:a16="http://schemas.microsoft.com/office/drawing/2014/main" id="{4F317600-94F1-41B1-99DA-15FD1DAA02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6738" y="621793"/>
            <a:ext cx="10954512" cy="5614416"/>
          </a:xfrm>
          <a:prstGeom prst="rect">
            <a:avLst/>
          </a:prstGeom>
          <a:noFill/>
          <a:ln w="6350" cap="sq" cmpd="sng" algn="ctr">
            <a:solidFill>
              <a:schemeClr val="tx1">
                <a:lumMod val="75000"/>
                <a:lumOff val="25000"/>
              </a:schemeClr>
            </a:solidFill>
            <a:prstDash val="solid"/>
            <a:miter lim="800000"/>
          </a:ln>
          <a:effectLst/>
        </p:spPr>
      </p:sp>
      <p:sp>
        <p:nvSpPr>
          <p:cNvPr id="2" name="TextBox 1">
            <a:extLst>
              <a:ext uri="{FF2B5EF4-FFF2-40B4-BE49-F238E27FC236}">
                <a16:creationId xmlns:a16="http://schemas.microsoft.com/office/drawing/2014/main" id="{E1EFD8D3-1DD0-1C19-BD62-9F8B44732265}"/>
              </a:ext>
            </a:extLst>
          </p:cNvPr>
          <p:cNvSpPr txBox="1"/>
          <p:nvPr/>
        </p:nvSpPr>
        <p:spPr>
          <a:xfrm>
            <a:off x="1227607" y="4246247"/>
            <a:ext cx="9732773" cy="1465112"/>
          </a:xfrm>
          <a:prstGeom prst="rect">
            <a:avLst/>
          </a:prstGeom>
        </p:spPr>
        <p:txBody>
          <a:bodyPr vert="horz" lIns="91440" tIns="45720" rIns="91440" bIns="45720" rtlCol="0" anchor="ctr">
            <a:normAutofit/>
          </a:bodyPr>
          <a:lstStyle/>
          <a:p>
            <a:pPr algn="ctr" defTabSz="914400">
              <a:lnSpc>
                <a:spcPct val="83000"/>
              </a:lnSpc>
              <a:spcBef>
                <a:spcPct val="0"/>
              </a:spcBef>
              <a:spcAft>
                <a:spcPts val="600"/>
              </a:spcAft>
            </a:pPr>
            <a:r>
              <a:rPr lang="en-US" sz="3600" cap="all" spc="-100" dirty="0">
                <a:solidFill>
                  <a:schemeClr val="tx1">
                    <a:lumMod val="85000"/>
                    <a:lumOff val="15000"/>
                  </a:schemeClr>
                </a:solidFill>
                <a:latin typeface="+mj-lt"/>
              </a:rPr>
              <a:t>Second strategy – customer service</a:t>
            </a:r>
          </a:p>
        </p:txBody>
      </p:sp>
      <p:pic>
        <p:nvPicPr>
          <p:cNvPr id="4" name="Picture 3" descr="Text, whiteboard&#10;&#10;Description automatically generated">
            <a:extLst>
              <a:ext uri="{FF2B5EF4-FFF2-40B4-BE49-F238E27FC236}">
                <a16:creationId xmlns:a16="http://schemas.microsoft.com/office/drawing/2014/main" id="{7758DE9A-2CBB-8700-C3E0-C7B09C515D82}"/>
              </a:ext>
            </a:extLst>
          </p:cNvPr>
          <p:cNvPicPr>
            <a:picLocks noChangeAspect="1"/>
          </p:cNvPicPr>
          <p:nvPr/>
        </p:nvPicPr>
        <p:blipFill rotWithShape="1">
          <a:blip r:embed="rId3"/>
          <a:srcRect t="14403" r="-2" b="20121"/>
          <a:stretch/>
        </p:blipFill>
        <p:spPr>
          <a:xfrm>
            <a:off x="598811" y="629209"/>
            <a:ext cx="5739742" cy="2993899"/>
          </a:xfrm>
          <a:prstGeom prst="rect">
            <a:avLst/>
          </a:prstGeom>
        </p:spPr>
      </p:pic>
      <p:pic>
        <p:nvPicPr>
          <p:cNvPr id="6" name="Picture 5" descr="Text&#10;&#10;Description automatically generated">
            <a:extLst>
              <a:ext uri="{FF2B5EF4-FFF2-40B4-BE49-F238E27FC236}">
                <a16:creationId xmlns:a16="http://schemas.microsoft.com/office/drawing/2014/main" id="{08C76894-2E26-E5D8-3CB7-81C0A6692FAC}"/>
              </a:ext>
            </a:extLst>
          </p:cNvPr>
          <p:cNvPicPr>
            <a:picLocks noChangeAspect="1"/>
          </p:cNvPicPr>
          <p:nvPr/>
        </p:nvPicPr>
        <p:blipFill rotWithShape="1">
          <a:blip r:embed="rId4"/>
          <a:srcRect r="3152" b="-4"/>
          <a:stretch/>
        </p:blipFill>
        <p:spPr>
          <a:xfrm>
            <a:off x="6356481" y="617981"/>
            <a:ext cx="5214769" cy="2993899"/>
          </a:xfrm>
          <a:prstGeom prst="rect">
            <a:avLst/>
          </a:prstGeom>
        </p:spPr>
      </p:pic>
      <p:sp>
        <p:nvSpPr>
          <p:cNvPr id="28" name="Rectangle 27">
            <a:extLst>
              <a:ext uri="{FF2B5EF4-FFF2-40B4-BE49-F238E27FC236}">
                <a16:creationId xmlns:a16="http://schemas.microsoft.com/office/drawing/2014/main" id="{EA7CD68A-2602-4B93-9131-73F81CD1E3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135880" y="446824"/>
            <a:ext cx="1920240" cy="73152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cxnSp>
        <p:nvCxnSpPr>
          <p:cNvPr id="30" name="Straight Connector 29">
            <a:extLst>
              <a:ext uri="{FF2B5EF4-FFF2-40B4-BE49-F238E27FC236}">
                <a16:creationId xmlns:a16="http://schemas.microsoft.com/office/drawing/2014/main" id="{7E40A739-8874-4C84-A500-3D97532945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2" name="Straight Connector 31">
            <a:extLst>
              <a:ext uri="{FF2B5EF4-FFF2-40B4-BE49-F238E27FC236}">
                <a16:creationId xmlns:a16="http://schemas.microsoft.com/office/drawing/2014/main" id="{E662589D-5C73-487A-B80E-8B2E9CEDF5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941820" y="446823"/>
            <a:ext cx="0" cy="64008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cxnSp>
        <p:nvCxnSpPr>
          <p:cNvPr id="34" name="Straight Connector 33">
            <a:extLst>
              <a:ext uri="{FF2B5EF4-FFF2-40B4-BE49-F238E27FC236}">
                <a16:creationId xmlns:a16="http://schemas.microsoft.com/office/drawing/2014/main" id="{804DD379-E4DD-4444-A6B0-B7634A0F2BE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250180" y="1092118"/>
            <a:ext cx="1691640" cy="0"/>
          </a:xfrm>
          <a:prstGeom prst="line">
            <a:avLst/>
          </a:prstGeom>
          <a:solidFill>
            <a:schemeClr val="tx1">
              <a:lumMod val="85000"/>
              <a:lumOff val="15000"/>
            </a:schemeClr>
          </a:solidFill>
          <a:ln>
            <a:solidFill>
              <a:schemeClr val="tx1"/>
            </a:solidFill>
            <a:miter lim="800000"/>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11890904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5642817-2C30-BEAF-72C1-727E40DC71AC}"/>
              </a:ext>
            </a:extLst>
          </p:cNvPr>
          <p:cNvSpPr txBox="1"/>
          <p:nvPr/>
        </p:nvSpPr>
        <p:spPr>
          <a:xfrm>
            <a:off x="251871" y="290199"/>
            <a:ext cx="11629854" cy="3693319"/>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6. Strategy two</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Another strategy identified to gain more customer satisfaction is improving the brand image with the help of the people that work in the company because most of the time is not only about the quality of the products and services offered but the whole experience the customer has.  Brand awareness is one of the most significant factors that contribute to the successful running of a business. According to LinkedIn, brand image is the sum impression of a company’s “personality” in the minds of customers. It can be at the same time factual and imaginary. The brand image develops over time as a result of customers’ cumulative experience across numerous touch points, and it fosters a sense of trust. </a:t>
            </a:r>
            <a:r>
              <a:rPr lang="en-GB" sz="1800" dirty="0" err="1">
                <a:effectLst/>
                <a:latin typeface="Times New Roman" panose="02020603050405020304" pitchFamily="18" charset="0"/>
                <a:ea typeface="Times New Roman" panose="02020603050405020304" pitchFamily="18" charset="0"/>
              </a:rPr>
              <a:t>Keshari</a:t>
            </a:r>
            <a:r>
              <a:rPr lang="en-GB" sz="1800" dirty="0">
                <a:effectLst/>
                <a:latin typeface="Times New Roman" panose="02020603050405020304" pitchFamily="18" charset="0"/>
                <a:ea typeface="Times New Roman" panose="02020603050405020304" pitchFamily="18" charset="0"/>
              </a:rPr>
              <a:t> (2022) identifies that good customer support establishes trust and a lasting relationship with the customers. It transcends the relationship from a purely transactional one to a stronger bond of loyalty. Research has proved that acquiring new customers is 8-10 times more expensive than retaining old ones. High-quality customer support is a fantastic way of hooking on to old customers and keeping them anchored to the brand. The strategy of offering training to improve customer service skills and increase customer satisfaction is very efficient in the post-pandemic era.</a:t>
            </a:r>
          </a:p>
        </p:txBody>
      </p:sp>
    </p:spTree>
    <p:extLst>
      <p:ext uri="{BB962C8B-B14F-4D97-AF65-F5344CB8AC3E}">
        <p14:creationId xmlns:p14="http://schemas.microsoft.com/office/powerpoint/2010/main" val="329843575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2155CD3-83BB-4AEA-A737-FFB45BF5B9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C9481AC0-C94A-42B2-A337-8F2BD27B4C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1044" y="374904"/>
            <a:ext cx="11409913" cy="6108192"/>
          </a:xfrm>
          <a:prstGeom prst="rect">
            <a:avLst/>
          </a:prstGeom>
          <a:noFill/>
          <a:ln w="6350" cap="sq">
            <a:solidFill>
              <a:srgbClr val="FFFFFF"/>
            </a:solidFill>
            <a:miter lim="800000"/>
          </a:ln>
        </p:spPr>
        <p:style>
          <a:lnRef idx="2">
            <a:schemeClr val="accent1">
              <a:shade val="50000"/>
            </a:schemeClr>
          </a:lnRef>
          <a:fillRef idx="1">
            <a:schemeClr val="accent1"/>
          </a:fillRef>
          <a:effectRef idx="0">
            <a:schemeClr val="accent1"/>
          </a:effectRef>
          <a:fontRef idx="minor">
            <a:schemeClr val="lt1"/>
          </a:fontRef>
        </p:style>
      </p:sp>
      <p:sp>
        <p:nvSpPr>
          <p:cNvPr id="12" name="Rectangle 11">
            <a:extLst>
              <a:ext uri="{FF2B5EF4-FFF2-40B4-BE49-F238E27FC236}">
                <a16:creationId xmlns:a16="http://schemas.microsoft.com/office/drawing/2014/main" id="{9C990ECF-0B2F-4372-9715-326BA840E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736" y="539496"/>
            <a:ext cx="11082528" cy="5779008"/>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blue sign with white text&#10;&#10;Description automatically generated with low confidence">
            <a:extLst>
              <a:ext uri="{FF2B5EF4-FFF2-40B4-BE49-F238E27FC236}">
                <a16:creationId xmlns:a16="http://schemas.microsoft.com/office/drawing/2014/main" id="{23242C69-3062-1A30-FE07-29CC712C9103}"/>
              </a:ext>
            </a:extLst>
          </p:cNvPr>
          <p:cNvPicPr>
            <a:picLocks noChangeAspect="1"/>
          </p:cNvPicPr>
          <p:nvPr/>
        </p:nvPicPr>
        <p:blipFill>
          <a:blip r:embed="rId2">
            <a:grayscl/>
          </a:blip>
          <a:stretch>
            <a:fillRect/>
          </a:stretch>
        </p:blipFill>
        <p:spPr>
          <a:xfrm>
            <a:off x="876469" y="962772"/>
            <a:ext cx="10439062" cy="4932456"/>
          </a:xfrm>
          <a:prstGeom prst="rect">
            <a:avLst/>
          </a:prstGeom>
        </p:spPr>
      </p:pic>
    </p:spTree>
    <p:extLst>
      <p:ext uri="{BB962C8B-B14F-4D97-AF65-F5344CB8AC3E}">
        <p14:creationId xmlns:p14="http://schemas.microsoft.com/office/powerpoint/2010/main" val="254327160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C2399E3-0AE6-1070-6DFF-FC638B90B38D}"/>
              </a:ext>
            </a:extLst>
          </p:cNvPr>
          <p:cNvSpPr txBox="1"/>
          <p:nvPr/>
        </p:nvSpPr>
        <p:spPr>
          <a:xfrm>
            <a:off x="257346" y="257346"/>
            <a:ext cx="11629854" cy="1754326"/>
          </a:xfrm>
          <a:prstGeom prst="rect">
            <a:avLst/>
          </a:prstGeom>
          <a:noFill/>
        </p:spPr>
        <p:txBody>
          <a:bodyPr wrap="square">
            <a:spAutoFit/>
          </a:bodyPr>
          <a:lstStyle/>
          <a:p>
            <a:r>
              <a:rPr lang="en-GB" sz="1800" dirty="0">
                <a:effectLst/>
                <a:latin typeface="Times New Roman" panose="02020603050405020304" pitchFamily="18" charset="0"/>
                <a:ea typeface="Times New Roman" panose="02020603050405020304" pitchFamily="18" charset="0"/>
              </a:rPr>
              <a:t>Slide 7 Conclusion</a:t>
            </a:r>
          </a:p>
          <a:p>
            <a:r>
              <a:rPr lang="en-GB" sz="1800" dirty="0">
                <a:effectLst/>
                <a:latin typeface="Times New Roman" panose="02020603050405020304" pitchFamily="18" charset="0"/>
                <a:ea typeface="Times New Roman" panose="02020603050405020304" pitchFamily="18" charset="0"/>
              </a:rPr>
              <a:t> </a:t>
            </a:r>
          </a:p>
          <a:p>
            <a:r>
              <a:rPr lang="en-GB" sz="1800" dirty="0">
                <a:effectLst/>
                <a:latin typeface="Times New Roman" panose="02020603050405020304" pitchFamily="18" charset="0"/>
                <a:ea typeface="Times New Roman" panose="02020603050405020304" pitchFamily="18" charset="0"/>
              </a:rPr>
              <a:t>	In conclusion, Marks and Spencer is an impressive brand that is rapidly growing and expanding into the fields of the future. The two main alternative products and services recommended include sustainability products and travel and tourism services, while the two strategies proposed include developing a sustainable business in all the operative areas and offering training for amazing customer service. </a:t>
            </a:r>
          </a:p>
        </p:txBody>
      </p:sp>
    </p:spTree>
    <p:extLst>
      <p:ext uri="{BB962C8B-B14F-4D97-AF65-F5344CB8AC3E}">
        <p14:creationId xmlns:p14="http://schemas.microsoft.com/office/powerpoint/2010/main" val="353999154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16D10AE6-4481-3112-6BBB-AB777C011702}"/>
              </a:ext>
            </a:extLst>
          </p:cNvPr>
          <p:cNvSpPr/>
          <p:nvPr/>
        </p:nvSpPr>
        <p:spPr>
          <a:xfrm>
            <a:off x="224971" y="219731"/>
            <a:ext cx="11742057" cy="6294031"/>
          </a:xfrm>
          <a:prstGeom prst="rect">
            <a:avLst/>
          </a:prstGeom>
        </p:spPr>
        <p:txBody>
          <a:bodyPr wrap="square">
            <a:spAutoFit/>
          </a:bodyPr>
          <a:lstStyle/>
          <a:p>
            <a:r>
              <a:rPr lang="en-GB" sz="1300" dirty="0">
                <a:latin typeface="Times New Roman" panose="02020603050405020304" pitchFamily="18" charset="0"/>
                <a:ea typeface="Times New Roman" panose="02020603050405020304" pitchFamily="18" charset="0"/>
              </a:rPr>
              <a:t>References:</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Brasov county (2021) </a:t>
            </a:r>
            <a:r>
              <a:rPr lang="en-GB" sz="1300" i="1" dirty="0" err="1">
                <a:latin typeface="Times New Roman" panose="02020603050405020304" pitchFamily="18" charset="0"/>
                <a:ea typeface="Times New Roman" panose="02020603050405020304" pitchFamily="18" charset="0"/>
              </a:rPr>
              <a:t>Altex</a:t>
            </a:r>
            <a:r>
              <a:rPr lang="en-GB" sz="1300" i="1" dirty="0">
                <a:latin typeface="Times New Roman" panose="02020603050405020304" pitchFamily="18" charset="0"/>
                <a:ea typeface="Times New Roman" panose="02020603050405020304" pitchFamily="18" charset="0"/>
              </a:rPr>
              <a:t> Romania launches </a:t>
            </a:r>
            <a:r>
              <a:rPr lang="en-GB" sz="1300" i="1" dirty="0" err="1">
                <a:latin typeface="Times New Roman" panose="02020603050405020304" pitchFamily="18" charset="0"/>
                <a:ea typeface="Times New Roman" panose="02020603050405020304" pitchFamily="18" charset="0"/>
              </a:rPr>
              <a:t>Altex</a:t>
            </a:r>
            <a:r>
              <a:rPr lang="en-GB" sz="1300" i="1" dirty="0">
                <a:latin typeface="Times New Roman" panose="02020603050405020304" pitchFamily="18" charset="0"/>
                <a:ea typeface="Times New Roman" panose="02020603050405020304" pitchFamily="18" charset="0"/>
              </a:rPr>
              <a:t> Travel, in partnership with tour operator </a:t>
            </a:r>
            <a:r>
              <a:rPr lang="en-GB" sz="1300" i="1" dirty="0" err="1">
                <a:latin typeface="Times New Roman" panose="02020603050405020304" pitchFamily="18" charset="0"/>
                <a:ea typeface="Times New Roman" panose="02020603050405020304" pitchFamily="18" charset="0"/>
              </a:rPr>
              <a:t>Karpaten</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2"/>
              </a:rPr>
              <a:t>https://brasov.co/2021/10/03/altex-romania-launches-altex-travel-in-partnership-with-tour-operator-karpaten-turism/</a:t>
            </a:r>
            <a:r>
              <a:rPr lang="en-GB" sz="1300" dirty="0">
                <a:latin typeface="Times New Roman" panose="02020603050405020304" pitchFamily="18" charset="0"/>
                <a:ea typeface="Times New Roman" panose="02020603050405020304" pitchFamily="18" charset="0"/>
              </a:rPr>
              <a:t> (Accessed at: 29 Jun 2022)</a:t>
            </a:r>
          </a:p>
          <a:p>
            <a:endParaRPr lang="en-RO" sz="1300" dirty="0">
              <a:latin typeface="Times New Roman" panose="02020603050405020304" pitchFamily="18" charset="0"/>
              <a:ea typeface="Times New Roman" panose="02020603050405020304" pitchFamily="18" charset="0"/>
            </a:endParaRPr>
          </a:p>
          <a:p>
            <a:r>
              <a:rPr lang="en-GB" sz="1300" dirty="0" err="1">
                <a:latin typeface="Times New Roman" panose="02020603050405020304" pitchFamily="18" charset="0"/>
                <a:ea typeface="Times New Roman" panose="02020603050405020304" pitchFamily="18" charset="0"/>
              </a:rPr>
              <a:t>Keshari</a:t>
            </a:r>
            <a:r>
              <a:rPr lang="en-GB" sz="1300" dirty="0">
                <a:latin typeface="Times New Roman" panose="02020603050405020304" pitchFamily="18" charset="0"/>
                <a:ea typeface="Times New Roman" panose="02020603050405020304" pitchFamily="18" charset="0"/>
              </a:rPr>
              <a:t>, S. (2022) </a:t>
            </a:r>
            <a:r>
              <a:rPr lang="en-GB" sz="1300" i="1" dirty="0">
                <a:latin typeface="Times New Roman" panose="02020603050405020304" pitchFamily="18" charset="0"/>
                <a:ea typeface="Times New Roman" panose="02020603050405020304" pitchFamily="18" charset="0"/>
              </a:rPr>
              <a:t>4 ways to </a:t>
            </a:r>
            <a:r>
              <a:rPr lang="en-GB" sz="1300" i="1" dirty="0" err="1">
                <a:latin typeface="Times New Roman" panose="02020603050405020304" pitchFamily="18" charset="0"/>
                <a:ea typeface="Times New Roman" panose="02020603050405020304" pitchFamily="18" charset="0"/>
              </a:rPr>
              <a:t>improvce</a:t>
            </a:r>
            <a:r>
              <a:rPr lang="en-GB" sz="1300" i="1" dirty="0">
                <a:latin typeface="Times New Roman" panose="02020603050405020304" pitchFamily="18" charset="0"/>
                <a:ea typeface="Times New Roman" panose="02020603050405020304" pitchFamily="18" charset="0"/>
              </a:rPr>
              <a:t> brand image through customer support</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3"/>
              </a:rPr>
              <a:t>https://cloud28plus.com/en/article/4-ways-to-improve-brand-image-through-customer-support</a:t>
            </a:r>
            <a:r>
              <a:rPr lang="en-GB" sz="1300" dirty="0">
                <a:latin typeface="Times New Roman" panose="02020603050405020304" pitchFamily="18" charset="0"/>
                <a:ea typeface="Times New Roman" panose="02020603050405020304" pitchFamily="18" charset="0"/>
              </a:rPr>
              <a:t> (Accessed at: 29 Jun 2022)</a:t>
            </a:r>
          </a:p>
          <a:p>
            <a:r>
              <a:rPr lang="en-GB" sz="1300" dirty="0">
                <a:latin typeface="Times New Roman" panose="02020603050405020304" pitchFamily="18" charset="0"/>
                <a:ea typeface="Times New Roman" panose="02020603050405020304" pitchFamily="18" charset="0"/>
              </a:rPr>
              <a:t> </a:t>
            </a:r>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LinkedIn (2018) </a:t>
            </a:r>
            <a:r>
              <a:rPr lang="en-GB" sz="1300" i="1" dirty="0">
                <a:latin typeface="Times New Roman" panose="02020603050405020304" pitchFamily="18" charset="0"/>
                <a:ea typeface="Times New Roman" panose="02020603050405020304" pitchFamily="18" charset="0"/>
              </a:rPr>
              <a:t>9 ways to improve your brand image</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4"/>
              </a:rPr>
              <a:t>https://www.linkedin.com/pulse/9-ways-improve-your-brand-image-lauren-smith/</a:t>
            </a:r>
            <a:r>
              <a:rPr lang="en-GB" sz="1300" dirty="0">
                <a:latin typeface="Times New Roman" panose="02020603050405020304" pitchFamily="18" charset="0"/>
                <a:ea typeface="Times New Roman" panose="02020603050405020304" pitchFamily="18" charset="0"/>
              </a:rPr>
              <a:t> (Accessed at: 29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(2022) </a:t>
            </a:r>
            <a:r>
              <a:rPr lang="en-GB" sz="1300" i="1" dirty="0">
                <a:latin typeface="Times New Roman" panose="02020603050405020304" pitchFamily="18" charset="0"/>
                <a:ea typeface="Times New Roman" panose="02020603050405020304" pitchFamily="18" charset="0"/>
              </a:rPr>
              <a:t>About us</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5"/>
              </a:rPr>
              <a:t>https://corporate.marksandspencer.com/aboutus</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Bank (2022</a:t>
            </a:r>
            <a:r>
              <a:rPr lang="en-GB" sz="1300" i="1" dirty="0">
                <a:latin typeface="Times New Roman" panose="02020603050405020304" pitchFamily="18" charset="0"/>
                <a:ea typeface="Times New Roman" panose="02020603050405020304" pitchFamily="18" charset="0"/>
              </a:rPr>
              <a:t>) Bank</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6"/>
              </a:rPr>
              <a:t>https://bank.marksandspencer.com</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Energy (2022</a:t>
            </a:r>
            <a:r>
              <a:rPr lang="en-GB" sz="1300" i="1" dirty="0">
                <a:latin typeface="Times New Roman" panose="02020603050405020304" pitchFamily="18" charset="0"/>
                <a:ea typeface="Times New Roman" panose="02020603050405020304" pitchFamily="18" charset="0"/>
              </a:rPr>
              <a:t>) Energy</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7"/>
              </a:rPr>
              <a:t>https://www.mandsenergy.com</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(2022</a:t>
            </a:r>
            <a:r>
              <a:rPr lang="en-GB" sz="1300" i="1" dirty="0">
                <a:latin typeface="Times New Roman" panose="02020603050405020304" pitchFamily="18" charset="0"/>
                <a:ea typeface="Times New Roman" panose="02020603050405020304" pitchFamily="18" charset="0"/>
              </a:rPr>
              <a:t>) Food, </a:t>
            </a:r>
            <a:r>
              <a:rPr lang="en-GB" sz="1300" dirty="0">
                <a:latin typeface="Times New Roman" panose="02020603050405020304" pitchFamily="18" charset="0"/>
                <a:ea typeface="Times New Roman" panose="02020603050405020304" pitchFamily="18" charset="0"/>
              </a:rPr>
              <a:t>available at: </a:t>
            </a:r>
            <a:r>
              <a:rPr lang="en-GB" sz="1300" u="sng" dirty="0">
                <a:solidFill>
                  <a:srgbClr val="0563C1"/>
                </a:solidFill>
                <a:latin typeface="Times New Roman" panose="02020603050405020304" pitchFamily="18" charset="0"/>
                <a:ea typeface="Times New Roman" panose="02020603050405020304" pitchFamily="18" charset="0"/>
                <a:hlinkClick r:id="rId8"/>
              </a:rPr>
              <a:t>https://corporate.marksandspencer.com/aboutus/food</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(2022) </a:t>
            </a:r>
            <a:r>
              <a:rPr lang="en-GB" sz="1300" i="1" dirty="0">
                <a:latin typeface="Times New Roman" panose="02020603050405020304" pitchFamily="18" charset="0"/>
                <a:ea typeface="Times New Roman" panose="02020603050405020304" pitchFamily="18" charset="0"/>
              </a:rPr>
              <a:t>Home</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9"/>
              </a:rPr>
              <a:t>https://www.marksandspencer.com</a:t>
            </a:r>
            <a:r>
              <a:rPr lang="en-GB" sz="1300" dirty="0">
                <a:latin typeface="Times New Roman" panose="02020603050405020304" pitchFamily="18" charset="0"/>
                <a:ea typeface="Times New Roman" panose="02020603050405020304" pitchFamily="18" charset="0"/>
              </a:rPr>
              <a:t> (Accessed at: 25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M&amp;S (2022) </a:t>
            </a:r>
            <a:r>
              <a:rPr lang="en-GB" sz="1300" i="1" dirty="0">
                <a:latin typeface="Times New Roman" panose="02020603050405020304" pitchFamily="18" charset="0"/>
                <a:ea typeface="Times New Roman" panose="02020603050405020304" pitchFamily="18" charset="0"/>
              </a:rPr>
              <a:t>Sustainability</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10"/>
              </a:rPr>
              <a:t>https://corporate.marksandspencer.com/sustainability/sustainability-at-mands</a:t>
            </a:r>
            <a:r>
              <a:rPr lang="en-GB" sz="1300" dirty="0">
                <a:latin typeface="Times New Roman" panose="02020603050405020304" pitchFamily="18" charset="0"/>
                <a:ea typeface="Times New Roman" panose="02020603050405020304" pitchFamily="18" charset="0"/>
              </a:rPr>
              <a:t> (Accessed at: 27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Nelson, T (2021) </a:t>
            </a:r>
            <a:r>
              <a:rPr lang="en-GB" sz="1300" i="1" dirty="0">
                <a:latin typeface="Times New Roman" panose="02020603050405020304" pitchFamily="18" charset="0"/>
                <a:ea typeface="Times New Roman" panose="02020603050405020304" pitchFamily="18" charset="0"/>
              </a:rPr>
              <a:t>Ikea is now selling a hot new product: renewable energy,</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11"/>
              </a:rPr>
              <a:t>https://www.architecturaldigest.com/story/ikea-now-selling-new-product-renewable-energy</a:t>
            </a:r>
            <a:r>
              <a:rPr lang="en-GB" sz="1300" dirty="0">
                <a:latin typeface="Times New Roman" panose="02020603050405020304" pitchFamily="18" charset="0"/>
                <a:ea typeface="Times New Roman" panose="02020603050405020304" pitchFamily="18" charset="0"/>
              </a:rPr>
              <a:t> (Accessed at: 29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Publicis Sapient (2022) </a:t>
            </a:r>
            <a:r>
              <a:rPr lang="en-GB" sz="1300" i="1" dirty="0">
                <a:latin typeface="Times New Roman" panose="02020603050405020304" pitchFamily="18" charset="0"/>
                <a:ea typeface="Times New Roman" panose="02020603050405020304" pitchFamily="18" charset="0"/>
              </a:rPr>
              <a:t>How travel brands can succeed in a post Covid 19 world</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12"/>
              </a:rPr>
              <a:t>https://www.publicissapient.com/insights/covid_19_how_travel_brands_can_learn_from_past_crisis</a:t>
            </a:r>
            <a:r>
              <a:rPr lang="en-GB" sz="1300" dirty="0">
                <a:latin typeface="Times New Roman" panose="02020603050405020304" pitchFamily="18" charset="0"/>
                <a:ea typeface="Times New Roman" panose="02020603050405020304" pitchFamily="18" charset="0"/>
              </a:rPr>
              <a:t> (Accessed at: 27 Jun 2022)</a:t>
            </a:r>
          </a:p>
          <a:p>
            <a:endParaRPr lang="en-RO" sz="1300" dirty="0">
              <a:latin typeface="Times New Roman" panose="02020603050405020304" pitchFamily="18" charset="0"/>
              <a:ea typeface="Times New Roman" panose="02020603050405020304" pitchFamily="18" charset="0"/>
            </a:endParaRPr>
          </a:p>
          <a:p>
            <a:r>
              <a:rPr lang="en-GB" sz="1300" dirty="0">
                <a:latin typeface="Times New Roman" panose="02020603050405020304" pitchFamily="18" charset="0"/>
                <a:ea typeface="Times New Roman" panose="02020603050405020304" pitchFamily="18" charset="0"/>
              </a:rPr>
              <a:t>Start Us Insights (2022) </a:t>
            </a:r>
            <a:r>
              <a:rPr lang="en-GB" sz="1300" i="1" dirty="0">
                <a:latin typeface="Times New Roman" panose="02020603050405020304" pitchFamily="18" charset="0"/>
                <a:ea typeface="Times New Roman" panose="02020603050405020304" pitchFamily="18" charset="0"/>
              </a:rPr>
              <a:t>Top 10 renewable energy trends &amp; innovations in 2022</a:t>
            </a:r>
            <a:r>
              <a:rPr lang="en-GB" sz="1300" dirty="0">
                <a:latin typeface="Times New Roman" panose="02020603050405020304" pitchFamily="18" charset="0"/>
                <a:ea typeface="Times New Roman" panose="02020603050405020304" pitchFamily="18" charset="0"/>
              </a:rPr>
              <a:t>, available at: </a:t>
            </a:r>
            <a:r>
              <a:rPr lang="en-GB" sz="1300" u="sng" dirty="0">
                <a:solidFill>
                  <a:srgbClr val="0563C1"/>
                </a:solidFill>
                <a:latin typeface="Times New Roman" panose="02020603050405020304" pitchFamily="18" charset="0"/>
                <a:ea typeface="Times New Roman" panose="02020603050405020304" pitchFamily="18" charset="0"/>
                <a:hlinkClick r:id="rId13"/>
              </a:rPr>
              <a:t>https://www.startus-insights.com/innovators-guide/top-10-renewable-energy-trends-2022/</a:t>
            </a:r>
            <a:r>
              <a:rPr lang="en-GB" sz="1300" dirty="0">
                <a:latin typeface="Times New Roman" panose="02020603050405020304" pitchFamily="18" charset="0"/>
                <a:ea typeface="Times New Roman" panose="02020603050405020304" pitchFamily="18" charset="0"/>
              </a:rPr>
              <a:t> (Accessed at: 27 Jun 2022)</a:t>
            </a:r>
            <a:endParaRPr lang="en-RO" sz="1300" dirty="0">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110848424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 name="Picture 2" descr="A picture containing logo&#10;&#10;Description automatically generated">
            <a:extLst>
              <a:ext uri="{FF2B5EF4-FFF2-40B4-BE49-F238E27FC236}">
                <a16:creationId xmlns:a16="http://schemas.microsoft.com/office/drawing/2014/main" id="{F2165474-2D5C-9A68-5A7A-B3A8C4533EB0}"/>
              </a:ext>
            </a:extLst>
          </p:cNvPr>
          <p:cNvPicPr>
            <a:picLocks noChangeAspect="1"/>
          </p:cNvPicPr>
          <p:nvPr/>
        </p:nvPicPr>
        <p:blipFill rotWithShape="1">
          <a:blip r:embed="rId2"/>
          <a:srcRect t="4433" b="11298"/>
          <a:stretch/>
        </p:blipFill>
        <p:spPr>
          <a:xfrm>
            <a:off x="20" y="10"/>
            <a:ext cx="12191980" cy="6857990"/>
          </a:xfrm>
          <a:prstGeom prst="rect">
            <a:avLst/>
          </a:prstGeom>
        </p:spPr>
      </p:pic>
    </p:spTree>
    <p:extLst>
      <p:ext uri="{BB962C8B-B14F-4D97-AF65-F5344CB8AC3E}">
        <p14:creationId xmlns:p14="http://schemas.microsoft.com/office/powerpoint/2010/main" val="167123723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avon">
  <a:themeElements>
    <a:clrScheme name="Savon">
      <a:dk1>
        <a:sysClr val="windowText" lastClr="000000"/>
      </a:dk1>
      <a:lt1>
        <a:sysClr val="window" lastClr="FFFFFF"/>
      </a:lt1>
      <a:dk2>
        <a:srgbClr val="1485A4"/>
      </a:dk2>
      <a:lt2>
        <a:srgbClr val="E3DED1"/>
      </a:lt2>
      <a:accent1>
        <a:srgbClr val="1CADE4"/>
      </a:accent1>
      <a:accent2>
        <a:srgbClr val="2683C6"/>
      </a:accent2>
      <a:accent3>
        <a:srgbClr val="27CED7"/>
      </a:accent3>
      <a:accent4>
        <a:srgbClr val="42BA97"/>
      </a:accent4>
      <a:accent5>
        <a:srgbClr val="3E8853"/>
      </a:accent5>
      <a:accent6>
        <a:srgbClr val="62A39F"/>
      </a:accent6>
      <a:hlink>
        <a:srgbClr val="F49100"/>
      </a:hlink>
      <a:folHlink>
        <a:srgbClr val="739D9B"/>
      </a:folHlink>
    </a:clrScheme>
    <a:fontScheme name="Savon">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Savon">
      <a:fillStyleLst>
        <a:solidFill>
          <a:schemeClr val="phClr"/>
        </a:solidFill>
        <a:gradFill rotWithShape="1">
          <a:gsLst>
            <a:gs pos="0">
              <a:schemeClr val="phClr">
                <a:tint val="60000"/>
                <a:satMod val="105000"/>
                <a:lumMod val="105000"/>
              </a:schemeClr>
            </a:gs>
            <a:gs pos="100000">
              <a:schemeClr val="phClr">
                <a:tint val="65000"/>
                <a:satMod val="100000"/>
                <a:lumMod val="100000"/>
              </a:schemeClr>
            </a:gs>
            <a:gs pos="100000">
              <a:schemeClr val="phClr">
                <a:tint val="70000"/>
                <a:satMod val="100000"/>
                <a:lumMod val="100000"/>
              </a:schemeClr>
            </a:gs>
          </a:gsLst>
          <a:lin ang="5400000" scaled="0"/>
        </a:gradFill>
        <a:gradFill rotWithShape="1">
          <a:gsLst>
            <a:gs pos="0">
              <a:schemeClr val="phClr">
                <a:satMod val="100000"/>
                <a:lumMod val="100000"/>
              </a:schemeClr>
            </a:gs>
            <a:gs pos="50000">
              <a:schemeClr val="phClr">
                <a:shade val="99000"/>
                <a:satMod val="105000"/>
                <a:lumMod val="100000"/>
              </a:schemeClr>
            </a:gs>
            <a:gs pos="100000">
              <a:schemeClr val="phClr">
                <a:shade val="98000"/>
                <a:satMod val="105000"/>
                <a:lumMod val="100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outerShdw blurRad="38100" dist="12700" dir="5400000" algn="ctr" rotWithShape="0">
              <a:srgbClr val="000000">
                <a:alpha val="63000"/>
              </a:srgbClr>
            </a:outerShdw>
          </a:effectLst>
        </a:effectStyle>
        <a:effectStyle>
          <a:effectLst>
            <a:outerShdw blurRad="57150" dist="19050" dir="5400000" algn="ctr" rotWithShape="0">
              <a:srgbClr val="000000">
                <a:alpha val="63000"/>
              </a:srgbClr>
            </a:outerShdw>
          </a:effectLst>
          <a:scene3d>
            <a:camera prst="orthographicFront">
              <a:rot lat="0" lon="0" rev="0"/>
            </a:camera>
            <a:lightRig rig="flat" dir="tl">
              <a:rot lat="0" lon="0" rev="4200000"/>
            </a:lightRig>
          </a:scene3d>
          <a:sp3d prstMaterial="flat">
            <a:bevelT w="50800" h="63500" prst="riblet"/>
          </a:sp3d>
        </a:effectStyle>
      </a:effectStyleLst>
      <a:bgFillStyleLst>
        <a:solidFill>
          <a:schemeClr val="phClr"/>
        </a:solidFill>
        <a:gradFill rotWithShape="1">
          <a:gsLst>
            <a:gs pos="0">
              <a:schemeClr val="phClr">
                <a:tint val="90000"/>
                <a:shade val="92000"/>
                <a:satMod val="160000"/>
              </a:schemeClr>
            </a:gs>
            <a:gs pos="77000">
              <a:schemeClr val="phClr">
                <a:tint val="100000"/>
                <a:shade val="73000"/>
                <a:satMod val="155000"/>
              </a:schemeClr>
            </a:gs>
            <a:gs pos="100000">
              <a:schemeClr val="phClr">
                <a:tint val="100000"/>
                <a:shade val="67000"/>
                <a:satMod val="145000"/>
              </a:schemeClr>
            </a:gs>
          </a:gsLst>
          <a:lin ang="5400000" scaled="0"/>
        </a:gradFill>
        <a:blipFill rotWithShape="1">
          <a:blip xmlns:r="http://schemas.openxmlformats.org/officeDocument/2006/relationships" r:embed="rId1">
            <a:duotone>
              <a:schemeClr val="phClr">
                <a:tint val="95000"/>
              </a:schemeClr>
              <a:schemeClr val="phClr">
                <a:shade val="92000"/>
                <a:satMod val="115000"/>
              </a:schemeClr>
            </a:duotone>
          </a:blip>
          <a:tile tx="0" ty="0" sx="60000" sy="60000" flip="none" algn="tl"/>
        </a:blipFill>
      </a:bgFillStyleLst>
    </a:fmtScheme>
  </a:themeElements>
  <a:objectDefaults/>
  <a:extraClrSchemeLst/>
  <a:extLst>
    <a:ext uri="{05A4C25C-085E-4340-85A3-A5531E510DB2}">
      <thm15:themeFamily xmlns:thm15="http://schemas.microsoft.com/office/thememl/2012/main" name="Savon" id="{1306E473-ED32-493B-A2D0-240A757EDD34}" vid="{C20BADFE-D095-436F-9677-9264042809F0}"/>
    </a:ext>
  </a:extLst>
</a:theme>
</file>

<file path=docProps/app.xml><?xml version="1.0" encoding="utf-8"?>
<Properties xmlns="http://schemas.openxmlformats.org/officeDocument/2006/extended-properties" xmlns:vt="http://schemas.openxmlformats.org/officeDocument/2006/docPropsVTypes">
  <Template>Savon</Template>
  <TotalTime>0</TotalTime>
  <Words>1559</Words>
  <Application>Microsoft Office PowerPoint</Application>
  <PresentationFormat>Widescreen</PresentationFormat>
  <Paragraphs>69</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Garamond</vt:lpstr>
      <vt:lpstr>Times New Roman</vt:lpstr>
      <vt:lpstr>Savon</vt:lpstr>
      <vt:lpstr>Marks &amp; spencer group plc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Marks &amp; spencer group plc</dc:title>
  <dc:creator>RAH18105029</dc:creator>
  <cp:lastModifiedBy>Mihaela Sandu Sandu-Rizea (2126225)</cp:lastModifiedBy>
  <cp:revision>4</cp:revision>
  <dcterms:created xsi:type="dcterms:W3CDTF">2022-06-29T08:13:20Z</dcterms:created>
  <dcterms:modified xsi:type="dcterms:W3CDTF">2022-07-20T08:57:39Z</dcterms:modified>
</cp:coreProperties>
</file>