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4"/>
    <p:sldMasterId id="2147483648" r:id="rId5"/>
  </p:sldMasterIdLst>
  <p:notesMasterIdLst>
    <p:notesMasterId r:id="rId16"/>
  </p:notesMasterIdLst>
  <p:sldIdLst>
    <p:sldId id="276" r:id="rId6"/>
    <p:sldId id="265" r:id="rId7"/>
    <p:sldId id="294" r:id="rId8"/>
    <p:sldId id="283" r:id="rId9"/>
    <p:sldId id="285" r:id="rId10"/>
    <p:sldId id="286" r:id="rId11"/>
    <p:sldId id="292" r:id="rId12"/>
    <p:sldId id="291" r:id="rId13"/>
    <p:sldId id="297" r:id="rId14"/>
    <p:sldId id="29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2EB"/>
    <a:srgbClr val="FDFBF9"/>
    <a:srgbClr val="F2E6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BDFC49-3BD2-52C1-FBB4-FA921C512668}" v="36" dt="2024-09-17T07:42:39.033"/>
    <p1510:client id="{7ED2B952-C78A-54A5-056B-D289FDD19C7E}" v="117" dt="2024-09-16T16:30:45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0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9C946-6295-4A00-9F5C-8EECBC9D1FA0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C830B-E840-4366-B4CE-AE29525A9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66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42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>
                <a:cs typeface="+mn-lt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889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>
                <a:cs typeface="+mn-lt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809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7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54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4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177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866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802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8C830B-E840-4366-B4CE-AE29525A98A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285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16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873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4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61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26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63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67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83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72927-C6F3-EEDD-9F51-A88605A76A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08A50C-357C-AFC1-0963-D360F2EB36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00CC8-8DA3-6836-54C7-289FE4815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80FC2-4B7E-CCE3-A48A-3FBF7D94D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FEB75-42A2-E246-EA57-7F4465B1E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907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22980-2B33-DDEF-CF43-49E7F512E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9CD49-E29D-7029-7FD2-1B5693D99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624A8-5F52-36D2-10F6-74F2BF535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B14513-E6CA-584A-0C8B-A2C87F8BD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94836-A1E2-9DCF-699C-710D8A5CA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285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E0815-DFDE-99DA-4246-85A49FEC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5FFB03-8227-48F4-46A5-C974EC602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8B131-0846-D313-50E9-7D3856632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9B06B-E074-2BAA-404D-D94E6FC0A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4129F-733C-8B3A-DD9A-F986F5284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61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1F784-C4D3-7843-4B54-C84F36703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5D7F1-3525-5E05-35AD-D1E9ACE10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59814D-892E-8FAE-9801-AD22F9A8B7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450355-9A98-A96C-17F7-366EED413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88CFAE-8BDD-E50C-6CC1-F68BD7A0C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906C6-47BF-4A8D-2769-609D14F92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23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820D5-576A-012F-BBE8-A33E89F53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D4FB60-046D-6352-84C2-0890115B9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24FC03-7A02-C09C-0B96-26947CFD2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D8FB8A-32BF-7D16-32A9-0F182E2743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C965F6-2D0F-BC8D-99B5-20A6C25E4E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7CE95A-5DF4-1A19-62C0-AED97F325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740891-B3FD-84D4-01AE-6CD812611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64B524-2327-6088-879A-69A260E81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146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50698-3C25-4A80-018F-DA836F862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1F6E3E-0036-B787-48E2-2CCC1B06A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88D4BB-4F3B-057E-56F3-6B072E8CC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85529A-F7F3-D396-2101-5AFB7647C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131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57055F-0E33-B2FD-F602-F40C03E0E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BF86D5-1894-CBE3-52D2-217123B4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C51DD5-67E0-AD6A-4556-8432D5C5C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758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DC9CF-B08A-1685-6BDA-793E107FE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FF821-5CC8-DC9D-6D6C-420066C0F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5B9B12-A0C3-2F61-C3F3-E0238B649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77362-3705-131A-4607-9995468EB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26A753-EB6C-E163-D4A1-1CB87220F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A9F320-C686-45AF-44CB-33FDA7090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3628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6D24F-E564-AAD4-9248-24CC6CC87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D8EF7F-AB82-09FE-E53F-2FAE39283A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910BAC-C4F3-7629-8F1C-87E7F93DC7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462149-ED77-C5C4-1D93-4B06A1E5F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A0461C-563D-7C41-978C-C7D381ADD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1B714-0714-4A88-D7C6-62ADE9E2B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873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0CDA6-2938-E31E-FE2D-2E23B4A11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A9918-55A3-F131-55C1-EE65FB3487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F4F52-7AA3-5009-83AD-29F33733D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45904-97B1-5457-1FE5-38358B5A2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F2043-4E2B-3690-78BC-1CAF2E53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12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671D8-A4A2-9F81-EEF1-11223CA603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01730-1EE0-0733-C8BC-EEFFC11D8D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E8506-2097-114A-F6EA-7DDDDE4E0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10FEC-E0C9-4643-DCAB-CAD488711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00AE4-A10B-B455-82AA-D237AB09E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9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28DC5A9-8A3B-48F3-A38C-E436BF798B9E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F126FCF-A4B3-4FA7-A25A-AC49E27F5807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515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52C6AD-700C-72A1-7BA0-027B66CE0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9BAFF1-FCB8-D1CF-0920-74E2FE5F6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DD16-B5A9-2CD6-B2BF-B280C76AA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8ECFBD-5974-4807-A078-4B7737B4FEAC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8DEB6-BDF7-92B5-E088-2D23ABACE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8E26A-1D37-30D9-286C-74E62980C0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876BD0-560D-42E3-A6FE-2E5AE430D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4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uwtsd.ac.uk/experience-facilities/student-support-wellbeing/careers-servic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orms.office.com/e/ax0dSJMJ4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3" descr="A screenshot of a computer">
            <a:extLst>
              <a:ext uri="{FF2B5EF4-FFF2-40B4-BE49-F238E27FC236}">
                <a16:creationId xmlns:a16="http://schemas.microsoft.com/office/drawing/2014/main" id="{B6208AB6-8449-87DE-EC6E-696E4FCC960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60" t="21403" r="12297" b="3296"/>
          <a:stretch/>
        </p:blipFill>
        <p:spPr>
          <a:xfrm>
            <a:off x="-83457" y="0"/>
            <a:ext cx="12358914" cy="685800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218792-4F21-FACD-9FB2-5BCC33645A32}"/>
              </a:ext>
            </a:extLst>
          </p:cNvPr>
          <p:cNvSpPr txBox="1"/>
          <p:nvPr/>
        </p:nvSpPr>
        <p:spPr>
          <a:xfrm>
            <a:off x="4108971" y="874455"/>
            <a:ext cx="6127314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ea typeface="Calibri"/>
                <a:cs typeface="Calibri"/>
              </a:rPr>
              <a:t>Eich</a:t>
            </a:r>
            <a:r>
              <a:rPr lang="en-US" sz="3200" b="1" dirty="0">
                <a:ea typeface="Calibri"/>
                <a:cs typeface="Calibri"/>
              </a:rPr>
              <a:t> </a:t>
            </a:r>
            <a:r>
              <a:rPr lang="en-US" sz="3200" b="1" dirty="0" err="1">
                <a:ea typeface="Calibri"/>
                <a:cs typeface="Calibri"/>
              </a:rPr>
              <a:t>cefnogi</a:t>
            </a:r>
            <a:r>
              <a:rPr lang="en-US" sz="3200" b="1" dirty="0">
                <a:ea typeface="Calibri"/>
                <a:cs typeface="Calibri"/>
              </a:rPr>
              <a:t>:</a:t>
            </a:r>
          </a:p>
          <a:p>
            <a:pPr algn="ctr"/>
            <a:r>
              <a:rPr lang="en-US" sz="3200" b="1" dirty="0">
                <a:ea typeface="Calibri"/>
                <a:cs typeface="Calibri"/>
              </a:rPr>
              <a:t>Gwasanaethau </a:t>
            </a:r>
            <a:r>
              <a:rPr lang="en-US" sz="3200" b="1" dirty="0" err="1">
                <a:ea typeface="Calibri"/>
                <a:cs typeface="Calibri"/>
              </a:rPr>
              <a:t>Myfyrwyr</a:t>
            </a:r>
            <a:r>
              <a:rPr lang="en-US" sz="3200" b="1" dirty="0">
                <a:ea typeface="Calibri"/>
                <a:cs typeface="Calibri"/>
              </a:rPr>
              <a:t> PCYDDS</a:t>
            </a:r>
          </a:p>
          <a:p>
            <a:pPr algn="ctr"/>
            <a:endParaRPr lang="en-US" sz="3200" b="1" dirty="0">
              <a:ea typeface="Calibri"/>
              <a:cs typeface="Calibri"/>
            </a:endParaRPr>
          </a:p>
          <a:p>
            <a:pPr algn="ctr"/>
            <a:r>
              <a:rPr lang="en-US" sz="3200" b="1" dirty="0">
                <a:ea typeface="Calibri"/>
                <a:cs typeface="Calibri"/>
              </a:rPr>
              <a:t>Supporting you:</a:t>
            </a:r>
          </a:p>
          <a:p>
            <a:pPr algn="ctr"/>
            <a:r>
              <a:rPr lang="en-US" sz="3200" b="1" dirty="0">
                <a:ea typeface="Calibri"/>
                <a:cs typeface="Calibri"/>
              </a:rPr>
              <a:t>UWTSD Student Services</a:t>
            </a:r>
          </a:p>
        </p:txBody>
      </p:sp>
    </p:spTree>
    <p:extLst>
      <p:ext uri="{BB962C8B-B14F-4D97-AF65-F5344CB8AC3E}">
        <p14:creationId xmlns:p14="http://schemas.microsoft.com/office/powerpoint/2010/main" val="27137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0" y="4906546"/>
            <a:ext cx="12210675" cy="19514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0" y="0"/>
            <a:ext cx="12210676" cy="5622983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644585-70B1-E3B8-0081-86A873197CDA}"/>
              </a:ext>
            </a:extLst>
          </p:cNvPr>
          <p:cNvSpPr/>
          <p:nvPr/>
        </p:nvSpPr>
        <p:spPr>
          <a:xfrm>
            <a:off x="174022" y="208442"/>
            <a:ext cx="6146182" cy="375487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u="sng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Sut?</a:t>
            </a:r>
            <a:endParaRPr lang="en-GB" sz="3200" b="1" u="sng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endParaRPr lang="en-GB" sz="1400" b="1" dirty="0">
              <a:ln w="0"/>
              <a:latin typeface="Calibri"/>
              <a:ea typeface="Calibri"/>
              <a:cs typeface="Segoe UI"/>
            </a:endParaRPr>
          </a:p>
          <a:p>
            <a:endParaRPr lang="en-GB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Rydym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yn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canolbwyntio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eich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cefnogi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gyrraedd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eich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potensial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llawn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gyda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gwybodaeth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cyngor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ac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arweiniad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cymorth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ymarferol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ac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emosiynol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ansawdd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uchel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GB" sz="1200" dirty="0">
              <a:latin typeface="Calibri"/>
              <a:ea typeface="Calibri"/>
              <a:cs typeface="Segoe UI"/>
            </a:endParaRPr>
          </a:p>
          <a:p>
            <a:endParaRPr lang="en-GB" sz="12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egoe UI"/>
              <a:cs typeface="Segoe U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5C4A40-C151-134C-7066-233D8448A1E9}"/>
              </a:ext>
            </a:extLst>
          </p:cNvPr>
          <p:cNvSpPr txBox="1"/>
          <p:nvPr/>
        </p:nvSpPr>
        <p:spPr>
          <a:xfrm>
            <a:off x="6286977" y="213350"/>
            <a:ext cx="5827058" cy="37548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How?</a:t>
            </a:r>
          </a:p>
          <a:p>
            <a:endParaRPr lang="en-US" sz="1400" b="1" dirty="0">
              <a:ea typeface="Calibri"/>
              <a:cs typeface="Calibri"/>
            </a:endParaRPr>
          </a:p>
          <a:p>
            <a:endParaRPr lang="en-GB" sz="28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We’re focused on supporting you to reach your full potential with high quality information, advice and guidance, practical and emotional support.</a:t>
            </a:r>
          </a:p>
          <a:p>
            <a:endParaRPr lang="en-US" sz="1200" dirty="0">
              <a:ea typeface="Calibri"/>
              <a:cs typeface="Calibri"/>
            </a:endParaRPr>
          </a:p>
          <a:p>
            <a:endParaRPr lang="en-US" sz="12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735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0" y="4906546"/>
            <a:ext cx="12210675" cy="19514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0" y="0"/>
            <a:ext cx="12210676" cy="5622983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644585-70B1-E3B8-0081-86A873197CDA}"/>
              </a:ext>
            </a:extLst>
          </p:cNvPr>
          <p:cNvSpPr/>
          <p:nvPr/>
        </p:nvSpPr>
        <p:spPr>
          <a:xfrm>
            <a:off x="174022" y="208442"/>
            <a:ext cx="6146182" cy="33239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u="sng" dirty="0" err="1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Pwy</a:t>
            </a:r>
            <a:r>
              <a:rPr lang="en-GB" sz="3200" b="1" u="sng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3200" b="1" u="sng" dirty="0" err="1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ydym</a:t>
            </a:r>
            <a:r>
              <a:rPr lang="en-GB" sz="3200" b="1" u="sng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3200" b="1" u="sng" dirty="0" err="1">
                <a:ln w="0"/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ni</a:t>
            </a:r>
            <a:endParaRPr lang="en-GB" sz="3200" b="1" u="sng" dirty="0">
              <a:ln w="0"/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endParaRPr lang="en-GB" sz="1400" b="1" dirty="0">
              <a:ln w="0"/>
              <a:latin typeface="Calibri"/>
              <a:ea typeface="Calibri"/>
              <a:cs typeface="Segoe UI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Gwasanaeth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Gyrfaoedd</a:t>
            </a:r>
            <a:endParaRPr lang="en-GB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Cefnogaeth</a:t>
            </a: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Llesiant</a:t>
            </a:r>
            <a:endParaRPr lang="en-GB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Cymorth </a:t>
            </a:r>
            <a:r>
              <a:rPr lang="en-GB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Ariannol</a:t>
            </a:r>
            <a:endParaRPr lang="en-GB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Cymorth Dysgu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HWB </a:t>
            </a:r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GB" sz="1200" dirty="0">
              <a:latin typeface="Calibri"/>
              <a:ea typeface="Calibri"/>
              <a:cs typeface="Segoe UI"/>
            </a:endParaRPr>
          </a:p>
          <a:p>
            <a:endParaRPr lang="en-GB" sz="12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egoe UI"/>
              <a:cs typeface="Segoe U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5C4A40-C151-134C-7066-233D8448A1E9}"/>
              </a:ext>
            </a:extLst>
          </p:cNvPr>
          <p:cNvSpPr txBox="1"/>
          <p:nvPr/>
        </p:nvSpPr>
        <p:spPr>
          <a:xfrm>
            <a:off x="6286977" y="213350"/>
            <a:ext cx="5827058" cy="29546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Who we are</a:t>
            </a:r>
          </a:p>
          <a:p>
            <a:endParaRPr lang="en-US" sz="1400" b="1" dirty="0">
              <a:ea typeface="Calibri"/>
              <a:cs typeface="Calibri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Careers Service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Wellbeing Support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Money Support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Learning Support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HWB</a:t>
            </a:r>
          </a:p>
        </p:txBody>
      </p:sp>
    </p:spTree>
    <p:extLst>
      <p:ext uri="{BB962C8B-B14F-4D97-AF65-F5344CB8AC3E}">
        <p14:creationId xmlns:p14="http://schemas.microsoft.com/office/powerpoint/2010/main" val="176317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4546393"/>
            <a:ext cx="12210675" cy="23116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8676" y="0"/>
            <a:ext cx="12210676" cy="5387009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200" b="1" u="sng" dirty="0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2B171-A3B2-CBEB-B94E-65CF3DE928B2}"/>
              </a:ext>
            </a:extLst>
          </p:cNvPr>
          <p:cNvSpPr txBox="1"/>
          <p:nvPr/>
        </p:nvSpPr>
        <p:spPr>
          <a:xfrm>
            <a:off x="198328" y="260958"/>
            <a:ext cx="4979095" cy="48782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altLang="en-US" sz="2800" b="1" u="sng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Gwasanaethau </a:t>
            </a:r>
            <a:r>
              <a:rPr lang="en-GB" altLang="en-US" sz="2800" b="1" u="sng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Gyrfaoedd</a:t>
            </a:r>
            <a:endParaRPr lang="en-GB" altLang="en-US" sz="2800" b="1" u="sng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GB" altLang="en-US" sz="2400" b="1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Swyddogion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gyrfaoedd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proffesiynol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Arolwg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Hynt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Graddedigion</a:t>
            </a:r>
            <a:endParaRPr lang="en-GB" altLang="en-US" sz="2000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Adnoddau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ar-lein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: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MyCareer</a:t>
            </a:r>
            <a:endParaRPr lang="en-GB" altLang="en-US" sz="2000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Y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Prosiect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Profiad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Gwaith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Cyfleoedd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swyddi</a:t>
            </a: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,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ffug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gyfweliadau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datganiadau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personol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ceisiadau</a:t>
            </a:r>
            <a:r>
              <a:rPr lang="en-GB" sz="2000" i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am </a:t>
            </a:r>
            <a:r>
              <a:rPr lang="en-GB" sz="2000" i="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swyddi</a:t>
            </a:r>
            <a:endParaRPr lang="en-GB" sz="2000" i="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sz="1800" b="0" i="0" u="sng" strike="noStrike" dirty="0">
                <a:solidFill>
                  <a:srgbClr val="0563C1"/>
                </a:solidFill>
                <a:effectLst/>
                <a:highlight>
                  <a:srgbClr val="F5F5F5"/>
                </a:highlight>
                <a:latin typeface="Calibri" panose="020F0502020204030204" pitchFamily="34" charset="0"/>
                <a:hlinkClick r:id="rId4"/>
              </a:rPr>
              <a:t>Careers Service | University of Wales Trinity Saint David (uwtsd.ac.uk)</a:t>
            </a:r>
            <a:r>
              <a:rPr lang="en-GB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Calibri" panose="020F0502020204030204" pitchFamily="34" charset="0"/>
              </a:rPr>
              <a:t>​</a:t>
            </a:r>
            <a:endParaRPr lang="en-GB" sz="20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GB" altLang="en-US" sz="2000" b="1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endParaRPr lang="en-US" dirty="0">
              <a:solidFill>
                <a:srgbClr val="3C4043"/>
              </a:solidFill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0A42F3-C18E-329D-4423-D11143A1CDD5}"/>
              </a:ext>
            </a:extLst>
          </p:cNvPr>
          <p:cNvSpPr txBox="1"/>
          <p:nvPr/>
        </p:nvSpPr>
        <p:spPr>
          <a:xfrm>
            <a:off x="5772411" y="260959"/>
            <a:ext cx="6169068" cy="49552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altLang="en-US" sz="2800" b="1" u="sng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Careers Service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GB" altLang="en-US" sz="2400" b="1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Professionally qualified careers advisers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Graduate Outcomes survey 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On-line resources: </a:t>
            </a:r>
            <a:r>
              <a:rPr lang="en-GB" altLang="en-US" sz="2000" kern="0" dirty="0" err="1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MyCareer</a:t>
            </a:r>
            <a:endParaRPr lang="en-GB" altLang="en-US" sz="2000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Work experience programme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altLang="en-US" sz="2000" kern="0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rPr>
              <a:t>Job vacancies, mock interviews, personal statements, job applications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GB" altLang="en-US" sz="2000" b="1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GB" sz="1800" b="0" i="0" u="sng" strike="noStrike" dirty="0">
                <a:solidFill>
                  <a:srgbClr val="0563C1"/>
                </a:solidFill>
                <a:effectLst/>
                <a:highlight>
                  <a:srgbClr val="F5F5F5"/>
                </a:highlight>
                <a:latin typeface="Calibri" panose="020F0502020204030204" pitchFamily="34" charset="0"/>
                <a:hlinkClick r:id="rId4"/>
              </a:rPr>
              <a:t>Careers Service | University of Wales Trinity Saint David (uwtsd.ac.uk)</a:t>
            </a:r>
            <a:r>
              <a:rPr lang="en-GB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Calibri" panose="020F0502020204030204" pitchFamily="34" charset="0"/>
              </a:rPr>
              <a:t>​</a:t>
            </a:r>
            <a:endParaRPr lang="en-GB" sz="20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GB" altLang="en-US" sz="2000" b="1" kern="0" dirty="0">
              <a:solidFill>
                <a:schemeClr val="tx2">
                  <a:lumMod val="60000"/>
                  <a:lumOff val="40000"/>
                </a:schemeClr>
              </a:solidFill>
              <a:cs typeface="Arial" panose="020B0604020202020204" pitchFamily="34" charset="0"/>
            </a:endParaRPr>
          </a:p>
          <a:p>
            <a:endParaRPr lang="en-US" dirty="0" err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965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4546393"/>
            <a:ext cx="12210675" cy="23116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9050" y="-107796"/>
            <a:ext cx="12210676" cy="5606084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b="1" dirty="0">
              <a:solidFill>
                <a:srgbClr val="3C4043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tx1"/>
                </a:solidFill>
              </a:rPr>
              <a:t> </a:t>
            </a:r>
            <a:endParaRPr lang="en-US" dirty="0">
              <a:solidFill>
                <a:schemeClr val="tx1"/>
              </a:solidFill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624211-1907-5A92-B28F-70944426D939}"/>
              </a:ext>
            </a:extLst>
          </p:cNvPr>
          <p:cNvSpPr txBox="1"/>
          <p:nvPr/>
        </p:nvSpPr>
        <p:spPr>
          <a:xfrm>
            <a:off x="335237" y="216002"/>
            <a:ext cx="5427945" cy="49552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Cymorth  a </a:t>
            </a: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Chyngor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Ariannol</a:t>
            </a:r>
            <a:endParaRPr lang="en-US" sz="2800" b="1" u="sng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endParaRPr lang="en-US" sz="2000" b="1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Swyddog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cyllid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myfyrwyr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bob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prif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campws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Ysgoloriaethau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a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bwrsariaethau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gynnwys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:​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Bwrsari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Cysylltedd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Bwrsari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Anabledd​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Bwrsari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Gofal Plant​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Cyngor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ymarferol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reoli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eich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arian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​</a:t>
            </a:r>
          </a:p>
          <a:p>
            <a:pPr algn="l"/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Cronfa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Cymorth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Ariannol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Myfyrwyr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y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Brifysgol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995085-3849-BE3B-8899-3D23D145AA9B}"/>
              </a:ext>
            </a:extLst>
          </p:cNvPr>
          <p:cNvSpPr txBox="1"/>
          <p:nvPr/>
        </p:nvSpPr>
        <p:spPr>
          <a:xfrm>
            <a:off x="5676513" y="216002"/>
            <a:ext cx="6085561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Money Support and Advice</a:t>
            </a:r>
          </a:p>
          <a:p>
            <a:endParaRPr lang="en-GB" sz="2000" b="1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Dedicated student finance officer on each main campus​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Scholarships and bursaries to include:​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Connectivity Bursary​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Disability Bursary​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Childcare Bursary​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Practical advice on managing your money​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University’s Student Financial Support Fund​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        </a:t>
            </a:r>
          </a:p>
        </p:txBody>
      </p:sp>
    </p:spTree>
    <p:extLst>
      <p:ext uri="{BB962C8B-B14F-4D97-AF65-F5344CB8AC3E}">
        <p14:creationId xmlns:p14="http://schemas.microsoft.com/office/powerpoint/2010/main" val="260060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4546393"/>
            <a:ext cx="12210675" cy="23116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8675" y="0"/>
            <a:ext cx="12210676" cy="5387009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endParaRPr lang="en-US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tx1"/>
              </a:solidFill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cs typeface="Calibri"/>
              </a:rPr>
              <a:t> </a:t>
            </a:r>
            <a:endParaRPr lang="en-US" dirty="0">
              <a:solidFill>
                <a:schemeClr val="tx1"/>
              </a:solidFill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endParaRPr lang="en-US">
              <a:solidFill>
                <a:schemeClr val="tx1"/>
              </a:solidFill>
              <a:ea typeface="Calibri" panose="020F0502020204030204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165333-265D-BCE7-714B-EA6BF5C34B93}"/>
              </a:ext>
            </a:extLst>
          </p:cNvPr>
          <p:cNvSpPr txBox="1"/>
          <p:nvPr/>
        </p:nvSpPr>
        <p:spPr>
          <a:xfrm>
            <a:off x="208768" y="334027"/>
            <a:ext cx="5542767" cy="27761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Cefnogi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myfyrwyr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 </a:t>
            </a: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gefndir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gofal</a:t>
            </a:r>
            <a:endParaRPr lang="en-US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Cyswllt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penodol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gyfer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myfyrwyr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gefndir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gofal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Bwrsari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I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fyfyrwyr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gefndir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gofal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Cymorth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ymarferol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74BAD6-45E4-1949-3024-B2013EF3228A}"/>
              </a:ext>
            </a:extLst>
          </p:cNvPr>
          <p:cNvSpPr txBox="1"/>
          <p:nvPr/>
        </p:nvSpPr>
        <p:spPr>
          <a:xfrm>
            <a:off x="5978978" y="514701"/>
            <a:ext cx="5928986" cy="25607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Supporting care leavers</a:t>
            </a:r>
          </a:p>
          <a:p>
            <a:pPr algn="l"/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marL="28575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Key contact for care leavers/providers</a:t>
            </a:r>
          </a:p>
          <a:p>
            <a:pPr marL="28575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Care leavers bursary</a:t>
            </a:r>
          </a:p>
          <a:p>
            <a:pPr marL="28575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Practical support</a:t>
            </a:r>
          </a:p>
        </p:txBody>
      </p:sp>
    </p:spTree>
    <p:extLst>
      <p:ext uri="{BB962C8B-B14F-4D97-AF65-F5344CB8AC3E}">
        <p14:creationId xmlns:p14="http://schemas.microsoft.com/office/powerpoint/2010/main" val="1010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5496339"/>
            <a:ext cx="12210675" cy="1361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8675" y="-739"/>
            <a:ext cx="12210676" cy="6013913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endParaRPr lang="en-US" dirty="0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2B5103-369B-F744-3FE5-1253A603E87B}"/>
              </a:ext>
            </a:extLst>
          </p:cNvPr>
          <p:cNvSpPr txBox="1"/>
          <p:nvPr/>
        </p:nvSpPr>
        <p:spPr>
          <a:xfrm>
            <a:off x="194490" y="127198"/>
            <a:ext cx="5525728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Gwasanaeth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Lles</a:t>
            </a: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Cwnselwyr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proffesiynol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Cysylltiadau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gydag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asiantaethau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arbenigol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​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Gwybodaeth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sut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I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cymorthwyo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eich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llesiant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meddwl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ac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sut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gael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mynediad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cymorth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​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Ymgynghorwyr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iechyd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meddwl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proffesiynol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a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mentoriaid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arbenigol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​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Gwasanaeth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adrodd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Achos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Pryder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​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hunan-atgyfeirio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I'r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wasanaeth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ewch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I'r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wefan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>
                <a:latin typeface="Calibri"/>
                <a:ea typeface="Calibri"/>
                <a:cs typeface="Calibri"/>
              </a:rPr>
              <a:t>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BD17B6-D2BB-4C1D-E58B-104103DE2960}"/>
              </a:ext>
            </a:extLst>
          </p:cNvPr>
          <p:cNvSpPr txBox="1"/>
          <p:nvPr/>
        </p:nvSpPr>
        <p:spPr>
          <a:xfrm>
            <a:off x="5669396" y="104537"/>
            <a:ext cx="6075123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Wellbeing Service</a:t>
            </a: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Professional counsellors​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Links with specialist agencies​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Information on supporting wellbeing and accessing support​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Professional mental health advisers and specialist mentors​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Cause for Concern reporting service​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To self-refer into the service go to our website. ​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4976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5454244"/>
            <a:ext cx="12210675" cy="14037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9050" y="0"/>
            <a:ext cx="12210676" cy="5968594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endParaRPr lang="en-US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endParaRPr lang="en-US">
              <a:solidFill>
                <a:schemeClr val="tx1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CD4823-D847-4DC5-C39F-A43B20F4B557}"/>
              </a:ext>
            </a:extLst>
          </p:cNvPr>
          <p:cNvSpPr txBox="1"/>
          <p:nvPr/>
        </p:nvSpPr>
        <p:spPr>
          <a:xfrm>
            <a:off x="211529" y="322515"/>
            <a:ext cx="5245054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Cymorth Dysgu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Cymorth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gyfer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myfyrwyr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ag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anabl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 ​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Sgrinio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ag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asesu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gyfer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gwahaniaethu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dysgu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penodol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​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Help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i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hawlio’r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Lwfansau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Myfyrwyr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Anabl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​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Tîm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o staff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arbenigol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​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Rheolwyr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Cymorth Dysgu​ ac </a:t>
            </a:r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Ymgynghorwyr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Anabledd​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Sesiynnau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Sgiliau Dysgu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chemeClr val="tx2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SoCom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BD48DA-7F83-97C2-444A-49C43F316574}"/>
              </a:ext>
            </a:extLst>
          </p:cNvPr>
          <p:cNvSpPr txBox="1"/>
          <p:nvPr/>
        </p:nvSpPr>
        <p:spPr>
          <a:xfrm>
            <a:off x="5978417" y="322515"/>
            <a:ext cx="6002054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Learning Support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Support for disabled students​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Specific learning differences: screening and assessment ​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Help 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to claim Disabled Students’ Allowances​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Team of specialist staff ​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Learning Support Managers and ​Disability Advisers​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Study Skills sessions</a:t>
            </a:r>
          </a:p>
          <a:p>
            <a:pPr algn="l"/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GB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SoCom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35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7" descr="A screenshot of a computer">
            <a:extLst>
              <a:ext uri="{FF2B5EF4-FFF2-40B4-BE49-F238E27FC236}">
                <a16:creationId xmlns:a16="http://schemas.microsoft.com/office/drawing/2014/main" id="{86408BDF-4A67-ABCD-755D-C1AABD933B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61579" r="5391" b="13627"/>
          <a:stretch/>
        </p:blipFill>
        <p:spPr>
          <a:xfrm>
            <a:off x="-18675" y="5496339"/>
            <a:ext cx="12210675" cy="1361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FCD6A8-6EE8-7BFD-3419-DA602E9A3461}"/>
              </a:ext>
            </a:extLst>
          </p:cNvPr>
          <p:cNvSpPr/>
          <p:nvPr/>
        </p:nvSpPr>
        <p:spPr>
          <a:xfrm>
            <a:off x="-18675" y="-739"/>
            <a:ext cx="12210676" cy="6013913"/>
          </a:xfrm>
          <a:prstGeom prst="rect">
            <a:avLst/>
          </a:prstGeom>
          <a:solidFill>
            <a:srgbClr val="F9F2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endParaRPr lang="en-US" dirty="0">
              <a:solidFill>
                <a:schemeClr val="tx1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2B5103-369B-F744-3FE5-1253A603E87B}"/>
              </a:ext>
            </a:extLst>
          </p:cNvPr>
          <p:cNvSpPr txBox="1"/>
          <p:nvPr/>
        </p:nvSpPr>
        <p:spPr>
          <a:xfrm>
            <a:off x="143668" y="104537"/>
            <a:ext cx="5525728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Angen</a:t>
            </a:r>
            <a:r>
              <a:rPr lang="en-US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 Cymorth </a:t>
            </a:r>
            <a:endParaRPr lang="en-US" sz="2800" b="1" u="sng" dirty="0">
              <a:ea typeface="Calibri"/>
              <a:cs typeface="Calibri"/>
            </a:endParaRPr>
          </a:p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ddechrau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pob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blwyddyn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academaidd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rydym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gwahodd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pob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myfyriwr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gymryd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rhan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sesiwn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Sgrinio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Cymorth PCYDDS. 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Mae'r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sesiwn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hon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cynnig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cyfle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fyfyrwyr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nad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ydynt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wedi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datgelu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bod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angen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cymorth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arnynt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eto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wneud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hynny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. </a:t>
            </a:r>
          </a:p>
          <a:p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Mae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hefyd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rhoi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cyfle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in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ni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nodi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anghenion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cymorth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ag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efallai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fydd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angen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yn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 y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dyfodol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BD17B6-D2BB-4C1D-E58B-104103DE2960}"/>
              </a:ext>
            </a:extLst>
          </p:cNvPr>
          <p:cNvSpPr txBox="1"/>
          <p:nvPr/>
        </p:nvSpPr>
        <p:spPr>
          <a:xfrm>
            <a:off x="5669396" y="104537"/>
            <a:ext cx="6075123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u="sng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Need Support</a:t>
            </a:r>
          </a:p>
          <a:p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At the start of each academic year, we invite all students to participate in the UWTSD Support Screening session. </a:t>
            </a:r>
          </a:p>
          <a:p>
            <a:endParaRPr lang="en-GB" sz="200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This session offers students who haven't yet disclosed a need for support the chance to do so. </a:t>
            </a: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Calibri"/>
            </a:endParaRPr>
          </a:p>
          <a:p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ea typeface="Calibri"/>
                <a:cs typeface="Calibri"/>
              </a:rPr>
              <a:t>It also provides an opportunity for us to identify potential future support needs.</a:t>
            </a:r>
          </a:p>
        </p:txBody>
      </p:sp>
    </p:spTree>
    <p:extLst>
      <p:ext uri="{BB962C8B-B14F-4D97-AF65-F5344CB8AC3E}">
        <p14:creationId xmlns:p14="http://schemas.microsoft.com/office/powerpoint/2010/main" val="31657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755C8-E78F-CA06-E3AC-9F6171C83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0380" y="1048603"/>
            <a:ext cx="6867525" cy="669707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  <p:pic>
        <p:nvPicPr>
          <p:cNvPr id="7" name="Content Placeholder 6" descr="A qr code on a screen&#10;&#10;Description automatically generated">
            <a:extLst>
              <a:ext uri="{FF2B5EF4-FFF2-40B4-BE49-F238E27FC236}">
                <a16:creationId xmlns:a16="http://schemas.microsoft.com/office/drawing/2014/main" id="{03675DDC-1D29-1FC2-3263-9F773E6975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951547" y="190288"/>
            <a:ext cx="10267950" cy="561975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0ECB1-BEF6-E488-E6C4-DE6B9E06F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3537585" cy="270891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C5F-500F-6EB0-7A18-F2F5C1FBCD49}"/>
              </a:ext>
            </a:extLst>
          </p:cNvPr>
          <p:cNvSpPr txBox="1"/>
          <p:nvPr/>
        </p:nvSpPr>
        <p:spPr>
          <a:xfrm>
            <a:off x="3676650" y="5810250"/>
            <a:ext cx="522922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hlinkClick r:id="rId4"/>
              </a:rPr>
              <a:t>https://forms.office.com/e/ax0dSJMJ4B</a:t>
            </a:r>
            <a:endParaRPr lang="en-US" sz="24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544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7C521817916D49A737B3F896D30D4C" ma:contentTypeVersion="19" ma:contentTypeDescription="Create a new document." ma:contentTypeScope="" ma:versionID="262ae39ea30eb15aee7f85f1995e542b">
  <xsd:schema xmlns:xsd="http://www.w3.org/2001/XMLSchema" xmlns:xs="http://www.w3.org/2001/XMLSchema" xmlns:p="http://schemas.microsoft.com/office/2006/metadata/properties" xmlns:ns2="b1f65580-7c9a-4a08-9062-c83aef8ccc16" xmlns:ns3="66eb22f0-432e-4937-87cb-ebcdb7634b6f" targetNamespace="http://schemas.microsoft.com/office/2006/metadata/properties" ma:root="true" ma:fieldsID="4b838121c9d7da2c7f5d4212b97f6731" ns2:_="" ns3:_="">
    <xsd:import namespace="b1f65580-7c9a-4a08-9062-c83aef8ccc16"/>
    <xsd:import namespace="66eb22f0-432e-4937-87cb-ebcdb7634b6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f65580-7c9a-4a08-9062-c83aef8ccc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19" nillable="true" ma:displayName="Sign-off status" ma:internalName="Sign_x002d_off_x0020_status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eb22f0-432e-4937-87cb-ebcdb7634b6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d3a3cd4-cd6e-4f2d-85bb-ec085098d0a2}" ma:internalName="TaxCatchAll" ma:showField="CatchAllData" ma:web="66eb22f0-432e-4937-87cb-ebcdb7634b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6eb22f0-432e-4937-87cb-ebcdb7634b6f" xsi:nil="true"/>
    <lcf76f155ced4ddcb4097134ff3c332f xmlns="b1f65580-7c9a-4a08-9062-c83aef8ccc16">
      <Terms xmlns="http://schemas.microsoft.com/office/infopath/2007/PartnerControls"/>
    </lcf76f155ced4ddcb4097134ff3c332f>
    <_Flow_SignoffStatus xmlns="b1f65580-7c9a-4a08-9062-c83aef8ccc16" xsi:nil="true"/>
  </documentManagement>
</p:properties>
</file>

<file path=customXml/itemProps1.xml><?xml version="1.0" encoding="utf-8"?>
<ds:datastoreItem xmlns:ds="http://schemas.openxmlformats.org/officeDocument/2006/customXml" ds:itemID="{84AE8AF1-6796-4F18-92B3-C7D3121446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13BEFB2-D719-4A5B-BB96-8244147ABE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f65580-7c9a-4a08-9062-c83aef8ccc16"/>
    <ds:schemaRef ds:uri="66eb22f0-432e-4937-87cb-ebcdb7634b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490178-A115-4DC2-9B86-618D18E0717B}">
  <ds:schemaRefs>
    <ds:schemaRef ds:uri="http://schemas.microsoft.com/office/2006/metadata/properties"/>
    <ds:schemaRef ds:uri="http://schemas.microsoft.com/office/infopath/2007/PartnerControls"/>
    <ds:schemaRef ds:uri="66eb22f0-432e-4937-87cb-ebcdb7634b6f"/>
    <ds:schemaRef ds:uri="http://schemas.microsoft.com/office/2006/documentManagement/types"/>
    <ds:schemaRef ds:uri="http://purl.org/dc/elements/1.1/"/>
    <ds:schemaRef ds:uri="b1f65580-7c9a-4a08-9062-c83aef8ccc16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615</Words>
  <Application>Microsoft Office PowerPoint</Application>
  <PresentationFormat>Widescreen</PresentationFormat>
  <Paragraphs>177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Calibri Light</vt:lpstr>
      <vt:lpstr>Segoe UI</vt:lpstr>
      <vt:lpstr>Wingdings</vt:lpstr>
      <vt:lpstr>Retrospect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E. Davies</dc:creator>
  <cp:lastModifiedBy>Jane Masters</cp:lastModifiedBy>
  <cp:revision>518</cp:revision>
  <dcterms:created xsi:type="dcterms:W3CDTF">2024-05-07T19:07:15Z</dcterms:created>
  <dcterms:modified xsi:type="dcterms:W3CDTF">2024-09-24T10:33:12Z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0x010100617C521817916D49A737B3F896D30D4C</vt:lpwstr>
  </property>
  <property fmtid="{D5CDD505-2E9C-101B-9397-08002B2CF9AE}" pid="3" name="MediaServiceImageTags">
    <vt:lpwstr/>
  </property>
</Properties>
</file>