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5" r:id="rId1"/>
  </p:sldMasterIdLst>
  <p:sldIdLst>
    <p:sldId id="256" r:id="rId2"/>
    <p:sldId id="257" r:id="rId3"/>
    <p:sldId id="258" r:id="rId4"/>
    <p:sldId id="259" r:id="rId5"/>
    <p:sldId id="261" r:id="rId6"/>
    <p:sldId id="263" r:id="rId7"/>
    <p:sldId id="264" r:id="rId8"/>
    <p:sldId id="260"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558"/>
    <p:restoredTop sz="94718"/>
  </p:normalViewPr>
  <p:slideViewPr>
    <p:cSldViewPr snapToGrid="0" snapToObjects="1">
      <p:cViewPr>
        <p:scale>
          <a:sx n="138" d="100"/>
          <a:sy n="138" d="100"/>
        </p:scale>
        <p:origin x="288" y="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2/12/20</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943773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2/12/20</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01957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2/12/20</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54967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2/12/20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8454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2/12/20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05630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2/12/20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19149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2/12/20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9754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2/12/20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777856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2/12/20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085530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2/12/20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60145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2/12/20</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850783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2/12/20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44091277"/>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704" r:id="rId6"/>
    <p:sldLayoutId id="2147483699" r:id="rId7"/>
    <p:sldLayoutId id="2147483700" r:id="rId8"/>
    <p:sldLayoutId id="2147483701" r:id="rId9"/>
    <p:sldLayoutId id="2147483703" r:id="rId10"/>
    <p:sldLayoutId id="2147483702" r:id="rId11"/>
  </p:sldLayoutIdLst>
  <p:hf sldNum="0" hdr="0" ftr="0" dt="0"/>
  <p:txStyles>
    <p:titleStyle>
      <a:lvl1pPr algn="l" defTabSz="457200" rtl="0" eaLnBrk="1" latinLnBrk="0" hangingPunct="1">
        <a:lnSpc>
          <a:spcPct val="90000"/>
        </a:lnSpc>
        <a:spcBef>
          <a:spcPct val="0"/>
        </a:spcBef>
        <a:buNone/>
        <a:defRPr sz="27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FA8F66-3B85-411D-A2A6-A50DF3026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64AF89A-E129-4A9A-840C-9EC30CE79BB4}"/>
              </a:ext>
            </a:extLst>
          </p:cNvPr>
          <p:cNvPicPr>
            <a:picLocks noChangeAspect="1"/>
          </p:cNvPicPr>
          <p:nvPr/>
        </p:nvPicPr>
        <p:blipFill rotWithShape="1">
          <a:blip r:embed="rId2"/>
          <a:srcRect b="2500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4179E790-E691-4202-B7FA-62924FC8D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219240"/>
            <a:ext cx="11301984"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065EE0A0-4DA6-4AA2-A475-14DB03C55A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376057"/>
            <a:ext cx="11303626" cy="2034709"/>
          </a:xfrm>
          <a:prstGeom prst="rect">
            <a:avLst/>
          </a:prstGeom>
          <a:solidFill>
            <a:schemeClr val="bg1"/>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C66EB17-D7F2-5346-8986-7EF176D14E76}"/>
              </a:ext>
            </a:extLst>
          </p:cNvPr>
          <p:cNvSpPr>
            <a:spLocks noGrp="1"/>
          </p:cNvSpPr>
          <p:nvPr>
            <p:ph type="ctrTitle"/>
          </p:nvPr>
        </p:nvSpPr>
        <p:spPr>
          <a:xfrm>
            <a:off x="609599" y="4572000"/>
            <a:ext cx="10965141" cy="895244"/>
          </a:xfrm>
        </p:spPr>
        <p:txBody>
          <a:bodyPr>
            <a:normAutofit/>
          </a:bodyPr>
          <a:lstStyle/>
          <a:p>
            <a:r>
              <a:rPr lang="en-US" sz="4000" dirty="0">
                <a:solidFill>
                  <a:schemeClr val="tx1"/>
                </a:solidFill>
              </a:rPr>
              <a:t>ECAD6006C</a:t>
            </a:r>
          </a:p>
        </p:txBody>
      </p:sp>
      <p:sp>
        <p:nvSpPr>
          <p:cNvPr id="3" name="Subtitle 2">
            <a:extLst>
              <a:ext uri="{FF2B5EF4-FFF2-40B4-BE49-F238E27FC236}">
                <a16:creationId xmlns:a16="http://schemas.microsoft.com/office/drawing/2014/main" id="{1C1B184C-96BC-194F-9BAA-BD091C340DC7}"/>
              </a:ext>
            </a:extLst>
          </p:cNvPr>
          <p:cNvSpPr>
            <a:spLocks noGrp="1"/>
          </p:cNvSpPr>
          <p:nvPr>
            <p:ph type="subTitle" idx="1"/>
          </p:nvPr>
        </p:nvSpPr>
        <p:spPr>
          <a:xfrm>
            <a:off x="609598" y="5504576"/>
            <a:ext cx="10965142" cy="447491"/>
          </a:xfrm>
        </p:spPr>
        <p:txBody>
          <a:bodyPr>
            <a:normAutofit/>
          </a:bodyPr>
          <a:lstStyle/>
          <a:p>
            <a:r>
              <a:rPr lang="en-US" dirty="0" err="1"/>
              <a:t>Darlith</a:t>
            </a:r>
            <a:r>
              <a:rPr lang="en-US" dirty="0"/>
              <a:t> </a:t>
            </a:r>
            <a:r>
              <a:rPr lang="en-US" dirty="0" err="1"/>
              <a:t>chwefror</a:t>
            </a:r>
            <a:r>
              <a:rPr lang="en-US" dirty="0"/>
              <a:t> 6 2020</a:t>
            </a:r>
          </a:p>
        </p:txBody>
      </p:sp>
    </p:spTree>
    <p:extLst>
      <p:ext uri="{BB962C8B-B14F-4D97-AF65-F5344CB8AC3E}">
        <p14:creationId xmlns:p14="http://schemas.microsoft.com/office/powerpoint/2010/main" val="126736156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5AF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cell phone&#10;&#10;Description automatically generated">
            <a:extLst>
              <a:ext uri="{FF2B5EF4-FFF2-40B4-BE49-F238E27FC236}">
                <a16:creationId xmlns:a16="http://schemas.microsoft.com/office/drawing/2014/main" id="{BCC49ADB-7C0E-AD49-957E-D07D0E90DE8F}"/>
              </a:ext>
            </a:extLst>
          </p:cNvPr>
          <p:cNvPicPr>
            <a:picLocks noGrp="1" noChangeAspect="1"/>
          </p:cNvPicPr>
          <p:nvPr>
            <p:ph idx="1"/>
          </p:nvPr>
        </p:nvPicPr>
        <p:blipFill>
          <a:blip r:embed="rId2"/>
          <a:stretch>
            <a:fillRect/>
          </a:stretch>
        </p:blipFill>
        <p:spPr>
          <a:xfrm>
            <a:off x="729440" y="643467"/>
            <a:ext cx="10511448" cy="5571066"/>
          </a:xfrm>
          <a:prstGeom prst="rect">
            <a:avLst/>
          </a:prstGeom>
        </p:spPr>
      </p:pic>
      <p:sp>
        <p:nvSpPr>
          <p:cNvPr id="2" name="8-Point Star 1">
            <a:extLst>
              <a:ext uri="{FF2B5EF4-FFF2-40B4-BE49-F238E27FC236}">
                <a16:creationId xmlns:a16="http://schemas.microsoft.com/office/drawing/2014/main" id="{4907B81E-8902-CF43-8CE5-D0DB6BBD908D}"/>
              </a:ext>
            </a:extLst>
          </p:cNvPr>
          <p:cNvSpPr/>
          <p:nvPr/>
        </p:nvSpPr>
        <p:spPr>
          <a:xfrm>
            <a:off x="7666183" y="387927"/>
            <a:ext cx="1681018" cy="1302327"/>
          </a:xfrm>
          <a:prstGeom prst="star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t>Mai 14eg</a:t>
            </a:r>
          </a:p>
          <a:p>
            <a:pPr algn="ctr"/>
            <a:r>
              <a:rPr lang="cy-GB" dirty="0"/>
              <a:t>2020</a:t>
            </a:r>
          </a:p>
        </p:txBody>
      </p:sp>
    </p:spTree>
    <p:extLst>
      <p:ext uri="{BB962C8B-B14F-4D97-AF65-F5344CB8AC3E}">
        <p14:creationId xmlns:p14="http://schemas.microsoft.com/office/powerpoint/2010/main" val="14602545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69BBF-672E-374A-B348-2A90A3D285CF}"/>
              </a:ext>
            </a:extLst>
          </p:cNvPr>
          <p:cNvSpPr>
            <a:spLocks noGrp="1"/>
          </p:cNvSpPr>
          <p:nvPr>
            <p:ph type="title"/>
          </p:nvPr>
        </p:nvSpPr>
        <p:spPr>
          <a:xfrm>
            <a:off x="581192" y="633576"/>
            <a:ext cx="11029616" cy="562138"/>
          </a:xfrm>
        </p:spPr>
        <p:txBody>
          <a:bodyPr/>
          <a:lstStyle/>
          <a:p>
            <a:r>
              <a:rPr lang="en-US" dirty="0" err="1"/>
              <a:t>Rhan</a:t>
            </a:r>
            <a:r>
              <a:rPr lang="en-US" dirty="0"/>
              <a:t> 1    Part 1</a:t>
            </a:r>
          </a:p>
        </p:txBody>
      </p:sp>
      <p:sp>
        <p:nvSpPr>
          <p:cNvPr id="10" name="Rectangle 9">
            <a:extLst>
              <a:ext uri="{FF2B5EF4-FFF2-40B4-BE49-F238E27FC236}">
                <a16:creationId xmlns:a16="http://schemas.microsoft.com/office/drawing/2014/main" id="{AE48CE38-2571-5C4A-8F9D-72B71EFB5D0A}"/>
              </a:ext>
            </a:extLst>
          </p:cNvPr>
          <p:cNvSpPr/>
          <p:nvPr/>
        </p:nvSpPr>
        <p:spPr>
          <a:xfrm>
            <a:off x="1743075" y="1789063"/>
            <a:ext cx="9086850" cy="3539430"/>
          </a:xfrm>
          <a:prstGeom prst="rect">
            <a:avLst/>
          </a:prstGeom>
        </p:spPr>
        <p:txBody>
          <a:bodyPr wrap="square">
            <a:spAutoFit/>
          </a:bodyPr>
          <a:lstStyle/>
          <a:p>
            <a:r>
              <a:rPr lang="en-GB" sz="2800" dirty="0">
                <a:latin typeface="Arial" panose="020B0604020202020204" pitchFamily="34" charset="0"/>
                <a:ea typeface="Times New Roman" panose="02020603050405020304" pitchFamily="18" charset="0"/>
              </a:rPr>
              <a:t>Task 1: Choose a </a:t>
            </a:r>
            <a:r>
              <a:rPr lang="en-GB" sz="2800" dirty="0">
                <a:highlight>
                  <a:srgbClr val="FFFF00"/>
                </a:highlight>
                <a:latin typeface="Arial" panose="020B0604020202020204" pitchFamily="34" charset="0"/>
                <a:ea typeface="Times New Roman" panose="02020603050405020304" pitchFamily="18" charset="0"/>
              </a:rPr>
              <a:t>suitable theme</a:t>
            </a:r>
            <a:r>
              <a:rPr lang="en-GB" sz="2800" dirty="0">
                <a:latin typeface="Arial" panose="020B0604020202020204" pitchFamily="34" charset="0"/>
                <a:ea typeface="Times New Roman" panose="02020603050405020304" pitchFamily="18" charset="0"/>
              </a:rPr>
              <a:t> to be presented to a group of children </a:t>
            </a:r>
            <a:r>
              <a:rPr lang="en-GB" sz="2800" dirty="0">
                <a:highlight>
                  <a:srgbClr val="FFFF00"/>
                </a:highlight>
                <a:latin typeface="Arial" panose="020B0604020202020204" pitchFamily="34" charset="0"/>
                <a:ea typeface="Times New Roman" panose="02020603050405020304" pitchFamily="18" charset="0"/>
              </a:rPr>
              <a:t>creating two differentiated activities </a:t>
            </a:r>
            <a:r>
              <a:rPr lang="en-GB" sz="2800" dirty="0">
                <a:latin typeface="Arial" panose="020B0604020202020204" pitchFamily="34" charset="0"/>
                <a:ea typeface="Times New Roman" panose="02020603050405020304" pitchFamily="18" charset="0"/>
              </a:rPr>
              <a:t>to introduce them. The </a:t>
            </a:r>
            <a:r>
              <a:rPr lang="en-GB" sz="2800" dirty="0">
                <a:highlight>
                  <a:srgbClr val="FFFF00"/>
                </a:highlight>
                <a:latin typeface="Arial" panose="020B0604020202020204" pitchFamily="34" charset="0"/>
                <a:ea typeface="Times New Roman" panose="02020603050405020304" pitchFamily="18" charset="0"/>
              </a:rPr>
              <a:t>rationale</a:t>
            </a:r>
            <a:r>
              <a:rPr lang="en-GB" sz="2800" dirty="0">
                <a:latin typeface="Arial" panose="020B0604020202020204" pitchFamily="34" charset="0"/>
                <a:ea typeface="Times New Roman" panose="02020603050405020304" pitchFamily="18" charset="0"/>
              </a:rPr>
              <a:t> for choosing the theme and the </a:t>
            </a:r>
            <a:r>
              <a:rPr lang="en-GB" sz="2800" dirty="0">
                <a:highlight>
                  <a:srgbClr val="FFFF00"/>
                </a:highlight>
                <a:latin typeface="Arial" panose="020B0604020202020204" pitchFamily="34" charset="0"/>
                <a:ea typeface="Times New Roman" panose="02020603050405020304" pitchFamily="18" charset="0"/>
              </a:rPr>
              <a:t>main aims attached </a:t>
            </a:r>
            <a:r>
              <a:rPr lang="en-GB" sz="2800" dirty="0">
                <a:latin typeface="Arial" panose="020B0604020202020204" pitchFamily="34" charset="0"/>
                <a:ea typeface="Times New Roman" panose="02020603050405020304" pitchFamily="18" charset="0"/>
              </a:rPr>
              <a:t>to the activities should be noted. The </a:t>
            </a:r>
            <a:r>
              <a:rPr lang="en-GB" sz="2800" dirty="0">
                <a:highlight>
                  <a:srgbClr val="FFFF00"/>
                </a:highlight>
                <a:latin typeface="Arial" panose="020B0604020202020204" pitchFamily="34" charset="0"/>
                <a:ea typeface="Times New Roman" panose="02020603050405020304" pitchFamily="18" charset="0"/>
              </a:rPr>
              <a:t>proposed audience </a:t>
            </a:r>
            <a:r>
              <a:rPr lang="en-GB" sz="2800" dirty="0">
                <a:latin typeface="Arial" panose="020B0604020202020204" pitchFamily="34" charset="0"/>
                <a:ea typeface="Times New Roman" panose="02020603050405020304" pitchFamily="18" charset="0"/>
              </a:rPr>
              <a:t>should be noted, and the </a:t>
            </a:r>
            <a:r>
              <a:rPr lang="en-GB" sz="2800" dirty="0">
                <a:highlight>
                  <a:srgbClr val="FFFF00"/>
                </a:highlight>
                <a:latin typeface="Arial" panose="020B0604020202020204" pitchFamily="34" charset="0"/>
                <a:ea typeface="Times New Roman" panose="02020603050405020304" pitchFamily="18" charset="0"/>
              </a:rPr>
              <a:t>type of language teaching opportunities </a:t>
            </a:r>
            <a:r>
              <a:rPr lang="en-GB" sz="2800" dirty="0">
                <a:latin typeface="Arial" panose="020B0604020202020204" pitchFamily="34" charset="0"/>
                <a:ea typeface="Times New Roman" panose="02020603050405020304" pitchFamily="18" charset="0"/>
              </a:rPr>
              <a:t>that the activities would offer when teaching Welsh as a second language or as a first language. (up to 400 words)</a:t>
            </a:r>
            <a:r>
              <a:rPr lang="en-GB" sz="2800" dirty="0">
                <a:effectLst/>
              </a:rPr>
              <a:t> </a:t>
            </a:r>
            <a:endParaRPr lang="en-US" sz="2800" dirty="0"/>
          </a:p>
        </p:txBody>
      </p:sp>
      <p:sp>
        <p:nvSpPr>
          <p:cNvPr id="11" name="Line Callout 1 10">
            <a:extLst>
              <a:ext uri="{FF2B5EF4-FFF2-40B4-BE49-F238E27FC236}">
                <a16:creationId xmlns:a16="http://schemas.microsoft.com/office/drawing/2014/main" id="{CD1656D0-A859-194D-89DA-C01FD82E4BAE}"/>
              </a:ext>
            </a:extLst>
          </p:cNvPr>
          <p:cNvSpPr/>
          <p:nvPr/>
        </p:nvSpPr>
        <p:spPr>
          <a:xfrm>
            <a:off x="9319491" y="664457"/>
            <a:ext cx="2291317" cy="1124605"/>
          </a:xfrm>
          <a:prstGeom prst="borderCallout1">
            <a:avLst>
              <a:gd name="adj1" fmla="val 18750"/>
              <a:gd name="adj2" fmla="val -8333"/>
              <a:gd name="adj3" fmla="val 99796"/>
              <a:gd name="adj4" fmla="val -15703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Beth </a:t>
            </a:r>
            <a:r>
              <a:rPr lang="en-US" dirty="0" err="1"/>
              <a:t>ydy’r</a:t>
            </a:r>
            <a:r>
              <a:rPr lang="en-US" dirty="0"/>
              <a:t> </a:t>
            </a:r>
            <a:r>
              <a:rPr lang="en-US" dirty="0" err="1"/>
              <a:t>thema</a:t>
            </a:r>
            <a:r>
              <a:rPr lang="en-US" dirty="0"/>
              <a:t>?</a:t>
            </a:r>
          </a:p>
          <a:p>
            <a:pPr algn="ctr"/>
            <a:r>
              <a:rPr lang="en-US" dirty="0"/>
              <a:t>What is the theme?</a:t>
            </a:r>
          </a:p>
        </p:txBody>
      </p:sp>
      <p:sp>
        <p:nvSpPr>
          <p:cNvPr id="13" name="Line Callout 1 12">
            <a:extLst>
              <a:ext uri="{FF2B5EF4-FFF2-40B4-BE49-F238E27FC236}">
                <a16:creationId xmlns:a16="http://schemas.microsoft.com/office/drawing/2014/main" id="{7E04E0CB-BCF1-114F-BE0E-7365367D37BF}"/>
              </a:ext>
            </a:extLst>
          </p:cNvPr>
          <p:cNvSpPr/>
          <p:nvPr/>
        </p:nvSpPr>
        <p:spPr>
          <a:xfrm>
            <a:off x="9670473" y="4917369"/>
            <a:ext cx="2278473" cy="1751286"/>
          </a:xfrm>
          <a:prstGeom prst="borderCallout1">
            <a:avLst>
              <a:gd name="adj1" fmla="val 18750"/>
              <a:gd name="adj2" fmla="val -8333"/>
              <a:gd name="adj3" fmla="val -160645"/>
              <a:gd name="adj4" fmla="val -18293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Pam </a:t>
            </a:r>
            <a:r>
              <a:rPr lang="en-US" dirty="0" err="1"/>
              <a:t>ydych</a:t>
            </a:r>
            <a:r>
              <a:rPr lang="en-US" dirty="0"/>
              <a:t> chi </a:t>
            </a:r>
            <a:r>
              <a:rPr lang="en-US" dirty="0" err="1"/>
              <a:t>wedi</a:t>
            </a:r>
            <a:r>
              <a:rPr lang="en-US" dirty="0"/>
              <a:t> </a:t>
            </a:r>
            <a:r>
              <a:rPr lang="en-US" dirty="0" err="1"/>
              <a:t>dewis</a:t>
            </a:r>
            <a:r>
              <a:rPr lang="en-US" dirty="0"/>
              <a:t> y </a:t>
            </a:r>
            <a:r>
              <a:rPr lang="en-US" dirty="0" err="1"/>
              <a:t>gweithgaredd</a:t>
            </a:r>
            <a:r>
              <a:rPr lang="en-US" dirty="0"/>
              <a:t>?</a:t>
            </a:r>
          </a:p>
          <a:p>
            <a:pPr algn="ctr"/>
            <a:r>
              <a:rPr lang="en-US" dirty="0"/>
              <a:t>Why have you chosen this activity?</a:t>
            </a:r>
          </a:p>
        </p:txBody>
      </p:sp>
      <p:sp>
        <p:nvSpPr>
          <p:cNvPr id="14" name="Line Callout 1 13">
            <a:extLst>
              <a:ext uri="{FF2B5EF4-FFF2-40B4-BE49-F238E27FC236}">
                <a16:creationId xmlns:a16="http://schemas.microsoft.com/office/drawing/2014/main" id="{EEFC8F21-D748-744A-B1F1-172BD8007C40}"/>
              </a:ext>
            </a:extLst>
          </p:cNvPr>
          <p:cNvSpPr/>
          <p:nvPr/>
        </p:nvSpPr>
        <p:spPr>
          <a:xfrm>
            <a:off x="228601" y="3429000"/>
            <a:ext cx="1514474" cy="1124605"/>
          </a:xfrm>
          <a:prstGeom prst="borderCallout1">
            <a:avLst>
              <a:gd name="adj1" fmla="val 18750"/>
              <a:gd name="adj2" fmla="val -8333"/>
              <a:gd name="adj3" fmla="val 19758"/>
              <a:gd name="adj4" fmla="val 22779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Pwy</a:t>
            </a:r>
            <a:r>
              <a:rPr lang="en-US" dirty="0"/>
              <a:t>?</a:t>
            </a:r>
          </a:p>
          <a:p>
            <a:pPr algn="ctr"/>
            <a:r>
              <a:rPr lang="en-US" dirty="0"/>
              <a:t>Who?</a:t>
            </a:r>
          </a:p>
        </p:txBody>
      </p:sp>
      <p:sp>
        <p:nvSpPr>
          <p:cNvPr id="15" name="Line Callout 1 14">
            <a:extLst>
              <a:ext uri="{FF2B5EF4-FFF2-40B4-BE49-F238E27FC236}">
                <a16:creationId xmlns:a16="http://schemas.microsoft.com/office/drawing/2014/main" id="{6B236229-3C5D-7846-A039-EDA0DC459EEA}"/>
              </a:ext>
            </a:extLst>
          </p:cNvPr>
          <p:cNvSpPr/>
          <p:nvPr/>
        </p:nvSpPr>
        <p:spPr>
          <a:xfrm>
            <a:off x="2660073" y="5662121"/>
            <a:ext cx="3306617" cy="1124605"/>
          </a:xfrm>
          <a:prstGeom prst="borderCallout1">
            <a:avLst>
              <a:gd name="adj1" fmla="val -5889"/>
              <a:gd name="adj2" fmla="val 38874"/>
              <a:gd name="adj3" fmla="val -113639"/>
              <a:gd name="adj4" fmla="val 3504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Beth </a:t>
            </a:r>
            <a:r>
              <a:rPr lang="en-US" dirty="0" err="1"/>
              <a:t>ydy’r</a:t>
            </a:r>
            <a:r>
              <a:rPr lang="en-US" dirty="0"/>
              <a:t> </a:t>
            </a:r>
            <a:r>
              <a:rPr lang="en-US" dirty="0" err="1"/>
              <a:t>ffocws</a:t>
            </a:r>
            <a:r>
              <a:rPr lang="en-US" dirty="0"/>
              <a:t> </a:t>
            </a:r>
            <a:r>
              <a:rPr lang="en-US" dirty="0" err="1"/>
              <a:t>iaith</a:t>
            </a:r>
            <a:r>
              <a:rPr lang="en-US" dirty="0"/>
              <a:t>? </a:t>
            </a:r>
          </a:p>
          <a:p>
            <a:pPr algn="ctr"/>
            <a:r>
              <a:rPr lang="en-US" dirty="0"/>
              <a:t>What is the language focus?</a:t>
            </a:r>
          </a:p>
        </p:txBody>
      </p:sp>
    </p:spTree>
    <p:extLst>
      <p:ext uri="{BB962C8B-B14F-4D97-AF65-F5344CB8AC3E}">
        <p14:creationId xmlns:p14="http://schemas.microsoft.com/office/powerpoint/2010/main" val="27879535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D23221-E834-7F43-A309-BA41414A23A6}"/>
              </a:ext>
            </a:extLst>
          </p:cNvPr>
          <p:cNvSpPr>
            <a:spLocks noGrp="1"/>
          </p:cNvSpPr>
          <p:nvPr>
            <p:ph idx="1"/>
          </p:nvPr>
        </p:nvSpPr>
        <p:spPr>
          <a:xfrm>
            <a:off x="581192" y="740664"/>
            <a:ext cx="11029615" cy="5217224"/>
          </a:xfrm>
        </p:spPr>
        <p:txBody>
          <a:bodyPr>
            <a:normAutofit/>
          </a:bodyPr>
          <a:lstStyle/>
          <a:p>
            <a:r>
              <a:rPr lang="en-US" sz="2000" dirty="0"/>
              <a:t>Patterns for Part 1 …</a:t>
            </a:r>
          </a:p>
          <a:p>
            <a:pPr lvl="1"/>
            <a:r>
              <a:rPr lang="en-US" sz="1800" dirty="0"/>
              <a:t>I chose ______ as a theme because…</a:t>
            </a:r>
          </a:p>
          <a:p>
            <a:pPr lvl="1"/>
            <a:r>
              <a:rPr lang="en-US" sz="1800" dirty="0"/>
              <a:t>The theme is …</a:t>
            </a:r>
          </a:p>
          <a:p>
            <a:pPr lvl="1"/>
            <a:r>
              <a:rPr lang="en-US" sz="1800" dirty="0"/>
              <a:t>The class is Year X.</a:t>
            </a:r>
          </a:p>
          <a:p>
            <a:pPr lvl="1"/>
            <a:r>
              <a:rPr lang="en-US" sz="1800" dirty="0"/>
              <a:t>We will be…</a:t>
            </a:r>
          </a:p>
          <a:p>
            <a:pPr lvl="1"/>
            <a:r>
              <a:rPr lang="en-US" sz="1800" dirty="0"/>
              <a:t>The children will be…</a:t>
            </a:r>
          </a:p>
          <a:p>
            <a:pPr lvl="1"/>
            <a:r>
              <a:rPr lang="en-US" sz="1800" dirty="0"/>
              <a:t>The children will know…</a:t>
            </a:r>
          </a:p>
          <a:p>
            <a:pPr lvl="1"/>
            <a:r>
              <a:rPr lang="en-US" sz="1800" dirty="0"/>
              <a:t>The children will learn about…</a:t>
            </a:r>
          </a:p>
          <a:p>
            <a:pPr lvl="1"/>
            <a:r>
              <a:rPr lang="en-US" sz="1800" dirty="0"/>
              <a:t>I chose this activity because…</a:t>
            </a:r>
          </a:p>
          <a:p>
            <a:pPr marL="324000" lvl="1" indent="0">
              <a:buNone/>
            </a:pPr>
            <a:endParaRPr lang="en-US" sz="1800" dirty="0"/>
          </a:p>
        </p:txBody>
      </p:sp>
    </p:spTree>
    <p:extLst>
      <p:ext uri="{BB962C8B-B14F-4D97-AF65-F5344CB8AC3E}">
        <p14:creationId xmlns:p14="http://schemas.microsoft.com/office/powerpoint/2010/main" val="3420191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8EE44-AAC2-F44A-9BA3-52D3FE0F6751}"/>
              </a:ext>
            </a:extLst>
          </p:cNvPr>
          <p:cNvSpPr>
            <a:spLocks noGrp="1"/>
          </p:cNvSpPr>
          <p:nvPr>
            <p:ph type="title"/>
          </p:nvPr>
        </p:nvSpPr>
        <p:spPr>
          <a:xfrm>
            <a:off x="581192" y="13387"/>
            <a:ext cx="11029616" cy="1188720"/>
          </a:xfrm>
        </p:spPr>
        <p:txBody>
          <a:bodyPr/>
          <a:lstStyle/>
          <a:p>
            <a:r>
              <a:rPr lang="en-US" dirty="0"/>
              <a:t>Rationale…</a:t>
            </a:r>
          </a:p>
        </p:txBody>
      </p:sp>
      <p:sp>
        <p:nvSpPr>
          <p:cNvPr id="3" name="Content Placeholder 2">
            <a:extLst>
              <a:ext uri="{FF2B5EF4-FFF2-40B4-BE49-F238E27FC236}">
                <a16:creationId xmlns:a16="http://schemas.microsoft.com/office/drawing/2014/main" id="{E6AC68CD-53C1-8A47-A8B2-CE21034CE94F}"/>
              </a:ext>
            </a:extLst>
          </p:cNvPr>
          <p:cNvSpPr>
            <a:spLocks noGrp="1"/>
          </p:cNvSpPr>
          <p:nvPr>
            <p:ph idx="1"/>
          </p:nvPr>
        </p:nvSpPr>
        <p:spPr>
          <a:xfrm>
            <a:off x="3014003" y="1580294"/>
            <a:ext cx="7737124" cy="1188720"/>
          </a:xfrm>
        </p:spPr>
        <p:txBody>
          <a:bodyPr>
            <a:noAutofit/>
          </a:bodyPr>
          <a:lstStyle/>
          <a:p>
            <a:r>
              <a:rPr lang="en-US" sz="2000" dirty="0"/>
              <a:t>Pam </a:t>
            </a:r>
            <a:r>
              <a:rPr lang="en-US" sz="2000" dirty="0" err="1"/>
              <a:t>ydych</a:t>
            </a:r>
            <a:r>
              <a:rPr lang="en-US" sz="2000" dirty="0"/>
              <a:t> chi </a:t>
            </a:r>
            <a:r>
              <a:rPr lang="en-US" sz="2000" dirty="0" err="1"/>
              <a:t>wedi</a:t>
            </a:r>
            <a:r>
              <a:rPr lang="en-US" sz="2000" dirty="0"/>
              <a:t> </a:t>
            </a:r>
            <a:r>
              <a:rPr lang="en-US" sz="2000" dirty="0" err="1"/>
              <a:t>dewis</a:t>
            </a:r>
            <a:r>
              <a:rPr lang="en-US" sz="2000" dirty="0"/>
              <a:t> y </a:t>
            </a:r>
            <a:r>
              <a:rPr lang="en-US" sz="2000" dirty="0" err="1"/>
              <a:t>gweithgaredd</a:t>
            </a:r>
            <a:r>
              <a:rPr lang="en-US" sz="2000" dirty="0"/>
              <a:t> </a:t>
            </a:r>
            <a:r>
              <a:rPr lang="en-US" sz="2000" dirty="0" err="1"/>
              <a:t>a’r</a:t>
            </a:r>
            <a:r>
              <a:rPr lang="en-US" sz="2000" dirty="0"/>
              <a:t> </a:t>
            </a:r>
            <a:r>
              <a:rPr lang="en-US" sz="2000" dirty="0" err="1"/>
              <a:t>thema</a:t>
            </a:r>
            <a:r>
              <a:rPr lang="en-US" sz="2000" dirty="0"/>
              <a:t>? </a:t>
            </a:r>
          </a:p>
          <a:p>
            <a:r>
              <a:rPr lang="en-US" sz="2000" dirty="0"/>
              <a:t>Why have you </a:t>
            </a:r>
            <a:r>
              <a:rPr lang="en-US" sz="2000" dirty="0" err="1"/>
              <a:t>chosed</a:t>
            </a:r>
            <a:r>
              <a:rPr lang="en-US" sz="2000" dirty="0"/>
              <a:t> this activity and theme?</a:t>
            </a:r>
          </a:p>
        </p:txBody>
      </p:sp>
      <p:sp>
        <p:nvSpPr>
          <p:cNvPr id="4" name="Cloud Callout 3">
            <a:extLst>
              <a:ext uri="{FF2B5EF4-FFF2-40B4-BE49-F238E27FC236}">
                <a16:creationId xmlns:a16="http://schemas.microsoft.com/office/drawing/2014/main" id="{C7A54F34-3502-AD49-AA63-0E8A7FE7F63B}"/>
              </a:ext>
            </a:extLst>
          </p:cNvPr>
          <p:cNvSpPr/>
          <p:nvPr/>
        </p:nvSpPr>
        <p:spPr>
          <a:xfrm>
            <a:off x="8229599" y="3028208"/>
            <a:ext cx="3610099" cy="1876301"/>
          </a:xfrm>
          <a:prstGeom prst="cloudCallout">
            <a:avLst>
              <a:gd name="adj1" fmla="val -57346"/>
              <a:gd name="adj2" fmla="val -723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Y </a:t>
            </a:r>
            <a:r>
              <a:rPr lang="en-US" dirty="0" err="1"/>
              <a:t>Cwricwlwm</a:t>
            </a:r>
            <a:r>
              <a:rPr lang="en-US" dirty="0"/>
              <a:t> Newydd.</a:t>
            </a:r>
          </a:p>
          <a:p>
            <a:pPr algn="ctr"/>
            <a:endParaRPr lang="en-US" dirty="0"/>
          </a:p>
          <a:p>
            <a:pPr algn="ctr"/>
            <a:r>
              <a:rPr lang="en-US" dirty="0"/>
              <a:t>Y </a:t>
            </a:r>
            <a:r>
              <a:rPr lang="en-US" dirty="0" err="1"/>
              <a:t>Camau</a:t>
            </a:r>
            <a:r>
              <a:rPr lang="en-US" dirty="0"/>
              <a:t> </a:t>
            </a:r>
            <a:r>
              <a:rPr lang="en-US" dirty="0" err="1"/>
              <a:t>Cynnydd</a:t>
            </a:r>
            <a:endParaRPr lang="en-US" dirty="0"/>
          </a:p>
        </p:txBody>
      </p:sp>
      <p:sp>
        <p:nvSpPr>
          <p:cNvPr id="5" name="Cloud Callout 4">
            <a:extLst>
              <a:ext uri="{FF2B5EF4-FFF2-40B4-BE49-F238E27FC236}">
                <a16:creationId xmlns:a16="http://schemas.microsoft.com/office/drawing/2014/main" id="{3592DDBB-2528-3C49-BB42-7EBD741DFEC6}"/>
              </a:ext>
            </a:extLst>
          </p:cNvPr>
          <p:cNvSpPr/>
          <p:nvPr/>
        </p:nvSpPr>
        <p:spPr>
          <a:xfrm>
            <a:off x="5045032" y="4476362"/>
            <a:ext cx="3610099" cy="2254248"/>
          </a:xfrm>
          <a:prstGeom prst="cloudCallout">
            <a:avLst>
              <a:gd name="adj1" fmla="val -7675"/>
              <a:gd name="adj2" fmla="val -12992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Sut</a:t>
            </a:r>
            <a:r>
              <a:rPr lang="en-US" dirty="0"/>
              <a:t> </a:t>
            </a:r>
            <a:r>
              <a:rPr lang="en-US" dirty="0" err="1"/>
              <a:t>mae</a:t>
            </a:r>
            <a:r>
              <a:rPr lang="en-US" dirty="0"/>
              <a:t> plant </a:t>
            </a:r>
            <a:r>
              <a:rPr lang="en-US" dirty="0" err="1"/>
              <a:t>yn</a:t>
            </a:r>
            <a:r>
              <a:rPr lang="en-US" dirty="0"/>
              <a:t> </a:t>
            </a:r>
            <a:r>
              <a:rPr lang="en-US" dirty="0" err="1"/>
              <a:t>caffael</a:t>
            </a:r>
            <a:r>
              <a:rPr lang="en-US" dirty="0"/>
              <a:t> </a:t>
            </a:r>
            <a:r>
              <a:rPr lang="en-US" dirty="0" err="1"/>
              <a:t>iaith</a:t>
            </a:r>
            <a:r>
              <a:rPr lang="en-US" dirty="0"/>
              <a:t>?</a:t>
            </a:r>
          </a:p>
          <a:p>
            <a:pPr algn="ctr"/>
            <a:endParaRPr lang="en-US" dirty="0"/>
          </a:p>
          <a:p>
            <a:pPr algn="ctr"/>
            <a:r>
              <a:rPr lang="en-US" i="1" dirty="0"/>
              <a:t>How children acquire language?</a:t>
            </a:r>
          </a:p>
        </p:txBody>
      </p:sp>
      <p:sp>
        <p:nvSpPr>
          <p:cNvPr id="6" name="Cloud Callout 5">
            <a:extLst>
              <a:ext uri="{FF2B5EF4-FFF2-40B4-BE49-F238E27FC236}">
                <a16:creationId xmlns:a16="http://schemas.microsoft.com/office/drawing/2014/main" id="{8B5CE8A1-D858-1C48-AC18-FAA158596814}"/>
              </a:ext>
            </a:extLst>
          </p:cNvPr>
          <p:cNvSpPr/>
          <p:nvPr/>
        </p:nvSpPr>
        <p:spPr>
          <a:xfrm>
            <a:off x="829293" y="3703123"/>
            <a:ext cx="3610099" cy="3018311"/>
          </a:xfrm>
          <a:prstGeom prst="cloudCallout">
            <a:avLst>
              <a:gd name="adj1" fmla="val 68312"/>
              <a:gd name="adj2" fmla="val -7833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Egwyddorion</a:t>
            </a:r>
            <a:r>
              <a:rPr lang="en-US" dirty="0"/>
              <a:t> </a:t>
            </a:r>
            <a:r>
              <a:rPr lang="en-US" dirty="0" err="1"/>
              <a:t>cyffredinol</a:t>
            </a:r>
            <a:r>
              <a:rPr lang="en-US" dirty="0"/>
              <a:t> am y broses </a:t>
            </a:r>
            <a:r>
              <a:rPr lang="en-US" dirty="0" err="1"/>
              <a:t>ddysgu</a:t>
            </a:r>
            <a:r>
              <a:rPr lang="en-US" dirty="0"/>
              <a:t> </a:t>
            </a:r>
            <a:r>
              <a:rPr lang="en-US" dirty="0" err="1"/>
              <a:t>i</a:t>
            </a:r>
            <a:r>
              <a:rPr lang="en-US" dirty="0"/>
              <a:t> </a:t>
            </a:r>
            <a:r>
              <a:rPr lang="en-US" dirty="0" err="1"/>
              <a:t>blant</a:t>
            </a:r>
            <a:r>
              <a:rPr lang="en-US" dirty="0"/>
              <a:t>.</a:t>
            </a:r>
          </a:p>
          <a:p>
            <a:pPr algn="ctr"/>
            <a:endParaRPr lang="en-US" dirty="0"/>
          </a:p>
          <a:p>
            <a:pPr algn="ctr"/>
            <a:r>
              <a:rPr lang="en-US" i="1" dirty="0"/>
              <a:t>General principles on the learning process for children.</a:t>
            </a:r>
          </a:p>
        </p:txBody>
      </p:sp>
    </p:spTree>
    <p:extLst>
      <p:ext uri="{BB962C8B-B14F-4D97-AF65-F5344CB8AC3E}">
        <p14:creationId xmlns:p14="http://schemas.microsoft.com/office/powerpoint/2010/main" val="3990959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CB60B-BB8D-624F-A68E-BDA2D0CCEF80}"/>
              </a:ext>
            </a:extLst>
          </p:cNvPr>
          <p:cNvSpPr>
            <a:spLocks noGrp="1"/>
          </p:cNvSpPr>
          <p:nvPr>
            <p:ph type="title"/>
          </p:nvPr>
        </p:nvSpPr>
        <p:spPr>
          <a:xfrm>
            <a:off x="581192" y="702156"/>
            <a:ext cx="11029616" cy="627880"/>
          </a:xfrm>
        </p:spPr>
        <p:txBody>
          <a:bodyPr/>
          <a:lstStyle/>
          <a:p>
            <a:r>
              <a:rPr lang="en-US" dirty="0"/>
              <a:t>Beth </a:t>
            </a:r>
            <a:r>
              <a:rPr lang="en-US" dirty="0" err="1"/>
              <a:t>ydy’r</a:t>
            </a:r>
            <a:r>
              <a:rPr lang="en-US" dirty="0"/>
              <a:t> </a:t>
            </a:r>
            <a:r>
              <a:rPr lang="en-US" dirty="0" err="1"/>
              <a:t>ffocws</a:t>
            </a:r>
            <a:r>
              <a:rPr lang="en-US" dirty="0"/>
              <a:t> </a:t>
            </a:r>
            <a:r>
              <a:rPr lang="en-US" dirty="0" err="1"/>
              <a:t>iaith</a:t>
            </a:r>
            <a:r>
              <a:rPr lang="en-US" dirty="0"/>
              <a:t>?    What is the language focus?</a:t>
            </a:r>
          </a:p>
        </p:txBody>
      </p:sp>
      <p:sp>
        <p:nvSpPr>
          <p:cNvPr id="4" name="Rounded Rectangle 3">
            <a:extLst>
              <a:ext uri="{FF2B5EF4-FFF2-40B4-BE49-F238E27FC236}">
                <a16:creationId xmlns:a16="http://schemas.microsoft.com/office/drawing/2014/main" id="{29AE86AC-849C-AA43-9538-20BAA8D57920}"/>
              </a:ext>
            </a:extLst>
          </p:cNvPr>
          <p:cNvSpPr/>
          <p:nvPr/>
        </p:nvSpPr>
        <p:spPr>
          <a:xfrm>
            <a:off x="2731325" y="1805048"/>
            <a:ext cx="229193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Y </a:t>
            </a:r>
            <a:r>
              <a:rPr lang="en-US" dirty="0" err="1"/>
              <a:t>Cwricwlwm</a:t>
            </a:r>
            <a:r>
              <a:rPr lang="en-US" dirty="0"/>
              <a:t> Newydd.</a:t>
            </a:r>
          </a:p>
        </p:txBody>
      </p:sp>
      <p:sp>
        <p:nvSpPr>
          <p:cNvPr id="7" name="Rounded Rectangle 6">
            <a:extLst>
              <a:ext uri="{FF2B5EF4-FFF2-40B4-BE49-F238E27FC236}">
                <a16:creationId xmlns:a16="http://schemas.microsoft.com/office/drawing/2014/main" id="{8F113950-D295-3C4C-B2E4-7114A7D6A8CF}"/>
              </a:ext>
            </a:extLst>
          </p:cNvPr>
          <p:cNvSpPr/>
          <p:nvPr/>
        </p:nvSpPr>
        <p:spPr>
          <a:xfrm>
            <a:off x="6996547" y="1549729"/>
            <a:ext cx="2291938" cy="142503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Cynllun</a:t>
            </a:r>
            <a:r>
              <a:rPr lang="en-US" dirty="0"/>
              <a:t> Gwaith </a:t>
            </a:r>
            <a:r>
              <a:rPr lang="en-US" dirty="0" err="1"/>
              <a:t>yr</a:t>
            </a:r>
            <a:r>
              <a:rPr lang="en-US" dirty="0"/>
              <a:t> Ysgol.</a:t>
            </a:r>
          </a:p>
          <a:p>
            <a:pPr algn="ctr"/>
            <a:endParaRPr lang="en-US" dirty="0"/>
          </a:p>
          <a:p>
            <a:pPr algn="ctr"/>
            <a:r>
              <a:rPr lang="en-US" i="1" dirty="0"/>
              <a:t>School SoW</a:t>
            </a:r>
          </a:p>
        </p:txBody>
      </p:sp>
      <p:sp>
        <p:nvSpPr>
          <p:cNvPr id="8" name="Rounded Rectangle 7">
            <a:extLst>
              <a:ext uri="{FF2B5EF4-FFF2-40B4-BE49-F238E27FC236}">
                <a16:creationId xmlns:a16="http://schemas.microsoft.com/office/drawing/2014/main" id="{E3260DA9-E043-3740-91FE-0637D37391CE}"/>
              </a:ext>
            </a:extLst>
          </p:cNvPr>
          <p:cNvSpPr/>
          <p:nvPr/>
        </p:nvSpPr>
        <p:spPr>
          <a:xfrm>
            <a:off x="4599712" y="3616034"/>
            <a:ext cx="2396835" cy="302491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Beth </a:t>
            </a:r>
            <a:r>
              <a:rPr lang="en-US" dirty="0" err="1"/>
              <a:t>ydw</a:t>
            </a:r>
            <a:r>
              <a:rPr lang="en-US" dirty="0"/>
              <a:t> </a:t>
            </a:r>
            <a:r>
              <a:rPr lang="en-US" dirty="0" err="1"/>
              <a:t>i</a:t>
            </a:r>
            <a:r>
              <a:rPr lang="en-US" dirty="0"/>
              <a:t> </a:t>
            </a:r>
            <a:r>
              <a:rPr lang="en-US" dirty="0" err="1"/>
              <a:t>eisiau</a:t>
            </a:r>
            <a:r>
              <a:rPr lang="en-US" dirty="0"/>
              <a:t> </a:t>
            </a:r>
            <a:r>
              <a:rPr lang="en-US" dirty="0" err="1"/>
              <a:t>i’r</a:t>
            </a:r>
            <a:r>
              <a:rPr lang="en-US" dirty="0"/>
              <a:t> plant </a:t>
            </a:r>
            <a:r>
              <a:rPr lang="en-US" dirty="0" err="1"/>
              <a:t>allu</a:t>
            </a:r>
            <a:r>
              <a:rPr lang="en-US" dirty="0"/>
              <a:t> </a:t>
            </a:r>
            <a:r>
              <a:rPr lang="en-US" dirty="0" err="1"/>
              <a:t>gwneud</a:t>
            </a:r>
            <a:r>
              <a:rPr lang="en-US" dirty="0"/>
              <a:t> </a:t>
            </a:r>
            <a:r>
              <a:rPr lang="en-US" dirty="0" err="1"/>
              <a:t>ar</a:t>
            </a:r>
            <a:r>
              <a:rPr lang="en-US" dirty="0"/>
              <a:t> </a:t>
            </a:r>
            <a:r>
              <a:rPr lang="en-US" dirty="0" err="1"/>
              <a:t>ôl</a:t>
            </a:r>
            <a:r>
              <a:rPr lang="en-US" dirty="0"/>
              <a:t> y </a:t>
            </a:r>
            <a:r>
              <a:rPr lang="en-US" dirty="0" err="1"/>
              <a:t>dasg</a:t>
            </a:r>
            <a:r>
              <a:rPr lang="en-US" dirty="0"/>
              <a:t>?</a:t>
            </a:r>
          </a:p>
          <a:p>
            <a:pPr algn="ctr"/>
            <a:endParaRPr lang="en-US" dirty="0"/>
          </a:p>
          <a:p>
            <a:pPr algn="ctr"/>
            <a:r>
              <a:rPr lang="en-US" i="1" dirty="0"/>
              <a:t>What do I want the children to be able to do after the task? </a:t>
            </a:r>
          </a:p>
          <a:p>
            <a:pPr algn="ctr"/>
            <a:endParaRPr lang="en-US" dirty="0"/>
          </a:p>
        </p:txBody>
      </p:sp>
      <p:sp>
        <p:nvSpPr>
          <p:cNvPr id="9" name="Right Arrow 8">
            <a:extLst>
              <a:ext uri="{FF2B5EF4-FFF2-40B4-BE49-F238E27FC236}">
                <a16:creationId xmlns:a16="http://schemas.microsoft.com/office/drawing/2014/main" id="{96C2E8FC-7BB9-CD47-95B1-6B4DA4A763F3}"/>
              </a:ext>
            </a:extLst>
          </p:cNvPr>
          <p:cNvSpPr/>
          <p:nvPr/>
        </p:nvSpPr>
        <p:spPr>
          <a:xfrm rot="3067275">
            <a:off x="4711206" y="3077098"/>
            <a:ext cx="815417" cy="37406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Arrow 9">
            <a:extLst>
              <a:ext uri="{FF2B5EF4-FFF2-40B4-BE49-F238E27FC236}">
                <a16:creationId xmlns:a16="http://schemas.microsoft.com/office/drawing/2014/main" id="{6568D936-5483-F749-B5AE-56735447BDB8}"/>
              </a:ext>
            </a:extLst>
          </p:cNvPr>
          <p:cNvSpPr/>
          <p:nvPr/>
        </p:nvSpPr>
        <p:spPr>
          <a:xfrm rot="6902201">
            <a:off x="6263868" y="3007426"/>
            <a:ext cx="815417" cy="37406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Notched Right Arrow 10">
            <a:extLst>
              <a:ext uri="{FF2B5EF4-FFF2-40B4-BE49-F238E27FC236}">
                <a16:creationId xmlns:a16="http://schemas.microsoft.com/office/drawing/2014/main" id="{3E93A968-375B-304E-B141-119666E7B13A}"/>
              </a:ext>
            </a:extLst>
          </p:cNvPr>
          <p:cNvSpPr/>
          <p:nvPr/>
        </p:nvSpPr>
        <p:spPr>
          <a:xfrm>
            <a:off x="237506" y="3835730"/>
            <a:ext cx="4073237" cy="195942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Beth </a:t>
            </a:r>
            <a:r>
              <a:rPr lang="en-US" dirty="0" err="1"/>
              <a:t>mae’r</a:t>
            </a:r>
            <a:r>
              <a:rPr lang="en-US" dirty="0"/>
              <a:t> plant </a:t>
            </a:r>
            <a:r>
              <a:rPr lang="en-US" dirty="0" err="1"/>
              <a:t>yn</a:t>
            </a:r>
            <a:r>
              <a:rPr lang="en-US" dirty="0"/>
              <a:t> </a:t>
            </a:r>
            <a:r>
              <a:rPr lang="en-US" dirty="0" err="1"/>
              <a:t>gallu</a:t>
            </a:r>
            <a:r>
              <a:rPr lang="en-US" dirty="0"/>
              <a:t> </a:t>
            </a:r>
            <a:r>
              <a:rPr lang="en-US" dirty="0" err="1"/>
              <a:t>wneud</a:t>
            </a:r>
            <a:r>
              <a:rPr lang="en-US" dirty="0"/>
              <a:t> </a:t>
            </a:r>
            <a:r>
              <a:rPr lang="en-US" dirty="0" err="1"/>
              <a:t>yn</a:t>
            </a:r>
            <a:r>
              <a:rPr lang="en-US" dirty="0"/>
              <a:t> </a:t>
            </a:r>
            <a:r>
              <a:rPr lang="en-US" dirty="0" err="1"/>
              <a:t>barod</a:t>
            </a:r>
            <a:r>
              <a:rPr lang="en-US" dirty="0"/>
              <a:t>?</a:t>
            </a:r>
          </a:p>
          <a:p>
            <a:pPr algn="ctr"/>
            <a:r>
              <a:rPr lang="en-US" i="1" dirty="0"/>
              <a:t>What can they already do?</a:t>
            </a:r>
          </a:p>
        </p:txBody>
      </p:sp>
      <p:sp>
        <p:nvSpPr>
          <p:cNvPr id="13" name="Left Arrow 12">
            <a:extLst>
              <a:ext uri="{FF2B5EF4-FFF2-40B4-BE49-F238E27FC236}">
                <a16:creationId xmlns:a16="http://schemas.microsoft.com/office/drawing/2014/main" id="{28CE04DA-5385-0B4C-8785-4BF60C2A2E34}"/>
              </a:ext>
            </a:extLst>
          </p:cNvPr>
          <p:cNvSpPr/>
          <p:nvPr/>
        </p:nvSpPr>
        <p:spPr>
          <a:xfrm>
            <a:off x="7285516" y="3616034"/>
            <a:ext cx="4043544" cy="233943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Pa </a:t>
            </a:r>
            <a:r>
              <a:rPr lang="en-US" dirty="0" err="1"/>
              <a:t>scaffaldau</a:t>
            </a:r>
            <a:r>
              <a:rPr lang="en-US" dirty="0"/>
              <a:t> </a:t>
            </a:r>
            <a:r>
              <a:rPr lang="en-US" dirty="0" err="1"/>
              <a:t>sydd</a:t>
            </a:r>
            <a:r>
              <a:rPr lang="en-US" dirty="0"/>
              <a:t> </a:t>
            </a:r>
            <a:r>
              <a:rPr lang="en-US" dirty="0" err="1"/>
              <a:t>angen</a:t>
            </a:r>
            <a:r>
              <a:rPr lang="en-US" dirty="0"/>
              <a:t> </a:t>
            </a:r>
            <a:r>
              <a:rPr lang="en-US" dirty="0" err="1"/>
              <a:t>arnyn</a:t>
            </a:r>
            <a:r>
              <a:rPr lang="en-US" dirty="0"/>
              <a:t> </a:t>
            </a:r>
            <a:r>
              <a:rPr lang="en-US" dirty="0" err="1"/>
              <a:t>nhw</a:t>
            </a:r>
            <a:r>
              <a:rPr lang="en-US" dirty="0"/>
              <a:t> </a:t>
            </a:r>
            <a:r>
              <a:rPr lang="en-US" dirty="0" err="1"/>
              <a:t>i</a:t>
            </a:r>
            <a:r>
              <a:rPr lang="en-US" dirty="0"/>
              <a:t> </a:t>
            </a:r>
            <a:r>
              <a:rPr lang="en-US" dirty="0" err="1"/>
              <a:t>wneud</a:t>
            </a:r>
            <a:r>
              <a:rPr lang="en-US" dirty="0"/>
              <a:t> y </a:t>
            </a:r>
            <a:r>
              <a:rPr lang="en-US" dirty="0" err="1"/>
              <a:t>dasg</a:t>
            </a:r>
            <a:r>
              <a:rPr lang="en-US" dirty="0"/>
              <a:t>?</a:t>
            </a:r>
          </a:p>
          <a:p>
            <a:pPr algn="ctr"/>
            <a:r>
              <a:rPr lang="en-US" dirty="0"/>
              <a:t>What ‘scaffolding’ do they need to do the task?</a:t>
            </a:r>
          </a:p>
        </p:txBody>
      </p:sp>
    </p:spTree>
    <p:extLst>
      <p:ext uri="{BB962C8B-B14F-4D97-AF65-F5344CB8AC3E}">
        <p14:creationId xmlns:p14="http://schemas.microsoft.com/office/powerpoint/2010/main" val="744677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35E96-3AD6-CD42-8F9A-18C3B8156991}"/>
              </a:ext>
            </a:extLst>
          </p:cNvPr>
          <p:cNvSpPr>
            <a:spLocks noGrp="1"/>
          </p:cNvSpPr>
          <p:nvPr>
            <p:ph type="title"/>
          </p:nvPr>
        </p:nvSpPr>
        <p:spPr>
          <a:xfrm>
            <a:off x="581192" y="702156"/>
            <a:ext cx="11029616" cy="580379"/>
          </a:xfrm>
        </p:spPr>
        <p:txBody>
          <a:bodyPr/>
          <a:lstStyle/>
          <a:p>
            <a:pPr algn="ctr"/>
            <a:r>
              <a:rPr lang="en-US" dirty="0" err="1"/>
              <a:t>Gwahaniaethu</a:t>
            </a:r>
            <a:r>
              <a:rPr lang="en-US" dirty="0"/>
              <a:t>                                                  differentiation</a:t>
            </a:r>
          </a:p>
        </p:txBody>
      </p:sp>
      <p:sp>
        <p:nvSpPr>
          <p:cNvPr id="4" name="Regular Pentagon 3">
            <a:extLst>
              <a:ext uri="{FF2B5EF4-FFF2-40B4-BE49-F238E27FC236}">
                <a16:creationId xmlns:a16="http://schemas.microsoft.com/office/drawing/2014/main" id="{F5E0A93F-53EE-5D43-A3F2-57D5EBCAE144}"/>
              </a:ext>
            </a:extLst>
          </p:cNvPr>
          <p:cNvSpPr/>
          <p:nvPr/>
        </p:nvSpPr>
        <p:spPr>
          <a:xfrm>
            <a:off x="1531917" y="2006929"/>
            <a:ext cx="2137558" cy="1638795"/>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Scaffaldau</a:t>
            </a:r>
            <a:endParaRPr lang="en-US" dirty="0"/>
          </a:p>
          <a:p>
            <a:pPr algn="ctr"/>
            <a:endParaRPr lang="en-US" dirty="0"/>
          </a:p>
          <a:p>
            <a:pPr algn="ctr"/>
            <a:r>
              <a:rPr lang="en-US" i="1" dirty="0"/>
              <a:t>Scaffolding</a:t>
            </a:r>
          </a:p>
          <a:p>
            <a:pPr algn="ctr"/>
            <a:endParaRPr lang="en-US" dirty="0"/>
          </a:p>
        </p:txBody>
      </p:sp>
      <p:sp>
        <p:nvSpPr>
          <p:cNvPr id="5" name="Regular Pentagon 4">
            <a:extLst>
              <a:ext uri="{FF2B5EF4-FFF2-40B4-BE49-F238E27FC236}">
                <a16:creationId xmlns:a16="http://schemas.microsoft.com/office/drawing/2014/main" id="{6220FDE4-8CEA-9747-B34F-B93E5A366279}"/>
              </a:ext>
            </a:extLst>
          </p:cNvPr>
          <p:cNvSpPr/>
          <p:nvPr/>
        </p:nvSpPr>
        <p:spPr>
          <a:xfrm>
            <a:off x="5027221" y="2006929"/>
            <a:ext cx="2406732" cy="1638795"/>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Allbwn</a:t>
            </a:r>
            <a:r>
              <a:rPr lang="en-US" dirty="0"/>
              <a:t> </a:t>
            </a:r>
            <a:r>
              <a:rPr lang="en-US" dirty="0" err="1"/>
              <a:t>Disgwyliedig</a:t>
            </a:r>
            <a:endParaRPr lang="en-US" dirty="0"/>
          </a:p>
          <a:p>
            <a:pPr algn="ctr"/>
            <a:endParaRPr lang="en-US" dirty="0"/>
          </a:p>
          <a:p>
            <a:pPr algn="ctr"/>
            <a:r>
              <a:rPr lang="en-US" i="1" dirty="0"/>
              <a:t>Expected Output</a:t>
            </a:r>
          </a:p>
          <a:p>
            <a:pPr algn="ctr"/>
            <a:endParaRPr lang="en-US" dirty="0"/>
          </a:p>
        </p:txBody>
      </p:sp>
      <p:sp>
        <p:nvSpPr>
          <p:cNvPr id="6" name="Regular Pentagon 5">
            <a:extLst>
              <a:ext uri="{FF2B5EF4-FFF2-40B4-BE49-F238E27FC236}">
                <a16:creationId xmlns:a16="http://schemas.microsoft.com/office/drawing/2014/main" id="{FD35E319-BE93-2B4E-8457-B24FE6C7D26C}"/>
              </a:ext>
            </a:extLst>
          </p:cNvPr>
          <p:cNvSpPr/>
          <p:nvPr/>
        </p:nvSpPr>
        <p:spPr>
          <a:xfrm>
            <a:off x="8690759" y="2006928"/>
            <a:ext cx="2137558" cy="1638795"/>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Mewnbwn</a:t>
            </a:r>
            <a:endParaRPr lang="en-US" dirty="0"/>
          </a:p>
          <a:p>
            <a:pPr algn="ctr"/>
            <a:endParaRPr lang="en-US" dirty="0"/>
          </a:p>
          <a:p>
            <a:pPr algn="ctr"/>
            <a:r>
              <a:rPr lang="en-US" i="1" dirty="0"/>
              <a:t>Input</a:t>
            </a:r>
          </a:p>
          <a:p>
            <a:pPr algn="ctr"/>
            <a:endParaRPr lang="en-US" dirty="0"/>
          </a:p>
        </p:txBody>
      </p:sp>
      <p:sp>
        <p:nvSpPr>
          <p:cNvPr id="7" name="Rounded Rectangle 6">
            <a:extLst>
              <a:ext uri="{FF2B5EF4-FFF2-40B4-BE49-F238E27FC236}">
                <a16:creationId xmlns:a16="http://schemas.microsoft.com/office/drawing/2014/main" id="{58ED3BFE-4066-E34F-AEA2-35DD5A0C9019}"/>
              </a:ext>
            </a:extLst>
          </p:cNvPr>
          <p:cNvSpPr/>
          <p:nvPr/>
        </p:nvSpPr>
        <p:spPr>
          <a:xfrm>
            <a:off x="4355275" y="4643252"/>
            <a:ext cx="3750623" cy="131420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Unrhyw</a:t>
            </a:r>
            <a:r>
              <a:rPr lang="en-US" dirty="0"/>
              <a:t> </a:t>
            </a:r>
            <a:r>
              <a:rPr lang="en-US" dirty="0" err="1"/>
              <a:t>beth</a:t>
            </a:r>
            <a:r>
              <a:rPr lang="en-US" dirty="0"/>
              <a:t> </a:t>
            </a:r>
            <a:r>
              <a:rPr lang="en-US" dirty="0" err="1"/>
              <a:t>arall</a:t>
            </a:r>
            <a:r>
              <a:rPr lang="en-US" dirty="0"/>
              <a:t>?</a:t>
            </a:r>
          </a:p>
          <a:p>
            <a:pPr algn="ctr"/>
            <a:r>
              <a:rPr lang="en-US" i="1" dirty="0"/>
              <a:t>Anything else?</a:t>
            </a:r>
          </a:p>
        </p:txBody>
      </p:sp>
    </p:spTree>
    <p:extLst>
      <p:ext uri="{BB962C8B-B14F-4D97-AF65-F5344CB8AC3E}">
        <p14:creationId xmlns:p14="http://schemas.microsoft.com/office/powerpoint/2010/main" val="2321932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C7CA7-64AD-F843-8645-A2757101BFF1}"/>
              </a:ext>
            </a:extLst>
          </p:cNvPr>
          <p:cNvSpPr>
            <a:spLocks noGrp="1"/>
          </p:cNvSpPr>
          <p:nvPr>
            <p:ph type="title"/>
          </p:nvPr>
        </p:nvSpPr>
        <p:spPr>
          <a:xfrm>
            <a:off x="581191" y="712519"/>
            <a:ext cx="11029616" cy="560840"/>
          </a:xfrm>
        </p:spPr>
        <p:txBody>
          <a:bodyPr/>
          <a:lstStyle/>
          <a:p>
            <a:r>
              <a:rPr lang="en-US" dirty="0" err="1"/>
              <a:t>Rhan</a:t>
            </a:r>
            <a:r>
              <a:rPr lang="en-US" dirty="0"/>
              <a:t> 2           Part 2</a:t>
            </a:r>
          </a:p>
        </p:txBody>
      </p:sp>
      <p:sp>
        <p:nvSpPr>
          <p:cNvPr id="3" name="Content Placeholder 2">
            <a:extLst>
              <a:ext uri="{FF2B5EF4-FFF2-40B4-BE49-F238E27FC236}">
                <a16:creationId xmlns:a16="http://schemas.microsoft.com/office/drawing/2014/main" id="{9CA7B1FD-2010-F84D-B6FE-AFCCB73CE788}"/>
              </a:ext>
            </a:extLst>
          </p:cNvPr>
          <p:cNvSpPr>
            <a:spLocks noGrp="1"/>
          </p:cNvSpPr>
          <p:nvPr>
            <p:ph idx="1"/>
          </p:nvPr>
        </p:nvSpPr>
        <p:spPr>
          <a:xfrm>
            <a:off x="1768725" y="2521250"/>
            <a:ext cx="7838413" cy="1815500"/>
          </a:xfrm>
        </p:spPr>
        <p:txBody>
          <a:bodyPr/>
          <a:lstStyle/>
          <a:p>
            <a:pPr marL="0" indent="0">
              <a:buNone/>
            </a:pPr>
            <a:r>
              <a:rPr lang="en-GB" sz="2000" dirty="0"/>
              <a:t>Task 2: Introduce a thematic session and two differentiated activities for a group of children during your PAP period. You will need to film the session and the activities to be analysed by you and to present it as part of the module's assessment. (up to 8 minutes)</a:t>
            </a:r>
          </a:p>
          <a:p>
            <a:endParaRPr lang="en-US" dirty="0"/>
          </a:p>
        </p:txBody>
      </p:sp>
      <p:sp>
        <p:nvSpPr>
          <p:cNvPr id="4" name="Line Callout 1 3">
            <a:extLst>
              <a:ext uri="{FF2B5EF4-FFF2-40B4-BE49-F238E27FC236}">
                <a16:creationId xmlns:a16="http://schemas.microsoft.com/office/drawing/2014/main" id="{8352E8C1-6709-A840-941A-424C8BCBF2B2}"/>
              </a:ext>
            </a:extLst>
          </p:cNvPr>
          <p:cNvSpPr/>
          <p:nvPr/>
        </p:nvSpPr>
        <p:spPr>
          <a:xfrm>
            <a:off x="9915896" y="712519"/>
            <a:ext cx="1995055" cy="2185060"/>
          </a:xfrm>
          <a:prstGeom prst="borderCallout1">
            <a:avLst>
              <a:gd name="adj1" fmla="val 18750"/>
              <a:gd name="adj2" fmla="val -8333"/>
              <a:gd name="adj3" fmla="val 76087"/>
              <a:gd name="adj4" fmla="val -841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Bydd</a:t>
            </a:r>
            <a:r>
              <a:rPr lang="en-US" dirty="0"/>
              <a:t> </a:t>
            </a:r>
            <a:r>
              <a:rPr lang="en-US" dirty="0" err="1"/>
              <a:t>rhaid</a:t>
            </a:r>
            <a:r>
              <a:rPr lang="en-US" dirty="0"/>
              <a:t> </a:t>
            </a:r>
            <a:r>
              <a:rPr lang="en-US" dirty="0" err="1"/>
              <a:t>i</a:t>
            </a:r>
            <a:r>
              <a:rPr lang="en-US" dirty="0"/>
              <a:t> chi </a:t>
            </a:r>
            <a:r>
              <a:rPr lang="en-US" dirty="0" err="1"/>
              <a:t>olygu</a:t>
            </a:r>
            <a:r>
              <a:rPr lang="en-US" dirty="0"/>
              <a:t> (edit) y </a:t>
            </a:r>
            <a:r>
              <a:rPr lang="en-US" dirty="0" err="1"/>
              <a:t>ffilm</a:t>
            </a:r>
            <a:r>
              <a:rPr lang="en-US" dirty="0"/>
              <a:t>.</a:t>
            </a:r>
          </a:p>
          <a:p>
            <a:pPr algn="ctr"/>
            <a:endParaRPr lang="en-US" dirty="0"/>
          </a:p>
          <a:p>
            <a:pPr algn="ctr"/>
            <a:r>
              <a:rPr lang="en-US" i="1" dirty="0"/>
              <a:t>You will need to edit the clip</a:t>
            </a:r>
            <a:r>
              <a:rPr lang="en-US" dirty="0"/>
              <a:t>.</a:t>
            </a:r>
          </a:p>
        </p:txBody>
      </p:sp>
      <p:sp>
        <p:nvSpPr>
          <p:cNvPr id="5" name="Line Callout 1 4">
            <a:extLst>
              <a:ext uri="{FF2B5EF4-FFF2-40B4-BE49-F238E27FC236}">
                <a16:creationId xmlns:a16="http://schemas.microsoft.com/office/drawing/2014/main" id="{D2C40AB2-42B4-2B41-8489-CBA04EBB89C8}"/>
              </a:ext>
            </a:extLst>
          </p:cNvPr>
          <p:cNvSpPr/>
          <p:nvPr/>
        </p:nvSpPr>
        <p:spPr>
          <a:xfrm>
            <a:off x="8039596" y="3967709"/>
            <a:ext cx="3786250" cy="2185060"/>
          </a:xfrm>
          <a:prstGeom prst="borderCallout1">
            <a:avLst>
              <a:gd name="adj1" fmla="val 18750"/>
              <a:gd name="adj2" fmla="val -8333"/>
              <a:gd name="adj3" fmla="val -10869"/>
              <a:gd name="adj4" fmla="val -1262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Edrychwch</a:t>
            </a:r>
            <a:r>
              <a:rPr lang="en-US" dirty="0"/>
              <a:t> </a:t>
            </a:r>
            <a:r>
              <a:rPr lang="en-US" dirty="0" err="1"/>
              <a:t>ar</a:t>
            </a:r>
            <a:r>
              <a:rPr lang="en-US" dirty="0"/>
              <a:t> y </a:t>
            </a:r>
            <a:r>
              <a:rPr lang="en-US" dirty="0" err="1"/>
              <a:t>Fframwaith</a:t>
            </a:r>
            <a:r>
              <a:rPr lang="en-US" dirty="0"/>
              <a:t> </a:t>
            </a:r>
            <a:r>
              <a:rPr lang="en-US" dirty="0" err="1"/>
              <a:t>hefyd</a:t>
            </a:r>
            <a:r>
              <a:rPr lang="en-US" dirty="0"/>
              <a:t>!</a:t>
            </a:r>
          </a:p>
          <a:p>
            <a:pPr algn="ctr"/>
            <a:endParaRPr lang="en-US" dirty="0"/>
          </a:p>
          <a:p>
            <a:pPr algn="ctr"/>
            <a:r>
              <a:rPr lang="en-US" i="1" dirty="0"/>
              <a:t>Cross-reference with the Competency Framework too. </a:t>
            </a:r>
          </a:p>
        </p:txBody>
      </p:sp>
      <p:sp>
        <p:nvSpPr>
          <p:cNvPr id="6" name="Line Callout 1 5">
            <a:extLst>
              <a:ext uri="{FF2B5EF4-FFF2-40B4-BE49-F238E27FC236}">
                <a16:creationId xmlns:a16="http://schemas.microsoft.com/office/drawing/2014/main" id="{2313DC57-054B-5846-9B6A-8CFB9390BE56}"/>
              </a:ext>
            </a:extLst>
          </p:cNvPr>
          <p:cNvSpPr/>
          <p:nvPr/>
        </p:nvSpPr>
        <p:spPr>
          <a:xfrm>
            <a:off x="770849" y="4854308"/>
            <a:ext cx="4133311" cy="1460665"/>
          </a:xfrm>
          <a:prstGeom prst="borderCallout1">
            <a:avLst>
              <a:gd name="adj1" fmla="val -10518"/>
              <a:gd name="adj2" fmla="val 90788"/>
              <a:gd name="adj3" fmla="val -54979"/>
              <a:gd name="adj4" fmla="val 11049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Dyma’ch</a:t>
            </a:r>
            <a:r>
              <a:rPr lang="en-US" dirty="0"/>
              <a:t> </a:t>
            </a:r>
            <a:r>
              <a:rPr lang="en-US" dirty="0" err="1"/>
              <a:t>cyfle</a:t>
            </a:r>
            <a:r>
              <a:rPr lang="en-US" dirty="0"/>
              <a:t> </a:t>
            </a:r>
            <a:r>
              <a:rPr lang="en-US" dirty="0" err="1"/>
              <a:t>i</a:t>
            </a:r>
            <a:r>
              <a:rPr lang="en-US" dirty="0"/>
              <a:t> </a:t>
            </a:r>
            <a:r>
              <a:rPr lang="en-US" dirty="0" err="1"/>
              <a:t>ddangos</a:t>
            </a:r>
            <a:r>
              <a:rPr lang="en-US" dirty="0"/>
              <a:t> </a:t>
            </a:r>
            <a:r>
              <a:rPr lang="en-US" dirty="0" err="1"/>
              <a:t>beth</a:t>
            </a:r>
            <a:r>
              <a:rPr lang="en-US" dirty="0"/>
              <a:t> </a:t>
            </a:r>
            <a:r>
              <a:rPr lang="en-US" dirty="0" err="1"/>
              <a:t>dych</a:t>
            </a:r>
            <a:r>
              <a:rPr lang="en-US" dirty="0"/>
              <a:t> </a:t>
            </a:r>
            <a:r>
              <a:rPr lang="en-US" dirty="0" err="1"/>
              <a:t>chi’n</a:t>
            </a:r>
            <a:r>
              <a:rPr lang="en-US" dirty="0"/>
              <a:t> GALLU </a:t>
            </a:r>
            <a:r>
              <a:rPr lang="en-US" dirty="0" err="1"/>
              <a:t>wneud</a:t>
            </a:r>
            <a:r>
              <a:rPr lang="en-US" dirty="0"/>
              <a:t>.</a:t>
            </a:r>
          </a:p>
          <a:p>
            <a:pPr algn="ctr"/>
            <a:endParaRPr lang="en-US" dirty="0"/>
          </a:p>
          <a:p>
            <a:pPr algn="ctr"/>
            <a:r>
              <a:rPr lang="en-US" i="1" dirty="0"/>
              <a:t>This is your opportunity to show what you CAN do.</a:t>
            </a:r>
          </a:p>
        </p:txBody>
      </p:sp>
      <p:pic>
        <p:nvPicPr>
          <p:cNvPr id="7" name="Picture 6">
            <a:extLst>
              <a:ext uri="{FF2B5EF4-FFF2-40B4-BE49-F238E27FC236}">
                <a16:creationId xmlns:a16="http://schemas.microsoft.com/office/drawing/2014/main" id="{167F4B1D-929C-9344-A60E-35661DA55B3E}"/>
              </a:ext>
            </a:extLst>
          </p:cNvPr>
          <p:cNvPicPr>
            <a:picLocks noChangeAspect="1"/>
          </p:cNvPicPr>
          <p:nvPr/>
        </p:nvPicPr>
        <p:blipFill>
          <a:blip r:embed="rId2"/>
          <a:stretch>
            <a:fillRect/>
          </a:stretch>
        </p:blipFill>
        <p:spPr>
          <a:xfrm>
            <a:off x="4960021" y="149143"/>
            <a:ext cx="1455819" cy="2248432"/>
          </a:xfrm>
          <a:prstGeom prst="rect">
            <a:avLst/>
          </a:prstGeom>
        </p:spPr>
      </p:pic>
    </p:spTree>
    <p:extLst>
      <p:ext uri="{BB962C8B-B14F-4D97-AF65-F5344CB8AC3E}">
        <p14:creationId xmlns:p14="http://schemas.microsoft.com/office/powerpoint/2010/main" val="1413014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DD9D8-8371-4149-AEFA-9E0C6BE43958}"/>
              </a:ext>
            </a:extLst>
          </p:cNvPr>
          <p:cNvSpPr>
            <a:spLocks noGrp="1"/>
          </p:cNvSpPr>
          <p:nvPr>
            <p:ph type="title"/>
          </p:nvPr>
        </p:nvSpPr>
        <p:spPr>
          <a:xfrm>
            <a:off x="313414" y="0"/>
            <a:ext cx="11029616" cy="1188720"/>
          </a:xfrm>
        </p:spPr>
        <p:txBody>
          <a:bodyPr/>
          <a:lstStyle/>
          <a:p>
            <a:r>
              <a:rPr lang="en-US" dirty="0" err="1"/>
              <a:t>Rhan</a:t>
            </a:r>
            <a:r>
              <a:rPr lang="en-US" dirty="0"/>
              <a:t> 3    PART 3</a:t>
            </a:r>
          </a:p>
        </p:txBody>
      </p:sp>
      <p:sp>
        <p:nvSpPr>
          <p:cNvPr id="3" name="Content Placeholder 2">
            <a:extLst>
              <a:ext uri="{FF2B5EF4-FFF2-40B4-BE49-F238E27FC236}">
                <a16:creationId xmlns:a16="http://schemas.microsoft.com/office/drawing/2014/main" id="{57C04F49-FBB6-AF46-9B71-7AEF912A621F}"/>
              </a:ext>
            </a:extLst>
          </p:cNvPr>
          <p:cNvSpPr>
            <a:spLocks noGrp="1"/>
          </p:cNvSpPr>
          <p:nvPr>
            <p:ph idx="1"/>
          </p:nvPr>
        </p:nvSpPr>
        <p:spPr>
          <a:xfrm>
            <a:off x="3618016" y="539890"/>
            <a:ext cx="6413374" cy="1716786"/>
          </a:xfrm>
        </p:spPr>
        <p:txBody>
          <a:bodyPr/>
          <a:lstStyle/>
          <a:p>
            <a:pPr marL="0" indent="0">
              <a:buNone/>
            </a:pPr>
            <a:r>
              <a:rPr lang="en-GB" sz="2000" dirty="0"/>
              <a:t>Task 3: A written reflection on Task 2. </a:t>
            </a:r>
          </a:p>
          <a:p>
            <a:pPr marL="0" indent="0">
              <a:buNone/>
            </a:pPr>
            <a:r>
              <a:rPr lang="en-GB" sz="2000" dirty="0"/>
              <a:t>(up to 1600 words)</a:t>
            </a:r>
          </a:p>
          <a:p>
            <a:endParaRPr lang="en-US" dirty="0"/>
          </a:p>
        </p:txBody>
      </p:sp>
      <p:sp>
        <p:nvSpPr>
          <p:cNvPr id="4" name="Cloud Callout 3">
            <a:extLst>
              <a:ext uri="{FF2B5EF4-FFF2-40B4-BE49-F238E27FC236}">
                <a16:creationId xmlns:a16="http://schemas.microsoft.com/office/drawing/2014/main" id="{43D188A1-B1AF-4A4B-B2A8-B40628B7CEE0}"/>
              </a:ext>
            </a:extLst>
          </p:cNvPr>
          <p:cNvSpPr/>
          <p:nvPr/>
        </p:nvSpPr>
        <p:spPr>
          <a:xfrm>
            <a:off x="0" y="1526973"/>
            <a:ext cx="3610099" cy="2452721"/>
          </a:xfrm>
          <a:prstGeom prst="cloudCallout">
            <a:avLst>
              <a:gd name="adj1" fmla="val 83114"/>
              <a:gd name="adj2" fmla="val -3992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Beth </a:t>
            </a:r>
            <a:r>
              <a:rPr lang="en-US" dirty="0" err="1"/>
              <a:t>aeth</a:t>
            </a:r>
            <a:r>
              <a:rPr lang="en-US" dirty="0"/>
              <a:t> </a:t>
            </a:r>
            <a:r>
              <a:rPr lang="en-US" dirty="0" err="1"/>
              <a:t>yn</a:t>
            </a:r>
            <a:r>
              <a:rPr lang="en-US" dirty="0"/>
              <a:t> </a:t>
            </a:r>
            <a:r>
              <a:rPr lang="en-US" dirty="0" err="1"/>
              <a:t>dda</a:t>
            </a:r>
            <a:r>
              <a:rPr lang="en-US" dirty="0"/>
              <a:t>?</a:t>
            </a:r>
          </a:p>
          <a:p>
            <a:pPr algn="ctr"/>
            <a:r>
              <a:rPr lang="en-US" dirty="0" err="1"/>
              <a:t>Defnyddiwch</a:t>
            </a:r>
            <a:r>
              <a:rPr lang="en-US" dirty="0"/>
              <a:t> </a:t>
            </a:r>
            <a:r>
              <a:rPr lang="en-US" dirty="0" err="1"/>
              <a:t>yr</a:t>
            </a:r>
            <a:r>
              <a:rPr lang="en-US" dirty="0"/>
              <a:t> ARC.</a:t>
            </a:r>
          </a:p>
          <a:p>
            <a:pPr algn="ctr"/>
            <a:endParaRPr lang="en-US" dirty="0"/>
          </a:p>
          <a:p>
            <a:pPr algn="ctr"/>
            <a:r>
              <a:rPr lang="en-US" i="1" dirty="0"/>
              <a:t>What went well?</a:t>
            </a:r>
          </a:p>
          <a:p>
            <a:pPr algn="ctr"/>
            <a:r>
              <a:rPr lang="en-US" i="1" dirty="0"/>
              <a:t>Use the ARC.</a:t>
            </a:r>
          </a:p>
        </p:txBody>
      </p:sp>
      <p:sp>
        <p:nvSpPr>
          <p:cNvPr id="5" name="Cloud Callout 4">
            <a:extLst>
              <a:ext uri="{FF2B5EF4-FFF2-40B4-BE49-F238E27FC236}">
                <a16:creationId xmlns:a16="http://schemas.microsoft.com/office/drawing/2014/main" id="{F492E615-4A7B-2C43-A25E-5442D3844930}"/>
              </a:ext>
            </a:extLst>
          </p:cNvPr>
          <p:cNvSpPr/>
          <p:nvPr/>
        </p:nvSpPr>
        <p:spPr>
          <a:xfrm>
            <a:off x="7703127" y="3370094"/>
            <a:ext cx="4434621" cy="3252379"/>
          </a:xfrm>
          <a:prstGeom prst="cloudCallout">
            <a:avLst>
              <a:gd name="adj1" fmla="val -95428"/>
              <a:gd name="adj2" fmla="val -9623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a:p>
            <a:pPr algn="ctr"/>
            <a:r>
              <a:rPr lang="en-US" dirty="0" err="1"/>
              <a:t>Oedd</a:t>
            </a:r>
            <a:r>
              <a:rPr lang="en-US" dirty="0"/>
              <a:t> y plant </a:t>
            </a:r>
            <a:r>
              <a:rPr lang="en-US" dirty="0" err="1"/>
              <a:t>yn</a:t>
            </a:r>
            <a:r>
              <a:rPr lang="en-US" dirty="0"/>
              <a:t> </a:t>
            </a:r>
            <a:r>
              <a:rPr lang="en-US" dirty="0" err="1"/>
              <a:t>gallu</a:t>
            </a:r>
            <a:r>
              <a:rPr lang="en-US" dirty="0"/>
              <a:t> </a:t>
            </a:r>
            <a:r>
              <a:rPr lang="en-US" dirty="0" err="1"/>
              <a:t>gwneud</a:t>
            </a:r>
            <a:r>
              <a:rPr lang="en-US" dirty="0"/>
              <a:t> </a:t>
            </a:r>
            <a:r>
              <a:rPr lang="en-US" dirty="0" err="1"/>
              <a:t>beth</a:t>
            </a:r>
            <a:r>
              <a:rPr lang="en-US" dirty="0"/>
              <a:t> </a:t>
            </a:r>
            <a:r>
              <a:rPr lang="en-US" dirty="0" err="1"/>
              <a:t>roeddech</a:t>
            </a:r>
            <a:r>
              <a:rPr lang="en-US" dirty="0"/>
              <a:t> chi </a:t>
            </a:r>
            <a:r>
              <a:rPr lang="en-US" dirty="0" err="1"/>
              <a:t>eisiau</a:t>
            </a:r>
            <a:r>
              <a:rPr lang="en-US" dirty="0"/>
              <a:t> </a:t>
            </a:r>
            <a:r>
              <a:rPr lang="en-US" dirty="0" err="1"/>
              <a:t>iddyn</a:t>
            </a:r>
            <a:r>
              <a:rPr lang="en-US" dirty="0"/>
              <a:t> </a:t>
            </a:r>
            <a:r>
              <a:rPr lang="en-US" dirty="0" err="1"/>
              <a:t>nhw</a:t>
            </a:r>
            <a:r>
              <a:rPr lang="en-US" dirty="0"/>
              <a:t> </a:t>
            </a:r>
            <a:r>
              <a:rPr lang="en-US" dirty="0" err="1"/>
              <a:t>wneud</a:t>
            </a:r>
            <a:r>
              <a:rPr lang="en-US" dirty="0"/>
              <a:t> </a:t>
            </a:r>
            <a:r>
              <a:rPr lang="en-US" dirty="0" err="1"/>
              <a:t>ar</a:t>
            </a:r>
            <a:r>
              <a:rPr lang="en-US" dirty="0"/>
              <a:t> </a:t>
            </a:r>
            <a:r>
              <a:rPr lang="en-US" dirty="0" err="1"/>
              <a:t>ôl</a:t>
            </a:r>
            <a:r>
              <a:rPr lang="en-US" dirty="0"/>
              <a:t> y </a:t>
            </a:r>
            <a:r>
              <a:rPr lang="en-US" dirty="0" err="1"/>
              <a:t>dasg</a:t>
            </a:r>
            <a:r>
              <a:rPr lang="en-US" dirty="0"/>
              <a:t>?</a:t>
            </a:r>
          </a:p>
          <a:p>
            <a:pPr algn="ctr"/>
            <a:endParaRPr lang="en-US" dirty="0"/>
          </a:p>
          <a:p>
            <a:pPr algn="ctr"/>
            <a:r>
              <a:rPr lang="en-US" i="1" dirty="0"/>
              <a:t>Could the pupils do what you hoped to achieve after the task?</a:t>
            </a:r>
          </a:p>
          <a:p>
            <a:pPr algn="ctr"/>
            <a:endParaRPr lang="en-US" dirty="0"/>
          </a:p>
        </p:txBody>
      </p:sp>
      <p:sp>
        <p:nvSpPr>
          <p:cNvPr id="6" name="Cloud Callout 5">
            <a:extLst>
              <a:ext uri="{FF2B5EF4-FFF2-40B4-BE49-F238E27FC236}">
                <a16:creationId xmlns:a16="http://schemas.microsoft.com/office/drawing/2014/main" id="{77C0C567-2A13-2341-ABF1-3557B17F1FDB}"/>
              </a:ext>
            </a:extLst>
          </p:cNvPr>
          <p:cNvSpPr/>
          <p:nvPr/>
        </p:nvSpPr>
        <p:spPr>
          <a:xfrm>
            <a:off x="8303492" y="171922"/>
            <a:ext cx="3834256" cy="2774478"/>
          </a:xfrm>
          <a:prstGeom prst="cloudCallout">
            <a:avLst>
              <a:gd name="adj1" fmla="val -105627"/>
              <a:gd name="adj2" fmla="val 1010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p>
          <a:p>
            <a:pPr algn="ctr"/>
            <a:r>
              <a:rPr lang="en-US" dirty="0" err="1"/>
              <a:t>Eich</a:t>
            </a:r>
            <a:r>
              <a:rPr lang="en-US" dirty="0"/>
              <a:t> </a:t>
            </a:r>
            <a:r>
              <a:rPr lang="en-US" dirty="0" err="1"/>
              <a:t>hiaith</a:t>
            </a:r>
            <a:r>
              <a:rPr lang="en-US" dirty="0"/>
              <a:t> chi</a:t>
            </a:r>
          </a:p>
          <a:p>
            <a:pPr marL="285750" indent="-285750" algn="ctr">
              <a:buFontTx/>
              <a:buChar char="-"/>
            </a:pPr>
            <a:r>
              <a:rPr lang="en-US" dirty="0" err="1"/>
              <a:t>Oeddech</a:t>
            </a:r>
            <a:r>
              <a:rPr lang="en-US" dirty="0"/>
              <a:t> chi </a:t>
            </a:r>
            <a:r>
              <a:rPr lang="en-US" dirty="0" err="1"/>
              <a:t>wedi</a:t>
            </a:r>
            <a:r>
              <a:rPr lang="en-US" dirty="0"/>
              <a:t> </a:t>
            </a:r>
            <a:r>
              <a:rPr lang="en-US" dirty="0" err="1"/>
              <a:t>defnyddio</a:t>
            </a:r>
            <a:r>
              <a:rPr lang="en-US" dirty="0"/>
              <a:t> </a:t>
            </a:r>
            <a:r>
              <a:rPr lang="en-US" dirty="0" err="1"/>
              <a:t>digon</a:t>
            </a:r>
            <a:r>
              <a:rPr lang="en-US" dirty="0"/>
              <a:t> o </a:t>
            </a:r>
            <a:r>
              <a:rPr lang="en-US" dirty="0" err="1"/>
              <a:t>batrymau</a:t>
            </a:r>
            <a:r>
              <a:rPr lang="en-US" dirty="0"/>
              <a:t>?</a:t>
            </a:r>
          </a:p>
          <a:p>
            <a:pPr marL="285750" indent="-285750" algn="ctr">
              <a:buFontTx/>
              <a:buChar char="-"/>
            </a:pPr>
            <a:endParaRPr lang="en-US" dirty="0"/>
          </a:p>
          <a:p>
            <a:pPr algn="ctr"/>
            <a:r>
              <a:rPr lang="en-US" i="1" dirty="0"/>
              <a:t>Your language</a:t>
            </a:r>
          </a:p>
          <a:p>
            <a:pPr marL="285750" indent="-285750" algn="ctr">
              <a:buFontTx/>
              <a:buChar char="-"/>
            </a:pPr>
            <a:r>
              <a:rPr lang="en-US" i="1" dirty="0"/>
              <a:t>Did you use enough patterns?</a:t>
            </a:r>
          </a:p>
          <a:p>
            <a:pPr algn="ctr"/>
            <a:endParaRPr lang="en-US" dirty="0"/>
          </a:p>
        </p:txBody>
      </p:sp>
      <p:sp>
        <p:nvSpPr>
          <p:cNvPr id="7" name="Cloud Callout 6">
            <a:extLst>
              <a:ext uri="{FF2B5EF4-FFF2-40B4-BE49-F238E27FC236}">
                <a16:creationId xmlns:a16="http://schemas.microsoft.com/office/drawing/2014/main" id="{337EFB23-66B1-C741-9EDC-F01DE9E42B33}"/>
              </a:ext>
            </a:extLst>
          </p:cNvPr>
          <p:cNvSpPr/>
          <p:nvPr/>
        </p:nvSpPr>
        <p:spPr>
          <a:xfrm>
            <a:off x="1440874" y="3299691"/>
            <a:ext cx="6428508" cy="3422541"/>
          </a:xfrm>
          <a:prstGeom prst="cloudCallout">
            <a:avLst>
              <a:gd name="adj1" fmla="val 9011"/>
              <a:gd name="adj2" fmla="val -9113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Meddyliwch</a:t>
            </a:r>
            <a:r>
              <a:rPr lang="en-US" dirty="0"/>
              <a:t> am...   </a:t>
            </a:r>
            <a:r>
              <a:rPr lang="en-US" i="1" dirty="0"/>
              <a:t>Think about …</a:t>
            </a:r>
          </a:p>
          <a:p>
            <a:pPr algn="ctr"/>
            <a:endParaRPr lang="en-US" dirty="0"/>
          </a:p>
          <a:p>
            <a:pPr marL="285750" indent="-285750" algn="ctr">
              <a:buFontTx/>
              <a:buChar char="-"/>
            </a:pPr>
            <a:r>
              <a:rPr lang="en-US" dirty="0" err="1"/>
              <a:t>Eich</a:t>
            </a:r>
            <a:r>
              <a:rPr lang="en-US" dirty="0"/>
              <a:t> </a:t>
            </a:r>
            <a:r>
              <a:rPr lang="en-US" dirty="0" err="1"/>
              <a:t>drilio</a:t>
            </a:r>
            <a:r>
              <a:rPr lang="en-US" dirty="0"/>
              <a:t>    </a:t>
            </a:r>
            <a:r>
              <a:rPr lang="en-US" i="1" dirty="0"/>
              <a:t>-  Your drilling</a:t>
            </a:r>
          </a:p>
          <a:p>
            <a:pPr marL="285750" indent="-285750" algn="ctr">
              <a:buFontTx/>
              <a:buChar char="-"/>
            </a:pPr>
            <a:r>
              <a:rPr lang="en-US" dirty="0" err="1"/>
              <a:t>Eich</a:t>
            </a:r>
            <a:r>
              <a:rPr lang="en-US" dirty="0"/>
              <a:t> Mat </a:t>
            </a:r>
            <a:r>
              <a:rPr lang="en-US" dirty="0" err="1"/>
              <a:t>Iaith</a:t>
            </a:r>
            <a:r>
              <a:rPr lang="en-US" dirty="0"/>
              <a:t>   </a:t>
            </a:r>
            <a:r>
              <a:rPr lang="en-US" i="1" dirty="0"/>
              <a:t>- Your language mat</a:t>
            </a:r>
          </a:p>
          <a:p>
            <a:pPr marL="285750" indent="-285750" algn="ctr">
              <a:buFontTx/>
              <a:buChar char="-"/>
            </a:pPr>
            <a:r>
              <a:rPr lang="en-US" dirty="0" err="1"/>
              <a:t>Eich</a:t>
            </a:r>
            <a:r>
              <a:rPr lang="en-US" dirty="0"/>
              <a:t> </a:t>
            </a:r>
            <a:r>
              <a:rPr lang="en-US" dirty="0" err="1"/>
              <a:t>cwestiynau</a:t>
            </a:r>
            <a:r>
              <a:rPr lang="en-US" dirty="0"/>
              <a:t>   - </a:t>
            </a:r>
            <a:r>
              <a:rPr lang="en-US" i="1" dirty="0"/>
              <a:t>Your questions</a:t>
            </a:r>
          </a:p>
          <a:p>
            <a:pPr marL="285750" indent="-285750" algn="ctr">
              <a:buFontTx/>
              <a:buChar char="-"/>
            </a:pPr>
            <a:r>
              <a:rPr lang="en-US" dirty="0" err="1"/>
              <a:t>Iaith</a:t>
            </a:r>
            <a:r>
              <a:rPr lang="en-US" dirty="0"/>
              <a:t> </a:t>
            </a:r>
            <a:r>
              <a:rPr lang="en-US" dirty="0" err="1"/>
              <a:t>eich</a:t>
            </a:r>
            <a:r>
              <a:rPr lang="en-US" dirty="0"/>
              <a:t> </a:t>
            </a:r>
            <a:r>
              <a:rPr lang="en-US" dirty="0" err="1"/>
              <a:t>corff</a:t>
            </a:r>
            <a:r>
              <a:rPr lang="en-US" dirty="0"/>
              <a:t> </a:t>
            </a:r>
            <a:r>
              <a:rPr lang="en-US" dirty="0" err="1"/>
              <a:t>wrth</a:t>
            </a:r>
            <a:r>
              <a:rPr lang="en-US" dirty="0"/>
              <a:t> </a:t>
            </a:r>
            <a:r>
              <a:rPr lang="en-US" dirty="0" err="1"/>
              <a:t>siarad</a:t>
            </a:r>
            <a:r>
              <a:rPr lang="en-US" dirty="0"/>
              <a:t>   </a:t>
            </a:r>
          </a:p>
          <a:p>
            <a:pPr marL="285750" indent="-285750" algn="ctr">
              <a:buFontTx/>
              <a:buChar char="-"/>
            </a:pPr>
            <a:r>
              <a:rPr lang="en-US" i="1" dirty="0"/>
              <a:t>Your body language</a:t>
            </a:r>
          </a:p>
          <a:p>
            <a:pPr algn="ctr"/>
            <a:endParaRPr lang="en-US" dirty="0"/>
          </a:p>
        </p:txBody>
      </p:sp>
    </p:spTree>
    <p:extLst>
      <p:ext uri="{BB962C8B-B14F-4D97-AF65-F5344CB8AC3E}">
        <p14:creationId xmlns:p14="http://schemas.microsoft.com/office/powerpoint/2010/main" val="2784080196"/>
      </p:ext>
    </p:extLst>
  </p:cSld>
  <p:clrMapOvr>
    <a:masterClrMapping/>
  </p:clrMapOvr>
</p:sld>
</file>

<file path=ppt/theme/theme1.xml><?xml version="1.0" encoding="utf-8"?>
<a:theme xmlns:a="http://schemas.openxmlformats.org/drawingml/2006/main" name="DividendVTI">
  <a:themeElements>
    <a:clrScheme name="AnalogousFromRegularSeedRightStep">
      <a:dk1>
        <a:srgbClr val="000000"/>
      </a:dk1>
      <a:lt1>
        <a:srgbClr val="FFFFFF"/>
      </a:lt1>
      <a:dk2>
        <a:srgbClr val="243241"/>
      </a:dk2>
      <a:lt2>
        <a:srgbClr val="E8E2E2"/>
      </a:lt2>
      <a:accent1>
        <a:srgbClr val="45AFAD"/>
      </a:accent1>
      <a:accent2>
        <a:srgbClr val="3B82B1"/>
      </a:accent2>
      <a:accent3>
        <a:srgbClr val="4D63C3"/>
      </a:accent3>
      <a:accent4>
        <a:srgbClr val="644CB8"/>
      </a:accent4>
      <a:accent5>
        <a:srgbClr val="994DC3"/>
      </a:accent5>
      <a:accent6>
        <a:srgbClr val="B13BAA"/>
      </a:accent6>
      <a:hlink>
        <a:srgbClr val="C65557"/>
      </a:hlink>
      <a:folHlink>
        <a:srgbClr val="7F7F7F"/>
      </a:folHlink>
    </a:clrScheme>
    <a:fontScheme name="Dividend">
      <a:maj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otalTime>101</TotalTime>
  <Words>570</Words>
  <Application>Microsoft Macintosh PowerPoint</Application>
  <PresentationFormat>Widescreen</PresentationFormat>
  <Paragraphs>96</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Arial Nova Light</vt:lpstr>
      <vt:lpstr>Times New Roman</vt:lpstr>
      <vt:lpstr>Wingdings 2</vt:lpstr>
      <vt:lpstr>DividendVTI</vt:lpstr>
      <vt:lpstr>ECAD6006C</vt:lpstr>
      <vt:lpstr>PowerPoint Presentation</vt:lpstr>
      <vt:lpstr>Rhan 1    Part 1</vt:lpstr>
      <vt:lpstr>PowerPoint Presentation</vt:lpstr>
      <vt:lpstr>Rationale…</vt:lpstr>
      <vt:lpstr>Beth ydy’r ffocws iaith?    What is the language focus?</vt:lpstr>
      <vt:lpstr>Gwahaniaethu                                                  differentiation</vt:lpstr>
      <vt:lpstr>Rhan 2           Part 2</vt:lpstr>
      <vt:lpstr>Rhan 3    PART 3</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ECAD6006C</dc:title>
  <dc:creator>Rhagoriaith</dc:creator>
  <cp:lastModifiedBy>C E-Thomas</cp:lastModifiedBy>
  <cp:revision>11</cp:revision>
  <dcterms:created xsi:type="dcterms:W3CDTF">2020-02-05T20:59:52Z</dcterms:created>
  <dcterms:modified xsi:type="dcterms:W3CDTF">2020-02-12T10:43:37Z</dcterms:modified>
</cp:coreProperties>
</file>