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A3664F-1B02-96A1-A750-85D45594E4FA}" v="771" dt="2026-06-21T21:33:28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04142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683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155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006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696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388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67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63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174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386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184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397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072" y="832439"/>
            <a:ext cx="11036808" cy="2588420"/>
          </a:xfrm>
        </p:spPr>
        <p:txBody>
          <a:bodyPr/>
          <a:lstStyle/>
          <a:p>
            <a:r>
              <a:rPr lang="en-GB"/>
              <a:t>Problem Solving in Health and Social Care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6072" y="4195093"/>
            <a:ext cx="11036808" cy="20136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 dirty="0"/>
              <a:t>Eniah </a:t>
            </a:r>
            <a:r>
              <a:rPr lang="en-GB" sz="1600" b="1" dirty="0" err="1"/>
              <a:t>Nhika</a:t>
            </a:r>
            <a:endParaRPr lang="en-GB" sz="1600" b="1" dirty="0"/>
          </a:p>
          <a:p>
            <a:r>
              <a:rPr lang="en-GB" sz="1600" b="1"/>
              <a:t>Student ID: 2513215</a:t>
            </a:r>
            <a:endParaRPr lang="en-GB" sz="1600" b="1" dirty="0"/>
          </a:p>
          <a:p>
            <a:r>
              <a:rPr lang="en-GB" sz="1600" b="1"/>
              <a:t>MODULE: LS4009</a:t>
            </a:r>
            <a:endParaRPr lang="en-GB" sz="1600" b="1" dirty="0"/>
          </a:p>
          <a:p>
            <a:r>
              <a:rPr lang="en-GB" sz="1600" b="1"/>
              <a:t>LECTURER: WAFA NASIR</a:t>
            </a:r>
            <a:endParaRPr lang="en-GB" sz="1600" b="1" dirty="0"/>
          </a:p>
          <a:p>
            <a:r>
              <a:rPr lang="en-GB" sz="1600" b="1"/>
              <a:t>22/06/2026</a:t>
            </a:r>
            <a:endParaRPr lang="en-GB" sz="1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EC75D-0474-FCED-CC9F-37197C3E8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1AC95-A177-2F24-0385-25E41EDC9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7325206" cy="3320668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1900" b="1"/>
              <a:t>Definition</a:t>
            </a:r>
            <a:endParaRPr lang="en-US" sz="1900" b="1"/>
          </a:p>
          <a:p>
            <a:r>
              <a:rPr lang="en-GB" sz="1900" dirty="0"/>
              <a:t>Problem solving is a core skill used by health and social care </a:t>
            </a:r>
            <a:r>
              <a:rPr lang="en-GB" sz="1900"/>
              <a:t>professionals </a:t>
            </a:r>
          </a:p>
          <a:p>
            <a:r>
              <a:rPr lang="en-GB" sz="1900" dirty="0"/>
              <a:t>It means challenges are identified, </a:t>
            </a:r>
            <a:r>
              <a:rPr lang="en-GB" sz="1900"/>
              <a:t>effective solutions are found and informed decisions made.</a:t>
            </a:r>
            <a:endParaRPr lang="en-GB"/>
          </a:p>
          <a:p>
            <a:endParaRPr lang="en-GB" sz="1900" dirty="0"/>
          </a:p>
          <a:p>
            <a:pPr marL="0" indent="0">
              <a:buNone/>
            </a:pPr>
            <a:r>
              <a:rPr lang="en-GB" sz="1900" b="1"/>
              <a:t>It helps to:</a:t>
            </a:r>
            <a:endParaRPr lang="en-GB" sz="1900" b="1" dirty="0"/>
          </a:p>
          <a:p>
            <a:r>
              <a:rPr lang="en-GB" sz="1800"/>
              <a:t>Improve quality of care</a:t>
            </a:r>
          </a:p>
          <a:p>
            <a:r>
              <a:rPr lang="en-GB" sz="1800"/>
              <a:t>Promote safety</a:t>
            </a:r>
            <a:endParaRPr lang="en-US" sz="1800"/>
          </a:p>
          <a:p>
            <a:r>
              <a:rPr lang="en-GB" sz="1800"/>
              <a:t>Reduce</a:t>
            </a:r>
            <a:r>
              <a:rPr lang="en-GB" sz="1800" dirty="0"/>
              <a:t> risks </a:t>
            </a:r>
            <a:endParaRPr lang="en-US" sz="1800" dirty="0"/>
          </a:p>
          <a:p>
            <a:r>
              <a:rPr lang="en-GB" sz="1800"/>
              <a:t>Supports positive outcomes for service users</a:t>
            </a:r>
          </a:p>
          <a:p>
            <a:r>
              <a:rPr lang="en-GB" sz="1800" dirty="0"/>
              <a:t>(Brooker and </a:t>
            </a:r>
            <a:r>
              <a:rPr lang="en-GB" sz="1800"/>
              <a:t>Waugh, 2021; Moonie, 2022)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900" b="1"/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person looking at a sign&#10;&#10;AI-generated content may be incorrect.">
            <a:extLst>
              <a:ext uri="{FF2B5EF4-FFF2-40B4-BE49-F238E27FC236}">
                <a16:creationId xmlns:a16="http://schemas.microsoft.com/office/drawing/2014/main" id="{1458374B-A159-77A9-F8D8-B2085495FF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6" r="-1" b="-1"/>
          <a:stretch>
            <a:fillRect/>
          </a:stretch>
        </p:blipFill>
        <p:spPr>
          <a:xfrm>
            <a:off x="7765790" y="2454098"/>
            <a:ext cx="4424687" cy="440390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006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3473-B1A4-E9E3-1CD5-D453B3C6C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94" y="637673"/>
            <a:ext cx="9510512" cy="196704"/>
          </a:xfrm>
        </p:spPr>
        <p:txBody>
          <a:bodyPr>
            <a:normAutofit fontScale="90000"/>
          </a:bodyPr>
          <a:lstStyle/>
          <a:p>
            <a:r>
              <a:rPr lang="en-GB"/>
              <a:t>The Importance Of 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69927-AD81-A8DD-DB25-B49FBF91C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184" y="2033473"/>
            <a:ext cx="10168128" cy="32875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/>
              <a:t>In health and social care, workers often face unexpected situations, it is because of this that problem solving is required </a:t>
            </a:r>
            <a:endParaRPr lang="en-US" sz="2400"/>
          </a:p>
          <a:p>
            <a:r>
              <a:rPr lang="en-GB" sz="2400"/>
              <a:t>It helps staff make safe and informed decisions by encouraging critical thinking</a:t>
            </a:r>
            <a:endParaRPr lang="en-GB" sz="2400" dirty="0"/>
          </a:p>
          <a:p>
            <a:r>
              <a:rPr lang="en-GB" sz="2400" dirty="0"/>
              <a:t>The end goal becomes supporting person-centred practice in a way that focuses on service </a:t>
            </a:r>
            <a:r>
              <a:rPr lang="en-GB" sz="2400"/>
              <a:t>users'</a:t>
            </a:r>
            <a:r>
              <a:rPr lang="en-GB" sz="2400" dirty="0"/>
              <a:t> different wants and needs </a:t>
            </a:r>
          </a:p>
          <a:p>
            <a:r>
              <a:rPr lang="en-GB" sz="2400" dirty="0"/>
              <a:t>The most effective problem solving can help build rapport between professionals and also individuals 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E6FB51-F3FA-7360-C3F9-F5D9FDCF6C5A}"/>
              </a:ext>
            </a:extLst>
          </p:cNvPr>
          <p:cNvSpPr txBox="1"/>
          <p:nvPr/>
        </p:nvSpPr>
        <p:spPr>
          <a:xfrm>
            <a:off x="1303259" y="6231392"/>
            <a:ext cx="79853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Booker and Waugh, 2021; Thompson,2020).</a:t>
            </a:r>
            <a:endParaRPr lang="en-US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4502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985F4-EDEF-FA6D-DA13-8F5E81467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05384-3C89-93DF-B8E9-F73840A18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825625"/>
            <a:ext cx="5573806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Background</a:t>
            </a:r>
            <a:endParaRPr lang="en-US" b="1"/>
          </a:p>
          <a:p>
            <a:r>
              <a:rPr lang="en-GB" sz="2400" dirty="0"/>
              <a:t>To make sure health and social care professionals are using good problem solving skills, they need a more stable approach </a:t>
            </a:r>
            <a:endParaRPr lang="en-US" sz="2400"/>
          </a:p>
          <a:p>
            <a:r>
              <a:rPr lang="en-GB" sz="2400"/>
              <a:t>A model that is well known and helps encourage problem solving is the Fishbone Model </a:t>
            </a:r>
            <a:endParaRPr lang="en-GB" sz="2400" dirty="0"/>
          </a:p>
          <a:p>
            <a:r>
              <a:rPr lang="en-GB" sz="2400"/>
              <a:t>The model was developed by Kaoru Ishikawa in the 1960's</a:t>
            </a:r>
          </a:p>
          <a:p>
            <a:r>
              <a:rPr lang="en-GB" sz="2400" dirty="0"/>
              <a:t>(Ishikiwa,1985; </a:t>
            </a:r>
            <a:r>
              <a:rPr lang="en-GB" sz="2400" dirty="0" err="1"/>
              <a:t>Thompso</a:t>
            </a:r>
            <a:r>
              <a:rPr lang="en-GB" sz="2400" dirty="0"/>
              <a:t>n, 2020).</a:t>
            </a: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8BF34-03D6-CDBD-8D5A-2E80A7AB2A71}"/>
              </a:ext>
            </a:extLst>
          </p:cNvPr>
          <p:cNvSpPr txBox="1"/>
          <p:nvPr/>
        </p:nvSpPr>
        <p:spPr>
          <a:xfrm>
            <a:off x="6611471" y="1826559"/>
            <a:ext cx="5580530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000000"/>
                </a:solidFill>
                <a:latin typeface="Aptos"/>
                <a:ea typeface="Arial"/>
                <a:cs typeface="Arial"/>
              </a:rPr>
              <a:t>What does it involve?</a:t>
            </a:r>
            <a:endParaRPr lang="en-GB" sz="2600" b="1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endParaRPr lang="en-GB" sz="260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600">
                <a:solidFill>
                  <a:srgbClr val="000000"/>
                </a:solidFill>
                <a:latin typeface="Aptos"/>
                <a:ea typeface="Arial"/>
                <a:cs typeface="Arial"/>
              </a:rPr>
              <a:t>Helps to figure out the cause of a problem instead of just what happens when issues occur </a:t>
            </a:r>
            <a:endParaRPr lang="en-GB" sz="2600" b="0" i="0" u="none" strike="noStrike" baseline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600" dirty="0">
                <a:cs typeface="Arial"/>
              </a:rPr>
              <a:t>It </a:t>
            </a:r>
            <a:r>
              <a:rPr lang="en-GB" sz="2600">
                <a:cs typeface="Arial"/>
              </a:rPr>
              <a:t>enables professionals to try and identify multiple causes before settling on the solution</a:t>
            </a:r>
            <a:endParaRPr lang="en-GB" sz="2600" dirty="0"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600">
                <a:cs typeface="Arial"/>
              </a:rPr>
              <a:t>This helps to make sure the problem doesn’t repeat </a:t>
            </a:r>
            <a:endParaRPr lang="en-GB" sz="2600" dirty="0"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600" dirty="0"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8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28F83-7EF3-0C0E-647E-9964E8EE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The Fishbone Model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B42DC-BFCB-72D2-F928-E880AA395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/>
              <a:t>Here is an example of how this would work...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/>
              <a:t>Problem: </a:t>
            </a:r>
            <a:r>
              <a:rPr lang="en-GB" sz="1500"/>
              <a:t>Th</a:t>
            </a:r>
            <a:r>
              <a:rPr lang="en-GB" sz="1500" dirty="0"/>
              <a:t>e service user doesn’t want to take her compulsory medication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/>
              <a:t>Possible causes:</a:t>
            </a:r>
            <a:r>
              <a:rPr lang="en-GB" sz="1500" dirty="0"/>
              <a:t> </a:t>
            </a:r>
          </a:p>
          <a:p>
            <a:pPr marL="457200" indent="-457200">
              <a:lnSpc>
                <a:spcPct val="100000"/>
              </a:lnSpc>
            </a:pPr>
            <a:r>
              <a:rPr lang="en-GB" sz="1500" u="sng"/>
              <a:t>Health</a:t>
            </a:r>
            <a:r>
              <a:rPr lang="en-GB" sz="1500"/>
              <a:t> - doesn’t like the side effects it makes her nauseas</a:t>
            </a:r>
          </a:p>
          <a:p>
            <a:pPr marL="457200" indent="-457200">
              <a:lnSpc>
                <a:spcPct val="100000"/>
              </a:lnSpc>
            </a:pPr>
            <a:r>
              <a:rPr lang="en-GB" sz="1500" u="sng"/>
              <a:t>Emotional wellbeing</a:t>
            </a:r>
            <a:r>
              <a:rPr lang="en-GB" sz="1500"/>
              <a:t> – she gets depressed by the amount of medicine she takes</a:t>
            </a:r>
          </a:p>
          <a:p>
            <a:pPr marL="457200" indent="-457200">
              <a:lnSpc>
                <a:spcPct val="100000"/>
              </a:lnSpc>
            </a:pPr>
            <a:r>
              <a:rPr lang="en-GB" sz="1500" u="sng"/>
              <a:t>Communication</a:t>
            </a:r>
            <a:r>
              <a:rPr lang="en-GB" sz="1500"/>
              <a:t> – she finds it difficult to communicate her feelings </a:t>
            </a:r>
          </a:p>
          <a:p>
            <a:pPr marL="457200" indent="-457200">
              <a:lnSpc>
                <a:spcPct val="100000"/>
              </a:lnSpc>
            </a:pPr>
            <a:endParaRPr lang="en-GB" sz="1500" dirty="0"/>
          </a:p>
          <a:p>
            <a:pPr marL="457200" indent="-457200">
              <a:lnSpc>
                <a:spcPct val="100000"/>
              </a:lnSpc>
            </a:pPr>
            <a:r>
              <a:rPr lang="en-GB" sz="1500" dirty="0"/>
              <a:t>Adapted </a:t>
            </a:r>
            <a:r>
              <a:rPr lang="en-GB" sz="1500"/>
              <a:t>from Ishikawa (1985)</a:t>
            </a:r>
            <a:endParaRPr lang="en-GB" sz="1500" dirty="0"/>
          </a:p>
          <a:p>
            <a:pPr marL="0" indent="0">
              <a:lnSpc>
                <a:spcPct val="100000"/>
              </a:lnSpc>
              <a:buNone/>
            </a:pPr>
            <a:endParaRPr lang="en-GB" sz="1500"/>
          </a:p>
        </p:txBody>
      </p:sp>
      <p:pic>
        <p:nvPicPr>
          <p:cNvPr id="4" name="Content Placeholder 3" descr="Blank Fishbone Diagram Template and Cause and Effect Graphic Organizer">
            <a:extLst>
              <a:ext uri="{FF2B5EF4-FFF2-40B4-BE49-F238E27FC236}">
                <a16:creationId xmlns:a16="http://schemas.microsoft.com/office/drawing/2014/main" id="{282B966C-A255-5F5F-637C-94DDC1099D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08144" y="2489230"/>
            <a:ext cx="3813343" cy="3694176"/>
          </a:xfrm>
          <a:prstGeom prst="rect">
            <a:avLst/>
          </a:prstGeom>
        </p:spPr>
      </p:pic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1783E4F2-D657-0E28-73ED-C11A66B6FC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DEFCC0-3C57-482D-ADC7-47D94741E874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2AA20D03-0620-24F7-5868-96862ED4C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2513215</a:t>
            </a:r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469BC4DB-E289-EC32-75F2-BE47CDECF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973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2E737-1F78-744B-FD1B-A01CA33B9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Model: Solution and outcome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434CF-EA82-BA9D-341F-BD4D082F1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858" y="1825625"/>
            <a:ext cx="5411245" cy="435133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Actions taken by the support worker:</a:t>
            </a:r>
            <a:endParaRPr lang="en-GB" b="1" dirty="0"/>
          </a:p>
          <a:p>
            <a:pPr marL="0" indent="0">
              <a:buNone/>
            </a:pPr>
            <a:r>
              <a:rPr lang="en-GB" u="sng"/>
              <a:t>Solution:</a:t>
            </a:r>
            <a:endParaRPr lang="en-GB" b="1" u="sng" dirty="0"/>
          </a:p>
          <a:p>
            <a:pPr marL="457200" indent="-457200"/>
            <a:r>
              <a:rPr lang="en-GB" sz="2400"/>
              <a:t>Reviewed the care plan to understand previous carer experiences and notes </a:t>
            </a:r>
            <a:endParaRPr lang="en-GB" sz="2400" dirty="0"/>
          </a:p>
          <a:p>
            <a:pPr marL="457200" indent="-457200"/>
            <a:r>
              <a:rPr lang="en-GB" sz="2400" dirty="0"/>
              <a:t>Put on service </a:t>
            </a:r>
            <a:r>
              <a:rPr lang="en-GB" sz="2400"/>
              <a:t>user's favourite</a:t>
            </a:r>
            <a:r>
              <a:rPr lang="en-GB" sz="2400" dirty="0"/>
              <a:t> show/song to relax her </a:t>
            </a:r>
          </a:p>
          <a:p>
            <a:pPr marL="457200" indent="-457200"/>
            <a:r>
              <a:rPr lang="en-GB" sz="2400"/>
              <a:t>Showed sympathy and understanding </a:t>
            </a:r>
            <a:endParaRPr lang="en-GB" sz="2400" dirty="0"/>
          </a:p>
          <a:p>
            <a:pPr marL="457200" indent="-457200"/>
            <a:r>
              <a:rPr lang="en-GB" sz="2400" dirty="0"/>
              <a:t>Talked to other colleagu</a:t>
            </a:r>
            <a:r>
              <a:rPr lang="en-GB" sz="2400"/>
              <a:t>es who work regularly with service user to see if they have any </a:t>
            </a:r>
            <a:r>
              <a:rPr lang="en-GB" sz="2400" dirty="0"/>
              <a:t>tips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41EDC15-F009-249C-62AF-38B178F7D278}"/>
              </a:ext>
            </a:extLst>
          </p:cNvPr>
          <p:cNvSpPr txBox="1">
            <a:spLocks/>
          </p:cNvSpPr>
          <p:nvPr/>
        </p:nvSpPr>
        <p:spPr>
          <a:xfrm>
            <a:off x="6397668" y="1821450"/>
            <a:ext cx="541124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Actions taken by the support worker:</a:t>
            </a: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u="sng"/>
              <a:t>Outcome:</a:t>
            </a:r>
            <a:endParaRPr lang="en-GB" sz="2400" b="1" u="sng"/>
          </a:p>
          <a:p>
            <a:pPr marL="457200" indent="-457200"/>
            <a:r>
              <a:rPr lang="en-GB" sz="2400"/>
              <a:t>The service user is less distressed</a:t>
            </a:r>
          </a:p>
          <a:p>
            <a:pPr marL="457200" indent="-457200"/>
            <a:r>
              <a:rPr lang="en-GB" sz="2400"/>
              <a:t>Medicine intake has improved </a:t>
            </a:r>
          </a:p>
          <a:p>
            <a:pPr marL="457200" indent="-457200"/>
            <a:r>
              <a:rPr lang="en-GB" sz="2400"/>
              <a:t>The support worker discovers the root cause instead of guessing </a:t>
            </a:r>
            <a:endParaRPr lang="en-GB" sz="2400" dirty="0"/>
          </a:p>
          <a:p>
            <a:pPr marL="457200" indent="-457200"/>
            <a:endParaRPr lang="en-GB" sz="2400" dirty="0"/>
          </a:p>
          <a:p>
            <a:pPr marL="0" indent="0">
              <a:buNone/>
            </a:pPr>
            <a:r>
              <a:rPr lang="en-GB" sz="2400" dirty="0"/>
              <a:t>Person-centred </a:t>
            </a:r>
            <a:r>
              <a:rPr lang="en-GB" sz="2400"/>
              <a:t>problem solving</a:t>
            </a:r>
            <a:endParaRPr lang="en-GB" sz="2400" dirty="0"/>
          </a:p>
          <a:p>
            <a:pPr marL="0" indent="0">
              <a:buNone/>
            </a:pPr>
            <a:r>
              <a:rPr lang="en-GB" sz="2400"/>
              <a:t>(Brooker and Waugh, 2021; Thompson, 2020)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838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7B658-4710-1E9A-2FF7-04886E5F5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Benefits of Effective Problem Solving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4A9D9-9EDE-4D4A-D529-7931B9F7B3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000"/>
              <a:t>Reduces the risks and prevents recurring issues </a:t>
            </a:r>
          </a:p>
          <a:p>
            <a:pPr>
              <a:lnSpc>
                <a:spcPct val="100000"/>
              </a:lnSpc>
            </a:pPr>
            <a:r>
              <a:rPr lang="en-GB" sz="2000"/>
              <a:t>Encourages colleagues to engage in teamwork and communicate with each other properly </a:t>
            </a:r>
          </a:p>
          <a:p>
            <a:pPr>
              <a:lnSpc>
                <a:spcPct val="100000"/>
              </a:lnSpc>
            </a:pPr>
            <a:r>
              <a:rPr lang="en-GB" sz="2000"/>
              <a:t>Supports person-centred practice </a:t>
            </a:r>
          </a:p>
          <a:p>
            <a:pPr>
              <a:lnSpc>
                <a:spcPct val="100000"/>
              </a:lnSpc>
            </a:pPr>
            <a:r>
              <a:rPr lang="en-GB" sz="2000"/>
              <a:t>Makes the quality of care provided better </a:t>
            </a:r>
          </a:p>
          <a:p>
            <a:pPr>
              <a:lnSpc>
                <a:spcPct val="100000"/>
              </a:lnSpc>
            </a:pPr>
            <a:r>
              <a:rPr lang="en-GB" sz="2000"/>
              <a:t>Encourages services users to be independent </a:t>
            </a:r>
          </a:p>
          <a:p>
            <a:pPr>
              <a:lnSpc>
                <a:spcPct val="100000"/>
              </a:lnSpc>
            </a:pPr>
            <a:r>
              <a:rPr lang="en-GB" sz="2000"/>
              <a:t>(Brook and Waugh,2021;Thompson, 2020;  Moonie, 2022; Ishikawa, 1985)</a:t>
            </a:r>
            <a:endParaRPr lang="en-GB" sz="2000" dirty="0"/>
          </a:p>
        </p:txBody>
      </p:sp>
      <p:pic>
        <p:nvPicPr>
          <p:cNvPr id="7" name="Picture 6" descr="Problem and Solution in Business Solving to Look Ideas with the Concept ...">
            <a:extLst>
              <a:ext uri="{FF2B5EF4-FFF2-40B4-BE49-F238E27FC236}">
                <a16:creationId xmlns:a16="http://schemas.microsoft.com/office/drawing/2014/main" id="{CC7ED3FE-352D-99AF-6621-FA12880D2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936" y="2590724"/>
            <a:ext cx="4937760" cy="346877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5701A-3400-9F01-F080-9B46178BFF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7FE3CC9-D70F-4410-8179-C6560036E415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BAA5E20D-3553-2C50-BBF8-1CBB7FFC7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2513215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69AB5-222C-2639-8CBC-747E22AF3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73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58A9B-8307-2198-F898-50C28DAC9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C97E0-12E6-20A6-CF4B-3D47A31FA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Problem solving is </a:t>
            </a:r>
            <a:r>
              <a:rPr lang="en-GB"/>
              <a:t>essential to being a good support worker and health and social care professional</a:t>
            </a:r>
          </a:p>
          <a:p>
            <a:r>
              <a:rPr lang="en-GB" dirty="0"/>
              <a:t>It helps peop</a:t>
            </a:r>
            <a:r>
              <a:rPr lang="en-GB"/>
              <a:t>le to respond effectively to issues </a:t>
            </a:r>
          </a:p>
          <a:p>
            <a:r>
              <a:rPr lang="en-GB"/>
              <a:t>It makes sure that service users get the best care </a:t>
            </a:r>
          </a:p>
          <a:p>
            <a:r>
              <a:rPr lang="en-GB" dirty="0"/>
              <a:t>The </a:t>
            </a:r>
            <a:r>
              <a:rPr lang="en-GB" dirty="0" err="1"/>
              <a:t>Fishbon</a:t>
            </a:r>
            <a:r>
              <a:rPr lang="en-GB" dirty="0"/>
              <a:t>e Model supports finding out the root cause of </a:t>
            </a:r>
            <a:r>
              <a:rPr lang="en-GB"/>
              <a:t>problems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1843D-3059-488B-B44F-7467C4F7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AE05-D3F4-4FC6-A2CE-AAFE67AF49A4}" type="datetime1"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27D3F-F76A-3FF8-1563-BCCB6C7D6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2513215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9D7B6-4B3D-3EF1-7000-B4E2FEEF9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745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678D5-65B1-1BE4-9D97-EBEAD6083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(HAVARD STYLE)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CF5A8-608B-EC54-E10B-CAE489FD2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Booker, C. and Waugh, A. (2021)  Foundation of Nursing Practice: Fundamentals of Holistic Care.2nd </a:t>
            </a:r>
            <a:r>
              <a:rPr lang="en-GB" dirty="0" err="1"/>
              <a:t>edn</a:t>
            </a:r>
            <a:r>
              <a:rPr lang="en-GB" dirty="0"/>
              <a:t>. London: Elsevier.</a:t>
            </a:r>
            <a:endParaRPr lang="en-US" dirty="0"/>
          </a:p>
          <a:p>
            <a:r>
              <a:rPr lang="en-GB"/>
              <a:t>Ishikawa. K. (1985) What is Total Quality Control? The Japanese Way.  Englewood Cliffs: Prentice Hall.</a:t>
            </a:r>
          </a:p>
          <a:p>
            <a:r>
              <a:rPr lang="en-GB" dirty="0"/>
              <a:t>Moonie, N. (2022) Health and Social Care Level 4/5. Harlow: Pearson </a:t>
            </a:r>
            <a:r>
              <a:rPr lang="en-GB"/>
              <a:t>Education.</a:t>
            </a:r>
          </a:p>
          <a:p>
            <a:r>
              <a:rPr lang="en-GB" dirty="0"/>
              <a:t>Thompson, N. (2020) Understanding Social Work: Preparing for Practice. 5th </a:t>
            </a:r>
            <a:r>
              <a:rPr lang="en-GB" dirty="0" err="1"/>
              <a:t>edn</a:t>
            </a:r>
            <a:r>
              <a:rPr lang="en-GB" dirty="0"/>
              <a:t>. London: Palgrave Macmillan.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AB118-5109-7C53-2199-A20C5B04C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4EECB-F3C1-475F-A2D9-BCCFFA813EFC}" type="datetime1"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9EC33-B79B-78AF-617A-9B3D6FD8C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F2DA3-6FDD-BE65-E786-C4BC5413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13561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AccentBoxVTI</vt:lpstr>
      <vt:lpstr>Problem Solving in Health and Social Care</vt:lpstr>
      <vt:lpstr>What is Problem Solving?</vt:lpstr>
      <vt:lpstr>The Importance Of Problem Solving</vt:lpstr>
      <vt:lpstr>Fishbone Model</vt:lpstr>
      <vt:lpstr>The Fishbone Model In Practice</vt:lpstr>
      <vt:lpstr>Fishbone Model: Solution and outcome </vt:lpstr>
      <vt:lpstr>Benefits of Effective Problem Solving </vt:lpstr>
      <vt:lpstr>Conclusion </vt:lpstr>
      <vt:lpstr>REFERENCES (HAVARD STYLE)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656</cp:revision>
  <dcterms:created xsi:type="dcterms:W3CDTF">2026-06-18T21:32:15Z</dcterms:created>
  <dcterms:modified xsi:type="dcterms:W3CDTF">2026-06-21T21:49:40Z</dcterms:modified>
</cp:coreProperties>
</file>