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9"/>
  </p:notesMasterIdLst>
  <p:sldIdLst>
    <p:sldId id="278" r:id="rId5"/>
    <p:sldId id="279" r:id="rId6"/>
    <p:sldId id="280" r:id="rId7"/>
    <p:sldId id="302" r:id="rId8"/>
    <p:sldId id="299" r:id="rId9"/>
    <p:sldId id="303" r:id="rId10"/>
    <p:sldId id="281" r:id="rId11"/>
    <p:sldId id="282" r:id="rId12"/>
    <p:sldId id="283" r:id="rId13"/>
    <p:sldId id="284" r:id="rId14"/>
    <p:sldId id="287" r:id="rId15"/>
    <p:sldId id="285" r:id="rId16"/>
    <p:sldId id="300" r:id="rId17"/>
    <p:sldId id="286" r:id="rId18"/>
    <p:sldId id="288" r:id="rId19"/>
    <p:sldId id="290" r:id="rId20"/>
    <p:sldId id="292" r:id="rId21"/>
    <p:sldId id="293" r:id="rId22"/>
    <p:sldId id="297" r:id="rId23"/>
    <p:sldId id="296" r:id="rId24"/>
    <p:sldId id="289" r:id="rId25"/>
    <p:sldId id="291" r:id="rId26"/>
    <p:sldId id="294" r:id="rId27"/>
    <p:sldId id="30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619" autoAdjust="0"/>
  </p:normalViewPr>
  <p:slideViewPr>
    <p:cSldViewPr snapToGrid="0">
      <p:cViewPr varScale="1">
        <p:scale>
          <a:sx n="68" d="100"/>
          <a:sy n="68" d="100"/>
        </p:scale>
        <p:origin x="77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28E99B-8CFE-4F5F-B2AF-AB7B809308B1}" type="doc">
      <dgm:prSet loTypeId="urn:microsoft.com/office/officeart/2016/7/layout/RoundedRectangleTimeline" loCatId="process" qsTypeId="urn:microsoft.com/office/officeart/2005/8/quickstyle/simple4" qsCatId="simple" csTypeId="urn:microsoft.com/office/officeart/2005/8/colors/colorful5" csCatId="colorful" phldr="1"/>
      <dgm:spPr/>
      <dgm:t>
        <a:bodyPr/>
        <a:lstStyle/>
        <a:p>
          <a:endParaRPr lang="en-US"/>
        </a:p>
      </dgm:t>
    </dgm:pt>
    <dgm:pt modelId="{8D1B0432-BE58-40FB-AAE2-536B922CA4EC}">
      <dgm:prSet/>
      <dgm:spPr/>
      <dgm:t>
        <a:bodyPr/>
        <a:lstStyle/>
        <a:p>
          <a:r>
            <a:rPr lang="en-US"/>
            <a:t>1833</a:t>
          </a:r>
        </a:p>
      </dgm:t>
    </dgm:pt>
    <dgm:pt modelId="{2E1FD337-F223-4B14-BF91-DF5722C10C87}" type="parTrans" cxnId="{C54E1EDA-56EA-4011-8EFC-4C9D45774329}">
      <dgm:prSet/>
      <dgm:spPr/>
      <dgm:t>
        <a:bodyPr/>
        <a:lstStyle/>
        <a:p>
          <a:endParaRPr lang="en-US"/>
        </a:p>
      </dgm:t>
    </dgm:pt>
    <dgm:pt modelId="{E400BFDD-E40F-44FE-B61F-9668945463C4}" type="sibTrans" cxnId="{C54E1EDA-56EA-4011-8EFC-4C9D45774329}">
      <dgm:prSet/>
      <dgm:spPr/>
      <dgm:t>
        <a:bodyPr/>
        <a:lstStyle/>
        <a:p>
          <a:endParaRPr lang="en-US"/>
        </a:p>
      </dgm:t>
    </dgm:pt>
    <dgm:pt modelId="{58264C50-04BE-4F2B-B545-19855433CF75}">
      <dgm:prSet/>
      <dgm:spPr/>
      <dgm:t>
        <a:bodyPr/>
        <a:lstStyle/>
        <a:p>
          <a:r>
            <a:rPr lang="en-US"/>
            <a:t>Slavery abolition Act 1833: abolished slavery throughout the British Empire</a:t>
          </a:r>
        </a:p>
      </dgm:t>
    </dgm:pt>
    <dgm:pt modelId="{715CB74D-21A3-4051-82C0-81AFA92CBFD1}" type="parTrans" cxnId="{BEDFC711-F076-41D1-8CE7-CD64D250AA29}">
      <dgm:prSet/>
      <dgm:spPr/>
      <dgm:t>
        <a:bodyPr/>
        <a:lstStyle/>
        <a:p>
          <a:endParaRPr lang="en-US"/>
        </a:p>
      </dgm:t>
    </dgm:pt>
    <dgm:pt modelId="{0C188C25-C2C8-4428-9E6A-CC6C3571ABDC}" type="sibTrans" cxnId="{BEDFC711-F076-41D1-8CE7-CD64D250AA29}">
      <dgm:prSet/>
      <dgm:spPr/>
      <dgm:t>
        <a:bodyPr/>
        <a:lstStyle/>
        <a:p>
          <a:endParaRPr lang="en-US"/>
        </a:p>
      </dgm:t>
    </dgm:pt>
    <dgm:pt modelId="{2547CB95-21D0-4447-872B-08AFB50775BA}">
      <dgm:prSet/>
      <dgm:spPr/>
      <dgm:t>
        <a:bodyPr/>
        <a:lstStyle/>
        <a:p>
          <a:r>
            <a:rPr lang="en-US"/>
            <a:t>1918</a:t>
          </a:r>
        </a:p>
      </dgm:t>
    </dgm:pt>
    <dgm:pt modelId="{50BAA1A0-F088-4E31-9D56-B58EF5D03822}" type="parTrans" cxnId="{3DDC68B7-F615-49C0-911D-349FFD6CE689}">
      <dgm:prSet/>
      <dgm:spPr/>
      <dgm:t>
        <a:bodyPr/>
        <a:lstStyle/>
        <a:p>
          <a:endParaRPr lang="en-US"/>
        </a:p>
      </dgm:t>
    </dgm:pt>
    <dgm:pt modelId="{BBF89D93-6745-4B7A-A608-29D91C6B8F7C}" type="sibTrans" cxnId="{3DDC68B7-F615-49C0-911D-349FFD6CE689}">
      <dgm:prSet/>
      <dgm:spPr/>
      <dgm:t>
        <a:bodyPr/>
        <a:lstStyle/>
        <a:p>
          <a:endParaRPr lang="en-US"/>
        </a:p>
      </dgm:t>
    </dgm:pt>
    <dgm:pt modelId="{EC9F454E-93D4-4A61-A6FA-06A5291507E1}">
      <dgm:prSet/>
      <dgm:spPr/>
      <dgm:t>
        <a:bodyPr/>
        <a:lstStyle/>
        <a:p>
          <a:r>
            <a:rPr lang="en-US"/>
            <a:t>Representation of the people Act: gave women of property over the age of 30 the right to vote- not all women could vote. It took until 1928 for women to have the same voting rights as men</a:t>
          </a:r>
        </a:p>
      </dgm:t>
    </dgm:pt>
    <dgm:pt modelId="{D6F77BDF-96CB-473C-BF77-7326CD67B03E}" type="parTrans" cxnId="{D566B7CD-2741-4DF5-A31A-7F3522BDFD1F}">
      <dgm:prSet/>
      <dgm:spPr/>
      <dgm:t>
        <a:bodyPr/>
        <a:lstStyle/>
        <a:p>
          <a:endParaRPr lang="en-US"/>
        </a:p>
      </dgm:t>
    </dgm:pt>
    <dgm:pt modelId="{F9ADC589-59A2-4881-8915-47F025D55423}" type="sibTrans" cxnId="{D566B7CD-2741-4DF5-A31A-7F3522BDFD1F}">
      <dgm:prSet/>
      <dgm:spPr/>
      <dgm:t>
        <a:bodyPr/>
        <a:lstStyle/>
        <a:p>
          <a:endParaRPr lang="en-US"/>
        </a:p>
      </dgm:t>
    </dgm:pt>
    <dgm:pt modelId="{FDD64464-7A77-49C8-90E2-BBF4BE56E033}" type="pres">
      <dgm:prSet presAssocID="{5028E99B-8CFE-4F5F-B2AF-AB7B809308B1}" presName="Name0" presStyleCnt="0">
        <dgm:presLayoutVars>
          <dgm:chMax/>
          <dgm:chPref/>
          <dgm:animLvl val="lvl"/>
        </dgm:presLayoutVars>
      </dgm:prSet>
      <dgm:spPr/>
    </dgm:pt>
    <dgm:pt modelId="{D3E543FB-7457-4779-99EB-FA1554B04D5C}" type="pres">
      <dgm:prSet presAssocID="{8D1B0432-BE58-40FB-AAE2-536B922CA4EC}" presName="composite" presStyleCnt="0"/>
      <dgm:spPr/>
    </dgm:pt>
    <dgm:pt modelId="{CFF5E3AF-5435-445E-923D-0947882441AF}" type="pres">
      <dgm:prSet presAssocID="{8D1B0432-BE58-40FB-AAE2-536B922CA4EC}" presName="parent" presStyleLbl="alignNode1" presStyleIdx="0" presStyleCnt="2">
        <dgm:presLayoutVars>
          <dgm:chMax val="1"/>
          <dgm:chPref val="1"/>
          <dgm:bulletEnabled val="1"/>
        </dgm:presLayoutVars>
      </dgm:prSet>
      <dgm:spPr/>
    </dgm:pt>
    <dgm:pt modelId="{D46A035B-781B-4286-B75B-9D7E302AF8BD}" type="pres">
      <dgm:prSet presAssocID="{8D1B0432-BE58-40FB-AAE2-536B922CA4EC}" presName="Childtext" presStyleLbl="revTx" presStyleIdx="0" presStyleCnt="2">
        <dgm:presLayoutVars>
          <dgm:bulletEnabled val="1"/>
        </dgm:presLayoutVars>
      </dgm:prSet>
      <dgm:spPr/>
    </dgm:pt>
    <dgm:pt modelId="{77C4966F-4702-4A05-8D43-CBD7F8B5DF57}" type="pres">
      <dgm:prSet presAssocID="{8D1B0432-BE58-40FB-AAE2-536B922CA4EC}" presName="ConnectLine" presStyleLbl="sibTrans1D1" presStyleIdx="0" presStyleCnt="2"/>
      <dgm:spPr>
        <a:noFill/>
        <a:ln w="9525" cap="rnd" cmpd="sng" algn="ctr">
          <a:solidFill>
            <a:schemeClr val="accent5">
              <a:hueOff val="0"/>
              <a:satOff val="0"/>
              <a:lumOff val="0"/>
              <a:alphaOff val="0"/>
            </a:schemeClr>
          </a:solidFill>
          <a:prstDash val="dash"/>
        </a:ln>
        <a:effectLst/>
      </dgm:spPr>
    </dgm:pt>
    <dgm:pt modelId="{3BB1BEC4-F7E4-4E18-81DD-B7215D52F75E}" type="pres">
      <dgm:prSet presAssocID="{8D1B0432-BE58-40FB-AAE2-536B922CA4EC}" presName="ConnectLineEnd" presStyleLbl="lnNode1" presStyleIdx="0" presStyleCnt="2"/>
      <dgm:spPr/>
    </dgm:pt>
    <dgm:pt modelId="{906590A7-B41F-44E8-8FD4-2B1A81E884A1}" type="pres">
      <dgm:prSet presAssocID="{8D1B0432-BE58-40FB-AAE2-536B922CA4EC}" presName="EmptyPane" presStyleCnt="0"/>
      <dgm:spPr/>
    </dgm:pt>
    <dgm:pt modelId="{B5FD6016-F960-44C4-9F6F-BAF846459551}" type="pres">
      <dgm:prSet presAssocID="{E400BFDD-E40F-44FE-B61F-9668945463C4}" presName="spaceBetweenRectangles" presStyleCnt="0"/>
      <dgm:spPr/>
    </dgm:pt>
    <dgm:pt modelId="{2A45B20D-6640-4A0D-B3D6-485DA2E78A4E}" type="pres">
      <dgm:prSet presAssocID="{2547CB95-21D0-4447-872B-08AFB50775BA}" presName="composite" presStyleCnt="0"/>
      <dgm:spPr/>
    </dgm:pt>
    <dgm:pt modelId="{3D9F4DB1-8A7A-47AB-A8DD-08CB78973F13}" type="pres">
      <dgm:prSet presAssocID="{2547CB95-21D0-4447-872B-08AFB50775BA}" presName="parent" presStyleLbl="alignNode1" presStyleIdx="1" presStyleCnt="2">
        <dgm:presLayoutVars>
          <dgm:chMax val="1"/>
          <dgm:chPref val="1"/>
          <dgm:bulletEnabled val="1"/>
        </dgm:presLayoutVars>
      </dgm:prSet>
      <dgm:spPr/>
    </dgm:pt>
    <dgm:pt modelId="{613641EF-7138-4D9D-8606-B1ED2FD0F4FC}" type="pres">
      <dgm:prSet presAssocID="{2547CB95-21D0-4447-872B-08AFB50775BA}" presName="Childtext" presStyleLbl="revTx" presStyleIdx="1" presStyleCnt="2">
        <dgm:presLayoutVars>
          <dgm:bulletEnabled val="1"/>
        </dgm:presLayoutVars>
      </dgm:prSet>
      <dgm:spPr/>
    </dgm:pt>
    <dgm:pt modelId="{632908F0-A32E-46C3-B031-A6F068CA7DF8}" type="pres">
      <dgm:prSet presAssocID="{2547CB95-21D0-4447-872B-08AFB50775BA}" presName="ConnectLine" presStyleLbl="sibTrans1D1" presStyleIdx="1" presStyleCnt="2"/>
      <dgm:spPr>
        <a:noFill/>
        <a:ln w="9525" cap="rnd" cmpd="sng" algn="ctr">
          <a:solidFill>
            <a:schemeClr val="accent5">
              <a:hueOff val="-839865"/>
              <a:satOff val="45647"/>
              <a:lumOff val="-8432"/>
              <a:alphaOff val="0"/>
            </a:schemeClr>
          </a:solidFill>
          <a:prstDash val="dash"/>
        </a:ln>
        <a:effectLst/>
      </dgm:spPr>
    </dgm:pt>
    <dgm:pt modelId="{44364D84-01F4-42F1-9CAF-D5EE3083B867}" type="pres">
      <dgm:prSet presAssocID="{2547CB95-21D0-4447-872B-08AFB50775BA}" presName="ConnectLineEnd" presStyleLbl="lnNode1" presStyleIdx="1" presStyleCnt="2"/>
      <dgm:spPr/>
    </dgm:pt>
    <dgm:pt modelId="{7775CC12-E76A-4242-9C95-DA57839560D5}" type="pres">
      <dgm:prSet presAssocID="{2547CB95-21D0-4447-872B-08AFB50775BA}" presName="EmptyPane" presStyleCnt="0"/>
      <dgm:spPr/>
    </dgm:pt>
  </dgm:ptLst>
  <dgm:cxnLst>
    <dgm:cxn modelId="{7D01C70E-92C9-4663-AB2A-F5514F081CFF}" type="presOf" srcId="{5028E99B-8CFE-4F5F-B2AF-AB7B809308B1}" destId="{FDD64464-7A77-49C8-90E2-BBF4BE56E033}" srcOrd="0" destOrd="0" presId="urn:microsoft.com/office/officeart/2016/7/layout/RoundedRectangleTimeline"/>
    <dgm:cxn modelId="{BEDFC711-F076-41D1-8CE7-CD64D250AA29}" srcId="{8D1B0432-BE58-40FB-AAE2-536B922CA4EC}" destId="{58264C50-04BE-4F2B-B545-19855433CF75}" srcOrd="0" destOrd="0" parTransId="{715CB74D-21A3-4051-82C0-81AFA92CBFD1}" sibTransId="{0C188C25-C2C8-4428-9E6A-CC6C3571ABDC}"/>
    <dgm:cxn modelId="{A541CC3C-7CAA-4157-BC3E-4DB22B3E5722}" type="presOf" srcId="{EC9F454E-93D4-4A61-A6FA-06A5291507E1}" destId="{613641EF-7138-4D9D-8606-B1ED2FD0F4FC}" srcOrd="0" destOrd="0" presId="urn:microsoft.com/office/officeart/2016/7/layout/RoundedRectangleTimeline"/>
    <dgm:cxn modelId="{4723F047-0D84-4E7F-88C1-64A590BDD6A3}" type="presOf" srcId="{2547CB95-21D0-4447-872B-08AFB50775BA}" destId="{3D9F4DB1-8A7A-47AB-A8DD-08CB78973F13}" srcOrd="0" destOrd="0" presId="urn:microsoft.com/office/officeart/2016/7/layout/RoundedRectangleTimeline"/>
    <dgm:cxn modelId="{D9DF974B-5913-4815-AB83-C1DD5E1870F8}" type="presOf" srcId="{8D1B0432-BE58-40FB-AAE2-536B922CA4EC}" destId="{CFF5E3AF-5435-445E-923D-0947882441AF}" srcOrd="0" destOrd="0" presId="urn:microsoft.com/office/officeart/2016/7/layout/RoundedRectangleTimeline"/>
    <dgm:cxn modelId="{3DDC68B7-F615-49C0-911D-349FFD6CE689}" srcId="{5028E99B-8CFE-4F5F-B2AF-AB7B809308B1}" destId="{2547CB95-21D0-4447-872B-08AFB50775BA}" srcOrd="1" destOrd="0" parTransId="{50BAA1A0-F088-4E31-9D56-B58EF5D03822}" sibTransId="{BBF89D93-6745-4B7A-A608-29D91C6B8F7C}"/>
    <dgm:cxn modelId="{883324BB-60EB-463E-B4EE-7BD74E054BDF}" type="presOf" srcId="{58264C50-04BE-4F2B-B545-19855433CF75}" destId="{D46A035B-781B-4286-B75B-9D7E302AF8BD}" srcOrd="0" destOrd="0" presId="urn:microsoft.com/office/officeart/2016/7/layout/RoundedRectangleTimeline"/>
    <dgm:cxn modelId="{D566B7CD-2741-4DF5-A31A-7F3522BDFD1F}" srcId="{2547CB95-21D0-4447-872B-08AFB50775BA}" destId="{EC9F454E-93D4-4A61-A6FA-06A5291507E1}" srcOrd="0" destOrd="0" parTransId="{D6F77BDF-96CB-473C-BF77-7326CD67B03E}" sibTransId="{F9ADC589-59A2-4881-8915-47F025D55423}"/>
    <dgm:cxn modelId="{C54E1EDA-56EA-4011-8EFC-4C9D45774329}" srcId="{5028E99B-8CFE-4F5F-B2AF-AB7B809308B1}" destId="{8D1B0432-BE58-40FB-AAE2-536B922CA4EC}" srcOrd="0" destOrd="0" parTransId="{2E1FD337-F223-4B14-BF91-DF5722C10C87}" sibTransId="{E400BFDD-E40F-44FE-B61F-9668945463C4}"/>
    <dgm:cxn modelId="{F4B1DD7B-A80A-4041-8762-0E54BBD2F651}" type="presParOf" srcId="{FDD64464-7A77-49C8-90E2-BBF4BE56E033}" destId="{D3E543FB-7457-4779-99EB-FA1554B04D5C}" srcOrd="0" destOrd="0" presId="urn:microsoft.com/office/officeart/2016/7/layout/RoundedRectangleTimeline"/>
    <dgm:cxn modelId="{9302EF2C-0A14-4B95-BCF5-DC9C9B9BCE1A}" type="presParOf" srcId="{D3E543FB-7457-4779-99EB-FA1554B04D5C}" destId="{CFF5E3AF-5435-445E-923D-0947882441AF}" srcOrd="0" destOrd="0" presId="urn:microsoft.com/office/officeart/2016/7/layout/RoundedRectangleTimeline"/>
    <dgm:cxn modelId="{5967C75B-174D-467F-AD8E-50AE117B9FA3}" type="presParOf" srcId="{D3E543FB-7457-4779-99EB-FA1554B04D5C}" destId="{D46A035B-781B-4286-B75B-9D7E302AF8BD}" srcOrd="1" destOrd="0" presId="urn:microsoft.com/office/officeart/2016/7/layout/RoundedRectangleTimeline"/>
    <dgm:cxn modelId="{97A05B8A-485D-43F6-9C23-C1AF38F93D14}" type="presParOf" srcId="{D3E543FB-7457-4779-99EB-FA1554B04D5C}" destId="{77C4966F-4702-4A05-8D43-CBD7F8B5DF57}" srcOrd="2" destOrd="0" presId="urn:microsoft.com/office/officeart/2016/7/layout/RoundedRectangleTimeline"/>
    <dgm:cxn modelId="{BF646F81-6F33-4FEE-87C5-2578846350DF}" type="presParOf" srcId="{D3E543FB-7457-4779-99EB-FA1554B04D5C}" destId="{3BB1BEC4-F7E4-4E18-81DD-B7215D52F75E}" srcOrd="3" destOrd="0" presId="urn:microsoft.com/office/officeart/2016/7/layout/RoundedRectangleTimeline"/>
    <dgm:cxn modelId="{D803050F-FF3F-4AEC-B63A-5A35A338698E}" type="presParOf" srcId="{D3E543FB-7457-4779-99EB-FA1554B04D5C}" destId="{906590A7-B41F-44E8-8FD4-2B1A81E884A1}" srcOrd="4" destOrd="0" presId="urn:microsoft.com/office/officeart/2016/7/layout/RoundedRectangleTimeline"/>
    <dgm:cxn modelId="{E9CC95C7-FC0A-47F2-8AA4-FDDD94CE7A2F}" type="presParOf" srcId="{FDD64464-7A77-49C8-90E2-BBF4BE56E033}" destId="{B5FD6016-F960-44C4-9F6F-BAF846459551}" srcOrd="1" destOrd="0" presId="urn:microsoft.com/office/officeart/2016/7/layout/RoundedRectangleTimeline"/>
    <dgm:cxn modelId="{2440EB99-FB78-4D3E-AB64-0DF59700EAD7}" type="presParOf" srcId="{FDD64464-7A77-49C8-90E2-BBF4BE56E033}" destId="{2A45B20D-6640-4A0D-B3D6-485DA2E78A4E}" srcOrd="2" destOrd="0" presId="urn:microsoft.com/office/officeart/2016/7/layout/RoundedRectangleTimeline"/>
    <dgm:cxn modelId="{5400ECE8-678E-4137-B0FE-C7213F86B829}" type="presParOf" srcId="{2A45B20D-6640-4A0D-B3D6-485DA2E78A4E}" destId="{3D9F4DB1-8A7A-47AB-A8DD-08CB78973F13}" srcOrd="0" destOrd="0" presId="urn:microsoft.com/office/officeart/2016/7/layout/RoundedRectangleTimeline"/>
    <dgm:cxn modelId="{2DB13FEE-9548-489B-8975-3244D6DE7C55}" type="presParOf" srcId="{2A45B20D-6640-4A0D-B3D6-485DA2E78A4E}" destId="{613641EF-7138-4D9D-8606-B1ED2FD0F4FC}" srcOrd="1" destOrd="0" presId="urn:microsoft.com/office/officeart/2016/7/layout/RoundedRectangleTimeline"/>
    <dgm:cxn modelId="{780D7DD3-63C1-46D6-B959-CC237E1DB66C}" type="presParOf" srcId="{2A45B20D-6640-4A0D-B3D6-485DA2E78A4E}" destId="{632908F0-A32E-46C3-B031-A6F068CA7DF8}" srcOrd="2" destOrd="0" presId="urn:microsoft.com/office/officeart/2016/7/layout/RoundedRectangleTimeline"/>
    <dgm:cxn modelId="{07019BC6-34E3-4900-BF3B-F86B0A2CF2CF}" type="presParOf" srcId="{2A45B20D-6640-4A0D-B3D6-485DA2E78A4E}" destId="{44364D84-01F4-42F1-9CAF-D5EE3083B867}" srcOrd="3" destOrd="0" presId="urn:microsoft.com/office/officeart/2016/7/layout/RoundedRectangleTimeline"/>
    <dgm:cxn modelId="{19206283-0815-43C5-9DD9-0F59194B30A9}" type="presParOf" srcId="{2A45B20D-6640-4A0D-B3D6-485DA2E78A4E}" destId="{7775CC12-E76A-4242-9C95-DA57839560D5}" srcOrd="4" destOrd="0" presId="urn:microsoft.com/office/officeart/2016/7/layout/RoundedRectangle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F22211-499C-4DDE-B905-FC940B5EAA1F}" type="doc">
      <dgm:prSet loTypeId="urn:microsoft.com/office/officeart/2017/3/layout/HorizontalLabelsTimeline" loCatId="process" qsTypeId="urn:microsoft.com/office/officeart/2005/8/quickstyle/simple4" qsCatId="simple" csTypeId="urn:microsoft.com/office/officeart/2005/8/colors/colorful2" csCatId="colorful" phldr="1"/>
      <dgm:spPr/>
      <dgm:t>
        <a:bodyPr/>
        <a:lstStyle/>
        <a:p>
          <a:endParaRPr lang="en-US"/>
        </a:p>
      </dgm:t>
    </dgm:pt>
    <dgm:pt modelId="{F9503613-EA5F-44E9-AD0F-C95E3ABE3FA5}">
      <dgm:prSet/>
      <dgm:spPr/>
      <dgm:t>
        <a:bodyPr/>
        <a:lstStyle/>
        <a:p>
          <a:pPr>
            <a:defRPr b="1"/>
          </a:pPr>
          <a:r>
            <a:rPr lang="en-US"/>
            <a:t>1975</a:t>
          </a:r>
        </a:p>
      </dgm:t>
    </dgm:pt>
    <dgm:pt modelId="{DAA21F14-E049-4941-B803-DC8D42E0231B}" type="parTrans" cxnId="{3BADA830-CC11-44F6-B3FC-2FDFA17D46F2}">
      <dgm:prSet/>
      <dgm:spPr/>
      <dgm:t>
        <a:bodyPr/>
        <a:lstStyle/>
        <a:p>
          <a:endParaRPr lang="en-US"/>
        </a:p>
      </dgm:t>
    </dgm:pt>
    <dgm:pt modelId="{8AE2E8C0-2F4C-4CFA-85B2-D22DD1DB60FB}" type="sibTrans" cxnId="{3BADA830-CC11-44F6-B3FC-2FDFA17D46F2}">
      <dgm:prSet/>
      <dgm:spPr/>
      <dgm:t>
        <a:bodyPr/>
        <a:lstStyle/>
        <a:p>
          <a:endParaRPr lang="en-US"/>
        </a:p>
      </dgm:t>
    </dgm:pt>
    <dgm:pt modelId="{4E0FB046-EC70-4364-85BA-E27B4BA7C69F}">
      <dgm:prSet/>
      <dgm:spPr/>
      <dgm:t>
        <a:bodyPr/>
        <a:lstStyle/>
        <a:p>
          <a:r>
            <a:rPr lang="en-US" dirty="0"/>
            <a:t>Sex Discrimination Act 1975: protects men and women from discrimination because of sex or marriage in employment, training, education, provision of goods and services, and the disposal of premises.</a:t>
          </a:r>
        </a:p>
      </dgm:t>
    </dgm:pt>
    <dgm:pt modelId="{8BF9E983-C43A-4595-988E-DEDF9335672F}" type="parTrans" cxnId="{02293CF2-0645-4411-8F62-827FB5089A0E}">
      <dgm:prSet/>
      <dgm:spPr/>
      <dgm:t>
        <a:bodyPr/>
        <a:lstStyle/>
        <a:p>
          <a:endParaRPr lang="en-US"/>
        </a:p>
      </dgm:t>
    </dgm:pt>
    <dgm:pt modelId="{A94844EA-0CDD-46BF-A506-44F3B49C5B0E}" type="sibTrans" cxnId="{02293CF2-0645-4411-8F62-827FB5089A0E}">
      <dgm:prSet/>
      <dgm:spPr/>
      <dgm:t>
        <a:bodyPr/>
        <a:lstStyle/>
        <a:p>
          <a:endParaRPr lang="en-US"/>
        </a:p>
      </dgm:t>
    </dgm:pt>
    <dgm:pt modelId="{C3B4F996-11E8-429D-AD9C-C2DF61009B69}">
      <dgm:prSet/>
      <dgm:spPr/>
      <dgm:t>
        <a:bodyPr/>
        <a:lstStyle/>
        <a:p>
          <a:pPr>
            <a:defRPr b="1"/>
          </a:pPr>
          <a:r>
            <a:rPr lang="en-US"/>
            <a:t>1976</a:t>
          </a:r>
        </a:p>
      </dgm:t>
    </dgm:pt>
    <dgm:pt modelId="{692786A7-84D1-4353-B6CE-5BAA22267749}" type="parTrans" cxnId="{65ECDDF3-D97D-47AE-A4F1-3A47F0175173}">
      <dgm:prSet/>
      <dgm:spPr/>
      <dgm:t>
        <a:bodyPr/>
        <a:lstStyle/>
        <a:p>
          <a:endParaRPr lang="en-US"/>
        </a:p>
      </dgm:t>
    </dgm:pt>
    <dgm:pt modelId="{BFE15D0E-2B69-4369-AD95-8F426F4555F7}" type="sibTrans" cxnId="{65ECDDF3-D97D-47AE-A4F1-3A47F0175173}">
      <dgm:prSet/>
      <dgm:spPr/>
      <dgm:t>
        <a:bodyPr/>
        <a:lstStyle/>
        <a:p>
          <a:endParaRPr lang="en-US"/>
        </a:p>
      </dgm:t>
    </dgm:pt>
    <dgm:pt modelId="{1CE231DF-A65B-4E42-A868-D6EEDFAE5A86}">
      <dgm:prSet/>
      <dgm:spPr/>
      <dgm:t>
        <a:bodyPr/>
        <a:lstStyle/>
        <a:p>
          <a:r>
            <a:rPr lang="en-US" dirty="0"/>
            <a:t>Race Relations Act 1976: prevents discrimination because of race in employment, the provision of goods and services, education and public functions.</a:t>
          </a:r>
        </a:p>
      </dgm:t>
    </dgm:pt>
    <dgm:pt modelId="{255F5158-8DED-4BEB-B13E-3C3A7769F766}" type="parTrans" cxnId="{8DA2E3C6-946F-4401-BC85-AE9048198526}">
      <dgm:prSet/>
      <dgm:spPr/>
      <dgm:t>
        <a:bodyPr/>
        <a:lstStyle/>
        <a:p>
          <a:endParaRPr lang="en-US"/>
        </a:p>
      </dgm:t>
    </dgm:pt>
    <dgm:pt modelId="{5BBDF0AC-3252-45BF-8ADD-60EE7943C673}" type="sibTrans" cxnId="{8DA2E3C6-946F-4401-BC85-AE9048198526}">
      <dgm:prSet/>
      <dgm:spPr/>
      <dgm:t>
        <a:bodyPr/>
        <a:lstStyle/>
        <a:p>
          <a:endParaRPr lang="en-US"/>
        </a:p>
      </dgm:t>
    </dgm:pt>
    <dgm:pt modelId="{F7E8EE0F-B81F-4260-9FF1-E454723D2504}">
      <dgm:prSet/>
      <dgm:spPr/>
      <dgm:t>
        <a:bodyPr/>
        <a:lstStyle/>
        <a:p>
          <a:r>
            <a:rPr lang="en-US" dirty="0"/>
            <a:t>Disability Discrimination Act 1995: prevents discrimination against people because of disabilities in employment, the provision of goods and services, education and transport.</a:t>
          </a:r>
        </a:p>
      </dgm:t>
    </dgm:pt>
    <dgm:pt modelId="{29F038EB-5645-4066-9CC4-ECE88782B6FC}" type="parTrans" cxnId="{4731CB29-9225-4A0D-9807-64E67CA6AC2F}">
      <dgm:prSet/>
      <dgm:spPr/>
      <dgm:t>
        <a:bodyPr/>
        <a:lstStyle/>
        <a:p>
          <a:endParaRPr lang="en-US"/>
        </a:p>
      </dgm:t>
    </dgm:pt>
    <dgm:pt modelId="{1BC746BD-AF39-4504-AC8A-8E8793A11210}" type="sibTrans" cxnId="{4731CB29-9225-4A0D-9807-64E67CA6AC2F}">
      <dgm:prSet/>
      <dgm:spPr/>
      <dgm:t>
        <a:bodyPr/>
        <a:lstStyle/>
        <a:p>
          <a:endParaRPr lang="en-US"/>
        </a:p>
      </dgm:t>
    </dgm:pt>
    <dgm:pt modelId="{1498D842-5C3C-4F60-A5E8-31D98561ABCF}">
      <dgm:prSet/>
      <dgm:spPr/>
      <dgm:t>
        <a:bodyPr/>
        <a:lstStyle/>
        <a:p>
          <a:pPr>
            <a:defRPr b="1"/>
          </a:pPr>
          <a:r>
            <a:rPr lang="en-US" dirty="0"/>
            <a:t>1995</a:t>
          </a:r>
        </a:p>
      </dgm:t>
    </dgm:pt>
    <dgm:pt modelId="{42B47223-9777-46EF-AA63-7413B908E704}" type="sibTrans" cxnId="{B554BF8E-B976-40C0-AEFC-66A3C2C51DDC}">
      <dgm:prSet/>
      <dgm:spPr/>
      <dgm:t>
        <a:bodyPr/>
        <a:lstStyle/>
        <a:p>
          <a:endParaRPr lang="en-US"/>
        </a:p>
      </dgm:t>
    </dgm:pt>
    <dgm:pt modelId="{077F8861-FAB2-4864-8821-A8DB7E4F72C9}" type="parTrans" cxnId="{B554BF8E-B976-40C0-AEFC-66A3C2C51DDC}">
      <dgm:prSet/>
      <dgm:spPr/>
      <dgm:t>
        <a:bodyPr/>
        <a:lstStyle/>
        <a:p>
          <a:endParaRPr lang="en-US"/>
        </a:p>
      </dgm:t>
    </dgm:pt>
    <dgm:pt modelId="{21B6E419-304F-4FFC-8540-FF88C945D7CE}" type="pres">
      <dgm:prSet presAssocID="{83F22211-499C-4DDE-B905-FC940B5EAA1F}" presName="root" presStyleCnt="0">
        <dgm:presLayoutVars>
          <dgm:chMax/>
          <dgm:chPref/>
          <dgm:animLvl val="lvl"/>
        </dgm:presLayoutVars>
      </dgm:prSet>
      <dgm:spPr/>
    </dgm:pt>
    <dgm:pt modelId="{C5D6AA04-5BD5-4489-A8E7-8D4B9014A089}" type="pres">
      <dgm:prSet presAssocID="{83F22211-499C-4DDE-B905-FC940B5EAA1F}" presName="divider" presStyleLbl="fgAcc1" presStyleIdx="0" presStyleCnt="1"/>
      <dgm:spPr/>
    </dgm:pt>
    <dgm:pt modelId="{20FE523B-5439-478F-8627-EC62D6BDD1F4}" type="pres">
      <dgm:prSet presAssocID="{83F22211-499C-4DDE-B905-FC940B5EAA1F}" presName="nodes" presStyleCnt="0">
        <dgm:presLayoutVars>
          <dgm:chMax/>
          <dgm:chPref/>
          <dgm:animLvl val="lvl"/>
        </dgm:presLayoutVars>
      </dgm:prSet>
      <dgm:spPr/>
    </dgm:pt>
    <dgm:pt modelId="{F440C836-318D-4AF4-9434-C674BE71DDD0}" type="pres">
      <dgm:prSet presAssocID="{F9503613-EA5F-44E9-AD0F-C95E3ABE3FA5}" presName="composite" presStyleCnt="0"/>
      <dgm:spPr/>
    </dgm:pt>
    <dgm:pt modelId="{1AEBF579-DD5C-41D0-828B-95B10954F7B8}" type="pres">
      <dgm:prSet presAssocID="{F9503613-EA5F-44E9-AD0F-C95E3ABE3FA5}" presName="L1TextContainer" presStyleLbl="alignNode1" presStyleIdx="0" presStyleCnt="3" custScaleX="113865">
        <dgm:presLayoutVars>
          <dgm:chMax val="1"/>
          <dgm:chPref val="1"/>
          <dgm:bulletEnabled val="1"/>
        </dgm:presLayoutVars>
      </dgm:prSet>
      <dgm:spPr/>
    </dgm:pt>
    <dgm:pt modelId="{38454588-FF3B-4746-93E8-B83D1DFB20FC}" type="pres">
      <dgm:prSet presAssocID="{F9503613-EA5F-44E9-AD0F-C95E3ABE3FA5}" presName="L2TextContainerWrapper" presStyleCnt="0">
        <dgm:presLayoutVars>
          <dgm:bulletEnabled val="1"/>
        </dgm:presLayoutVars>
      </dgm:prSet>
      <dgm:spPr/>
    </dgm:pt>
    <dgm:pt modelId="{1F07536B-9091-4A55-8C1A-31A5059C1B99}" type="pres">
      <dgm:prSet presAssocID="{F9503613-EA5F-44E9-AD0F-C95E3ABE3FA5}" presName="L2TextContainer" presStyleLbl="bgAccFollowNode1" presStyleIdx="0" presStyleCnt="3" custScaleX="113643" custScaleY="119357"/>
      <dgm:spPr/>
    </dgm:pt>
    <dgm:pt modelId="{E1C8A7E5-04C2-4895-9B2F-92331EB9BD1F}" type="pres">
      <dgm:prSet presAssocID="{F9503613-EA5F-44E9-AD0F-C95E3ABE3FA5}" presName="FlexibleEmptyPlaceHolder" presStyleCnt="0"/>
      <dgm:spPr/>
    </dgm:pt>
    <dgm:pt modelId="{80941059-E08B-4860-B79B-2EEBDB25667A}" type="pres">
      <dgm:prSet presAssocID="{F9503613-EA5F-44E9-AD0F-C95E3ABE3FA5}" presName="ConnectLine" presStyleLbl="sibTrans1D1" presStyleIdx="0" presStyleCnt="3"/>
      <dgm:spPr/>
    </dgm:pt>
    <dgm:pt modelId="{66C72B8F-DA07-42C6-B375-A4C1C36B399E}" type="pres">
      <dgm:prSet presAssocID="{F9503613-EA5F-44E9-AD0F-C95E3ABE3FA5}" presName="ConnectorPoint" presStyleLbl="node1" presStyleIdx="0" presStyleCnt="3"/>
      <dgm:spPr>
        <a:gradFill rotWithShape="0">
          <a:gsLst>
            <a:gs pos="0">
              <a:schemeClr val="accent2">
                <a:tint val="96000"/>
                <a:lumMod val="104000"/>
              </a:schemeClr>
            </a:gs>
            <a:gs pos="100000">
              <a:schemeClr val="accent2">
                <a:shade val="90000"/>
                <a:lumMod val="90000"/>
              </a:schemeClr>
            </a:gs>
          </a:gsLst>
          <a:lin ang="5400000" scaled="0"/>
        </a:gradFill>
        <a:ln w="6350">
          <a:noFill/>
        </a:ln>
        <a:effectLst>
          <a:outerShdw blurRad="63500" dist="25400" dir="5400000" rotWithShape="0">
            <a:srgbClr val="000000">
              <a:alpha val="60000"/>
            </a:srgbClr>
          </a:outerShdw>
        </a:effectLst>
      </dgm:spPr>
    </dgm:pt>
    <dgm:pt modelId="{D0B62E3F-2F8E-4F1C-A078-9AF3B0B2250A}" type="pres">
      <dgm:prSet presAssocID="{F9503613-EA5F-44E9-AD0F-C95E3ABE3FA5}" presName="EmptyPlaceHolder" presStyleCnt="0"/>
      <dgm:spPr/>
    </dgm:pt>
    <dgm:pt modelId="{8B3E6AA8-09D2-4659-A8A7-93AE6AA6A249}" type="pres">
      <dgm:prSet presAssocID="{8AE2E8C0-2F4C-4CFA-85B2-D22DD1DB60FB}" presName="spaceBetweenRectangles" presStyleCnt="0"/>
      <dgm:spPr/>
    </dgm:pt>
    <dgm:pt modelId="{15EBBB19-81D1-492C-9FBD-A9EB0EF70043}" type="pres">
      <dgm:prSet presAssocID="{C3B4F996-11E8-429D-AD9C-C2DF61009B69}" presName="composite" presStyleCnt="0"/>
      <dgm:spPr/>
    </dgm:pt>
    <dgm:pt modelId="{3C5706D9-53F6-450D-A22A-AADF156D221F}" type="pres">
      <dgm:prSet presAssocID="{C3B4F996-11E8-429D-AD9C-C2DF61009B69}" presName="L1TextContainer" presStyleLbl="alignNode1" presStyleIdx="1" presStyleCnt="3" custLinFactNeighborX="-484" custLinFactNeighborY="35897">
        <dgm:presLayoutVars>
          <dgm:chMax val="1"/>
          <dgm:chPref val="1"/>
          <dgm:bulletEnabled val="1"/>
        </dgm:presLayoutVars>
      </dgm:prSet>
      <dgm:spPr/>
    </dgm:pt>
    <dgm:pt modelId="{A0DAE66B-4B77-4817-A41D-BD78B50459B3}" type="pres">
      <dgm:prSet presAssocID="{C3B4F996-11E8-429D-AD9C-C2DF61009B69}" presName="L2TextContainerWrapper" presStyleCnt="0">
        <dgm:presLayoutVars>
          <dgm:bulletEnabled val="1"/>
        </dgm:presLayoutVars>
      </dgm:prSet>
      <dgm:spPr/>
    </dgm:pt>
    <dgm:pt modelId="{0E21BFE1-0B6D-4CDD-8455-AF225C84354F}" type="pres">
      <dgm:prSet presAssocID="{C3B4F996-11E8-429D-AD9C-C2DF61009B69}" presName="L2TextContainer" presStyleLbl="bgAccFollowNode1" presStyleIdx="1" presStyleCnt="3" custLinFactNeighborX="-484" custLinFactNeighborY="20360"/>
      <dgm:spPr/>
    </dgm:pt>
    <dgm:pt modelId="{43B625A1-1482-46E6-9517-B14B7FC525C3}" type="pres">
      <dgm:prSet presAssocID="{C3B4F996-11E8-429D-AD9C-C2DF61009B69}" presName="FlexibleEmptyPlaceHolder" presStyleCnt="0"/>
      <dgm:spPr/>
    </dgm:pt>
    <dgm:pt modelId="{9AF10964-5075-45FA-9083-93CF56C03CBC}" type="pres">
      <dgm:prSet presAssocID="{C3B4F996-11E8-429D-AD9C-C2DF61009B69}" presName="ConnectLine" presStyleLbl="sibTrans1D1" presStyleIdx="1" presStyleCnt="3"/>
      <dgm:spPr/>
    </dgm:pt>
    <dgm:pt modelId="{44D789E7-0B1D-4111-87DD-81E95D300CF5}" type="pres">
      <dgm:prSet presAssocID="{C3B4F996-11E8-429D-AD9C-C2DF61009B69}" presName="ConnectorPoint" presStyleLbl="node1" presStyleIdx="1" presStyleCnt="3"/>
      <dgm:spPr>
        <a:gradFill rotWithShape="0">
          <a:gsLst>
            <a:gs pos="0">
              <a:schemeClr val="accent2">
                <a:tint val="96000"/>
                <a:lumMod val="104000"/>
              </a:schemeClr>
            </a:gs>
            <a:gs pos="100000">
              <a:schemeClr val="accent2">
                <a:shade val="90000"/>
                <a:lumMod val="90000"/>
              </a:schemeClr>
            </a:gs>
          </a:gsLst>
          <a:lin ang="5400000" scaled="0"/>
        </a:gradFill>
        <a:ln w="6350">
          <a:noFill/>
        </a:ln>
        <a:effectLst>
          <a:outerShdw blurRad="63500" dist="25400" dir="5400000" rotWithShape="0">
            <a:srgbClr val="000000">
              <a:alpha val="60000"/>
            </a:srgbClr>
          </a:outerShdw>
        </a:effectLst>
      </dgm:spPr>
    </dgm:pt>
    <dgm:pt modelId="{7E7B3967-F8FD-4D17-A3B9-0DE40831B9F3}" type="pres">
      <dgm:prSet presAssocID="{C3B4F996-11E8-429D-AD9C-C2DF61009B69}" presName="EmptyPlaceHolder" presStyleCnt="0"/>
      <dgm:spPr/>
    </dgm:pt>
    <dgm:pt modelId="{4DE3EC3D-C77A-441D-B77C-243819B70E22}" type="pres">
      <dgm:prSet presAssocID="{BFE15D0E-2B69-4369-AD95-8F426F4555F7}" presName="spaceBetweenRectangles" presStyleCnt="0"/>
      <dgm:spPr/>
    </dgm:pt>
    <dgm:pt modelId="{A730C103-08BA-4B7C-8811-C84294B35B64}" type="pres">
      <dgm:prSet presAssocID="{1498D842-5C3C-4F60-A5E8-31D98561ABCF}" presName="composite" presStyleCnt="0"/>
      <dgm:spPr/>
    </dgm:pt>
    <dgm:pt modelId="{FA8FB449-8FCE-4997-B2D1-457CCB2A9A75}" type="pres">
      <dgm:prSet presAssocID="{1498D842-5C3C-4F60-A5E8-31D98561ABCF}" presName="L1TextContainer" presStyleLbl="alignNode1" presStyleIdx="2" presStyleCnt="3" custFlipVert="0" custScaleX="108189" custScaleY="98723" custLinFactNeighborX="-548" custLinFactNeighborY="-2924">
        <dgm:presLayoutVars>
          <dgm:chMax val="1"/>
          <dgm:chPref val="1"/>
          <dgm:bulletEnabled val="1"/>
        </dgm:presLayoutVars>
      </dgm:prSet>
      <dgm:spPr/>
    </dgm:pt>
    <dgm:pt modelId="{40E52A27-1EFA-4DB1-B5FF-6CC15FDBF581}" type="pres">
      <dgm:prSet presAssocID="{1498D842-5C3C-4F60-A5E8-31D98561ABCF}" presName="L2TextContainerWrapper" presStyleCnt="0">
        <dgm:presLayoutVars>
          <dgm:bulletEnabled val="1"/>
        </dgm:presLayoutVars>
      </dgm:prSet>
      <dgm:spPr/>
    </dgm:pt>
    <dgm:pt modelId="{4B4D919D-31CB-4E27-B085-661A70C63216}" type="pres">
      <dgm:prSet presAssocID="{1498D842-5C3C-4F60-A5E8-31D98561ABCF}" presName="L2TextContainer" presStyleLbl="bgAccFollowNode1" presStyleIdx="2" presStyleCnt="3" custScaleX="108189" custScaleY="143998" custLinFactNeighborX="-546" custLinFactNeighborY="-7798"/>
      <dgm:spPr/>
    </dgm:pt>
    <dgm:pt modelId="{3684F3FF-CA1A-46CA-8D16-BBE980686277}" type="pres">
      <dgm:prSet presAssocID="{1498D842-5C3C-4F60-A5E8-31D98561ABCF}" presName="FlexibleEmptyPlaceHolder" presStyleCnt="0"/>
      <dgm:spPr/>
    </dgm:pt>
    <dgm:pt modelId="{C847CF1D-C72A-4040-BA43-7111191300E9}" type="pres">
      <dgm:prSet presAssocID="{1498D842-5C3C-4F60-A5E8-31D98561ABCF}" presName="ConnectLine" presStyleLbl="sibTrans1D1" presStyleIdx="2" presStyleCnt="3"/>
      <dgm:spPr/>
    </dgm:pt>
    <dgm:pt modelId="{C164BEC3-3D12-4591-95B8-792674D54BBC}" type="pres">
      <dgm:prSet presAssocID="{1498D842-5C3C-4F60-A5E8-31D98561ABCF}" presName="ConnectorPoint" presStyleLbl="node1" presStyleIdx="2" presStyleCnt="3"/>
      <dgm:spPr>
        <a:gradFill rotWithShape="0">
          <a:gsLst>
            <a:gs pos="0">
              <a:schemeClr val="accent2">
                <a:tint val="96000"/>
                <a:lumMod val="104000"/>
              </a:schemeClr>
            </a:gs>
            <a:gs pos="100000">
              <a:schemeClr val="accent2">
                <a:shade val="90000"/>
                <a:lumMod val="90000"/>
              </a:schemeClr>
            </a:gs>
          </a:gsLst>
          <a:lin ang="5400000" scaled="0"/>
        </a:gradFill>
        <a:ln w="6350">
          <a:noFill/>
        </a:ln>
        <a:effectLst>
          <a:outerShdw blurRad="63500" dist="25400" dir="5400000" rotWithShape="0">
            <a:srgbClr val="000000">
              <a:alpha val="60000"/>
            </a:srgbClr>
          </a:outerShdw>
        </a:effectLst>
      </dgm:spPr>
    </dgm:pt>
    <dgm:pt modelId="{8D8C2C5B-F7E1-40A1-9524-D6233265A4AF}" type="pres">
      <dgm:prSet presAssocID="{1498D842-5C3C-4F60-A5E8-31D98561ABCF}" presName="EmptyPlaceHolder" presStyleCnt="0"/>
      <dgm:spPr/>
    </dgm:pt>
  </dgm:ptLst>
  <dgm:cxnLst>
    <dgm:cxn modelId="{4319E20E-6C79-4E58-8B40-B8E2F0D3A5BA}" type="presOf" srcId="{1CE231DF-A65B-4E42-A868-D6EEDFAE5A86}" destId="{0E21BFE1-0B6D-4CDD-8455-AF225C84354F}" srcOrd="0" destOrd="0" presId="urn:microsoft.com/office/officeart/2017/3/layout/HorizontalLabelsTimeline"/>
    <dgm:cxn modelId="{4731CB29-9225-4A0D-9807-64E67CA6AC2F}" srcId="{1498D842-5C3C-4F60-A5E8-31D98561ABCF}" destId="{F7E8EE0F-B81F-4260-9FF1-E454723D2504}" srcOrd="0" destOrd="0" parTransId="{29F038EB-5645-4066-9CC4-ECE88782B6FC}" sibTransId="{1BC746BD-AF39-4504-AC8A-8E8793A11210}"/>
    <dgm:cxn modelId="{3BADA830-CC11-44F6-B3FC-2FDFA17D46F2}" srcId="{83F22211-499C-4DDE-B905-FC940B5EAA1F}" destId="{F9503613-EA5F-44E9-AD0F-C95E3ABE3FA5}" srcOrd="0" destOrd="0" parTransId="{DAA21F14-E049-4941-B803-DC8D42E0231B}" sibTransId="{8AE2E8C0-2F4C-4CFA-85B2-D22DD1DB60FB}"/>
    <dgm:cxn modelId="{07923D5F-CCDD-405F-B808-A0F8611CB436}" type="presOf" srcId="{C3B4F996-11E8-429D-AD9C-C2DF61009B69}" destId="{3C5706D9-53F6-450D-A22A-AADF156D221F}" srcOrd="0" destOrd="0" presId="urn:microsoft.com/office/officeart/2017/3/layout/HorizontalLabelsTimeline"/>
    <dgm:cxn modelId="{B2611472-25AE-434C-BC3C-336379C2AE4C}" type="presOf" srcId="{4E0FB046-EC70-4364-85BA-E27B4BA7C69F}" destId="{1F07536B-9091-4A55-8C1A-31A5059C1B99}" srcOrd="0" destOrd="0" presId="urn:microsoft.com/office/officeart/2017/3/layout/HorizontalLabelsTimeline"/>
    <dgm:cxn modelId="{D8F6745A-497C-4987-956C-F4E22FD446D5}" type="presOf" srcId="{83F22211-499C-4DDE-B905-FC940B5EAA1F}" destId="{21B6E419-304F-4FFC-8540-FF88C945D7CE}" srcOrd="0" destOrd="0" presId="urn:microsoft.com/office/officeart/2017/3/layout/HorizontalLabelsTimeline"/>
    <dgm:cxn modelId="{B554BF8E-B976-40C0-AEFC-66A3C2C51DDC}" srcId="{83F22211-499C-4DDE-B905-FC940B5EAA1F}" destId="{1498D842-5C3C-4F60-A5E8-31D98561ABCF}" srcOrd="2" destOrd="0" parTransId="{077F8861-FAB2-4864-8821-A8DB7E4F72C9}" sibTransId="{42B47223-9777-46EF-AA63-7413B908E704}"/>
    <dgm:cxn modelId="{09BA3CA8-0D91-48FD-B383-772A606AE80E}" type="presOf" srcId="{F9503613-EA5F-44E9-AD0F-C95E3ABE3FA5}" destId="{1AEBF579-DD5C-41D0-828B-95B10954F7B8}" srcOrd="0" destOrd="0" presId="urn:microsoft.com/office/officeart/2017/3/layout/HorizontalLabelsTimeline"/>
    <dgm:cxn modelId="{674381AB-AED0-4116-B341-0C68C6EE5CCD}" type="presOf" srcId="{1498D842-5C3C-4F60-A5E8-31D98561ABCF}" destId="{FA8FB449-8FCE-4997-B2D1-457CCB2A9A75}" srcOrd="0" destOrd="0" presId="urn:microsoft.com/office/officeart/2017/3/layout/HorizontalLabelsTimeline"/>
    <dgm:cxn modelId="{8DA2E3C6-946F-4401-BC85-AE9048198526}" srcId="{C3B4F996-11E8-429D-AD9C-C2DF61009B69}" destId="{1CE231DF-A65B-4E42-A868-D6EEDFAE5A86}" srcOrd="0" destOrd="0" parTransId="{255F5158-8DED-4BEB-B13E-3C3A7769F766}" sibTransId="{5BBDF0AC-3252-45BF-8ADD-60EE7943C673}"/>
    <dgm:cxn modelId="{7EB006D9-6921-4884-989E-2593CECAF71B}" type="presOf" srcId="{F7E8EE0F-B81F-4260-9FF1-E454723D2504}" destId="{4B4D919D-31CB-4E27-B085-661A70C63216}" srcOrd="0" destOrd="0" presId="urn:microsoft.com/office/officeart/2017/3/layout/HorizontalLabelsTimeline"/>
    <dgm:cxn modelId="{02293CF2-0645-4411-8F62-827FB5089A0E}" srcId="{F9503613-EA5F-44E9-AD0F-C95E3ABE3FA5}" destId="{4E0FB046-EC70-4364-85BA-E27B4BA7C69F}" srcOrd="0" destOrd="0" parTransId="{8BF9E983-C43A-4595-988E-DEDF9335672F}" sibTransId="{A94844EA-0CDD-46BF-A506-44F3B49C5B0E}"/>
    <dgm:cxn modelId="{65ECDDF3-D97D-47AE-A4F1-3A47F0175173}" srcId="{83F22211-499C-4DDE-B905-FC940B5EAA1F}" destId="{C3B4F996-11E8-429D-AD9C-C2DF61009B69}" srcOrd="1" destOrd="0" parTransId="{692786A7-84D1-4353-B6CE-5BAA22267749}" sibTransId="{BFE15D0E-2B69-4369-AD95-8F426F4555F7}"/>
    <dgm:cxn modelId="{012BF2E1-D8AD-43BB-AA1D-2566E7DAB0DB}" type="presParOf" srcId="{21B6E419-304F-4FFC-8540-FF88C945D7CE}" destId="{C5D6AA04-5BD5-4489-A8E7-8D4B9014A089}" srcOrd="0" destOrd="0" presId="urn:microsoft.com/office/officeart/2017/3/layout/HorizontalLabelsTimeline"/>
    <dgm:cxn modelId="{15A87F96-F3A7-4C19-ACC0-4873E8CE770D}" type="presParOf" srcId="{21B6E419-304F-4FFC-8540-FF88C945D7CE}" destId="{20FE523B-5439-478F-8627-EC62D6BDD1F4}" srcOrd="1" destOrd="0" presId="urn:microsoft.com/office/officeart/2017/3/layout/HorizontalLabelsTimeline"/>
    <dgm:cxn modelId="{8523D0EF-7F90-444B-AE22-5D8579AA3508}" type="presParOf" srcId="{20FE523B-5439-478F-8627-EC62D6BDD1F4}" destId="{F440C836-318D-4AF4-9434-C674BE71DDD0}" srcOrd="0" destOrd="0" presId="urn:microsoft.com/office/officeart/2017/3/layout/HorizontalLabelsTimeline"/>
    <dgm:cxn modelId="{590FEEA4-03E6-4B04-8799-40AD1567A026}" type="presParOf" srcId="{F440C836-318D-4AF4-9434-C674BE71DDD0}" destId="{1AEBF579-DD5C-41D0-828B-95B10954F7B8}" srcOrd="0" destOrd="0" presId="urn:microsoft.com/office/officeart/2017/3/layout/HorizontalLabelsTimeline"/>
    <dgm:cxn modelId="{DCB4E775-85B0-46AF-AA63-F973AEB9C20B}" type="presParOf" srcId="{F440C836-318D-4AF4-9434-C674BE71DDD0}" destId="{38454588-FF3B-4746-93E8-B83D1DFB20FC}" srcOrd="1" destOrd="0" presId="urn:microsoft.com/office/officeart/2017/3/layout/HorizontalLabelsTimeline"/>
    <dgm:cxn modelId="{7F7BA5AD-5EF3-4F9E-8D79-63895AB16564}" type="presParOf" srcId="{38454588-FF3B-4746-93E8-B83D1DFB20FC}" destId="{1F07536B-9091-4A55-8C1A-31A5059C1B99}" srcOrd="0" destOrd="0" presId="urn:microsoft.com/office/officeart/2017/3/layout/HorizontalLabelsTimeline"/>
    <dgm:cxn modelId="{0F45B36F-C28C-4B2E-85A0-9A2132A5EE18}" type="presParOf" srcId="{38454588-FF3B-4746-93E8-B83D1DFB20FC}" destId="{E1C8A7E5-04C2-4895-9B2F-92331EB9BD1F}" srcOrd="1" destOrd="0" presId="urn:microsoft.com/office/officeart/2017/3/layout/HorizontalLabelsTimeline"/>
    <dgm:cxn modelId="{08D1CCD7-B87F-40D0-A907-3AE4D45CC091}" type="presParOf" srcId="{F440C836-318D-4AF4-9434-C674BE71DDD0}" destId="{80941059-E08B-4860-B79B-2EEBDB25667A}" srcOrd="2" destOrd="0" presId="urn:microsoft.com/office/officeart/2017/3/layout/HorizontalLabelsTimeline"/>
    <dgm:cxn modelId="{B7F106C1-E379-4617-9152-E60A963B6F68}" type="presParOf" srcId="{F440C836-318D-4AF4-9434-C674BE71DDD0}" destId="{66C72B8F-DA07-42C6-B375-A4C1C36B399E}" srcOrd="3" destOrd="0" presId="urn:microsoft.com/office/officeart/2017/3/layout/HorizontalLabelsTimeline"/>
    <dgm:cxn modelId="{93BD466E-96E9-4111-8878-AF3A1E538F4C}" type="presParOf" srcId="{F440C836-318D-4AF4-9434-C674BE71DDD0}" destId="{D0B62E3F-2F8E-4F1C-A078-9AF3B0B2250A}" srcOrd="4" destOrd="0" presId="urn:microsoft.com/office/officeart/2017/3/layout/HorizontalLabelsTimeline"/>
    <dgm:cxn modelId="{E22799D7-C878-42B5-965F-E911BD898F69}" type="presParOf" srcId="{20FE523B-5439-478F-8627-EC62D6BDD1F4}" destId="{8B3E6AA8-09D2-4659-A8A7-93AE6AA6A249}" srcOrd="1" destOrd="0" presId="urn:microsoft.com/office/officeart/2017/3/layout/HorizontalLabelsTimeline"/>
    <dgm:cxn modelId="{CFD0306F-E441-4F13-BD0F-3DA53417025B}" type="presParOf" srcId="{20FE523B-5439-478F-8627-EC62D6BDD1F4}" destId="{15EBBB19-81D1-492C-9FBD-A9EB0EF70043}" srcOrd="2" destOrd="0" presId="urn:microsoft.com/office/officeart/2017/3/layout/HorizontalLabelsTimeline"/>
    <dgm:cxn modelId="{5F17EF3A-BDD3-4EEE-9522-10EBB19D8D03}" type="presParOf" srcId="{15EBBB19-81D1-492C-9FBD-A9EB0EF70043}" destId="{3C5706D9-53F6-450D-A22A-AADF156D221F}" srcOrd="0" destOrd="0" presId="urn:microsoft.com/office/officeart/2017/3/layout/HorizontalLabelsTimeline"/>
    <dgm:cxn modelId="{A359453C-DB85-41A3-991F-305C9E72F630}" type="presParOf" srcId="{15EBBB19-81D1-492C-9FBD-A9EB0EF70043}" destId="{A0DAE66B-4B77-4817-A41D-BD78B50459B3}" srcOrd="1" destOrd="0" presId="urn:microsoft.com/office/officeart/2017/3/layout/HorizontalLabelsTimeline"/>
    <dgm:cxn modelId="{01459C69-E571-45C1-B4F4-9D0CF1434991}" type="presParOf" srcId="{A0DAE66B-4B77-4817-A41D-BD78B50459B3}" destId="{0E21BFE1-0B6D-4CDD-8455-AF225C84354F}" srcOrd="0" destOrd="0" presId="urn:microsoft.com/office/officeart/2017/3/layout/HorizontalLabelsTimeline"/>
    <dgm:cxn modelId="{8C80522F-C160-4FAF-AFF9-69FD94BBE2E3}" type="presParOf" srcId="{A0DAE66B-4B77-4817-A41D-BD78B50459B3}" destId="{43B625A1-1482-46E6-9517-B14B7FC525C3}" srcOrd="1" destOrd="0" presId="urn:microsoft.com/office/officeart/2017/3/layout/HorizontalLabelsTimeline"/>
    <dgm:cxn modelId="{DF634E82-2366-46F3-85D1-1D6D9C318815}" type="presParOf" srcId="{15EBBB19-81D1-492C-9FBD-A9EB0EF70043}" destId="{9AF10964-5075-45FA-9083-93CF56C03CBC}" srcOrd="2" destOrd="0" presId="urn:microsoft.com/office/officeart/2017/3/layout/HorizontalLabelsTimeline"/>
    <dgm:cxn modelId="{3CE7292C-7DEF-456A-AF7B-591291C46DAF}" type="presParOf" srcId="{15EBBB19-81D1-492C-9FBD-A9EB0EF70043}" destId="{44D789E7-0B1D-4111-87DD-81E95D300CF5}" srcOrd="3" destOrd="0" presId="urn:microsoft.com/office/officeart/2017/3/layout/HorizontalLabelsTimeline"/>
    <dgm:cxn modelId="{83C3F7FE-5AE3-40F3-9AC8-36A4FAD864D4}" type="presParOf" srcId="{15EBBB19-81D1-492C-9FBD-A9EB0EF70043}" destId="{7E7B3967-F8FD-4D17-A3B9-0DE40831B9F3}" srcOrd="4" destOrd="0" presId="urn:microsoft.com/office/officeart/2017/3/layout/HorizontalLabelsTimeline"/>
    <dgm:cxn modelId="{CF8B67AE-50AA-43F1-9902-9CCFEDEE762D}" type="presParOf" srcId="{20FE523B-5439-478F-8627-EC62D6BDD1F4}" destId="{4DE3EC3D-C77A-441D-B77C-243819B70E22}" srcOrd="3" destOrd="0" presId="urn:microsoft.com/office/officeart/2017/3/layout/HorizontalLabelsTimeline"/>
    <dgm:cxn modelId="{556694C5-4ECA-4E31-9FD4-A933E7EE2FA8}" type="presParOf" srcId="{20FE523B-5439-478F-8627-EC62D6BDD1F4}" destId="{A730C103-08BA-4B7C-8811-C84294B35B64}" srcOrd="4" destOrd="0" presId="urn:microsoft.com/office/officeart/2017/3/layout/HorizontalLabelsTimeline"/>
    <dgm:cxn modelId="{B0132ED8-0540-46CF-B04F-2B584D99A367}" type="presParOf" srcId="{A730C103-08BA-4B7C-8811-C84294B35B64}" destId="{FA8FB449-8FCE-4997-B2D1-457CCB2A9A75}" srcOrd="0" destOrd="0" presId="urn:microsoft.com/office/officeart/2017/3/layout/HorizontalLabelsTimeline"/>
    <dgm:cxn modelId="{B5F8F272-B5BB-4F29-8491-93D554A7CAEC}" type="presParOf" srcId="{A730C103-08BA-4B7C-8811-C84294B35B64}" destId="{40E52A27-1EFA-4DB1-B5FF-6CC15FDBF581}" srcOrd="1" destOrd="0" presId="urn:microsoft.com/office/officeart/2017/3/layout/HorizontalLabelsTimeline"/>
    <dgm:cxn modelId="{E7A7034B-EDB4-427B-8F25-9F4D6EE433BE}" type="presParOf" srcId="{40E52A27-1EFA-4DB1-B5FF-6CC15FDBF581}" destId="{4B4D919D-31CB-4E27-B085-661A70C63216}" srcOrd="0" destOrd="0" presId="urn:microsoft.com/office/officeart/2017/3/layout/HorizontalLabelsTimeline"/>
    <dgm:cxn modelId="{EFA6CBAA-83F6-4BAE-8647-429C4D951A3C}" type="presParOf" srcId="{40E52A27-1EFA-4DB1-B5FF-6CC15FDBF581}" destId="{3684F3FF-CA1A-46CA-8D16-BBE980686277}" srcOrd="1" destOrd="0" presId="urn:microsoft.com/office/officeart/2017/3/layout/HorizontalLabelsTimeline"/>
    <dgm:cxn modelId="{1C3536EA-FF37-4F10-B8D5-57BA603A6F06}" type="presParOf" srcId="{A730C103-08BA-4B7C-8811-C84294B35B64}" destId="{C847CF1D-C72A-4040-BA43-7111191300E9}" srcOrd="2" destOrd="0" presId="urn:microsoft.com/office/officeart/2017/3/layout/HorizontalLabelsTimeline"/>
    <dgm:cxn modelId="{A42A0862-68E6-46C5-86A5-776568F6C884}" type="presParOf" srcId="{A730C103-08BA-4B7C-8811-C84294B35B64}" destId="{C164BEC3-3D12-4591-95B8-792674D54BBC}" srcOrd="3" destOrd="0" presId="urn:microsoft.com/office/officeart/2017/3/layout/HorizontalLabelsTimeline"/>
    <dgm:cxn modelId="{FB0C7F6F-5142-44BB-9AA3-A7280207C999}" type="presParOf" srcId="{A730C103-08BA-4B7C-8811-C84294B35B64}" destId="{8D8C2C5B-F7E1-40A1-9524-D6233265A4AF}" srcOrd="4" destOrd="0" presId="urn:microsoft.com/office/officeart/2017/3/layout/HorizontalLabels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F5E3AF-5435-445E-923D-0947882441AF}">
      <dsp:nvSpPr>
        <dsp:cNvPr id="0" name=""/>
        <dsp:cNvSpPr/>
      </dsp:nvSpPr>
      <dsp:spPr>
        <a:xfrm rot="16200000">
          <a:off x="3078352" y="-369606"/>
          <a:ext cx="314341" cy="3882628"/>
        </a:xfrm>
        <a:prstGeom prst="round2Same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0000"/>
                <a:lumMod val="90000"/>
              </a:schemeClr>
            </a:gs>
          </a:gsLst>
          <a:lin ang="5400000" scaled="0"/>
        </a:gradFill>
        <a:ln w="9525" cap="rnd" cmpd="sng" algn="ctr">
          <a:solidFill>
            <a:schemeClr val="accent5">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a:lnSpc>
              <a:spcPct val="90000"/>
            </a:lnSpc>
            <a:spcBef>
              <a:spcPct val="0"/>
            </a:spcBef>
            <a:spcAft>
              <a:spcPct val="35000"/>
            </a:spcAft>
            <a:buNone/>
          </a:pPr>
          <a:r>
            <a:rPr lang="en-US" sz="1100" kern="1200"/>
            <a:t>1833</a:t>
          </a:r>
        </a:p>
      </dsp:txBody>
      <dsp:txXfrm rot="5400000">
        <a:off x="1309554" y="1429882"/>
        <a:ext cx="3867283" cy="283651"/>
      </dsp:txXfrm>
    </dsp:sp>
    <dsp:sp modelId="{D46A035B-781B-4286-B75B-9D7E302AF8BD}">
      <dsp:nvSpPr>
        <dsp:cNvPr id="0" name=""/>
        <dsp:cNvSpPr/>
      </dsp:nvSpPr>
      <dsp:spPr>
        <a:xfrm>
          <a:off x="1294209" y="0"/>
          <a:ext cx="3882628" cy="1100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83820" numCol="1" spcCol="1270" anchor="b" anchorCtr="1">
          <a:noAutofit/>
        </a:bodyPr>
        <a:lstStyle/>
        <a:p>
          <a:pPr marL="0" lvl="0" indent="0" algn="ctr" defTabSz="488950">
            <a:lnSpc>
              <a:spcPct val="90000"/>
            </a:lnSpc>
            <a:spcBef>
              <a:spcPct val="0"/>
            </a:spcBef>
            <a:spcAft>
              <a:spcPct val="35000"/>
            </a:spcAft>
            <a:buNone/>
          </a:pPr>
          <a:r>
            <a:rPr lang="en-US" sz="1100" kern="1200"/>
            <a:t>Slavery abolition Act 1833: abolished slavery throughout the British Empire</a:t>
          </a:r>
        </a:p>
      </dsp:txBody>
      <dsp:txXfrm>
        <a:off x="1294209" y="0"/>
        <a:ext cx="3882628" cy="1100195"/>
      </dsp:txXfrm>
    </dsp:sp>
    <dsp:sp modelId="{77C4966F-4702-4A05-8D43-CBD7F8B5DF57}">
      <dsp:nvSpPr>
        <dsp:cNvPr id="0" name=""/>
        <dsp:cNvSpPr/>
      </dsp:nvSpPr>
      <dsp:spPr>
        <a:xfrm>
          <a:off x="3235523" y="1163063"/>
          <a:ext cx="0" cy="251473"/>
        </a:xfrm>
        <a:prstGeom prst="line">
          <a:avLst/>
        </a:prstGeom>
        <a:noFill/>
        <a:ln w="9525" cap="rnd" cmpd="sng" algn="ctr">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3BB1BEC4-F7E4-4E18-81DD-B7215D52F75E}">
      <dsp:nvSpPr>
        <dsp:cNvPr id="0" name=""/>
        <dsp:cNvSpPr/>
      </dsp:nvSpPr>
      <dsp:spPr>
        <a:xfrm>
          <a:off x="3204089" y="1100195"/>
          <a:ext cx="62868" cy="62868"/>
        </a:xfrm>
        <a:prstGeom prst="ellipse">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0000"/>
                <a:lumMod val="90000"/>
              </a:schemeClr>
            </a:gs>
          </a:gsLst>
          <a:lin ang="5400000" scaled="0"/>
        </a:gradFill>
        <a:ln w="9525" cap="rnd" cmpd="sng" algn="ctr">
          <a:solidFill>
            <a:schemeClr val="lt1">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3D9F4DB1-8A7A-47AB-A8DD-08CB78973F13}">
      <dsp:nvSpPr>
        <dsp:cNvPr id="0" name=""/>
        <dsp:cNvSpPr/>
      </dsp:nvSpPr>
      <dsp:spPr>
        <a:xfrm rot="5400000">
          <a:off x="6960980" y="-369606"/>
          <a:ext cx="314341" cy="3882628"/>
        </a:xfrm>
        <a:prstGeom prst="round2SameRect">
          <a:avLst/>
        </a:prstGeom>
        <a:gradFill rotWithShape="0">
          <a:gsLst>
            <a:gs pos="0">
              <a:schemeClr val="accent5">
                <a:hueOff val="-839865"/>
                <a:satOff val="45647"/>
                <a:lumOff val="-8432"/>
                <a:alphaOff val="0"/>
                <a:tint val="96000"/>
                <a:lumMod val="104000"/>
              </a:schemeClr>
            </a:gs>
            <a:gs pos="100000">
              <a:schemeClr val="accent5">
                <a:hueOff val="-839865"/>
                <a:satOff val="45647"/>
                <a:lumOff val="-8432"/>
                <a:alphaOff val="0"/>
                <a:shade val="90000"/>
                <a:lumMod val="90000"/>
              </a:schemeClr>
            </a:gs>
          </a:gsLst>
          <a:lin ang="5400000" scaled="0"/>
        </a:gradFill>
        <a:ln w="9525" cap="rnd" cmpd="sng" algn="ctr">
          <a:solidFill>
            <a:schemeClr val="accent5">
              <a:hueOff val="-839865"/>
              <a:satOff val="45647"/>
              <a:lumOff val="-8432"/>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a:lnSpc>
              <a:spcPct val="90000"/>
            </a:lnSpc>
            <a:spcBef>
              <a:spcPct val="0"/>
            </a:spcBef>
            <a:spcAft>
              <a:spcPct val="35000"/>
            </a:spcAft>
            <a:buNone/>
          </a:pPr>
          <a:r>
            <a:rPr lang="en-US" sz="1100" kern="1200"/>
            <a:t>1918</a:t>
          </a:r>
        </a:p>
      </dsp:txBody>
      <dsp:txXfrm rot="-5400000">
        <a:off x="5176837" y="1429882"/>
        <a:ext cx="3867283" cy="283651"/>
      </dsp:txXfrm>
    </dsp:sp>
    <dsp:sp modelId="{613641EF-7138-4D9D-8606-B1ED2FD0F4FC}">
      <dsp:nvSpPr>
        <dsp:cNvPr id="0" name=""/>
        <dsp:cNvSpPr/>
      </dsp:nvSpPr>
      <dsp:spPr>
        <a:xfrm>
          <a:off x="5176837" y="2043220"/>
          <a:ext cx="3882628" cy="1100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83820" rIns="0" bIns="0" numCol="1" spcCol="1270" anchor="t" anchorCtr="1">
          <a:noAutofit/>
        </a:bodyPr>
        <a:lstStyle/>
        <a:p>
          <a:pPr marL="0" lvl="0" indent="0" algn="ctr" defTabSz="488950">
            <a:lnSpc>
              <a:spcPct val="90000"/>
            </a:lnSpc>
            <a:spcBef>
              <a:spcPct val="0"/>
            </a:spcBef>
            <a:spcAft>
              <a:spcPct val="35000"/>
            </a:spcAft>
            <a:buNone/>
          </a:pPr>
          <a:r>
            <a:rPr lang="en-US" sz="1100" kern="1200"/>
            <a:t>Representation of the people Act: gave women of property over the age of 30 the right to vote- not all women could vote. It took until 1928 for women to have the same voting rights as men</a:t>
          </a:r>
        </a:p>
      </dsp:txBody>
      <dsp:txXfrm>
        <a:off x="5176837" y="2043220"/>
        <a:ext cx="3882628" cy="1100195"/>
      </dsp:txXfrm>
    </dsp:sp>
    <dsp:sp modelId="{632908F0-A32E-46C3-B031-A6F068CA7DF8}">
      <dsp:nvSpPr>
        <dsp:cNvPr id="0" name=""/>
        <dsp:cNvSpPr/>
      </dsp:nvSpPr>
      <dsp:spPr>
        <a:xfrm>
          <a:off x="7118151" y="1728878"/>
          <a:ext cx="0" cy="251473"/>
        </a:xfrm>
        <a:prstGeom prst="line">
          <a:avLst/>
        </a:prstGeom>
        <a:noFill/>
        <a:ln w="9525" cap="rnd" cmpd="sng" algn="ctr">
          <a:solidFill>
            <a:schemeClr val="accent5">
              <a:hueOff val="-839865"/>
              <a:satOff val="45647"/>
              <a:lumOff val="-8432"/>
              <a:alphaOff val="0"/>
            </a:schemeClr>
          </a:solidFill>
          <a:prstDash val="dash"/>
        </a:ln>
        <a:effectLst/>
      </dsp:spPr>
      <dsp:style>
        <a:lnRef idx="1">
          <a:scrgbClr r="0" g="0" b="0"/>
        </a:lnRef>
        <a:fillRef idx="0">
          <a:scrgbClr r="0" g="0" b="0"/>
        </a:fillRef>
        <a:effectRef idx="0">
          <a:scrgbClr r="0" g="0" b="0"/>
        </a:effectRef>
        <a:fontRef idx="minor"/>
      </dsp:style>
    </dsp:sp>
    <dsp:sp modelId="{44364D84-01F4-42F1-9CAF-D5EE3083B867}">
      <dsp:nvSpPr>
        <dsp:cNvPr id="0" name=""/>
        <dsp:cNvSpPr/>
      </dsp:nvSpPr>
      <dsp:spPr>
        <a:xfrm>
          <a:off x="7086717" y="1980352"/>
          <a:ext cx="62868" cy="62868"/>
        </a:xfrm>
        <a:prstGeom prst="ellipse">
          <a:avLst/>
        </a:prstGeom>
        <a:gradFill rotWithShape="0">
          <a:gsLst>
            <a:gs pos="0">
              <a:schemeClr val="accent5">
                <a:hueOff val="-839865"/>
                <a:satOff val="45647"/>
                <a:lumOff val="-8432"/>
                <a:alphaOff val="0"/>
                <a:tint val="96000"/>
                <a:lumMod val="104000"/>
              </a:schemeClr>
            </a:gs>
            <a:gs pos="100000">
              <a:schemeClr val="accent5">
                <a:hueOff val="-839865"/>
                <a:satOff val="45647"/>
                <a:lumOff val="-8432"/>
                <a:alphaOff val="0"/>
                <a:shade val="90000"/>
                <a:lumMod val="90000"/>
              </a:schemeClr>
            </a:gs>
          </a:gsLst>
          <a:lin ang="5400000" scaled="0"/>
        </a:gradFill>
        <a:ln w="9525" cap="rnd" cmpd="sng" algn="ctr">
          <a:solidFill>
            <a:schemeClr val="lt1">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D6AA04-5BD5-4489-A8E7-8D4B9014A089}">
      <dsp:nvSpPr>
        <dsp:cNvPr id="0" name=""/>
        <dsp:cNvSpPr/>
      </dsp:nvSpPr>
      <dsp:spPr>
        <a:xfrm>
          <a:off x="0" y="2651760"/>
          <a:ext cx="11681753" cy="0"/>
        </a:xfrm>
        <a:prstGeom prst="line">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1AEBF579-DD5C-41D0-828B-95B10954F7B8}">
      <dsp:nvSpPr>
        <dsp:cNvPr id="0" name=""/>
        <dsp:cNvSpPr/>
      </dsp:nvSpPr>
      <dsp:spPr>
        <a:xfrm>
          <a:off x="5543" y="1683093"/>
          <a:ext cx="5841197" cy="627340"/>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w="9525" cap="rnd" cmpd="sng" algn="ctr">
          <a:solidFill>
            <a:schemeClr val="accent2">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1975</a:t>
          </a:r>
        </a:p>
      </dsp:txBody>
      <dsp:txXfrm>
        <a:off x="5543" y="1683093"/>
        <a:ext cx="5841197" cy="627340"/>
      </dsp:txXfrm>
    </dsp:sp>
    <dsp:sp modelId="{1F07536B-9091-4A55-8C1A-31A5059C1B99}">
      <dsp:nvSpPr>
        <dsp:cNvPr id="0" name=""/>
        <dsp:cNvSpPr/>
      </dsp:nvSpPr>
      <dsp:spPr>
        <a:xfrm>
          <a:off x="11237" y="235485"/>
          <a:ext cx="5829808" cy="1508781"/>
        </a:xfrm>
        <a:prstGeom prst="rect">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dirty="0"/>
            <a:t>Sex Discrimination Act 1975: protects men and women from discrimination because of sex or marriage in employment, training, education, provision of goods and services, and the disposal of premises.</a:t>
          </a:r>
        </a:p>
      </dsp:txBody>
      <dsp:txXfrm>
        <a:off x="11237" y="235485"/>
        <a:ext cx="5829808" cy="1508781"/>
      </dsp:txXfrm>
    </dsp:sp>
    <dsp:sp modelId="{80941059-E08B-4860-B79B-2EEBDB25667A}">
      <dsp:nvSpPr>
        <dsp:cNvPr id="0" name=""/>
        <dsp:cNvSpPr/>
      </dsp:nvSpPr>
      <dsp:spPr>
        <a:xfrm>
          <a:off x="2926142" y="2317966"/>
          <a:ext cx="0" cy="365948"/>
        </a:xfrm>
        <a:prstGeom prst="line">
          <a:avLst/>
        </a:prstGeom>
        <a:noFill/>
        <a:ln w="9525" cap="rnd"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C5706D9-53F6-450D-A22A-AADF156D221F}">
      <dsp:nvSpPr>
        <dsp:cNvPr id="0" name=""/>
        <dsp:cNvSpPr/>
      </dsp:nvSpPr>
      <dsp:spPr>
        <a:xfrm>
          <a:off x="3256945" y="3251462"/>
          <a:ext cx="5129932" cy="636422"/>
        </a:xfrm>
        <a:prstGeom prst="rect">
          <a:avLst/>
        </a:prstGeom>
        <a:gradFill rotWithShape="0">
          <a:gsLst>
            <a:gs pos="0">
              <a:schemeClr val="accent2">
                <a:hueOff val="-81595"/>
                <a:satOff val="-4716"/>
                <a:lumOff val="6471"/>
                <a:alphaOff val="0"/>
                <a:tint val="96000"/>
                <a:lumMod val="104000"/>
              </a:schemeClr>
            </a:gs>
            <a:gs pos="100000">
              <a:schemeClr val="accent2">
                <a:hueOff val="-81595"/>
                <a:satOff val="-4716"/>
                <a:lumOff val="6471"/>
                <a:alphaOff val="0"/>
                <a:shade val="90000"/>
                <a:lumMod val="90000"/>
              </a:schemeClr>
            </a:gs>
          </a:gsLst>
          <a:lin ang="5400000" scaled="0"/>
        </a:gradFill>
        <a:ln w="9525" cap="rnd" cmpd="sng" algn="ctr">
          <a:solidFill>
            <a:schemeClr val="accent2">
              <a:hueOff val="-81595"/>
              <a:satOff val="-4716"/>
              <a:lumOff val="6471"/>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1976</a:t>
          </a:r>
        </a:p>
      </dsp:txBody>
      <dsp:txXfrm>
        <a:off x="3256945" y="3251462"/>
        <a:ext cx="5129932" cy="636422"/>
      </dsp:txXfrm>
    </dsp:sp>
    <dsp:sp modelId="{0E21BFE1-0B6D-4CDD-8455-AF225C84354F}">
      <dsp:nvSpPr>
        <dsp:cNvPr id="0" name=""/>
        <dsp:cNvSpPr/>
      </dsp:nvSpPr>
      <dsp:spPr>
        <a:xfrm>
          <a:off x="3256945" y="3871568"/>
          <a:ext cx="5129932" cy="1041942"/>
        </a:xfrm>
        <a:prstGeom prst="rect">
          <a:avLst/>
        </a:prstGeom>
        <a:solidFill>
          <a:schemeClr val="accent2">
            <a:tint val="40000"/>
            <a:alpha val="90000"/>
            <a:hueOff val="-1129"/>
            <a:satOff val="-620"/>
            <a:lumOff val="1224"/>
            <a:alphaOff val="0"/>
          </a:schemeClr>
        </a:solidFill>
        <a:ln w="9525" cap="rnd" cmpd="sng" algn="ctr">
          <a:solidFill>
            <a:schemeClr val="accent2">
              <a:tint val="40000"/>
              <a:alpha val="90000"/>
              <a:hueOff val="-1129"/>
              <a:satOff val="-620"/>
              <a:lumOff val="122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dirty="0"/>
            <a:t>Race Relations Act 1976: prevents discrimination because of race in employment, the provision of goods and services, education and public functions.</a:t>
          </a:r>
        </a:p>
      </dsp:txBody>
      <dsp:txXfrm>
        <a:off x="3256945" y="3871568"/>
        <a:ext cx="5129932" cy="1041942"/>
      </dsp:txXfrm>
    </dsp:sp>
    <dsp:sp modelId="{9AF10964-5075-45FA-9083-93CF56C03CBC}">
      <dsp:nvSpPr>
        <dsp:cNvPr id="0" name=""/>
        <dsp:cNvSpPr/>
      </dsp:nvSpPr>
      <dsp:spPr>
        <a:xfrm>
          <a:off x="5821912" y="2880216"/>
          <a:ext cx="0" cy="371246"/>
        </a:xfrm>
        <a:prstGeom prst="line">
          <a:avLst/>
        </a:prstGeom>
        <a:noFill/>
        <a:ln w="9525" cap="rnd" cmpd="sng" algn="ctr">
          <a:solidFill>
            <a:schemeClr val="accent2">
              <a:hueOff val="-81595"/>
              <a:satOff val="-4716"/>
              <a:lumOff val="6471"/>
              <a:alphaOff val="0"/>
            </a:schemeClr>
          </a:solidFill>
          <a:prstDash val="solid"/>
        </a:ln>
        <a:effectLst/>
      </dsp:spPr>
      <dsp:style>
        <a:lnRef idx="1">
          <a:scrgbClr r="0" g="0" b="0"/>
        </a:lnRef>
        <a:fillRef idx="0">
          <a:scrgbClr r="0" g="0" b="0"/>
        </a:fillRef>
        <a:effectRef idx="0">
          <a:scrgbClr r="0" g="0" b="0"/>
        </a:effectRef>
        <a:fontRef idx="minor"/>
      </dsp:style>
    </dsp:sp>
    <dsp:sp modelId="{66C72B8F-DA07-42C6-B375-A4C1C36B399E}">
      <dsp:nvSpPr>
        <dsp:cNvPr id="0" name=""/>
        <dsp:cNvSpPr/>
      </dsp:nvSpPr>
      <dsp:spPr>
        <a:xfrm rot="2700000">
          <a:off x="2885479" y="2647646"/>
          <a:ext cx="81326" cy="81326"/>
        </a:xfrm>
        <a:prstGeom prst="rect">
          <a:avLst/>
        </a:prstGeom>
        <a:gradFill rotWithShape="0">
          <a:gsLst>
            <a:gs pos="0">
              <a:schemeClr val="accent2">
                <a:tint val="96000"/>
                <a:lumMod val="104000"/>
              </a:schemeClr>
            </a:gs>
            <a:gs pos="100000">
              <a:schemeClr val="accent2">
                <a:shade val="90000"/>
                <a:lumMod val="90000"/>
              </a:schemeClr>
            </a:gs>
          </a:gsLst>
          <a:lin ang="5400000" scaled="0"/>
        </a:gradFill>
        <a:ln w="6350">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44D789E7-0B1D-4111-87DD-81E95D300CF5}">
      <dsp:nvSpPr>
        <dsp:cNvPr id="0" name=""/>
        <dsp:cNvSpPr/>
      </dsp:nvSpPr>
      <dsp:spPr>
        <a:xfrm rot="2700000">
          <a:off x="5780660" y="2838964"/>
          <a:ext cx="82503" cy="82503"/>
        </a:xfrm>
        <a:prstGeom prst="rect">
          <a:avLst/>
        </a:prstGeom>
        <a:gradFill rotWithShape="0">
          <a:gsLst>
            <a:gs pos="0">
              <a:schemeClr val="accent2">
                <a:tint val="96000"/>
                <a:lumMod val="104000"/>
              </a:schemeClr>
            </a:gs>
            <a:gs pos="100000">
              <a:schemeClr val="accent2">
                <a:shade val="90000"/>
                <a:lumMod val="90000"/>
              </a:schemeClr>
            </a:gs>
          </a:gsLst>
          <a:lin ang="5400000" scaled="0"/>
        </a:gradFill>
        <a:ln w="6350">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FA8FB449-8FCE-4997-B2D1-457CCB2A9A75}">
      <dsp:nvSpPr>
        <dsp:cNvPr id="0" name=""/>
        <dsp:cNvSpPr/>
      </dsp:nvSpPr>
      <dsp:spPr>
        <a:xfrm>
          <a:off x="5958351" y="1702311"/>
          <a:ext cx="5550022" cy="606861"/>
        </a:xfrm>
        <a:prstGeom prst="rect">
          <a:avLst/>
        </a:prstGeom>
        <a:gradFill rotWithShape="0">
          <a:gsLst>
            <a:gs pos="0">
              <a:schemeClr val="accent2">
                <a:hueOff val="-163190"/>
                <a:satOff val="-9432"/>
                <a:lumOff val="12941"/>
                <a:alphaOff val="0"/>
                <a:tint val="96000"/>
                <a:lumMod val="104000"/>
              </a:schemeClr>
            </a:gs>
            <a:gs pos="100000">
              <a:schemeClr val="accent2">
                <a:hueOff val="-163190"/>
                <a:satOff val="-9432"/>
                <a:lumOff val="12941"/>
                <a:alphaOff val="0"/>
                <a:shade val="90000"/>
                <a:lumMod val="90000"/>
              </a:schemeClr>
            </a:gs>
          </a:gsLst>
          <a:lin ang="5400000" scaled="0"/>
        </a:gradFill>
        <a:ln w="9525" cap="rnd" cmpd="sng" algn="ctr">
          <a:solidFill>
            <a:schemeClr val="accent2">
              <a:hueOff val="-163190"/>
              <a:satOff val="-9432"/>
              <a:lumOff val="12941"/>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dirty="0"/>
            <a:t>1995</a:t>
          </a:r>
        </a:p>
      </dsp:txBody>
      <dsp:txXfrm>
        <a:off x="5958351" y="1702311"/>
        <a:ext cx="5550022" cy="606861"/>
      </dsp:txXfrm>
    </dsp:sp>
    <dsp:sp modelId="{4B4D919D-31CB-4E27-B085-661A70C63216}">
      <dsp:nvSpPr>
        <dsp:cNvPr id="0" name=""/>
        <dsp:cNvSpPr/>
      </dsp:nvSpPr>
      <dsp:spPr>
        <a:xfrm>
          <a:off x="5958454" y="260046"/>
          <a:ext cx="5550022" cy="1489427"/>
        </a:xfrm>
        <a:prstGeom prst="rect">
          <a:avLst/>
        </a:prstGeom>
        <a:solidFill>
          <a:schemeClr val="accent2">
            <a:tint val="40000"/>
            <a:alpha val="90000"/>
            <a:hueOff val="-2258"/>
            <a:satOff val="-1241"/>
            <a:lumOff val="2447"/>
            <a:alphaOff val="0"/>
          </a:schemeClr>
        </a:solidFill>
        <a:ln w="9525" cap="rnd" cmpd="sng" algn="ctr">
          <a:solidFill>
            <a:schemeClr val="accent2">
              <a:tint val="40000"/>
              <a:alpha val="90000"/>
              <a:hueOff val="-2258"/>
              <a:satOff val="-1241"/>
              <a:lumOff val="2447"/>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dirty="0"/>
            <a:t>Disability Discrimination Act 1995: prevents discrimination against people because of disabilities in employment, the provision of goods and services, education and transport.</a:t>
          </a:r>
        </a:p>
      </dsp:txBody>
      <dsp:txXfrm>
        <a:off x="5958454" y="260046"/>
        <a:ext cx="5550022" cy="1489427"/>
      </dsp:txXfrm>
    </dsp:sp>
    <dsp:sp modelId="{C847CF1D-C72A-4040-BA43-7111191300E9}">
      <dsp:nvSpPr>
        <dsp:cNvPr id="0" name=""/>
        <dsp:cNvSpPr/>
      </dsp:nvSpPr>
      <dsp:spPr>
        <a:xfrm>
          <a:off x="8733363" y="2334231"/>
          <a:ext cx="0" cy="354002"/>
        </a:xfrm>
        <a:prstGeom prst="line">
          <a:avLst/>
        </a:prstGeom>
        <a:noFill/>
        <a:ln w="9525" cap="rnd" cmpd="sng" algn="ctr">
          <a:solidFill>
            <a:schemeClr val="accent2">
              <a:hueOff val="-163190"/>
              <a:satOff val="-9432"/>
              <a:lumOff val="12941"/>
              <a:alphaOff val="0"/>
            </a:schemeClr>
          </a:solidFill>
          <a:prstDash val="solid"/>
        </a:ln>
        <a:effectLst/>
      </dsp:spPr>
      <dsp:style>
        <a:lnRef idx="1">
          <a:scrgbClr r="0" g="0" b="0"/>
        </a:lnRef>
        <a:fillRef idx="0">
          <a:scrgbClr r="0" g="0" b="0"/>
        </a:fillRef>
        <a:effectRef idx="0">
          <a:scrgbClr r="0" g="0" b="0"/>
        </a:effectRef>
        <a:fontRef idx="minor"/>
      </dsp:style>
    </dsp:sp>
    <dsp:sp modelId="{C164BEC3-3D12-4591-95B8-792674D54BBC}">
      <dsp:nvSpPr>
        <dsp:cNvPr id="0" name=""/>
        <dsp:cNvSpPr/>
      </dsp:nvSpPr>
      <dsp:spPr>
        <a:xfrm rot="2700000">
          <a:off x="8694027" y="2661708"/>
          <a:ext cx="78671" cy="78671"/>
        </a:xfrm>
        <a:prstGeom prst="rect">
          <a:avLst/>
        </a:prstGeom>
        <a:gradFill rotWithShape="0">
          <a:gsLst>
            <a:gs pos="0">
              <a:schemeClr val="accent2">
                <a:tint val="96000"/>
                <a:lumMod val="104000"/>
              </a:schemeClr>
            </a:gs>
            <a:gs pos="100000">
              <a:schemeClr val="accent2">
                <a:shade val="90000"/>
                <a:lumMod val="90000"/>
              </a:schemeClr>
            </a:gs>
          </a:gsLst>
          <a:lin ang="5400000" scaled="0"/>
        </a:gradFill>
        <a:ln w="6350">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01546-198A-4195-BCF8-F0FF54C90E5E}" type="datetimeFigureOut">
              <a:rPr lang="en-US" smtClean="0"/>
              <a:t>2/15/2021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6DE88F-1F85-4A27-9D34-D74A50E7B0DA}" type="slidenum">
              <a:rPr lang="en-US" smtClean="0"/>
              <a:t>‹#›</a:t>
            </a:fld>
            <a:endParaRPr lang="en-US" dirty="0"/>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847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2/15/2021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50746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2/15/2021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486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2/15/2021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4640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2/15/2021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88205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2/15/2021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3512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2/15/2021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9094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2/15/2021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5130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2/15/2021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93556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2/15/2021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3056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2/15/2021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09502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2/15/2021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385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2/15/2021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75291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2/15/2021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450925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2/15/2021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32647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2/15/2021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93254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2/15/2021</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85897835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2.xml"/><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prehospitalresearch.eu/?p=692"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hyperlink" Target="http://foottalk.blogspot.com/2005/11/dating-old-shoes.html" TargetMode="Externa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theromanticvineyard.com/2013/05/21/what-to-do-when-you-dont-know-what-to-do/" TargetMode="External"/><Relationship Id="rId2" Type="http://schemas.openxmlformats.org/officeDocument/2006/relationships/image" Target="../media/image10.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freepngimg.com/png/72547-thinking-photography-question-mark-man-stock" TargetMode="External"/><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cft.vanderbilt.edu/tag/diversity/" TargetMode="External"/><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inloso.com/critical-thinking/"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freepngimg.com/png/72547-thinking-photography-question-mark-man-stock" TargetMode="External"/><Relationship Id="rId2" Type="http://schemas.openxmlformats.org/officeDocument/2006/relationships/image" Target="../media/image11.png"/><Relationship Id="rId1" Type="http://schemas.openxmlformats.org/officeDocument/2006/relationships/slideLayout" Target="../slideLayouts/slideLayout4.xml"/><Relationship Id="rId4" Type="http://schemas.openxmlformats.org/officeDocument/2006/relationships/hyperlink" Target="https://creativecommons.org/licenses/by-nc/3.0/"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A1C807-B9AD-4C9B-BF9F-60F03428998E}"/>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 y="10"/>
            <a:ext cx="12192001" cy="6857990"/>
          </a:xfrm>
          <a:prstGeom prst="rect">
            <a:avLst/>
          </a:prstGeom>
        </p:spPr>
      </p:pic>
      <p:sp useBgFill="1">
        <p:nvSpPr>
          <p:cNvPr id="103" name="Freeform 5">
            <a:extLst>
              <a:ext uri="{FF2B5EF4-FFF2-40B4-BE49-F238E27FC236}">
                <a16:creationId xmlns:a16="http://schemas.microsoft.com/office/drawing/2014/main" id="{FE469E50-3893-4ED6-92BA-2985C32B0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7131809"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7606127" y="1673523"/>
            <a:ext cx="3485073" cy="2737449"/>
          </a:xfrm>
        </p:spPr>
        <p:txBody>
          <a:bodyPr>
            <a:normAutofit/>
          </a:bodyPr>
          <a:lstStyle/>
          <a:p>
            <a:pPr algn="l"/>
            <a:r>
              <a:rPr lang="en-US" sz="4000" dirty="0"/>
              <a:t>Equality, diversity and inclusive practice</a:t>
            </a:r>
            <a:br>
              <a:rPr lang="en-US" sz="3200" dirty="0"/>
            </a:br>
            <a:endParaRPr lang="en-US" sz="3200" dirty="0"/>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7389965" y="4157933"/>
            <a:ext cx="3345329" cy="1026544"/>
          </a:xfrm>
        </p:spPr>
        <p:txBody>
          <a:bodyPr>
            <a:normAutofit/>
          </a:bodyPr>
          <a:lstStyle/>
          <a:p>
            <a:pPr algn="l"/>
            <a:r>
              <a:rPr lang="en-US" sz="2300" dirty="0" err="1"/>
              <a:t>Wk</a:t>
            </a:r>
            <a:r>
              <a:rPr lang="en-US" sz="2300" dirty="0"/>
              <a:t> 4; Tackling inequality: legislation</a:t>
            </a:r>
          </a:p>
        </p:txBody>
      </p:sp>
    </p:spTree>
    <p:extLst>
      <p:ext uri="{BB962C8B-B14F-4D97-AF65-F5344CB8AC3E}">
        <p14:creationId xmlns:p14="http://schemas.microsoft.com/office/powerpoint/2010/main" val="4167884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4">
            <a:alphaModFix amt="25000"/>
            <a:extLst>
              <a:ext uri="{28A0092B-C50C-407E-A947-70E740481C1C}">
                <a14:useLocalDpi xmlns:a14="http://schemas.microsoft.com/office/drawing/2010/main" val="0"/>
              </a:ext>
            </a:extLst>
          </a:blip>
          <a:srcRect t="24969" b="24968"/>
          <a:stretch/>
        </p:blipFill>
        <p:spPr>
          <a:xfrm>
            <a:off x="20" y="10"/>
            <a:ext cx="12191980" cy="685799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913795" y="609600"/>
            <a:ext cx="10353762" cy="1257300"/>
          </a:xfrm>
        </p:spPr>
        <p:txBody>
          <a:bodyPr>
            <a:normAutofit/>
          </a:bodyPr>
          <a:lstStyle/>
          <a:p>
            <a:r>
              <a:rPr lang="en-US" dirty="0"/>
              <a:t>Todays session: aim and objectives	</a:t>
            </a:r>
          </a:p>
        </p:txBody>
      </p:sp>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913795" y="2076450"/>
            <a:ext cx="10353762" cy="3714749"/>
          </a:xfrm>
        </p:spPr>
        <p:txBody>
          <a:bodyPr anchor="ctr">
            <a:normAutofit/>
          </a:bodyPr>
          <a:lstStyle/>
          <a:p>
            <a:pPr marL="36900" indent="0">
              <a:buNone/>
            </a:pPr>
            <a:r>
              <a:rPr lang="en-US" sz="2400" dirty="0">
                <a:solidFill>
                  <a:schemeClr val="accent2"/>
                </a:solidFill>
              </a:rPr>
              <a:t>Examine how the UK tackles inequality:</a:t>
            </a:r>
          </a:p>
          <a:p>
            <a:pPr marL="36900" indent="0">
              <a:buNone/>
            </a:pPr>
            <a:r>
              <a:rPr lang="en-US" sz="2400" dirty="0"/>
              <a:t>Discuss and identify the legal framework and its purpose</a:t>
            </a:r>
          </a:p>
          <a:p>
            <a:pPr marL="36900" indent="0">
              <a:buNone/>
            </a:pPr>
            <a:r>
              <a:rPr lang="en-US" sz="2400" dirty="0"/>
              <a:t>Identify legislation and its components including considering its effectiveness and challenges in practice</a:t>
            </a:r>
          </a:p>
          <a:p>
            <a:pPr marL="36900" indent="0">
              <a:buNone/>
            </a:pPr>
            <a:r>
              <a:rPr lang="en-US" sz="2400" dirty="0"/>
              <a:t>Identify and discuss wider supporting legislation and what this means for care professionals </a:t>
            </a:r>
          </a:p>
          <a:p>
            <a:pPr marL="36900" indent="0">
              <a:buNone/>
            </a:pPr>
            <a:endParaRPr lang="en-US" dirty="0"/>
          </a:p>
        </p:txBody>
      </p:sp>
    </p:spTree>
    <p:extLst>
      <p:ext uri="{BB962C8B-B14F-4D97-AF65-F5344CB8AC3E}">
        <p14:creationId xmlns:p14="http://schemas.microsoft.com/office/powerpoint/2010/main" val="3220235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69652D62-ECFB-408E-ABE6-155A644F4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C1FEA985-924B-4044-8778-32D1E7164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lumMod val="75000"/>
              <a:lumOff val="25000"/>
              <a:alpha val="80000"/>
            </a:schemeClr>
          </a:solidFill>
          <a:ln>
            <a:noFill/>
          </a:ln>
          <a:effectLst>
            <a:innerShdw blurRad="63500" dist="50800" dir="16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7E13FC-C1E5-490D-89C6-B1AF1EB58CF5}"/>
              </a:ext>
            </a:extLst>
          </p:cNvPr>
          <p:cNvSpPr>
            <a:spLocks noGrp="1"/>
          </p:cNvSpPr>
          <p:nvPr>
            <p:ph type="title"/>
          </p:nvPr>
        </p:nvSpPr>
        <p:spPr>
          <a:xfrm>
            <a:off x="0" y="877781"/>
            <a:ext cx="3740815" cy="4827693"/>
          </a:xfrm>
        </p:spPr>
        <p:txBody>
          <a:bodyPr>
            <a:normAutofit/>
          </a:bodyPr>
          <a:lstStyle/>
          <a:p>
            <a:pPr algn="r"/>
            <a:r>
              <a:rPr lang="en-GB" dirty="0"/>
              <a:t>Tackling inequality </a:t>
            </a:r>
          </a:p>
        </p:txBody>
      </p:sp>
      <p:cxnSp>
        <p:nvCxnSpPr>
          <p:cNvPr id="16" name="Straight Connector 11">
            <a:extLst>
              <a:ext uri="{FF2B5EF4-FFF2-40B4-BE49-F238E27FC236}">
                <a16:creationId xmlns:a16="http://schemas.microsoft.com/office/drawing/2014/main" id="{96C7F9CB-BCC3-4648-8DEF-07B0887D87D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81187"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5696F88-1163-4824-BFBB-635392A7BEAC}"/>
              </a:ext>
            </a:extLst>
          </p:cNvPr>
          <p:cNvSpPr>
            <a:spLocks noGrp="1"/>
          </p:cNvSpPr>
          <p:nvPr>
            <p:ph idx="1"/>
          </p:nvPr>
        </p:nvSpPr>
        <p:spPr>
          <a:xfrm>
            <a:off x="4981187" y="535780"/>
            <a:ext cx="6322259" cy="5786437"/>
          </a:xfrm>
          <a:effectLst/>
        </p:spPr>
        <p:txBody>
          <a:bodyPr anchor="ctr">
            <a:normAutofit/>
          </a:bodyPr>
          <a:lstStyle/>
          <a:p>
            <a:pPr>
              <a:lnSpc>
                <a:spcPct val="100000"/>
              </a:lnSpc>
            </a:pPr>
            <a:r>
              <a:rPr lang="en-GB" sz="2400" dirty="0">
                <a:solidFill>
                  <a:schemeClr val="tx1"/>
                </a:solidFill>
              </a:rPr>
              <a:t>Over the years, laws have been introduced to tackle discrimination and to help ensure people with </a:t>
            </a:r>
            <a:r>
              <a:rPr lang="en-GB" sz="2400" dirty="0">
                <a:solidFill>
                  <a:srgbClr val="92D050"/>
                </a:solidFill>
              </a:rPr>
              <a:t>particular-characteristics</a:t>
            </a:r>
            <a:r>
              <a:rPr lang="en-GB" sz="2400" dirty="0">
                <a:solidFill>
                  <a:schemeClr val="tx1"/>
                </a:solidFill>
              </a:rPr>
              <a:t> are treated fairly.</a:t>
            </a:r>
          </a:p>
          <a:p>
            <a:pPr>
              <a:lnSpc>
                <a:spcPct val="100000"/>
              </a:lnSpc>
            </a:pPr>
            <a:endParaRPr lang="en-GB" sz="2400" dirty="0">
              <a:solidFill>
                <a:schemeClr val="tx1"/>
              </a:solidFill>
            </a:endParaRPr>
          </a:p>
          <a:p>
            <a:pPr>
              <a:lnSpc>
                <a:spcPct val="100000"/>
              </a:lnSpc>
            </a:pPr>
            <a:r>
              <a:rPr lang="en-GB" sz="2400" dirty="0">
                <a:solidFill>
                  <a:srgbClr val="FF0000"/>
                </a:solidFill>
              </a:rPr>
              <a:t>Civil law </a:t>
            </a:r>
            <a:r>
              <a:rPr lang="en-GB" sz="2400" dirty="0">
                <a:solidFill>
                  <a:schemeClr val="tx1"/>
                </a:solidFill>
              </a:rPr>
              <a:t>commonly involves disagreements between people, companies or other organisations. Enforced by one person suing another person or corporation, resulting in the case going to civil court.</a:t>
            </a:r>
          </a:p>
          <a:p>
            <a:pPr>
              <a:lnSpc>
                <a:spcPct val="100000"/>
              </a:lnSpc>
            </a:pPr>
            <a:endParaRPr lang="en-GB" sz="2400" dirty="0">
              <a:solidFill>
                <a:schemeClr val="tx1"/>
              </a:solidFill>
            </a:endParaRPr>
          </a:p>
          <a:p>
            <a:pPr>
              <a:lnSpc>
                <a:spcPct val="100000"/>
              </a:lnSpc>
            </a:pPr>
            <a:r>
              <a:rPr lang="en-GB" sz="2400" dirty="0">
                <a:solidFill>
                  <a:srgbClr val="FF0000"/>
                </a:solidFill>
              </a:rPr>
              <a:t>Criminal laws </a:t>
            </a:r>
            <a:r>
              <a:rPr lang="en-GB" sz="2400" dirty="0">
                <a:solidFill>
                  <a:schemeClr val="tx1"/>
                </a:solidFill>
              </a:rPr>
              <a:t>are enforced by the police and the courts, if they are broken you may face very serious consequences, such as imprisonment</a:t>
            </a:r>
            <a:r>
              <a:rPr lang="en-GB" sz="2100" dirty="0">
                <a:solidFill>
                  <a:schemeClr val="tx1"/>
                </a:solidFill>
              </a:rPr>
              <a:t>.</a:t>
            </a:r>
          </a:p>
        </p:txBody>
      </p:sp>
    </p:spTree>
    <p:extLst>
      <p:ext uri="{BB962C8B-B14F-4D97-AF65-F5344CB8AC3E}">
        <p14:creationId xmlns:p14="http://schemas.microsoft.com/office/powerpoint/2010/main" val="37322226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lose - up of a logo&#10;&#10;Description automatically generated with medium confidence">
            <a:extLst>
              <a:ext uri="{FF2B5EF4-FFF2-40B4-BE49-F238E27FC236}">
                <a16:creationId xmlns:a16="http://schemas.microsoft.com/office/drawing/2014/main" id="{5ECCC4DC-F6F9-4D2F-A416-5596227B9132}"/>
              </a:ext>
            </a:extLst>
          </p:cNvPr>
          <p:cNvPicPr>
            <a:picLocks noChangeAspect="1"/>
          </p:cNvPicPr>
          <p:nvPr/>
        </p:nvPicPr>
        <p:blipFill rotWithShape="1">
          <a:blip r:embed="rId2">
            <a:alphaModFix amt="25000"/>
            <a:extLst>
              <a:ext uri="{837473B0-CC2E-450A-ABE3-18F120FF3D39}">
                <a1611:picAttrSrcUrl xmlns:a1611="http://schemas.microsoft.com/office/drawing/2016/11/main" r:id="rId3"/>
              </a:ext>
            </a:extLst>
          </a:blip>
          <a:srcRect l="5556" r="5556"/>
          <a:stretch/>
        </p:blipFill>
        <p:spPr>
          <a:xfrm>
            <a:off x="20" y="10"/>
            <a:ext cx="12191980" cy="6857990"/>
          </a:xfrm>
          <a:prstGeom prst="rect">
            <a:avLst/>
          </a:prstGeom>
        </p:spPr>
      </p:pic>
      <p:sp>
        <p:nvSpPr>
          <p:cNvPr id="2" name="Title 1">
            <a:extLst>
              <a:ext uri="{FF2B5EF4-FFF2-40B4-BE49-F238E27FC236}">
                <a16:creationId xmlns:a16="http://schemas.microsoft.com/office/drawing/2014/main" id="{D72B9D9A-F104-40D3-AD0D-8E305134DB5E}"/>
              </a:ext>
            </a:extLst>
          </p:cNvPr>
          <p:cNvSpPr>
            <a:spLocks noGrp="1"/>
          </p:cNvSpPr>
          <p:nvPr>
            <p:ph type="title"/>
          </p:nvPr>
        </p:nvSpPr>
        <p:spPr>
          <a:xfrm>
            <a:off x="913795" y="609600"/>
            <a:ext cx="10353762" cy="1257300"/>
          </a:xfrm>
        </p:spPr>
        <p:txBody>
          <a:bodyPr vert="horz" lIns="91440" tIns="45720" rIns="91440" bIns="45720" rtlCol="0">
            <a:normAutofit/>
          </a:bodyPr>
          <a:lstStyle/>
          <a:p>
            <a:r>
              <a:rPr lang="en-US" dirty="0"/>
              <a:t>Task </a:t>
            </a:r>
          </a:p>
        </p:txBody>
      </p:sp>
      <p:sp>
        <p:nvSpPr>
          <p:cNvPr id="17" name="Content Placeholder 16">
            <a:extLst>
              <a:ext uri="{FF2B5EF4-FFF2-40B4-BE49-F238E27FC236}">
                <a16:creationId xmlns:a16="http://schemas.microsoft.com/office/drawing/2014/main" id="{5218A372-F783-44E3-A6B0-26CB8BCAB2EC}"/>
              </a:ext>
            </a:extLst>
          </p:cNvPr>
          <p:cNvSpPr>
            <a:spLocks noGrp="1"/>
          </p:cNvSpPr>
          <p:nvPr>
            <p:ph idx="1"/>
          </p:nvPr>
        </p:nvSpPr>
        <p:spPr>
          <a:xfrm>
            <a:off x="1047750" y="2476490"/>
            <a:ext cx="9762607" cy="3714749"/>
          </a:xfrm>
        </p:spPr>
        <p:txBody>
          <a:bodyPr anchor="ctr">
            <a:normAutofit/>
          </a:bodyPr>
          <a:lstStyle/>
          <a:p>
            <a:r>
              <a:rPr lang="en-US" sz="3200" b="1" dirty="0">
                <a:latin typeface="Abadi" panose="020B0604020104020204" pitchFamily="34" charset="0"/>
              </a:rPr>
              <a:t>What is a </a:t>
            </a:r>
          </a:p>
          <a:p>
            <a:pPr marL="36900" indent="0">
              <a:buNone/>
            </a:pPr>
            <a:r>
              <a:rPr lang="en-US" sz="3200" b="1" dirty="0">
                <a:latin typeface="Abadi" panose="020B0604020104020204" pitchFamily="34" charset="0"/>
              </a:rPr>
              <a:t>parliamentary bill?</a:t>
            </a:r>
          </a:p>
        </p:txBody>
      </p:sp>
    </p:spTree>
    <p:extLst>
      <p:ext uri="{BB962C8B-B14F-4D97-AF65-F5344CB8AC3E}">
        <p14:creationId xmlns:p14="http://schemas.microsoft.com/office/powerpoint/2010/main" val="1684785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F3898-8293-40FC-BE64-51AEC28EE7FA}"/>
              </a:ext>
            </a:extLst>
          </p:cNvPr>
          <p:cNvSpPr>
            <a:spLocks noGrp="1"/>
          </p:cNvSpPr>
          <p:nvPr>
            <p:ph type="title"/>
          </p:nvPr>
        </p:nvSpPr>
        <p:spPr>
          <a:xfrm>
            <a:off x="913795" y="163689"/>
            <a:ext cx="10353762" cy="1257300"/>
          </a:xfrm>
        </p:spPr>
        <p:txBody>
          <a:bodyPr/>
          <a:lstStyle/>
          <a:p>
            <a:r>
              <a:rPr lang="en-GB" dirty="0"/>
              <a:t>Parliamentary Bills and Acts of Parliament</a:t>
            </a:r>
          </a:p>
        </p:txBody>
      </p:sp>
      <p:sp>
        <p:nvSpPr>
          <p:cNvPr id="3" name="Content Placeholder 2">
            <a:extLst>
              <a:ext uri="{FF2B5EF4-FFF2-40B4-BE49-F238E27FC236}">
                <a16:creationId xmlns:a16="http://schemas.microsoft.com/office/drawing/2014/main" id="{859D0AEA-7102-4D4E-8BD8-4D2D0B422477}"/>
              </a:ext>
            </a:extLst>
          </p:cNvPr>
          <p:cNvSpPr>
            <a:spLocks noGrp="1"/>
          </p:cNvSpPr>
          <p:nvPr>
            <p:ph idx="1"/>
          </p:nvPr>
        </p:nvSpPr>
        <p:spPr>
          <a:xfrm>
            <a:off x="178130" y="1569156"/>
            <a:ext cx="11089427" cy="5125155"/>
          </a:xfrm>
        </p:spPr>
        <p:txBody>
          <a:bodyPr>
            <a:normAutofit/>
          </a:bodyPr>
          <a:lstStyle/>
          <a:p>
            <a:pPr algn="ctr"/>
            <a:r>
              <a:rPr lang="en-GB" sz="2800" dirty="0">
                <a:solidFill>
                  <a:srgbClr val="FF0000"/>
                </a:solidFill>
              </a:rPr>
              <a:t>A Parliamentary Bill </a:t>
            </a:r>
            <a:r>
              <a:rPr lang="en-GB" sz="2800" dirty="0"/>
              <a:t>is a </a:t>
            </a:r>
            <a:r>
              <a:rPr lang="en-GB" sz="2800" dirty="0">
                <a:solidFill>
                  <a:srgbClr val="00B0F0"/>
                </a:solidFill>
              </a:rPr>
              <a:t>proposal</a:t>
            </a:r>
            <a:r>
              <a:rPr lang="en-GB" sz="2800" dirty="0"/>
              <a:t> for a </a:t>
            </a:r>
            <a:r>
              <a:rPr lang="en-GB" sz="2800" dirty="0">
                <a:solidFill>
                  <a:srgbClr val="00B0F0"/>
                </a:solidFill>
              </a:rPr>
              <a:t>new law</a:t>
            </a:r>
            <a:r>
              <a:rPr lang="en-GB" sz="2800" dirty="0"/>
              <a:t>, or a proposal to </a:t>
            </a:r>
            <a:r>
              <a:rPr lang="en-GB" sz="2800" dirty="0">
                <a:solidFill>
                  <a:srgbClr val="00B0F0"/>
                </a:solidFill>
              </a:rPr>
              <a:t>change</a:t>
            </a:r>
            <a:r>
              <a:rPr lang="en-GB" sz="2800" dirty="0"/>
              <a:t> an </a:t>
            </a:r>
            <a:r>
              <a:rPr lang="en-GB" sz="2800" dirty="0">
                <a:solidFill>
                  <a:srgbClr val="00B0F0"/>
                </a:solidFill>
              </a:rPr>
              <a:t>existing law</a:t>
            </a:r>
            <a:r>
              <a:rPr lang="en-GB" sz="2800" dirty="0"/>
              <a:t> that is presented for debate before Parliament  in the </a:t>
            </a:r>
            <a:r>
              <a:rPr lang="en-GB" sz="2800" dirty="0">
                <a:solidFill>
                  <a:srgbClr val="FFC000"/>
                </a:solidFill>
              </a:rPr>
              <a:t>house of commons </a:t>
            </a:r>
            <a:r>
              <a:rPr lang="en-GB" sz="2800" dirty="0"/>
              <a:t>or </a:t>
            </a:r>
            <a:r>
              <a:rPr lang="en-GB" sz="2800" dirty="0">
                <a:solidFill>
                  <a:srgbClr val="FFC000"/>
                </a:solidFill>
              </a:rPr>
              <a:t>lords</a:t>
            </a:r>
            <a:r>
              <a:rPr lang="en-GB" sz="2800" dirty="0"/>
              <a:t> for </a:t>
            </a:r>
            <a:r>
              <a:rPr lang="en-GB" sz="2800" dirty="0">
                <a:solidFill>
                  <a:srgbClr val="FFC000"/>
                </a:solidFill>
              </a:rPr>
              <a:t>examination, discussion, amendment</a:t>
            </a:r>
            <a:r>
              <a:rPr lang="en-GB" sz="2800" dirty="0"/>
              <a:t>. </a:t>
            </a:r>
          </a:p>
          <a:p>
            <a:pPr algn="ctr"/>
            <a:endParaRPr lang="en-GB" sz="2800" dirty="0"/>
          </a:p>
          <a:p>
            <a:pPr algn="ctr"/>
            <a:r>
              <a:rPr lang="en-GB" sz="2800" dirty="0"/>
              <a:t>Once both houses are in agreement, it is then presented to the </a:t>
            </a:r>
            <a:r>
              <a:rPr lang="en-GB" sz="2800" dirty="0">
                <a:solidFill>
                  <a:srgbClr val="7030A0"/>
                </a:solidFill>
              </a:rPr>
              <a:t>reigning monarch (Royal Assent)</a:t>
            </a:r>
            <a:r>
              <a:rPr lang="en-GB" sz="2800" dirty="0"/>
              <a:t>.</a:t>
            </a:r>
          </a:p>
          <a:p>
            <a:pPr algn="ctr"/>
            <a:endParaRPr lang="en-GB" sz="2800" dirty="0"/>
          </a:p>
          <a:p>
            <a:pPr algn="ctr"/>
            <a:r>
              <a:rPr lang="en-GB" sz="2800" dirty="0"/>
              <a:t> Once royal assent is given, a </a:t>
            </a:r>
            <a:r>
              <a:rPr lang="en-GB" sz="2800" dirty="0">
                <a:solidFill>
                  <a:srgbClr val="FF0000"/>
                </a:solidFill>
              </a:rPr>
              <a:t>Bill</a:t>
            </a:r>
            <a:r>
              <a:rPr lang="en-GB" sz="2800" dirty="0"/>
              <a:t> becomes an </a:t>
            </a:r>
            <a:r>
              <a:rPr lang="en-GB" sz="2800" dirty="0">
                <a:solidFill>
                  <a:srgbClr val="FF0000"/>
                </a:solidFill>
              </a:rPr>
              <a:t>Act of Parliament and is then Law </a:t>
            </a:r>
          </a:p>
        </p:txBody>
      </p:sp>
    </p:spTree>
    <p:extLst>
      <p:ext uri="{BB962C8B-B14F-4D97-AF65-F5344CB8AC3E}">
        <p14:creationId xmlns:p14="http://schemas.microsoft.com/office/powerpoint/2010/main" val="30599798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1B9D707-0006-452C-A391-9C606A9E6A9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5861" r="45695" b="1"/>
          <a:stretch/>
        </p:blipFill>
        <p:spPr>
          <a:xfrm>
            <a:off x="-8622" y="10"/>
            <a:ext cx="6096000" cy="6857990"/>
          </a:xfrm>
          <a:prstGeom prst="rect">
            <a:avLst/>
          </a:prstGeom>
        </p:spPr>
      </p:pic>
      <p:pic>
        <p:nvPicPr>
          <p:cNvPr id="15" name="Picture 11">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67F0A02D-FEAB-48BF-A3D7-ADF5A8BEDBD7}"/>
              </a:ext>
            </a:extLst>
          </p:cNvPr>
          <p:cNvSpPr>
            <a:spLocks noGrp="1"/>
          </p:cNvSpPr>
          <p:nvPr>
            <p:ph type="title"/>
          </p:nvPr>
        </p:nvSpPr>
        <p:spPr>
          <a:xfrm>
            <a:off x="6257026" y="609600"/>
            <a:ext cx="5687324" cy="970450"/>
          </a:xfrm>
        </p:spPr>
        <p:txBody>
          <a:bodyPr anchor="b">
            <a:normAutofit/>
          </a:bodyPr>
          <a:lstStyle/>
          <a:p>
            <a:pPr algn="l"/>
            <a:r>
              <a:rPr lang="en-GB" sz="2400" dirty="0"/>
              <a:t>Lets consider the following questions during our timeline search</a:t>
            </a:r>
          </a:p>
        </p:txBody>
      </p:sp>
      <p:sp>
        <p:nvSpPr>
          <p:cNvPr id="3" name="Content Placeholder 2">
            <a:extLst>
              <a:ext uri="{FF2B5EF4-FFF2-40B4-BE49-F238E27FC236}">
                <a16:creationId xmlns:a16="http://schemas.microsoft.com/office/drawing/2014/main" id="{CBA9CB48-0D77-4844-9228-A747A1D97C5B}"/>
              </a:ext>
            </a:extLst>
          </p:cNvPr>
          <p:cNvSpPr>
            <a:spLocks noGrp="1"/>
          </p:cNvSpPr>
          <p:nvPr>
            <p:ph idx="1"/>
          </p:nvPr>
        </p:nvSpPr>
        <p:spPr>
          <a:xfrm>
            <a:off x="6257026" y="1732449"/>
            <a:ext cx="5687324" cy="4916001"/>
          </a:xfrm>
        </p:spPr>
        <p:txBody>
          <a:bodyPr anchor="t">
            <a:normAutofit/>
          </a:bodyPr>
          <a:lstStyle/>
          <a:p>
            <a:r>
              <a:rPr lang="en-GB" sz="2400" dirty="0"/>
              <a:t>What is it?</a:t>
            </a:r>
          </a:p>
          <a:p>
            <a:r>
              <a:rPr lang="en-GB" sz="2400" dirty="0"/>
              <a:t>When is it?</a:t>
            </a:r>
          </a:p>
          <a:p>
            <a:r>
              <a:rPr lang="en-GB" sz="2400" dirty="0"/>
              <a:t>What was happening it society at that time?</a:t>
            </a:r>
          </a:p>
          <a:p>
            <a:r>
              <a:rPr lang="en-GB" sz="2400" dirty="0"/>
              <a:t>What was the legislation trying to achieve? </a:t>
            </a:r>
          </a:p>
          <a:p>
            <a:r>
              <a:rPr lang="en-GB" sz="2400" dirty="0"/>
              <a:t>What areas did it/ and did not succeed?</a:t>
            </a:r>
          </a:p>
          <a:p>
            <a:endParaRPr lang="en-GB" sz="2400" dirty="0"/>
          </a:p>
          <a:p>
            <a:r>
              <a:rPr lang="en-GB" sz="2400" dirty="0"/>
              <a:t>Don’t forget to take notes and write down any references you may use! </a:t>
            </a:r>
          </a:p>
          <a:p>
            <a:endParaRPr lang="en-GB" sz="2400" dirty="0"/>
          </a:p>
          <a:p>
            <a:endParaRPr lang="en-GB" sz="1800" dirty="0"/>
          </a:p>
        </p:txBody>
      </p:sp>
    </p:spTree>
    <p:extLst>
      <p:ext uri="{BB962C8B-B14F-4D97-AF65-F5344CB8AC3E}">
        <p14:creationId xmlns:p14="http://schemas.microsoft.com/office/powerpoint/2010/main" val="833117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5">
            <a:extLst>
              <a:ext uri="{FF2B5EF4-FFF2-40B4-BE49-F238E27FC236}">
                <a16:creationId xmlns:a16="http://schemas.microsoft.com/office/drawing/2014/main" id="{5BAB7C38-AF9A-43A2-9B1C-F1DEBC80B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676" cy="2108723"/>
          </a:xfrm>
          <a:prstGeom prst="rect">
            <a:avLst/>
          </a:prstGeom>
          <a:ln>
            <a:noFill/>
          </a:ln>
        </p:spPr>
        <p:style>
          <a:lnRef idx="2">
            <a:schemeClr val="accent1">
              <a:shade val="50000"/>
            </a:schemeClr>
          </a:lnRef>
          <a:fillRef idx="1003">
            <a:schemeClr val="dk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564E4-081E-4233-A88C-BE3B23C06D3A}"/>
              </a:ext>
            </a:extLst>
          </p:cNvPr>
          <p:cNvSpPr>
            <a:spLocks noGrp="1"/>
          </p:cNvSpPr>
          <p:nvPr>
            <p:ph type="title"/>
          </p:nvPr>
        </p:nvSpPr>
        <p:spPr>
          <a:xfrm>
            <a:off x="913795" y="609600"/>
            <a:ext cx="10353762" cy="1257300"/>
          </a:xfrm>
        </p:spPr>
        <p:txBody>
          <a:bodyPr>
            <a:normAutofit/>
          </a:bodyPr>
          <a:lstStyle/>
          <a:p>
            <a:r>
              <a:rPr lang="en-GB">
                <a:solidFill>
                  <a:srgbClr val="FFFFFF"/>
                </a:solidFill>
              </a:rPr>
              <a:t>Anti discrimination laws timeline</a:t>
            </a:r>
          </a:p>
        </p:txBody>
      </p:sp>
      <p:pic>
        <p:nvPicPr>
          <p:cNvPr id="21" name="Picture 17">
            <a:extLst>
              <a:ext uri="{FF2B5EF4-FFF2-40B4-BE49-F238E27FC236}">
                <a16:creationId xmlns:a16="http://schemas.microsoft.com/office/drawing/2014/main" id="{A8D526D7-C782-4F65-A21F-A6B40D869B47}"/>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798" t="2669" r="616"/>
          <a:stretch/>
        </p:blipFill>
        <p:spPr>
          <a:xfrm>
            <a:off x="-5325" y="2049331"/>
            <a:ext cx="12192001" cy="4808669"/>
          </a:xfrm>
          <a:prstGeom prst="rect">
            <a:avLst/>
          </a:prstGeom>
          <a:effectLst>
            <a:innerShdw blurRad="63500" dist="50800" dir="16200000">
              <a:prstClr val="black">
                <a:alpha val="50000"/>
              </a:prstClr>
            </a:innerShdw>
          </a:effectLst>
        </p:spPr>
      </p:pic>
      <p:graphicFrame>
        <p:nvGraphicFramePr>
          <p:cNvPr id="12" name="Content Placeholder 2">
            <a:extLst>
              <a:ext uri="{FF2B5EF4-FFF2-40B4-BE49-F238E27FC236}">
                <a16:creationId xmlns:a16="http://schemas.microsoft.com/office/drawing/2014/main" id="{267E4341-4896-4103-A13E-6CA77784A3A9}"/>
              </a:ext>
            </a:extLst>
          </p:cNvPr>
          <p:cNvGraphicFramePr>
            <a:graphicFrameLocks noGrp="1"/>
          </p:cNvGraphicFramePr>
          <p:nvPr>
            <p:ph idx="1"/>
            <p:extLst>
              <p:ext uri="{D42A27DB-BD31-4B8C-83A1-F6EECF244321}">
                <p14:modId xmlns:p14="http://schemas.microsoft.com/office/powerpoint/2010/main" val="2103501250"/>
              </p:ext>
            </p:extLst>
          </p:nvPr>
        </p:nvGraphicFramePr>
        <p:xfrm>
          <a:off x="914400" y="2647784"/>
          <a:ext cx="10353675" cy="31434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Content Placeholder 2">
            <a:extLst>
              <a:ext uri="{FF2B5EF4-FFF2-40B4-BE49-F238E27FC236}">
                <a16:creationId xmlns:a16="http://schemas.microsoft.com/office/drawing/2014/main" id="{6588B9D1-E9AD-4DAA-ABB0-90071366BAD8}"/>
              </a:ext>
            </a:extLst>
          </p:cNvPr>
          <p:cNvSpPr>
            <a:spLocks noGrp="1"/>
          </p:cNvSpPr>
          <p:nvPr>
            <p:ph idx="4294967295"/>
          </p:nvPr>
        </p:nvSpPr>
        <p:spPr>
          <a:xfrm>
            <a:off x="285750" y="2718322"/>
            <a:ext cx="11532393" cy="3982515"/>
          </a:xfrm>
          <a:ln>
            <a:solidFill>
              <a:schemeClr val="bg2"/>
            </a:solidFill>
          </a:ln>
        </p:spPr>
        <p:style>
          <a:lnRef idx="2">
            <a:schemeClr val="accent2"/>
          </a:lnRef>
          <a:fillRef idx="1">
            <a:schemeClr val="lt1"/>
          </a:fillRef>
          <a:effectRef idx="0">
            <a:schemeClr val="accent2"/>
          </a:effectRef>
          <a:fontRef idx="minor">
            <a:schemeClr val="dk1"/>
          </a:fontRef>
        </p:style>
        <p:txBody>
          <a:bodyPr anchor="ctr">
            <a:normAutofit fontScale="92500" lnSpcReduction="10000"/>
          </a:bodyPr>
          <a:lstStyle/>
          <a:p>
            <a:r>
              <a:rPr lang="en-GB" sz="2800" b="1" dirty="0">
                <a:solidFill>
                  <a:srgbClr val="C00000"/>
                </a:solidFill>
              </a:rPr>
              <a:t>Slavery abolition Act 1833</a:t>
            </a:r>
            <a:r>
              <a:rPr lang="en-GB" sz="2800" dirty="0"/>
              <a:t>: abolished slavery throughout the British Empire</a:t>
            </a:r>
          </a:p>
          <a:p>
            <a:endParaRPr lang="en-GB" sz="2800" dirty="0"/>
          </a:p>
          <a:p>
            <a:r>
              <a:rPr lang="en-GB" sz="2800" b="1" dirty="0">
                <a:solidFill>
                  <a:srgbClr val="C00000"/>
                </a:solidFill>
              </a:rPr>
              <a:t>1918</a:t>
            </a:r>
            <a:r>
              <a:rPr lang="en-GB" sz="2800" dirty="0">
                <a:solidFill>
                  <a:srgbClr val="92D050"/>
                </a:solidFill>
              </a:rPr>
              <a:t> </a:t>
            </a:r>
            <a:r>
              <a:rPr lang="en-GB" sz="2800" b="1" dirty="0">
                <a:solidFill>
                  <a:srgbClr val="C00000"/>
                </a:solidFill>
              </a:rPr>
              <a:t>Representation of the people Act</a:t>
            </a:r>
            <a:r>
              <a:rPr lang="en-GB" sz="2800" dirty="0"/>
              <a:t>: gave women of property over the age of 30 the right to vote- not all women could vote. It took until 1928 for women to have the same voting rights as men</a:t>
            </a:r>
          </a:p>
          <a:p>
            <a:endParaRPr lang="en-GB" sz="2800" dirty="0"/>
          </a:p>
          <a:p>
            <a:r>
              <a:rPr lang="en-GB" sz="2800" b="1" dirty="0">
                <a:solidFill>
                  <a:srgbClr val="C00000"/>
                </a:solidFill>
              </a:rPr>
              <a:t>Equal pay Act1970</a:t>
            </a:r>
            <a:r>
              <a:rPr lang="en-GB" sz="2800" dirty="0"/>
              <a:t>: made it unlawful for there to be less favourable treatment between men and women in terms of pay and employment conditions</a:t>
            </a:r>
          </a:p>
          <a:p>
            <a:endParaRPr lang="en-GB" dirty="0"/>
          </a:p>
          <a:p>
            <a:endParaRPr lang="en-GB" dirty="0"/>
          </a:p>
        </p:txBody>
      </p:sp>
    </p:spTree>
    <p:extLst>
      <p:ext uri="{BB962C8B-B14F-4D97-AF65-F5344CB8AC3E}">
        <p14:creationId xmlns:p14="http://schemas.microsoft.com/office/powerpoint/2010/main" val="368530307"/>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DFCE0-6D3E-49EA-A6BA-71544209EEC4}"/>
              </a:ext>
            </a:extLst>
          </p:cNvPr>
          <p:cNvSpPr>
            <a:spLocks noGrp="1"/>
          </p:cNvSpPr>
          <p:nvPr>
            <p:ph type="title"/>
          </p:nvPr>
        </p:nvSpPr>
        <p:spPr>
          <a:xfrm>
            <a:off x="919119" y="163537"/>
            <a:ext cx="10353762" cy="1257300"/>
          </a:xfrm>
        </p:spPr>
        <p:txBody>
          <a:bodyPr>
            <a:normAutofit/>
          </a:bodyPr>
          <a:lstStyle/>
          <a:p>
            <a:r>
              <a:rPr lang="en-GB" dirty="0"/>
              <a:t>Anti discrimination laws timeline</a:t>
            </a:r>
          </a:p>
        </p:txBody>
      </p:sp>
      <p:graphicFrame>
        <p:nvGraphicFramePr>
          <p:cNvPr id="5" name="Content Placeholder 2">
            <a:extLst>
              <a:ext uri="{FF2B5EF4-FFF2-40B4-BE49-F238E27FC236}">
                <a16:creationId xmlns:a16="http://schemas.microsoft.com/office/drawing/2014/main" id="{72F6A6A5-0452-4FA2-BF23-CD52386C3C38}"/>
              </a:ext>
            </a:extLst>
          </p:cNvPr>
          <p:cNvGraphicFramePr>
            <a:graphicFrameLocks noGrp="1"/>
          </p:cNvGraphicFramePr>
          <p:nvPr>
            <p:ph idx="1"/>
            <p:extLst>
              <p:ext uri="{D42A27DB-BD31-4B8C-83A1-F6EECF244321}">
                <p14:modId xmlns:p14="http://schemas.microsoft.com/office/powerpoint/2010/main" val="4150222406"/>
              </p:ext>
            </p:extLst>
          </p:nvPr>
        </p:nvGraphicFramePr>
        <p:xfrm>
          <a:off x="247650" y="1420837"/>
          <a:ext cx="11681753" cy="5303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06810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0D1E6-CCE2-438F-A372-FF1440F44BF6}"/>
              </a:ext>
            </a:extLst>
          </p:cNvPr>
          <p:cNvSpPr>
            <a:spLocks noGrp="1"/>
          </p:cNvSpPr>
          <p:nvPr>
            <p:ph type="title"/>
          </p:nvPr>
        </p:nvSpPr>
        <p:spPr>
          <a:xfrm>
            <a:off x="913795" y="200026"/>
            <a:ext cx="10353762" cy="1257300"/>
          </a:xfrm>
        </p:spPr>
        <p:txBody>
          <a:bodyPr/>
          <a:lstStyle/>
          <a:p>
            <a:r>
              <a:rPr lang="en-GB" dirty="0"/>
              <a:t>Anti discrimination laws timeline</a:t>
            </a:r>
          </a:p>
        </p:txBody>
      </p:sp>
      <p:sp>
        <p:nvSpPr>
          <p:cNvPr id="3" name="Content Placeholder 2">
            <a:extLst>
              <a:ext uri="{FF2B5EF4-FFF2-40B4-BE49-F238E27FC236}">
                <a16:creationId xmlns:a16="http://schemas.microsoft.com/office/drawing/2014/main" id="{180F21C8-5E0A-4106-AD6A-DDC517CD134E}"/>
              </a:ext>
            </a:extLst>
          </p:cNvPr>
          <p:cNvSpPr>
            <a:spLocks noGrp="1"/>
          </p:cNvSpPr>
          <p:nvPr>
            <p:ph idx="1"/>
          </p:nvPr>
        </p:nvSpPr>
        <p:spPr>
          <a:xfrm>
            <a:off x="0" y="1457326"/>
            <a:ext cx="12192000" cy="5400674"/>
          </a:xfrm>
          <a:solidFill>
            <a:schemeClr val="tx1"/>
          </a:solidFill>
        </p:spPr>
        <p:txBody>
          <a:bodyPr>
            <a:normAutofit/>
          </a:bodyPr>
          <a:lstStyle/>
          <a:p>
            <a:r>
              <a:rPr lang="en-GB" sz="2200" b="1" dirty="0">
                <a:solidFill>
                  <a:srgbClr val="C00000"/>
                </a:solidFill>
              </a:rPr>
              <a:t>The Employment Equality (</a:t>
            </a:r>
            <a:r>
              <a:rPr lang="en-GB" sz="2200" b="1" dirty="0">
                <a:solidFill>
                  <a:srgbClr val="C00000"/>
                </a:solidFill>
                <a:highlight>
                  <a:srgbClr val="00FF00"/>
                </a:highlight>
              </a:rPr>
              <a:t>Sexual Orientation) </a:t>
            </a:r>
            <a:r>
              <a:rPr lang="en-GB" sz="2200" b="1" dirty="0">
                <a:solidFill>
                  <a:srgbClr val="C00000"/>
                </a:solidFill>
              </a:rPr>
              <a:t>Regulations 200</a:t>
            </a:r>
            <a:r>
              <a:rPr lang="en-GB" sz="2200" b="1" dirty="0">
                <a:solidFill>
                  <a:srgbClr val="C00000"/>
                </a:solidFill>
                <a:highlight>
                  <a:srgbClr val="00FFFF"/>
                </a:highlight>
              </a:rPr>
              <a:t>3</a:t>
            </a:r>
            <a:r>
              <a:rPr lang="en-GB" sz="2200" b="1" dirty="0">
                <a:solidFill>
                  <a:srgbClr val="C00000"/>
                </a:solidFill>
              </a:rPr>
              <a:t>: </a:t>
            </a:r>
            <a:r>
              <a:rPr lang="en-GB" sz="2200" dirty="0">
                <a:solidFill>
                  <a:schemeClr val="bg1"/>
                </a:solidFill>
              </a:rPr>
              <a:t>made it unlawful to discriminate because of sexual orientation in employment.</a:t>
            </a:r>
          </a:p>
          <a:p>
            <a:endParaRPr lang="en-GB" sz="2200" dirty="0"/>
          </a:p>
          <a:p>
            <a:r>
              <a:rPr lang="en-GB" sz="2200" b="1" dirty="0">
                <a:solidFill>
                  <a:srgbClr val="C00000"/>
                </a:solidFill>
              </a:rPr>
              <a:t>The Employment Equality (</a:t>
            </a:r>
            <a:r>
              <a:rPr lang="en-GB" sz="2200" b="1" dirty="0">
                <a:solidFill>
                  <a:srgbClr val="C00000"/>
                </a:solidFill>
                <a:highlight>
                  <a:srgbClr val="00FF00"/>
                </a:highlight>
              </a:rPr>
              <a:t>Religion or Belief</a:t>
            </a:r>
            <a:r>
              <a:rPr lang="en-GB" sz="2200" b="1" dirty="0">
                <a:solidFill>
                  <a:srgbClr val="C00000"/>
                </a:solidFill>
              </a:rPr>
              <a:t>) Regulations 200</a:t>
            </a:r>
            <a:r>
              <a:rPr lang="en-GB" sz="2200" b="1" dirty="0">
                <a:solidFill>
                  <a:srgbClr val="C00000"/>
                </a:solidFill>
                <a:highlight>
                  <a:srgbClr val="00FFFF"/>
                </a:highlight>
              </a:rPr>
              <a:t>3</a:t>
            </a:r>
            <a:r>
              <a:rPr lang="en-GB" sz="2200" b="1" dirty="0">
                <a:solidFill>
                  <a:schemeClr val="bg1"/>
                </a:solidFill>
              </a:rPr>
              <a:t>: </a:t>
            </a:r>
            <a:r>
              <a:rPr lang="en-GB" sz="2200" dirty="0">
                <a:solidFill>
                  <a:schemeClr val="bg1"/>
                </a:solidFill>
              </a:rPr>
              <a:t>made it unlawful to discriminate because of religion or belief in employment.</a:t>
            </a:r>
          </a:p>
          <a:p>
            <a:endParaRPr lang="en-GB" sz="2200" dirty="0"/>
          </a:p>
          <a:p>
            <a:r>
              <a:rPr lang="en-GB" sz="2200" b="1" dirty="0">
                <a:solidFill>
                  <a:srgbClr val="C00000"/>
                </a:solidFill>
              </a:rPr>
              <a:t>The Employment Equality (</a:t>
            </a:r>
            <a:r>
              <a:rPr lang="en-GB" sz="2200" b="1" dirty="0">
                <a:solidFill>
                  <a:srgbClr val="C00000"/>
                </a:solidFill>
                <a:highlight>
                  <a:srgbClr val="00FF00"/>
                </a:highlight>
              </a:rPr>
              <a:t>Age) </a:t>
            </a:r>
            <a:r>
              <a:rPr lang="en-GB" sz="2200" b="1" dirty="0">
                <a:solidFill>
                  <a:srgbClr val="C00000"/>
                </a:solidFill>
              </a:rPr>
              <a:t>Regulations 200</a:t>
            </a:r>
            <a:r>
              <a:rPr lang="en-GB" sz="2200" b="1" dirty="0">
                <a:solidFill>
                  <a:srgbClr val="C00000"/>
                </a:solidFill>
                <a:highlight>
                  <a:srgbClr val="00FFFF"/>
                </a:highlight>
              </a:rPr>
              <a:t>6</a:t>
            </a:r>
            <a:r>
              <a:rPr lang="en-GB" sz="2200" dirty="0">
                <a:solidFill>
                  <a:schemeClr val="bg1"/>
                </a:solidFill>
              </a:rPr>
              <a:t>: made in unlawful for employers to discriminate against employees because of age.</a:t>
            </a:r>
          </a:p>
          <a:p>
            <a:pPr marL="36900" indent="0">
              <a:buNone/>
            </a:pPr>
            <a:endParaRPr lang="en-GB" sz="2200" dirty="0"/>
          </a:p>
          <a:p>
            <a:r>
              <a:rPr lang="en-GB" sz="2200" b="1" dirty="0">
                <a:solidFill>
                  <a:srgbClr val="C00000"/>
                </a:solidFill>
              </a:rPr>
              <a:t>The Equality Act (Sexual Orientation) Regulations 200</a:t>
            </a:r>
            <a:r>
              <a:rPr lang="en-GB" sz="2200" b="1" dirty="0">
                <a:solidFill>
                  <a:srgbClr val="C00000"/>
                </a:solidFill>
                <a:highlight>
                  <a:srgbClr val="00FFFF"/>
                </a:highlight>
              </a:rPr>
              <a:t>7</a:t>
            </a:r>
            <a:r>
              <a:rPr lang="en-GB" sz="2200" b="1" dirty="0">
                <a:solidFill>
                  <a:schemeClr val="bg1"/>
                </a:solidFill>
              </a:rPr>
              <a:t>: </a:t>
            </a:r>
            <a:r>
              <a:rPr lang="en-GB" sz="2200" dirty="0">
                <a:solidFill>
                  <a:schemeClr val="bg1"/>
                </a:solidFill>
              </a:rPr>
              <a:t>made it unlawful to discriminate because of sexual orientation in the provision of goods, facilities, services, education and public functions.</a:t>
            </a:r>
          </a:p>
          <a:p>
            <a:endParaRPr lang="en-GB" dirty="0"/>
          </a:p>
          <a:p>
            <a:endParaRPr lang="en-GB" dirty="0"/>
          </a:p>
        </p:txBody>
      </p:sp>
    </p:spTree>
    <p:extLst>
      <p:ext uri="{BB962C8B-B14F-4D97-AF65-F5344CB8AC3E}">
        <p14:creationId xmlns:p14="http://schemas.microsoft.com/office/powerpoint/2010/main" val="34281041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FAE41-1BA6-4633-9C36-8992E4E91AC0}"/>
              </a:ext>
            </a:extLst>
          </p:cNvPr>
          <p:cNvSpPr>
            <a:spLocks noGrp="1"/>
          </p:cNvSpPr>
          <p:nvPr>
            <p:ph type="title"/>
          </p:nvPr>
        </p:nvSpPr>
        <p:spPr/>
        <p:txBody>
          <a:bodyPr>
            <a:normAutofit fontScale="90000"/>
          </a:bodyPr>
          <a:lstStyle/>
          <a:p>
            <a:r>
              <a:rPr lang="en-GB" sz="4800" dirty="0"/>
              <a:t>Does it seem confusing having all these laws?</a:t>
            </a:r>
            <a:br>
              <a:rPr lang="en-GB" sz="4800" dirty="0"/>
            </a:br>
            <a:r>
              <a:rPr lang="en-GB" dirty="0"/>
              <a:t>…..</a:t>
            </a:r>
          </a:p>
        </p:txBody>
      </p:sp>
      <p:pic>
        <p:nvPicPr>
          <p:cNvPr id="5" name="Picture 4" descr="A pole with many signs on it&#10;&#10;Description automatically generated with low confidence">
            <a:extLst>
              <a:ext uri="{FF2B5EF4-FFF2-40B4-BE49-F238E27FC236}">
                <a16:creationId xmlns:a16="http://schemas.microsoft.com/office/drawing/2014/main" id="{068655A9-CE7B-4758-B78F-B7542F463EB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099734" y="1866900"/>
            <a:ext cx="7721600" cy="4371975"/>
          </a:xfrm>
          <a:prstGeom prst="rect">
            <a:avLst/>
          </a:prstGeom>
        </p:spPr>
      </p:pic>
      <p:sp>
        <p:nvSpPr>
          <p:cNvPr id="6" name="TextBox 5">
            <a:extLst>
              <a:ext uri="{FF2B5EF4-FFF2-40B4-BE49-F238E27FC236}">
                <a16:creationId xmlns:a16="http://schemas.microsoft.com/office/drawing/2014/main" id="{0136DE04-C0FA-460D-B8F0-AA06A0F0FABF}"/>
              </a:ext>
            </a:extLst>
          </p:cNvPr>
          <p:cNvSpPr txBox="1"/>
          <p:nvPr/>
        </p:nvSpPr>
        <p:spPr>
          <a:xfrm>
            <a:off x="2644066" y="7800976"/>
            <a:ext cx="8623491" cy="230832"/>
          </a:xfrm>
          <a:prstGeom prst="rect">
            <a:avLst/>
          </a:prstGeom>
          <a:noFill/>
        </p:spPr>
        <p:txBody>
          <a:bodyPr wrap="square" rtlCol="0">
            <a:spAutoFit/>
          </a:bodyPr>
          <a:lstStyle/>
          <a:p>
            <a:r>
              <a:rPr lang="en-GB" sz="900">
                <a:hlinkClick r:id="rId3" tooltip="http://theromanticvineyard.com/2013/05/21/what-to-do-when-you-dont-know-what-to-do/"/>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23137284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BD222-B405-4F9F-AE4E-C77DF52C5D22}"/>
              </a:ext>
            </a:extLst>
          </p:cNvPr>
          <p:cNvSpPr>
            <a:spLocks noGrp="1"/>
          </p:cNvSpPr>
          <p:nvPr>
            <p:ph type="title"/>
          </p:nvPr>
        </p:nvSpPr>
        <p:spPr>
          <a:xfrm>
            <a:off x="913795" y="609600"/>
            <a:ext cx="10353762" cy="587022"/>
          </a:xfrm>
        </p:spPr>
        <p:txBody>
          <a:bodyPr>
            <a:normAutofit fontScale="90000"/>
          </a:bodyPr>
          <a:lstStyle/>
          <a:p>
            <a:r>
              <a:rPr lang="en-GB" dirty="0"/>
              <a:t>Equality Act 2010</a:t>
            </a:r>
          </a:p>
        </p:txBody>
      </p:sp>
      <p:sp>
        <p:nvSpPr>
          <p:cNvPr id="3" name="Content Placeholder 2">
            <a:extLst>
              <a:ext uri="{FF2B5EF4-FFF2-40B4-BE49-F238E27FC236}">
                <a16:creationId xmlns:a16="http://schemas.microsoft.com/office/drawing/2014/main" id="{D02680D6-2434-4AFF-A7F0-E9A8470E5C52}"/>
              </a:ext>
            </a:extLst>
          </p:cNvPr>
          <p:cNvSpPr>
            <a:spLocks noGrp="1"/>
          </p:cNvSpPr>
          <p:nvPr>
            <p:ph idx="1"/>
          </p:nvPr>
        </p:nvSpPr>
        <p:spPr>
          <a:xfrm>
            <a:off x="0" y="1298222"/>
            <a:ext cx="12192000" cy="5559778"/>
          </a:xfrm>
          <a:solidFill>
            <a:schemeClr val="tx2"/>
          </a:solidFill>
        </p:spPr>
        <p:txBody>
          <a:bodyPr>
            <a:normAutofit fontScale="55000" lnSpcReduction="20000"/>
          </a:bodyPr>
          <a:lstStyle/>
          <a:p>
            <a:pPr marL="0" indent="0">
              <a:buNone/>
            </a:pPr>
            <a:r>
              <a:rPr lang="en-US" sz="3200" i="0" dirty="0">
                <a:solidFill>
                  <a:schemeClr val="bg1">
                    <a:lumMod val="75000"/>
                    <a:lumOff val="25000"/>
                  </a:schemeClr>
                </a:solidFill>
                <a:effectLst/>
                <a:latin typeface="Candara" panose="020E0502030303020204" pitchFamily="34" charset="0"/>
              </a:rPr>
              <a:t>The Equality Act 2010 replaced the previous equalities legislation that evolved over the preceding 45 years. It replaced nine statutes:</a:t>
            </a:r>
          </a:p>
          <a:p>
            <a:pPr marL="0" indent="0">
              <a:buNone/>
            </a:pPr>
            <a:endParaRPr lang="en-US" sz="3200" b="0" i="0" dirty="0">
              <a:solidFill>
                <a:schemeClr val="bg1">
                  <a:lumMod val="75000"/>
                  <a:lumOff val="25000"/>
                </a:schemeClr>
              </a:solidFill>
              <a:effectLst/>
              <a:latin typeface="Roboto"/>
            </a:endParaRPr>
          </a:p>
          <a:p>
            <a:pPr marL="342900" lvl="0" indent="-342900">
              <a:spcAft>
                <a:spcPts val="800"/>
              </a:spcAft>
              <a:buSzPts val="1000"/>
              <a:buFont typeface="Symbol" panose="05050102010706020507" pitchFamily="18" charset="2"/>
              <a:buChar char=""/>
              <a:tabLst>
                <a:tab pos="457200" algn="l"/>
              </a:tabLst>
            </a:pPr>
            <a:r>
              <a:rPr lang="en-GB" sz="3200" dirty="0">
                <a:solidFill>
                  <a:schemeClr val="bg1">
                    <a:lumMod val="75000"/>
                    <a:lumOff val="25000"/>
                  </a:schemeClr>
                </a:solidFill>
                <a:effectLst/>
                <a:latin typeface="Arial" panose="020B0604020202020204" pitchFamily="34" charset="0"/>
                <a:ea typeface="Times New Roman" panose="02020603050405020304" pitchFamily="18" charset="0"/>
                <a:cs typeface="Times New Roman" panose="02020603050405020304" pitchFamily="18" charset="0"/>
              </a:rPr>
              <a:t>the Equal Pay Act 1970</a:t>
            </a:r>
            <a:endParaRPr lang="en-GB" sz="3200" dirty="0">
              <a:solidFill>
                <a:schemeClr val="bg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3200" dirty="0">
                <a:solidFill>
                  <a:schemeClr val="bg1">
                    <a:lumMod val="75000"/>
                    <a:lumOff val="25000"/>
                  </a:schemeClr>
                </a:solidFill>
                <a:effectLst/>
                <a:latin typeface="Arial" panose="020B0604020202020204" pitchFamily="34" charset="0"/>
                <a:ea typeface="Times New Roman" panose="02020603050405020304" pitchFamily="18" charset="0"/>
                <a:cs typeface="Times New Roman" panose="02020603050405020304" pitchFamily="18" charset="0"/>
              </a:rPr>
              <a:t>the Sex Discrimination Act 1975</a:t>
            </a:r>
            <a:endParaRPr lang="en-GB" sz="3200" dirty="0">
              <a:solidFill>
                <a:schemeClr val="bg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3200" dirty="0">
                <a:solidFill>
                  <a:schemeClr val="bg1">
                    <a:lumMod val="75000"/>
                    <a:lumOff val="25000"/>
                  </a:schemeClr>
                </a:solidFill>
                <a:effectLst/>
                <a:latin typeface="Arial" panose="020B0604020202020204" pitchFamily="34" charset="0"/>
                <a:ea typeface="Times New Roman" panose="02020603050405020304" pitchFamily="18" charset="0"/>
                <a:cs typeface="Times New Roman" panose="02020603050405020304" pitchFamily="18" charset="0"/>
              </a:rPr>
              <a:t>the Race Relations Act 1976</a:t>
            </a:r>
            <a:endParaRPr lang="en-GB" sz="3200" dirty="0">
              <a:solidFill>
                <a:schemeClr val="bg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3200" dirty="0">
                <a:solidFill>
                  <a:schemeClr val="bg1">
                    <a:lumMod val="75000"/>
                    <a:lumOff val="25000"/>
                  </a:schemeClr>
                </a:solidFill>
                <a:effectLst/>
                <a:latin typeface="Arial" panose="020B0604020202020204" pitchFamily="34" charset="0"/>
                <a:ea typeface="Times New Roman" panose="02020603050405020304" pitchFamily="18" charset="0"/>
                <a:cs typeface="Times New Roman" panose="02020603050405020304" pitchFamily="18" charset="0"/>
              </a:rPr>
              <a:t>the Disability Discrimination Act 1995</a:t>
            </a:r>
            <a:endParaRPr lang="en-GB" sz="3200" dirty="0">
              <a:solidFill>
                <a:schemeClr val="bg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3200" dirty="0">
                <a:solidFill>
                  <a:schemeClr val="bg1">
                    <a:lumMod val="75000"/>
                    <a:lumOff val="25000"/>
                  </a:schemeClr>
                </a:solidFill>
                <a:effectLst/>
                <a:latin typeface="Arial" panose="020B0604020202020204" pitchFamily="34" charset="0"/>
                <a:ea typeface="Times New Roman" panose="02020603050405020304" pitchFamily="18" charset="0"/>
                <a:cs typeface="Times New Roman" panose="02020603050405020304" pitchFamily="18" charset="0"/>
              </a:rPr>
              <a:t>the Employment Equality (Religion or Belief) Regulations 2003</a:t>
            </a:r>
            <a:endParaRPr lang="en-GB" sz="3200" dirty="0">
              <a:solidFill>
                <a:schemeClr val="bg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3200" dirty="0">
                <a:solidFill>
                  <a:schemeClr val="bg1">
                    <a:lumMod val="75000"/>
                    <a:lumOff val="25000"/>
                  </a:schemeClr>
                </a:solidFill>
                <a:effectLst/>
                <a:latin typeface="Arial" panose="020B0604020202020204" pitchFamily="34" charset="0"/>
                <a:ea typeface="Times New Roman" panose="02020603050405020304" pitchFamily="18" charset="0"/>
                <a:cs typeface="Times New Roman" panose="02020603050405020304" pitchFamily="18" charset="0"/>
              </a:rPr>
              <a:t>the Employment Equality (Sexual Orientation) Regulations 2003</a:t>
            </a:r>
            <a:endParaRPr lang="en-GB" sz="3200" dirty="0">
              <a:solidFill>
                <a:schemeClr val="bg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3200" dirty="0">
                <a:solidFill>
                  <a:schemeClr val="bg1">
                    <a:lumMod val="75000"/>
                    <a:lumOff val="25000"/>
                  </a:schemeClr>
                </a:solidFill>
                <a:effectLst/>
                <a:latin typeface="Arial" panose="020B0604020202020204" pitchFamily="34" charset="0"/>
                <a:ea typeface="Times New Roman" panose="02020603050405020304" pitchFamily="18" charset="0"/>
                <a:cs typeface="Times New Roman" panose="02020603050405020304" pitchFamily="18" charset="0"/>
              </a:rPr>
              <a:t>the Employment Equality (Age) Regulations 2006</a:t>
            </a:r>
            <a:endParaRPr lang="en-GB" sz="3200" dirty="0">
              <a:solidFill>
                <a:schemeClr val="bg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3200" dirty="0">
                <a:solidFill>
                  <a:schemeClr val="bg1">
                    <a:lumMod val="75000"/>
                    <a:lumOff val="25000"/>
                  </a:schemeClr>
                </a:solidFill>
                <a:effectLst/>
                <a:latin typeface="Arial" panose="020B0604020202020204" pitchFamily="34" charset="0"/>
                <a:ea typeface="Times New Roman" panose="02020603050405020304" pitchFamily="18" charset="0"/>
                <a:cs typeface="Times New Roman" panose="02020603050405020304" pitchFamily="18" charset="0"/>
              </a:rPr>
              <a:t>the Equality Act 2006, Part 2</a:t>
            </a:r>
            <a:endParaRPr lang="en-GB" sz="3200" dirty="0">
              <a:solidFill>
                <a:schemeClr val="bg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3200" dirty="0">
                <a:solidFill>
                  <a:schemeClr val="bg1">
                    <a:lumMod val="75000"/>
                    <a:lumOff val="25000"/>
                  </a:schemeClr>
                </a:solidFill>
                <a:effectLst/>
                <a:latin typeface="Arial" panose="020B0604020202020204" pitchFamily="34" charset="0"/>
                <a:ea typeface="Times New Roman" panose="02020603050405020304" pitchFamily="18" charset="0"/>
                <a:cs typeface="Times New Roman" panose="02020603050405020304" pitchFamily="18" charset="0"/>
              </a:rPr>
              <a:t>the Equality Act (Sexual Orientation) Regulations 2007</a:t>
            </a:r>
          </a:p>
          <a:p>
            <a:pPr marL="342900" lvl="0" indent="-342900">
              <a:spcAft>
                <a:spcPts val="800"/>
              </a:spcAft>
              <a:buSzPts val="1000"/>
              <a:buFont typeface="Symbol" panose="05050102010706020507" pitchFamily="18" charset="2"/>
              <a:buChar char=""/>
              <a:tabLst>
                <a:tab pos="457200" algn="l"/>
              </a:tabLst>
            </a:pPr>
            <a:endParaRPr lang="en-GB" sz="3200" b="1" dirty="0">
              <a:solidFill>
                <a:schemeClr val="bg1">
                  <a:lumMod val="75000"/>
                  <a:lumOff val="25000"/>
                </a:schemeClr>
              </a:solidFill>
              <a:effectLst/>
              <a:latin typeface="Arial" panose="020B0604020202020204" pitchFamily="34" charset="0"/>
              <a:ea typeface="Times New Roman" panose="02020603050405020304" pitchFamily="18" charset="0"/>
              <a:cs typeface="Times New Roman" panose="02020603050405020304" pitchFamily="18" charset="0"/>
            </a:endParaRPr>
          </a:p>
          <a:p>
            <a:pPr marL="0" lvl="0" indent="0">
              <a:spcAft>
                <a:spcPts val="800"/>
              </a:spcAft>
              <a:buSzPts val="1000"/>
              <a:buNone/>
              <a:tabLst>
                <a:tab pos="457200" algn="l"/>
              </a:tabLst>
            </a:pPr>
            <a:r>
              <a:rPr lang="en-GB" sz="2400" dirty="0">
                <a:solidFill>
                  <a:schemeClr val="bg1">
                    <a:lumMod val="75000"/>
                    <a:lumOff val="25000"/>
                  </a:schemeClr>
                </a:solidFill>
                <a:latin typeface="Arial" panose="020B0604020202020204" pitchFamily="34" charset="0"/>
                <a:ea typeface="Calibri" panose="020F0502020204030204" pitchFamily="34" charset="0"/>
                <a:cs typeface="Times New Roman" panose="02020603050405020304" pitchFamily="18" charset="0"/>
              </a:rPr>
              <a:t>(Equality and Human Rights Commission, 2019)</a:t>
            </a:r>
            <a:endParaRPr lang="en-GB" sz="2400" dirty="0">
              <a:solidFill>
                <a:schemeClr val="bg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TextBox 3">
            <a:extLst>
              <a:ext uri="{FF2B5EF4-FFF2-40B4-BE49-F238E27FC236}">
                <a16:creationId xmlns:a16="http://schemas.microsoft.com/office/drawing/2014/main" id="{10F376DD-4985-4287-B286-CFA1F6D059AB}"/>
              </a:ext>
            </a:extLst>
          </p:cNvPr>
          <p:cNvSpPr txBox="1"/>
          <p:nvPr/>
        </p:nvSpPr>
        <p:spPr>
          <a:xfrm>
            <a:off x="7456310" y="2077301"/>
            <a:ext cx="3894667" cy="2308324"/>
          </a:xfrm>
          <a:prstGeom prst="rect">
            <a:avLst/>
          </a:prstGeom>
          <a:noFill/>
          <a:ln>
            <a:solidFill>
              <a:schemeClr val="tx2"/>
            </a:solidFill>
          </a:ln>
        </p:spPr>
        <p:txBody>
          <a:bodyPr wrap="square" rtlCol="0">
            <a:spAutoFit/>
          </a:bodyPr>
          <a:lstStyle/>
          <a:p>
            <a:r>
              <a:rPr lang="en-GB" sz="2400" dirty="0">
                <a:solidFill>
                  <a:schemeClr val="bg1"/>
                </a:solidFill>
              </a:rPr>
              <a:t>It makes it </a:t>
            </a:r>
            <a:r>
              <a:rPr lang="en-GB" sz="2400" dirty="0">
                <a:solidFill>
                  <a:srgbClr val="00B050"/>
                </a:solidFill>
              </a:rPr>
              <a:t>law</a:t>
            </a:r>
            <a:r>
              <a:rPr lang="en-GB" sz="2400" dirty="0">
                <a:solidFill>
                  <a:schemeClr val="bg1"/>
                </a:solidFill>
              </a:rPr>
              <a:t> that every </a:t>
            </a:r>
            <a:r>
              <a:rPr lang="en-GB" sz="2400" dirty="0">
                <a:solidFill>
                  <a:srgbClr val="00B050"/>
                </a:solidFill>
              </a:rPr>
              <a:t>private, public and voluntary sector </a:t>
            </a:r>
            <a:r>
              <a:rPr lang="en-GB" sz="2400" dirty="0">
                <a:solidFill>
                  <a:schemeClr val="bg1"/>
                </a:solidFill>
              </a:rPr>
              <a:t>must </a:t>
            </a:r>
            <a:r>
              <a:rPr lang="en-GB" sz="2400" b="1" dirty="0">
                <a:solidFill>
                  <a:srgbClr val="00B050"/>
                </a:solidFill>
              </a:rPr>
              <a:t>not discriminate </a:t>
            </a:r>
            <a:r>
              <a:rPr lang="en-GB" sz="2400" dirty="0">
                <a:solidFill>
                  <a:schemeClr val="bg1"/>
                </a:solidFill>
              </a:rPr>
              <a:t>against</a:t>
            </a:r>
            <a:r>
              <a:rPr lang="en-GB" sz="2400" dirty="0">
                <a:solidFill>
                  <a:srgbClr val="00B050"/>
                </a:solidFill>
              </a:rPr>
              <a:t> employees </a:t>
            </a:r>
            <a:r>
              <a:rPr lang="en-GB" sz="2400" dirty="0">
                <a:solidFill>
                  <a:schemeClr val="bg1"/>
                </a:solidFill>
              </a:rPr>
              <a:t>and </a:t>
            </a:r>
            <a:r>
              <a:rPr lang="en-GB" sz="2400" dirty="0">
                <a:solidFill>
                  <a:srgbClr val="00B050"/>
                </a:solidFill>
              </a:rPr>
              <a:t>service users</a:t>
            </a:r>
            <a:r>
              <a:rPr lang="en-GB" sz="2400" dirty="0">
                <a:solidFill>
                  <a:schemeClr val="bg1"/>
                </a:solidFill>
              </a:rPr>
              <a:t> because of </a:t>
            </a:r>
            <a:r>
              <a:rPr lang="en-GB" sz="2400" b="1" dirty="0">
                <a:solidFill>
                  <a:srgbClr val="FF0000"/>
                </a:solidFill>
              </a:rPr>
              <a:t>particular characteristics ?</a:t>
            </a:r>
          </a:p>
        </p:txBody>
      </p:sp>
      <p:pic>
        <p:nvPicPr>
          <p:cNvPr id="6" name="Picture 5" descr="Icon&#10;&#10;Description automatically generated">
            <a:extLst>
              <a:ext uri="{FF2B5EF4-FFF2-40B4-BE49-F238E27FC236}">
                <a16:creationId xmlns:a16="http://schemas.microsoft.com/office/drawing/2014/main" id="{3BDCB257-EE43-4DF0-896C-712295A53B2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403644" y="4143022"/>
            <a:ext cx="2506134" cy="2506134"/>
          </a:xfrm>
          <a:prstGeom prst="rect">
            <a:avLst/>
          </a:prstGeom>
        </p:spPr>
      </p:pic>
      <p:sp>
        <p:nvSpPr>
          <p:cNvPr id="7" name="TextBox 6">
            <a:extLst>
              <a:ext uri="{FF2B5EF4-FFF2-40B4-BE49-F238E27FC236}">
                <a16:creationId xmlns:a16="http://schemas.microsoft.com/office/drawing/2014/main" id="{B7B74524-678E-4B80-815C-AA4A48FFF098}"/>
              </a:ext>
            </a:extLst>
          </p:cNvPr>
          <p:cNvSpPr txBox="1"/>
          <p:nvPr/>
        </p:nvSpPr>
        <p:spPr>
          <a:xfrm>
            <a:off x="9403644" y="7062452"/>
            <a:ext cx="2475741" cy="369332"/>
          </a:xfrm>
          <a:prstGeom prst="rect">
            <a:avLst/>
          </a:prstGeom>
          <a:noFill/>
        </p:spPr>
        <p:txBody>
          <a:bodyPr wrap="square" rtlCol="0">
            <a:spAutoFit/>
          </a:bodyPr>
          <a:lstStyle/>
          <a:p>
            <a:r>
              <a:rPr lang="en-GB" sz="900">
                <a:hlinkClick r:id="rId3" tooltip="https://freepngimg.com/png/72547-thinking-photography-question-mark-man-stock"/>
              </a:rPr>
              <a:t>This Photo</a:t>
            </a:r>
            <a:r>
              <a:rPr lang="en-GB" sz="900"/>
              <a:t> by Unknown Author is licensed under </a:t>
            </a:r>
            <a:r>
              <a:rPr lang="en-GB" sz="900">
                <a:hlinkClick r:id="rId4" tooltip="https://creativecommons.org/licenses/by-nc/3.0/"/>
              </a:rPr>
              <a:t>CC BY-NC</a:t>
            </a:r>
            <a:endParaRPr lang="en-GB" sz="900"/>
          </a:p>
        </p:txBody>
      </p:sp>
    </p:spTree>
    <p:extLst>
      <p:ext uri="{BB962C8B-B14F-4D97-AF65-F5344CB8AC3E}">
        <p14:creationId xmlns:p14="http://schemas.microsoft.com/office/powerpoint/2010/main" val="11772021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3D9BD5-A493-4B97-963D-60135D533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F759AF4-E342-4E60-8A32-C44A328F2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202F1D-00E2-4776-8363-4994F3B5F4E0}"/>
              </a:ext>
            </a:extLst>
          </p:cNvPr>
          <p:cNvSpPr>
            <a:spLocks noGrp="1"/>
          </p:cNvSpPr>
          <p:nvPr>
            <p:ph type="title"/>
          </p:nvPr>
        </p:nvSpPr>
        <p:spPr>
          <a:xfrm>
            <a:off x="924443" y="1023257"/>
            <a:ext cx="3732902" cy="4570457"/>
          </a:xfrm>
          <a:effectLst/>
        </p:spPr>
        <p:txBody>
          <a:bodyPr>
            <a:normAutofit/>
          </a:bodyPr>
          <a:lstStyle/>
          <a:p>
            <a:pPr algn="l"/>
            <a:r>
              <a:rPr lang="en-GB" b="1" dirty="0">
                <a:solidFill>
                  <a:schemeClr val="tx1"/>
                </a:solidFill>
              </a:rPr>
              <a:t>EQUALITY ACT 2010</a:t>
            </a:r>
          </a:p>
        </p:txBody>
      </p:sp>
      <p:cxnSp>
        <p:nvCxnSpPr>
          <p:cNvPr id="12" name="Straight Connector 11">
            <a:extLst>
              <a:ext uri="{FF2B5EF4-FFF2-40B4-BE49-F238E27FC236}">
                <a16:creationId xmlns:a16="http://schemas.microsoft.com/office/drawing/2014/main" id="{A49B2805-6469-407A-A68A-BB85AC8A8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164ADB7-1A6A-4F90-8DF7-1B5BEF99237D}"/>
              </a:ext>
            </a:extLst>
          </p:cNvPr>
          <p:cNvSpPr>
            <a:spLocks noGrp="1"/>
          </p:cNvSpPr>
          <p:nvPr>
            <p:ph idx="1"/>
          </p:nvPr>
        </p:nvSpPr>
        <p:spPr>
          <a:xfrm>
            <a:off x="5249576" y="757238"/>
            <a:ext cx="6620860" cy="5780722"/>
          </a:xfrm>
          <a:effectLst/>
        </p:spPr>
        <p:txBody>
          <a:bodyPr anchor="ctr">
            <a:normAutofit/>
          </a:bodyPr>
          <a:lstStyle/>
          <a:p>
            <a:pPr marL="36900" indent="0">
              <a:lnSpc>
                <a:spcPct val="100000"/>
              </a:lnSpc>
              <a:buNone/>
            </a:pPr>
            <a:r>
              <a:rPr lang="en-GB" sz="2800" b="1" dirty="0">
                <a:solidFill>
                  <a:srgbClr val="FF0000"/>
                </a:solidFill>
              </a:rPr>
              <a:t>LETS RECAP..</a:t>
            </a:r>
            <a:r>
              <a:rPr kumimoji="0" lang="en-US" sz="2800" b="1" i="0" u="none" strike="noStrike" kern="1200" cap="none" spc="0" normalizeH="0" baseline="0" noProof="0" dirty="0">
                <a:ln>
                  <a:noFill/>
                </a:ln>
                <a:solidFill>
                  <a:srgbClr val="FF0000"/>
                </a:solidFill>
                <a:effectLst/>
                <a:uLnTx/>
                <a:uFillTx/>
                <a:latin typeface="Calibri" panose="020F0502020204030204"/>
                <a:ea typeface="+mn-ea"/>
                <a:cs typeface="+mn-cs"/>
              </a:rPr>
              <a:t> </a:t>
            </a:r>
          </a:p>
          <a:p>
            <a:pPr>
              <a:lnSpc>
                <a:spcPct val="100000"/>
              </a:lnSpc>
            </a:pPr>
            <a:r>
              <a:rPr kumimoji="0" lang="en-US" sz="2800" b="1" i="0" u="none" strike="noStrike" kern="1200" cap="none" spc="0" normalizeH="0" baseline="0" noProof="0" dirty="0">
                <a:ln>
                  <a:noFill/>
                </a:ln>
                <a:solidFill>
                  <a:srgbClr val="00B050"/>
                </a:solidFill>
                <a:effectLst/>
                <a:uLnTx/>
                <a:uFillTx/>
                <a:ea typeface="+mn-ea"/>
                <a:cs typeface="+mn-cs"/>
              </a:rPr>
              <a:t>Equality</a:t>
            </a:r>
            <a:r>
              <a:rPr kumimoji="0" lang="en-US" sz="2800" b="0" i="0" u="none" strike="noStrike" kern="1200" cap="none" spc="0" normalizeH="0" baseline="0" noProof="0" dirty="0">
                <a:ln>
                  <a:noFill/>
                </a:ln>
                <a:solidFill>
                  <a:srgbClr val="00B050"/>
                </a:solidFill>
                <a:effectLst/>
                <a:uLnTx/>
                <a:uFillTx/>
                <a:ea typeface="+mn-ea"/>
                <a:cs typeface="+mn-cs"/>
              </a:rPr>
              <a:t> </a:t>
            </a:r>
            <a:r>
              <a:rPr kumimoji="0" lang="en-US" sz="2800" b="0" i="0" u="none" strike="noStrike" kern="1200" cap="none" spc="0" normalizeH="0" baseline="0" noProof="0" dirty="0">
                <a:ln>
                  <a:noFill/>
                </a:ln>
                <a:effectLst/>
                <a:uLnTx/>
                <a:uFillTx/>
                <a:ea typeface="+mn-ea"/>
                <a:cs typeface="+mn-cs"/>
              </a:rPr>
              <a:t>of opportunity is about ensuring everybody has an equal chance to take up opportunities and also to make full use of the opportunities on offer and to fulfil their potential.</a:t>
            </a:r>
          </a:p>
          <a:p>
            <a:pPr>
              <a:lnSpc>
                <a:spcPct val="100000"/>
              </a:lnSpc>
            </a:pPr>
            <a:endParaRPr lang="en-US" sz="2800" dirty="0"/>
          </a:p>
          <a:p>
            <a:pPr>
              <a:lnSpc>
                <a:spcPct val="100000"/>
              </a:lnSpc>
            </a:pPr>
            <a:r>
              <a:rPr lang="en-US" sz="2800" b="1" dirty="0">
                <a:solidFill>
                  <a:srgbClr val="00B050"/>
                </a:solidFill>
              </a:rPr>
              <a:t>Diversity</a:t>
            </a:r>
            <a:r>
              <a:rPr lang="en-US" sz="2800" dirty="0"/>
              <a:t> is about taking account of the differences between people and groups of people and placing a positive value on those differences.</a:t>
            </a:r>
          </a:p>
          <a:p>
            <a:pPr>
              <a:lnSpc>
                <a:spcPct val="100000"/>
              </a:lnSpc>
            </a:pPr>
            <a:endParaRPr lang="en-GB" dirty="0"/>
          </a:p>
        </p:txBody>
      </p:sp>
    </p:spTree>
    <p:extLst>
      <p:ext uri="{BB962C8B-B14F-4D97-AF65-F5344CB8AC3E}">
        <p14:creationId xmlns:p14="http://schemas.microsoft.com/office/powerpoint/2010/main" val="2883331479"/>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FAB84-0E14-40D9-A485-40808B932822}"/>
              </a:ext>
            </a:extLst>
          </p:cNvPr>
          <p:cNvSpPr>
            <a:spLocks noGrp="1"/>
          </p:cNvSpPr>
          <p:nvPr>
            <p:ph type="title"/>
          </p:nvPr>
        </p:nvSpPr>
        <p:spPr>
          <a:xfrm>
            <a:off x="693703" y="445911"/>
            <a:ext cx="10804593" cy="1257300"/>
          </a:xfrm>
        </p:spPr>
        <p:txBody>
          <a:bodyPr>
            <a:normAutofit fontScale="90000"/>
          </a:bodyPr>
          <a:lstStyle/>
          <a:p>
            <a:r>
              <a:rPr lang="en-GB" dirty="0"/>
              <a:t>group work:</a:t>
            </a:r>
            <a:r>
              <a:rPr kumimoji="0" lang="en-GB" sz="2400" b="0" i="0" u="none" strike="noStrike" kern="1200" cap="none" spc="0" normalizeH="0" baseline="0" noProof="0" dirty="0">
                <a:ln>
                  <a:solidFill>
                    <a:prstClr val="black">
                      <a:lumMod val="75000"/>
                      <a:lumOff val="25000"/>
                      <a:alpha val="10000"/>
                    </a:prstClr>
                  </a:solidFill>
                </a:ln>
                <a:solidFill>
                  <a:srgbClr val="F4EDD8"/>
                </a:solidFill>
                <a:effectLst>
                  <a:outerShdw blurRad="9525" dist="25400" dir="14640000" algn="tl" rotWithShape="0">
                    <a:prstClr val="black">
                      <a:alpha val="30000"/>
                    </a:prstClr>
                  </a:outerShdw>
                </a:effectLst>
                <a:uLnTx/>
                <a:uFillTx/>
                <a:latin typeface="Goudy Old Style"/>
                <a:ea typeface="+mn-ea"/>
                <a:cs typeface="+mn-cs"/>
              </a:rPr>
              <a:t> Be sure to use quality resources: government websites for example: peer reviewed journals: published literature to ensure your information is reliable and of high standard.</a:t>
            </a:r>
            <a:endParaRPr lang="en-GB" dirty="0"/>
          </a:p>
        </p:txBody>
      </p:sp>
      <p:sp>
        <p:nvSpPr>
          <p:cNvPr id="3" name="Content Placeholder 2">
            <a:extLst>
              <a:ext uri="{FF2B5EF4-FFF2-40B4-BE49-F238E27FC236}">
                <a16:creationId xmlns:a16="http://schemas.microsoft.com/office/drawing/2014/main" id="{DF738C78-D272-4459-BF1F-0F25DD31AEE7}"/>
              </a:ext>
            </a:extLst>
          </p:cNvPr>
          <p:cNvSpPr>
            <a:spLocks noGrp="1"/>
          </p:cNvSpPr>
          <p:nvPr>
            <p:ph idx="1"/>
          </p:nvPr>
        </p:nvSpPr>
        <p:spPr>
          <a:xfrm>
            <a:off x="0" y="1866900"/>
            <a:ext cx="12192000" cy="4545189"/>
          </a:xfrm>
          <a:solidFill>
            <a:schemeClr val="tx1"/>
          </a:solidFill>
        </p:spPr>
        <p:txBody>
          <a:bodyPr>
            <a:normAutofit fontScale="92500"/>
          </a:bodyPr>
          <a:lstStyle/>
          <a:p>
            <a:pPr>
              <a:lnSpc>
                <a:spcPct val="100000"/>
              </a:lnSpc>
            </a:pPr>
            <a:r>
              <a:rPr lang="en-GB" sz="2400" b="1" dirty="0">
                <a:solidFill>
                  <a:schemeClr val="bg1"/>
                </a:solidFill>
              </a:rPr>
              <a:t>Work in groups to discuss the following questions:</a:t>
            </a:r>
          </a:p>
          <a:p>
            <a:pPr>
              <a:lnSpc>
                <a:spcPct val="100000"/>
              </a:lnSpc>
            </a:pPr>
            <a:r>
              <a:rPr lang="en-GB" sz="2400" dirty="0">
                <a:solidFill>
                  <a:schemeClr val="bg1"/>
                </a:solidFill>
              </a:rPr>
              <a:t>1: what year was the Equality Act introduced?</a:t>
            </a:r>
          </a:p>
          <a:p>
            <a:pPr>
              <a:lnSpc>
                <a:spcPct val="100000"/>
              </a:lnSpc>
            </a:pPr>
            <a:r>
              <a:rPr lang="en-GB" sz="2400" dirty="0">
                <a:solidFill>
                  <a:schemeClr val="bg1"/>
                </a:solidFill>
              </a:rPr>
              <a:t>2: name all characteristics which are protected by the Equality Act 2010</a:t>
            </a:r>
          </a:p>
          <a:p>
            <a:pPr>
              <a:lnSpc>
                <a:spcPct val="100000"/>
              </a:lnSpc>
            </a:pPr>
            <a:r>
              <a:rPr lang="en-GB" sz="2400" dirty="0">
                <a:solidFill>
                  <a:schemeClr val="bg1"/>
                </a:solidFill>
              </a:rPr>
              <a:t>2: name 3 things that are not a protected characteristic- hair colour for example</a:t>
            </a:r>
          </a:p>
          <a:p>
            <a:pPr>
              <a:lnSpc>
                <a:spcPct val="100000"/>
              </a:lnSpc>
            </a:pPr>
            <a:r>
              <a:rPr lang="en-GB" sz="2400" dirty="0">
                <a:solidFill>
                  <a:schemeClr val="bg1"/>
                </a:solidFill>
              </a:rPr>
              <a:t>4: what is positive action?</a:t>
            </a:r>
          </a:p>
          <a:p>
            <a:pPr>
              <a:lnSpc>
                <a:spcPct val="100000"/>
              </a:lnSpc>
            </a:pPr>
            <a:r>
              <a:rPr lang="en-GB" sz="2400" dirty="0">
                <a:solidFill>
                  <a:schemeClr val="bg1"/>
                </a:solidFill>
              </a:rPr>
              <a:t>5: definition of unlawful discrimination</a:t>
            </a:r>
          </a:p>
          <a:p>
            <a:pPr>
              <a:lnSpc>
                <a:spcPct val="100000"/>
              </a:lnSpc>
            </a:pPr>
            <a:r>
              <a:rPr lang="en-GB" sz="2400" dirty="0">
                <a:solidFill>
                  <a:schemeClr val="bg1"/>
                </a:solidFill>
              </a:rPr>
              <a:t>6: public bodies have a duty under the Equality Act to…..(finish the sentence)</a:t>
            </a:r>
          </a:p>
          <a:p>
            <a:pPr>
              <a:lnSpc>
                <a:spcPct val="100000"/>
              </a:lnSpc>
            </a:pPr>
            <a:r>
              <a:rPr lang="en-GB" sz="2400" dirty="0">
                <a:solidFill>
                  <a:schemeClr val="bg1"/>
                </a:solidFill>
              </a:rPr>
              <a:t>7: the Equality Act makes it law that certain organisations and individuals must not discriminate</a:t>
            </a:r>
          </a:p>
          <a:p>
            <a:pPr>
              <a:lnSpc>
                <a:spcPct val="100000"/>
              </a:lnSpc>
            </a:pPr>
            <a:r>
              <a:rPr lang="en-GB" sz="2400" dirty="0">
                <a:solidFill>
                  <a:schemeClr val="bg1"/>
                </a:solidFill>
              </a:rPr>
              <a:t> against people with protected characteristics. Which three organisations are these…..P…., P…. V…….</a:t>
            </a:r>
          </a:p>
          <a:p>
            <a:endParaRPr lang="en-GB" dirty="0"/>
          </a:p>
        </p:txBody>
      </p:sp>
    </p:spTree>
    <p:extLst>
      <p:ext uri="{BB962C8B-B14F-4D97-AF65-F5344CB8AC3E}">
        <p14:creationId xmlns:p14="http://schemas.microsoft.com/office/powerpoint/2010/main" val="1843502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81B2B-900B-43D8-8ED5-61F6384C4A14}"/>
              </a:ext>
            </a:extLst>
          </p:cNvPr>
          <p:cNvSpPr>
            <a:spLocks noGrp="1"/>
          </p:cNvSpPr>
          <p:nvPr>
            <p:ph type="title"/>
          </p:nvPr>
        </p:nvSpPr>
        <p:spPr/>
        <p:txBody>
          <a:bodyPr/>
          <a:lstStyle/>
          <a:p>
            <a:r>
              <a:rPr lang="en-GB" dirty="0"/>
              <a:t>WHY?</a:t>
            </a:r>
          </a:p>
        </p:txBody>
      </p:sp>
      <p:sp>
        <p:nvSpPr>
          <p:cNvPr id="3" name="Content Placeholder 2">
            <a:extLst>
              <a:ext uri="{FF2B5EF4-FFF2-40B4-BE49-F238E27FC236}">
                <a16:creationId xmlns:a16="http://schemas.microsoft.com/office/drawing/2014/main" id="{7025FBDF-AC87-4A3E-B915-0AC5D2536CD2}"/>
              </a:ext>
            </a:extLst>
          </p:cNvPr>
          <p:cNvSpPr>
            <a:spLocks noGrp="1"/>
          </p:cNvSpPr>
          <p:nvPr>
            <p:ph idx="1"/>
          </p:nvPr>
        </p:nvSpPr>
        <p:spPr/>
        <p:txBody>
          <a:bodyPr/>
          <a:lstStyle/>
          <a:p>
            <a:pPr algn="ctr"/>
            <a:r>
              <a:rPr lang="en-US" sz="3200" dirty="0">
                <a:solidFill>
                  <a:srgbClr val="92D050"/>
                </a:solidFill>
              </a:rPr>
              <a:t>To improve a persons life chances by ensuring that they can access services, getting the quality needed.</a:t>
            </a:r>
          </a:p>
          <a:p>
            <a:pPr marL="36900" indent="0" algn="ctr">
              <a:buNone/>
            </a:pPr>
            <a:r>
              <a:rPr lang="en-US" sz="3200" dirty="0">
                <a:solidFill>
                  <a:srgbClr val="92D050"/>
                </a:solidFill>
              </a:rPr>
              <a:t> (Munro Review- reduce bureaucracy )</a:t>
            </a:r>
          </a:p>
          <a:p>
            <a:endParaRPr lang="en-GB" dirty="0"/>
          </a:p>
        </p:txBody>
      </p:sp>
    </p:spTree>
    <p:extLst>
      <p:ext uri="{BB962C8B-B14F-4D97-AF65-F5344CB8AC3E}">
        <p14:creationId xmlns:p14="http://schemas.microsoft.com/office/powerpoint/2010/main" val="35719066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4" descr="Icon&#10;&#10;Description automatically generated">
            <a:extLst>
              <a:ext uri="{FF2B5EF4-FFF2-40B4-BE49-F238E27FC236}">
                <a16:creationId xmlns:a16="http://schemas.microsoft.com/office/drawing/2014/main" id="{6621489A-BF28-4E70-8562-83FAB9E102CB}"/>
              </a:ext>
            </a:extLst>
          </p:cNvPr>
          <p:cNvPicPr>
            <a:picLocks noChangeAspect="1"/>
          </p:cNvPicPr>
          <p:nvPr/>
        </p:nvPicPr>
        <p:blipFill rotWithShape="1">
          <a:blip r:embed="rId2">
            <a:alphaModFix amt="2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435" r="10525" b="3"/>
          <a:stretch/>
        </p:blipFill>
        <p:spPr>
          <a:xfrm>
            <a:off x="20" y="10"/>
            <a:ext cx="12191980" cy="6857990"/>
          </a:xfrm>
          <a:prstGeom prst="rect">
            <a:avLst/>
          </a:prstGeom>
        </p:spPr>
      </p:pic>
      <p:sp>
        <p:nvSpPr>
          <p:cNvPr id="2" name="Title 1">
            <a:extLst>
              <a:ext uri="{FF2B5EF4-FFF2-40B4-BE49-F238E27FC236}">
                <a16:creationId xmlns:a16="http://schemas.microsoft.com/office/drawing/2014/main" id="{592B6934-78C2-40A8-848F-9A96716F4BA3}"/>
              </a:ext>
            </a:extLst>
          </p:cNvPr>
          <p:cNvSpPr>
            <a:spLocks noGrp="1"/>
          </p:cNvSpPr>
          <p:nvPr>
            <p:ph type="title"/>
          </p:nvPr>
        </p:nvSpPr>
        <p:spPr>
          <a:xfrm>
            <a:off x="755751" y="99866"/>
            <a:ext cx="10353762" cy="1257300"/>
          </a:xfrm>
        </p:spPr>
        <p:txBody>
          <a:bodyPr>
            <a:normAutofit/>
          </a:bodyPr>
          <a:lstStyle/>
          <a:p>
            <a:r>
              <a:rPr lang="en-GB" dirty="0"/>
              <a:t>Equality Act 2010: protected characteristics </a:t>
            </a:r>
          </a:p>
        </p:txBody>
      </p:sp>
      <p:sp>
        <p:nvSpPr>
          <p:cNvPr id="3" name="Content Placeholder 2">
            <a:extLst>
              <a:ext uri="{FF2B5EF4-FFF2-40B4-BE49-F238E27FC236}">
                <a16:creationId xmlns:a16="http://schemas.microsoft.com/office/drawing/2014/main" id="{02DDA751-4377-4CBB-8FB2-75C43E662D86}"/>
              </a:ext>
            </a:extLst>
          </p:cNvPr>
          <p:cNvSpPr>
            <a:spLocks noGrp="1"/>
          </p:cNvSpPr>
          <p:nvPr>
            <p:ph idx="1"/>
          </p:nvPr>
        </p:nvSpPr>
        <p:spPr>
          <a:xfrm>
            <a:off x="327396" y="1256977"/>
            <a:ext cx="11210471" cy="5400968"/>
          </a:xfrm>
          <a:solidFill>
            <a:schemeClr val="tx1"/>
          </a:solidFill>
          <a:ln>
            <a:noFill/>
          </a:ln>
          <a:effectLst/>
          <a:scene3d>
            <a:camera prst="orthographicFront">
              <a:rot lat="0" lon="0" rev="0"/>
            </a:camera>
            <a:lightRig rig="chilly" dir="t">
              <a:rot lat="0" lon="0" rev="18480000"/>
            </a:lightRig>
          </a:scene3d>
          <a:sp3d prstMaterial="clear">
            <a:bevelT h="63500"/>
          </a:sp3d>
        </p:spPr>
        <p:txBody>
          <a:bodyPr anchor="ctr">
            <a:normAutofit fontScale="92500" lnSpcReduction="1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tx1"/>
                </a:solidFill>
                <a:effectLst/>
                <a:uLnTx/>
                <a:uFillTx/>
                <a:latin typeface="Calibri" panose="020F0502020204030204"/>
                <a:ea typeface="+mn-ea"/>
                <a:cs typeface="+mn-cs"/>
              </a:rPr>
              <a:t>1- AGE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tx1"/>
                </a:solidFill>
                <a:effectLst/>
                <a:uLnTx/>
                <a:uFillTx/>
                <a:latin typeface="Calibri" panose="020F0502020204030204"/>
                <a:ea typeface="+mn-ea"/>
                <a:cs typeface="+mn-cs"/>
              </a:rPr>
              <a:t>2-DISABILITY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tx1"/>
                </a:solidFill>
                <a:effectLst/>
                <a:uLnTx/>
                <a:uFillTx/>
                <a:latin typeface="Calibri" panose="020F0502020204030204"/>
                <a:ea typeface="+mn-ea"/>
                <a:cs typeface="+mn-cs"/>
              </a:rPr>
              <a:t>3-GENDER REASSIGNMENT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tx1"/>
                </a:solidFill>
                <a:effectLst/>
                <a:uLnTx/>
                <a:uFillTx/>
                <a:latin typeface="Calibri" panose="020F0502020204030204"/>
                <a:ea typeface="+mn-ea"/>
                <a:cs typeface="+mn-cs"/>
              </a:rPr>
              <a:t>4-MARRIAGE AND CIVIL PARTNERSHIP</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tx1"/>
                </a:solidFill>
                <a:effectLst/>
                <a:uLnTx/>
                <a:uFillTx/>
                <a:latin typeface="Calibri" panose="020F0502020204030204"/>
                <a:ea typeface="+mn-ea"/>
                <a:cs typeface="+mn-cs"/>
              </a:rPr>
              <a:t>5-PREGNANCY OR MATERNITY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tx1"/>
                </a:solidFill>
                <a:effectLst/>
                <a:uLnTx/>
                <a:uFillTx/>
                <a:latin typeface="Calibri" panose="020F0502020204030204"/>
                <a:ea typeface="+mn-ea"/>
                <a:cs typeface="+mn-cs"/>
              </a:rPr>
              <a:t>6-RACE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tx1"/>
                </a:solidFill>
                <a:effectLst/>
                <a:uLnTx/>
                <a:uFillTx/>
                <a:latin typeface="Calibri" panose="020F0502020204030204"/>
                <a:ea typeface="+mn-ea"/>
                <a:cs typeface="+mn-cs"/>
              </a:rPr>
              <a:t>7-RELIGION OR BELIEF</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tx1"/>
                </a:solidFill>
                <a:effectLst/>
                <a:uLnTx/>
                <a:uFillTx/>
                <a:latin typeface="Calibri" panose="020F0502020204030204"/>
                <a:ea typeface="+mn-ea"/>
                <a:cs typeface="+mn-cs"/>
              </a:rPr>
              <a:t>8-SEX</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tx1"/>
                </a:solidFill>
                <a:effectLst/>
                <a:uLnTx/>
                <a:uFillTx/>
                <a:latin typeface="Calibri" panose="020F0502020204030204"/>
                <a:ea typeface="+mn-ea"/>
                <a:cs typeface="+mn-cs"/>
              </a:rPr>
              <a:t>9-SEXUAL ORIENTATION (GAY, LESBIAN OR BISEXUAL)</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rPr>
              <a:t>(Strategic Equality Plan Equality Aims, Objectives &amp; Actions 2020-20-Chapter 1: Equality and the Law in Wales This chapter sets out the main parts of the legal framework which underpins our Strategic Equality Plan.) </a:t>
            </a:r>
            <a:endParaRPr kumimoji="0" lang="en-GB" sz="2100" b="0" i="0" u="none" strike="noStrike" kern="1200" cap="none" spc="0" normalizeH="0" baseline="0" noProof="0" dirty="0">
              <a:ln>
                <a:noFill/>
              </a:ln>
              <a:solidFill>
                <a:srgbClr val="000000"/>
              </a:solidFill>
              <a:effectLst/>
              <a:uLnTx/>
              <a:uFillTx/>
              <a:latin typeface="Calibri" panose="020F0502020204030204"/>
              <a:ea typeface="+mn-ea"/>
              <a:cs typeface="+mn-cs"/>
            </a:endParaRPr>
          </a:p>
          <a:p>
            <a:endParaRPr lang="en-GB" dirty="0"/>
          </a:p>
        </p:txBody>
      </p:sp>
      <p:sp>
        <p:nvSpPr>
          <p:cNvPr id="7" name="TextBox 6">
            <a:extLst>
              <a:ext uri="{FF2B5EF4-FFF2-40B4-BE49-F238E27FC236}">
                <a16:creationId xmlns:a16="http://schemas.microsoft.com/office/drawing/2014/main" id="{3F9D7282-8488-4363-86A4-5459DB64F8C8}"/>
              </a:ext>
            </a:extLst>
          </p:cNvPr>
          <p:cNvSpPr txBox="1"/>
          <p:nvPr/>
        </p:nvSpPr>
        <p:spPr>
          <a:xfrm>
            <a:off x="9806411" y="6657945"/>
            <a:ext cx="238558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cft.vanderbilt.edu/tag/diversit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329966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8CB1D-2378-4EA1-A291-2B697ED1287B}"/>
              </a:ext>
            </a:extLst>
          </p:cNvPr>
          <p:cNvSpPr>
            <a:spLocks noGrp="1"/>
          </p:cNvSpPr>
          <p:nvPr>
            <p:ph type="title"/>
          </p:nvPr>
        </p:nvSpPr>
        <p:spPr>
          <a:xfrm>
            <a:off x="742950" y="294352"/>
            <a:ext cx="10353762" cy="1257300"/>
          </a:xfrm>
        </p:spPr>
        <p:txBody>
          <a:bodyPr/>
          <a:lstStyle/>
          <a:p>
            <a:r>
              <a:rPr lang="en-GB" dirty="0"/>
              <a:t>Protected Characteristics </a:t>
            </a:r>
          </a:p>
        </p:txBody>
      </p:sp>
      <p:sp>
        <p:nvSpPr>
          <p:cNvPr id="3" name="TextBox 2">
            <a:extLst>
              <a:ext uri="{FF2B5EF4-FFF2-40B4-BE49-F238E27FC236}">
                <a16:creationId xmlns:a16="http://schemas.microsoft.com/office/drawing/2014/main" id="{B48BBCA1-5407-4A85-9680-02DB81EBE976}"/>
              </a:ext>
            </a:extLst>
          </p:cNvPr>
          <p:cNvSpPr txBox="1"/>
          <p:nvPr/>
        </p:nvSpPr>
        <p:spPr>
          <a:xfrm>
            <a:off x="600076" y="1866900"/>
            <a:ext cx="11129962" cy="954107"/>
          </a:xfrm>
          <a:prstGeom prst="rect">
            <a:avLst/>
          </a:prstGeom>
          <a:noFill/>
        </p:spPr>
        <p:txBody>
          <a:bodyPr wrap="square" rtlCol="0">
            <a:spAutoFit/>
          </a:bodyPr>
          <a:lstStyle/>
          <a:p>
            <a:r>
              <a:rPr lang="en-GB" sz="2800" dirty="0"/>
              <a:t>What types of discrimination maybe commonly experienced by the following protected  groups of people and why?</a:t>
            </a:r>
          </a:p>
        </p:txBody>
      </p:sp>
      <p:sp>
        <p:nvSpPr>
          <p:cNvPr id="4" name="TextBox 3">
            <a:extLst>
              <a:ext uri="{FF2B5EF4-FFF2-40B4-BE49-F238E27FC236}">
                <a16:creationId xmlns:a16="http://schemas.microsoft.com/office/drawing/2014/main" id="{8A4B53E6-E6A2-4D26-97BB-CB8CF7053343}"/>
              </a:ext>
            </a:extLst>
          </p:cNvPr>
          <p:cNvSpPr txBox="1"/>
          <p:nvPr/>
        </p:nvSpPr>
        <p:spPr>
          <a:xfrm>
            <a:off x="600076" y="3124200"/>
            <a:ext cx="3271837" cy="1200329"/>
          </a:xfrm>
          <a:prstGeom prst="rect">
            <a:avLst/>
          </a:prstGeom>
          <a:noFill/>
        </p:spPr>
        <p:txBody>
          <a:bodyPr wrap="square" rtlCol="0">
            <a:spAutoFit/>
          </a:bodyPr>
          <a:lstStyle/>
          <a:p>
            <a:r>
              <a:rPr lang="en-GB" sz="3600" dirty="0">
                <a:solidFill>
                  <a:srgbClr val="FF6699"/>
                </a:solidFill>
              </a:rPr>
              <a:t>Religion or belief </a:t>
            </a:r>
          </a:p>
        </p:txBody>
      </p:sp>
      <p:sp>
        <p:nvSpPr>
          <p:cNvPr id="5" name="TextBox 4">
            <a:extLst>
              <a:ext uri="{FF2B5EF4-FFF2-40B4-BE49-F238E27FC236}">
                <a16:creationId xmlns:a16="http://schemas.microsoft.com/office/drawing/2014/main" id="{3D9F0B25-B76A-490D-B2F5-FF5227E65F92}"/>
              </a:ext>
            </a:extLst>
          </p:cNvPr>
          <p:cNvSpPr txBox="1"/>
          <p:nvPr/>
        </p:nvSpPr>
        <p:spPr>
          <a:xfrm>
            <a:off x="1028700" y="4982647"/>
            <a:ext cx="2414588" cy="646331"/>
          </a:xfrm>
          <a:prstGeom prst="rect">
            <a:avLst/>
          </a:prstGeom>
          <a:noFill/>
        </p:spPr>
        <p:txBody>
          <a:bodyPr wrap="square" rtlCol="0">
            <a:spAutoFit/>
          </a:bodyPr>
          <a:lstStyle/>
          <a:p>
            <a:r>
              <a:rPr lang="en-GB" sz="3600" dirty="0">
                <a:solidFill>
                  <a:srgbClr val="FFC000"/>
                </a:solidFill>
              </a:rPr>
              <a:t>Age</a:t>
            </a:r>
            <a:r>
              <a:rPr lang="en-GB" sz="2800" dirty="0"/>
              <a:t> </a:t>
            </a:r>
          </a:p>
        </p:txBody>
      </p:sp>
      <p:sp>
        <p:nvSpPr>
          <p:cNvPr id="6" name="TextBox 5">
            <a:extLst>
              <a:ext uri="{FF2B5EF4-FFF2-40B4-BE49-F238E27FC236}">
                <a16:creationId xmlns:a16="http://schemas.microsoft.com/office/drawing/2014/main" id="{192EB62D-FABF-4869-8B32-814CDE8F6787}"/>
              </a:ext>
            </a:extLst>
          </p:cNvPr>
          <p:cNvSpPr txBox="1"/>
          <p:nvPr/>
        </p:nvSpPr>
        <p:spPr>
          <a:xfrm>
            <a:off x="5000625" y="3020080"/>
            <a:ext cx="2200275" cy="646331"/>
          </a:xfrm>
          <a:prstGeom prst="rect">
            <a:avLst/>
          </a:prstGeom>
          <a:noFill/>
        </p:spPr>
        <p:txBody>
          <a:bodyPr wrap="square" rtlCol="0">
            <a:spAutoFit/>
          </a:bodyPr>
          <a:lstStyle/>
          <a:p>
            <a:r>
              <a:rPr lang="en-GB" sz="3600" dirty="0">
                <a:solidFill>
                  <a:srgbClr val="92D050"/>
                </a:solidFill>
              </a:rPr>
              <a:t>disability</a:t>
            </a:r>
          </a:p>
        </p:txBody>
      </p:sp>
      <p:sp>
        <p:nvSpPr>
          <p:cNvPr id="7" name="TextBox 6">
            <a:extLst>
              <a:ext uri="{FF2B5EF4-FFF2-40B4-BE49-F238E27FC236}">
                <a16:creationId xmlns:a16="http://schemas.microsoft.com/office/drawing/2014/main" id="{1D329CFC-31C1-40FF-94B5-CC631A1B6369}"/>
              </a:ext>
            </a:extLst>
          </p:cNvPr>
          <p:cNvSpPr txBox="1"/>
          <p:nvPr/>
        </p:nvSpPr>
        <p:spPr>
          <a:xfrm>
            <a:off x="3462337" y="5628978"/>
            <a:ext cx="3886200" cy="707886"/>
          </a:xfrm>
          <a:prstGeom prst="rect">
            <a:avLst/>
          </a:prstGeom>
          <a:noFill/>
        </p:spPr>
        <p:txBody>
          <a:bodyPr wrap="square" rtlCol="0">
            <a:spAutoFit/>
          </a:bodyPr>
          <a:lstStyle/>
          <a:p>
            <a:r>
              <a:rPr lang="en-GB" sz="4000" dirty="0">
                <a:solidFill>
                  <a:srgbClr val="C00000"/>
                </a:solidFill>
              </a:rPr>
              <a:t>transgender</a:t>
            </a:r>
          </a:p>
        </p:txBody>
      </p:sp>
      <p:sp>
        <p:nvSpPr>
          <p:cNvPr id="8" name="TextBox 7">
            <a:extLst>
              <a:ext uri="{FF2B5EF4-FFF2-40B4-BE49-F238E27FC236}">
                <a16:creationId xmlns:a16="http://schemas.microsoft.com/office/drawing/2014/main" id="{BAEE71FC-DAA1-466C-87CC-9399793FEBB9}"/>
              </a:ext>
            </a:extLst>
          </p:cNvPr>
          <p:cNvSpPr txBox="1"/>
          <p:nvPr/>
        </p:nvSpPr>
        <p:spPr>
          <a:xfrm>
            <a:off x="9744075" y="2897743"/>
            <a:ext cx="2200275" cy="646331"/>
          </a:xfrm>
          <a:prstGeom prst="rect">
            <a:avLst/>
          </a:prstGeom>
          <a:noFill/>
        </p:spPr>
        <p:txBody>
          <a:bodyPr wrap="square" rtlCol="0">
            <a:spAutoFit/>
          </a:bodyPr>
          <a:lstStyle/>
          <a:p>
            <a:r>
              <a:rPr lang="en-GB" sz="3600" dirty="0">
                <a:solidFill>
                  <a:srgbClr val="7030A0"/>
                </a:solidFill>
              </a:rPr>
              <a:t>sex</a:t>
            </a:r>
          </a:p>
        </p:txBody>
      </p:sp>
      <p:sp>
        <p:nvSpPr>
          <p:cNvPr id="9" name="TextBox 8">
            <a:extLst>
              <a:ext uri="{FF2B5EF4-FFF2-40B4-BE49-F238E27FC236}">
                <a16:creationId xmlns:a16="http://schemas.microsoft.com/office/drawing/2014/main" id="{53C701E5-CFCC-4B00-B8BD-4695FC5E8B04}"/>
              </a:ext>
            </a:extLst>
          </p:cNvPr>
          <p:cNvSpPr txBox="1"/>
          <p:nvPr/>
        </p:nvSpPr>
        <p:spPr>
          <a:xfrm>
            <a:off x="7348537" y="4324529"/>
            <a:ext cx="4791075" cy="646331"/>
          </a:xfrm>
          <a:prstGeom prst="rect">
            <a:avLst/>
          </a:prstGeom>
          <a:noFill/>
        </p:spPr>
        <p:txBody>
          <a:bodyPr wrap="square" rtlCol="0">
            <a:spAutoFit/>
          </a:bodyPr>
          <a:lstStyle/>
          <a:p>
            <a:r>
              <a:rPr lang="en-GB" sz="3600" dirty="0">
                <a:solidFill>
                  <a:srgbClr val="00B0F0"/>
                </a:solidFill>
              </a:rPr>
              <a:t>Pregnancy and maternity</a:t>
            </a:r>
          </a:p>
        </p:txBody>
      </p:sp>
      <p:sp>
        <p:nvSpPr>
          <p:cNvPr id="10" name="TextBox 9">
            <a:extLst>
              <a:ext uri="{FF2B5EF4-FFF2-40B4-BE49-F238E27FC236}">
                <a16:creationId xmlns:a16="http://schemas.microsoft.com/office/drawing/2014/main" id="{7802FAF2-D482-4247-8215-E86A92BF6C64}"/>
              </a:ext>
            </a:extLst>
          </p:cNvPr>
          <p:cNvSpPr txBox="1"/>
          <p:nvPr/>
        </p:nvSpPr>
        <p:spPr>
          <a:xfrm>
            <a:off x="4843463" y="4043363"/>
            <a:ext cx="1585912" cy="1446550"/>
          </a:xfrm>
          <a:prstGeom prst="rect">
            <a:avLst/>
          </a:prstGeom>
          <a:noFill/>
        </p:spPr>
        <p:txBody>
          <a:bodyPr wrap="square" rtlCol="0">
            <a:spAutoFit/>
          </a:bodyPr>
          <a:lstStyle/>
          <a:p>
            <a:r>
              <a:rPr lang="en-GB" sz="8800" dirty="0"/>
              <a:t>?</a:t>
            </a:r>
          </a:p>
        </p:txBody>
      </p:sp>
      <p:sp>
        <p:nvSpPr>
          <p:cNvPr id="11" name="TextBox 10">
            <a:extLst>
              <a:ext uri="{FF2B5EF4-FFF2-40B4-BE49-F238E27FC236}">
                <a16:creationId xmlns:a16="http://schemas.microsoft.com/office/drawing/2014/main" id="{6C9E4DE5-9D8F-4D66-A42E-02F93306E8EF}"/>
              </a:ext>
            </a:extLst>
          </p:cNvPr>
          <p:cNvSpPr txBox="1"/>
          <p:nvPr/>
        </p:nvSpPr>
        <p:spPr>
          <a:xfrm>
            <a:off x="7743825" y="2628900"/>
            <a:ext cx="1114425" cy="1569660"/>
          </a:xfrm>
          <a:prstGeom prst="rect">
            <a:avLst/>
          </a:prstGeom>
          <a:noFill/>
        </p:spPr>
        <p:txBody>
          <a:bodyPr wrap="square" rtlCol="0">
            <a:spAutoFit/>
          </a:bodyPr>
          <a:lstStyle/>
          <a:p>
            <a:r>
              <a:rPr lang="en-GB" sz="9600" dirty="0"/>
              <a:t>?</a:t>
            </a:r>
          </a:p>
        </p:txBody>
      </p:sp>
    </p:spTree>
    <p:extLst>
      <p:ext uri="{BB962C8B-B14F-4D97-AF65-F5344CB8AC3E}">
        <p14:creationId xmlns:p14="http://schemas.microsoft.com/office/powerpoint/2010/main" val="32364596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EDAF7-F5E4-4911-B739-FF593AB7476D}"/>
              </a:ext>
            </a:extLst>
          </p:cNvPr>
          <p:cNvSpPr>
            <a:spLocks noGrp="1"/>
          </p:cNvSpPr>
          <p:nvPr>
            <p:ph type="title"/>
          </p:nvPr>
        </p:nvSpPr>
        <p:spPr>
          <a:xfrm>
            <a:off x="919119" y="324592"/>
            <a:ext cx="10353762" cy="1257300"/>
          </a:xfrm>
        </p:spPr>
        <p:txBody>
          <a:bodyPr/>
          <a:lstStyle/>
          <a:p>
            <a:r>
              <a:rPr lang="en-GB" dirty="0"/>
              <a:t> Society</a:t>
            </a:r>
          </a:p>
        </p:txBody>
      </p:sp>
      <p:sp>
        <p:nvSpPr>
          <p:cNvPr id="3" name="Content Placeholder 2">
            <a:extLst>
              <a:ext uri="{FF2B5EF4-FFF2-40B4-BE49-F238E27FC236}">
                <a16:creationId xmlns:a16="http://schemas.microsoft.com/office/drawing/2014/main" id="{48F2352B-397E-4B9C-83DB-621E86CA9B83}"/>
              </a:ext>
            </a:extLst>
          </p:cNvPr>
          <p:cNvSpPr>
            <a:spLocks noGrp="1"/>
          </p:cNvSpPr>
          <p:nvPr>
            <p:ph idx="1"/>
          </p:nvPr>
        </p:nvSpPr>
        <p:spPr>
          <a:xfrm>
            <a:off x="0" y="1686296"/>
            <a:ext cx="12192000" cy="4562104"/>
          </a:xfrm>
          <a:solidFill>
            <a:schemeClr val="tx1"/>
          </a:solidFill>
        </p:spPr>
        <p:txBody>
          <a:bodyPr>
            <a:noAutofit/>
          </a:bodyPr>
          <a:lstStyle/>
          <a:p>
            <a:r>
              <a:rPr lang="en-GB" sz="2000" dirty="0">
                <a:solidFill>
                  <a:schemeClr val="bg1"/>
                </a:solidFill>
              </a:rPr>
              <a:t>Reasons why people discriminate may include:</a:t>
            </a:r>
          </a:p>
          <a:p>
            <a:r>
              <a:rPr lang="en-GB" sz="2000" dirty="0">
                <a:solidFill>
                  <a:schemeClr val="bg1"/>
                </a:solidFill>
              </a:rPr>
              <a:t>Traditional values</a:t>
            </a:r>
          </a:p>
          <a:p>
            <a:r>
              <a:rPr lang="en-GB" sz="2000" dirty="0">
                <a:solidFill>
                  <a:schemeClr val="bg1"/>
                </a:solidFill>
              </a:rPr>
              <a:t>Cultural values</a:t>
            </a:r>
          </a:p>
          <a:p>
            <a:r>
              <a:rPr lang="en-GB" sz="2000" dirty="0">
                <a:solidFill>
                  <a:schemeClr val="bg1"/>
                </a:solidFill>
              </a:rPr>
              <a:t>Association: such as behaviour</a:t>
            </a:r>
          </a:p>
          <a:p>
            <a:r>
              <a:rPr lang="en-GB" sz="2000" dirty="0">
                <a:solidFill>
                  <a:schemeClr val="bg1"/>
                </a:solidFill>
              </a:rPr>
              <a:t>Fear</a:t>
            </a:r>
          </a:p>
          <a:p>
            <a:r>
              <a:rPr lang="en-GB" sz="2000" dirty="0">
                <a:solidFill>
                  <a:schemeClr val="bg1"/>
                </a:solidFill>
              </a:rPr>
              <a:t>Lack of education</a:t>
            </a:r>
          </a:p>
          <a:p>
            <a:r>
              <a:rPr lang="en-GB" sz="2000" dirty="0">
                <a:solidFill>
                  <a:schemeClr val="bg1"/>
                </a:solidFill>
              </a:rPr>
              <a:t>Media</a:t>
            </a:r>
          </a:p>
          <a:p>
            <a:r>
              <a:rPr lang="en-GB" sz="2000" dirty="0">
                <a:solidFill>
                  <a:schemeClr val="bg1"/>
                </a:solidFill>
              </a:rPr>
              <a:t>All of these things are </a:t>
            </a:r>
            <a:r>
              <a:rPr lang="en-GB" sz="2000" b="1" dirty="0">
                <a:solidFill>
                  <a:schemeClr val="bg1"/>
                </a:solidFill>
              </a:rPr>
              <a:t>central</a:t>
            </a:r>
            <a:r>
              <a:rPr lang="en-GB" sz="2000" dirty="0">
                <a:solidFill>
                  <a:schemeClr val="bg1"/>
                </a:solidFill>
              </a:rPr>
              <a:t> within equality and diversity discourse </a:t>
            </a:r>
          </a:p>
        </p:txBody>
      </p:sp>
    </p:spTree>
    <p:extLst>
      <p:ext uri="{BB962C8B-B14F-4D97-AF65-F5344CB8AC3E}">
        <p14:creationId xmlns:p14="http://schemas.microsoft.com/office/powerpoint/2010/main" val="38342389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4E9D0-3976-465F-B5EF-A75F122FFBB8}"/>
              </a:ext>
            </a:extLst>
          </p:cNvPr>
          <p:cNvSpPr>
            <a:spLocks noGrp="1"/>
          </p:cNvSpPr>
          <p:nvPr>
            <p:ph type="title"/>
          </p:nvPr>
        </p:nvSpPr>
        <p:spPr>
          <a:xfrm>
            <a:off x="0" y="-248064"/>
            <a:ext cx="12191999" cy="1065926"/>
          </a:xfrm>
          <a:solidFill>
            <a:schemeClr val="tx1"/>
          </a:solidFill>
        </p:spPr>
        <p:txBody>
          <a:bodyPr/>
          <a:lstStyle/>
          <a:p>
            <a:r>
              <a:rPr lang="en-GB" dirty="0">
                <a:solidFill>
                  <a:schemeClr val="bg1"/>
                </a:solidFill>
              </a:rPr>
              <a:t>Law vs society? </a:t>
            </a:r>
          </a:p>
        </p:txBody>
      </p:sp>
      <p:sp>
        <p:nvSpPr>
          <p:cNvPr id="4" name="TextBox 3">
            <a:extLst>
              <a:ext uri="{FF2B5EF4-FFF2-40B4-BE49-F238E27FC236}">
                <a16:creationId xmlns:a16="http://schemas.microsoft.com/office/drawing/2014/main" id="{0129029C-32CA-43C5-A3D0-A9E416A0AB5C}"/>
              </a:ext>
            </a:extLst>
          </p:cNvPr>
          <p:cNvSpPr txBox="1"/>
          <p:nvPr/>
        </p:nvSpPr>
        <p:spPr>
          <a:xfrm>
            <a:off x="823484" y="1192327"/>
            <a:ext cx="5260623" cy="1938992"/>
          </a:xfrm>
          <a:prstGeom prst="rect">
            <a:avLst/>
          </a:prstGeom>
          <a:solidFill>
            <a:schemeClr val="tx1"/>
          </a:solidFill>
        </p:spPr>
        <p:txBody>
          <a:bodyPr wrap="square" rtlCol="0">
            <a:spAutoFit/>
          </a:bodyPr>
          <a:lstStyle/>
          <a:p>
            <a:r>
              <a:rPr lang="en-GB" sz="2400" dirty="0">
                <a:solidFill>
                  <a:srgbClr val="FF0000"/>
                </a:solidFill>
              </a:rPr>
              <a:t>Top down </a:t>
            </a:r>
            <a:r>
              <a:rPr lang="en-GB" sz="2400" dirty="0">
                <a:solidFill>
                  <a:schemeClr val="bg1"/>
                </a:solidFill>
              </a:rPr>
              <a:t>approach: government provide protection/ legislation OR punishment (consider the history of laws) which influence societies perception and attitude of what is ‘acceptable or not’.</a:t>
            </a:r>
          </a:p>
        </p:txBody>
      </p:sp>
      <p:sp>
        <p:nvSpPr>
          <p:cNvPr id="5" name="TextBox 4">
            <a:extLst>
              <a:ext uri="{FF2B5EF4-FFF2-40B4-BE49-F238E27FC236}">
                <a16:creationId xmlns:a16="http://schemas.microsoft.com/office/drawing/2014/main" id="{35E8F9B8-F1A7-4AF0-98CA-11F8BE068605}"/>
              </a:ext>
            </a:extLst>
          </p:cNvPr>
          <p:cNvSpPr txBox="1"/>
          <p:nvPr/>
        </p:nvSpPr>
        <p:spPr>
          <a:xfrm>
            <a:off x="733173" y="4730044"/>
            <a:ext cx="6281947" cy="1938992"/>
          </a:xfrm>
          <a:prstGeom prst="rect">
            <a:avLst/>
          </a:prstGeom>
          <a:solidFill>
            <a:schemeClr val="tx1"/>
          </a:solidFill>
        </p:spPr>
        <p:txBody>
          <a:bodyPr wrap="square" rtlCol="0">
            <a:spAutoFit/>
          </a:bodyPr>
          <a:lstStyle/>
          <a:p>
            <a:r>
              <a:rPr lang="en-GB" sz="2400" dirty="0">
                <a:solidFill>
                  <a:srgbClr val="FF0000"/>
                </a:solidFill>
              </a:rPr>
              <a:t>Bottom up </a:t>
            </a:r>
            <a:r>
              <a:rPr lang="en-GB" sz="2400" dirty="0">
                <a:solidFill>
                  <a:schemeClr val="bg1"/>
                </a:solidFill>
              </a:rPr>
              <a:t>approach: society evolves through education/ media influence/ exposure to diverse communities (becoming a new ‘norm’, consider protests which often result in a change to legislation)</a:t>
            </a:r>
          </a:p>
        </p:txBody>
      </p:sp>
      <p:sp>
        <p:nvSpPr>
          <p:cNvPr id="6" name="Arrow: Up 5">
            <a:extLst>
              <a:ext uri="{FF2B5EF4-FFF2-40B4-BE49-F238E27FC236}">
                <a16:creationId xmlns:a16="http://schemas.microsoft.com/office/drawing/2014/main" id="{AF3575BE-C1C0-4C73-B963-3F610DDD523A}"/>
              </a:ext>
            </a:extLst>
          </p:cNvPr>
          <p:cNvSpPr/>
          <p:nvPr/>
        </p:nvSpPr>
        <p:spPr>
          <a:xfrm>
            <a:off x="733173" y="3305221"/>
            <a:ext cx="587022" cy="1346763"/>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Down 7">
            <a:extLst>
              <a:ext uri="{FF2B5EF4-FFF2-40B4-BE49-F238E27FC236}">
                <a16:creationId xmlns:a16="http://schemas.microsoft.com/office/drawing/2014/main" id="{1C19AA75-AECD-4E80-A5DF-A7581F65882D}"/>
              </a:ext>
            </a:extLst>
          </p:cNvPr>
          <p:cNvSpPr/>
          <p:nvPr/>
        </p:nvSpPr>
        <p:spPr>
          <a:xfrm>
            <a:off x="5000977" y="3305220"/>
            <a:ext cx="587022" cy="13467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9860EE71-F8C4-4140-813E-6421205AC153}"/>
              </a:ext>
            </a:extLst>
          </p:cNvPr>
          <p:cNvSpPr txBox="1"/>
          <p:nvPr/>
        </p:nvSpPr>
        <p:spPr>
          <a:xfrm>
            <a:off x="7552267" y="1783644"/>
            <a:ext cx="4188177" cy="3416320"/>
          </a:xfrm>
          <a:prstGeom prst="rect">
            <a:avLst/>
          </a:prstGeom>
          <a:solidFill>
            <a:schemeClr val="tx1"/>
          </a:solidFill>
        </p:spPr>
        <p:txBody>
          <a:bodyPr wrap="square" rtlCol="0">
            <a:spAutoFit/>
          </a:bodyPr>
          <a:lstStyle/>
          <a:p>
            <a:r>
              <a:rPr lang="en-GB" sz="2400" dirty="0">
                <a:solidFill>
                  <a:schemeClr val="bg1"/>
                </a:solidFill>
              </a:rPr>
              <a:t>Tackling equality and diversity issues involve ongoing an </a:t>
            </a:r>
            <a:r>
              <a:rPr lang="en-GB" sz="2400" b="1" dirty="0">
                <a:solidFill>
                  <a:schemeClr val="bg1"/>
                </a:solidFill>
              </a:rPr>
              <a:t> contribution from society and government </a:t>
            </a:r>
            <a:r>
              <a:rPr lang="en-GB" sz="2400" dirty="0">
                <a:solidFill>
                  <a:schemeClr val="bg1"/>
                </a:solidFill>
              </a:rPr>
              <a:t>to ensure equality and diversity is </a:t>
            </a:r>
            <a:r>
              <a:rPr lang="en-GB" sz="2400" b="1" dirty="0">
                <a:solidFill>
                  <a:schemeClr val="bg1"/>
                </a:solidFill>
              </a:rPr>
              <a:t>sustainable </a:t>
            </a:r>
          </a:p>
          <a:p>
            <a:endParaRPr lang="en-GB" sz="2400" dirty="0">
              <a:solidFill>
                <a:schemeClr val="bg1"/>
              </a:solidFill>
            </a:endParaRPr>
          </a:p>
          <a:p>
            <a:endParaRPr lang="en-GB" sz="2400" dirty="0">
              <a:solidFill>
                <a:schemeClr val="bg1"/>
              </a:solidFill>
            </a:endParaRPr>
          </a:p>
          <a:p>
            <a:r>
              <a:rPr lang="en-GB" sz="2400" dirty="0">
                <a:solidFill>
                  <a:schemeClr val="bg1"/>
                </a:solidFill>
              </a:rPr>
              <a:t>What do you think about this concept?</a:t>
            </a:r>
          </a:p>
        </p:txBody>
      </p:sp>
    </p:spTree>
    <p:extLst>
      <p:ext uri="{BB962C8B-B14F-4D97-AF65-F5344CB8AC3E}">
        <p14:creationId xmlns:p14="http://schemas.microsoft.com/office/powerpoint/2010/main" val="36720553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BEC87-2261-4AF0-B4F6-03CEC3038ABE}"/>
              </a:ext>
            </a:extLst>
          </p:cNvPr>
          <p:cNvSpPr>
            <a:spLocks noGrp="1"/>
          </p:cNvSpPr>
          <p:nvPr>
            <p:ph type="title"/>
          </p:nvPr>
        </p:nvSpPr>
        <p:spPr/>
        <p:txBody>
          <a:bodyPr/>
          <a:lstStyle/>
          <a:p>
            <a:r>
              <a:rPr lang="en-GB"/>
              <a:t>Children and you people: Equality Act 2010</a:t>
            </a:r>
            <a:endParaRPr lang="en-GB" dirty="0"/>
          </a:p>
        </p:txBody>
      </p:sp>
      <p:sp>
        <p:nvSpPr>
          <p:cNvPr id="3" name="Content Placeholder 2">
            <a:extLst>
              <a:ext uri="{FF2B5EF4-FFF2-40B4-BE49-F238E27FC236}">
                <a16:creationId xmlns:a16="http://schemas.microsoft.com/office/drawing/2014/main" id="{BD123214-3C8A-4E97-AC5E-0D2DFBCA6C11}"/>
              </a:ext>
            </a:extLst>
          </p:cNvPr>
          <p:cNvSpPr>
            <a:spLocks noGrp="1"/>
          </p:cNvSpPr>
          <p:nvPr>
            <p:ph idx="1"/>
          </p:nvPr>
        </p:nvSpPr>
        <p:spPr>
          <a:solidFill>
            <a:schemeClr val="tx1"/>
          </a:solidFill>
        </p:spPr>
        <p:txBody>
          <a:bodyPr>
            <a:normAutofit/>
          </a:bodyPr>
          <a:lstStyle/>
          <a:p>
            <a:r>
              <a:rPr lang="en-GB" sz="2800">
                <a:solidFill>
                  <a:schemeClr val="bg1"/>
                </a:solidFill>
              </a:rPr>
              <a:t>What does the Equality Act 2010 mean for children and young people?</a:t>
            </a:r>
          </a:p>
          <a:p>
            <a:r>
              <a:rPr lang="en-GB" sz="2800">
                <a:solidFill>
                  <a:schemeClr val="bg1"/>
                </a:solidFill>
              </a:rPr>
              <a:t>How do children exercise their rights?</a:t>
            </a:r>
            <a:endParaRPr lang="en-GB" sz="2800" dirty="0">
              <a:solidFill>
                <a:schemeClr val="bg1"/>
              </a:solidFill>
            </a:endParaRPr>
          </a:p>
        </p:txBody>
      </p:sp>
      <p:pic>
        <p:nvPicPr>
          <p:cNvPr id="11" name="Picture 10">
            <a:extLst>
              <a:ext uri="{FF2B5EF4-FFF2-40B4-BE49-F238E27FC236}">
                <a16:creationId xmlns:a16="http://schemas.microsoft.com/office/drawing/2014/main" id="{2FC67D3D-8668-4DD4-A4FA-535098474E3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981368" y="2076449"/>
            <a:ext cx="2051429" cy="3714749"/>
          </a:xfrm>
          <a:prstGeom prst="rect">
            <a:avLst/>
          </a:prstGeom>
        </p:spPr>
      </p:pic>
    </p:spTree>
    <p:extLst>
      <p:ext uri="{BB962C8B-B14F-4D97-AF65-F5344CB8AC3E}">
        <p14:creationId xmlns:p14="http://schemas.microsoft.com/office/powerpoint/2010/main" val="8527093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3F4DD-2A87-43E7-8EFA-257DC368C4BF}"/>
              </a:ext>
            </a:extLst>
          </p:cNvPr>
          <p:cNvSpPr>
            <a:spLocks noGrp="1"/>
          </p:cNvSpPr>
          <p:nvPr>
            <p:ph type="title"/>
          </p:nvPr>
        </p:nvSpPr>
        <p:spPr/>
        <p:txBody>
          <a:bodyPr>
            <a:normAutofit fontScale="90000"/>
          </a:bodyPr>
          <a:lstStyle/>
          <a:p>
            <a:r>
              <a:rPr lang="en-GB" dirty="0"/>
              <a:t>Ensuring care professionals practice within the law</a:t>
            </a:r>
          </a:p>
        </p:txBody>
      </p:sp>
      <p:sp>
        <p:nvSpPr>
          <p:cNvPr id="3" name="Content Placeholder 2">
            <a:extLst>
              <a:ext uri="{FF2B5EF4-FFF2-40B4-BE49-F238E27FC236}">
                <a16:creationId xmlns:a16="http://schemas.microsoft.com/office/drawing/2014/main" id="{43E28931-4402-46AE-BD3E-576707CBA175}"/>
              </a:ext>
            </a:extLst>
          </p:cNvPr>
          <p:cNvSpPr>
            <a:spLocks noGrp="1"/>
          </p:cNvSpPr>
          <p:nvPr>
            <p:ph idx="1"/>
          </p:nvPr>
        </p:nvSpPr>
        <p:spPr>
          <a:xfrm>
            <a:off x="0" y="2076450"/>
            <a:ext cx="12192000" cy="4781550"/>
          </a:xfrm>
          <a:solidFill>
            <a:schemeClr val="tx1"/>
          </a:solidFill>
        </p:spPr>
        <p:txBody>
          <a:bodyPr>
            <a:noAutofit/>
          </a:bodyPr>
          <a:lstStyle/>
          <a:p>
            <a:r>
              <a:rPr lang="en-GB" sz="2400" dirty="0">
                <a:solidFill>
                  <a:schemeClr val="bg1"/>
                </a:solidFill>
              </a:rPr>
              <a:t>Consider previous equality diversity and inclusion sessions: YOUR RESPONSIBILITY</a:t>
            </a:r>
          </a:p>
          <a:p>
            <a:r>
              <a:rPr lang="en-GB" sz="2400" dirty="0">
                <a:solidFill>
                  <a:schemeClr val="bg1"/>
                </a:solidFill>
              </a:rPr>
              <a:t>Training/ education</a:t>
            </a:r>
          </a:p>
          <a:p>
            <a:r>
              <a:rPr lang="en-GB" sz="2400" dirty="0">
                <a:solidFill>
                  <a:schemeClr val="bg1"/>
                </a:solidFill>
              </a:rPr>
              <a:t>Reflective practice</a:t>
            </a:r>
          </a:p>
          <a:p>
            <a:r>
              <a:rPr lang="en-GB" sz="2400" dirty="0">
                <a:solidFill>
                  <a:schemeClr val="bg1"/>
                </a:solidFill>
              </a:rPr>
              <a:t>Cultural competency </a:t>
            </a:r>
          </a:p>
          <a:p>
            <a:r>
              <a:rPr lang="en-GB" sz="2400" dirty="0">
                <a:solidFill>
                  <a:schemeClr val="bg1"/>
                </a:solidFill>
              </a:rPr>
              <a:t>Communication: observation active listening : peoples needs/ wellbeing</a:t>
            </a:r>
          </a:p>
          <a:p>
            <a:r>
              <a:rPr lang="en-GB" sz="2400" dirty="0">
                <a:solidFill>
                  <a:schemeClr val="bg1"/>
                </a:solidFill>
              </a:rPr>
              <a:t>Advocacy: its your  responsibility to ensure children and young people access, understand their rights and provide a voice to ensure those more vulnerable in society are heard and protected</a:t>
            </a:r>
          </a:p>
          <a:p>
            <a:r>
              <a:rPr lang="en-GB" sz="2400" dirty="0">
                <a:solidFill>
                  <a:schemeClr val="bg1"/>
                </a:solidFill>
              </a:rPr>
              <a:t>It is a legal obligation  </a:t>
            </a:r>
          </a:p>
        </p:txBody>
      </p:sp>
    </p:spTree>
    <p:extLst>
      <p:ext uri="{BB962C8B-B14F-4D97-AF65-F5344CB8AC3E}">
        <p14:creationId xmlns:p14="http://schemas.microsoft.com/office/powerpoint/2010/main" val="19143981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E13BD-7ED7-413B-9DA1-53399F996450}"/>
              </a:ext>
            </a:extLst>
          </p:cNvPr>
          <p:cNvSpPr>
            <a:spLocks noGrp="1"/>
          </p:cNvSpPr>
          <p:nvPr>
            <p:ph type="title"/>
          </p:nvPr>
        </p:nvSpPr>
        <p:spPr/>
        <p:txBody>
          <a:bodyPr/>
          <a:lstStyle/>
          <a:p>
            <a:r>
              <a:rPr lang="en-GB" dirty="0"/>
              <a:t>Equality Act 2010</a:t>
            </a:r>
          </a:p>
        </p:txBody>
      </p:sp>
      <p:sp>
        <p:nvSpPr>
          <p:cNvPr id="3" name="Content Placeholder 2">
            <a:extLst>
              <a:ext uri="{FF2B5EF4-FFF2-40B4-BE49-F238E27FC236}">
                <a16:creationId xmlns:a16="http://schemas.microsoft.com/office/drawing/2014/main" id="{D5F7EF71-DE24-4E3D-9BF6-1029A54E4B32}"/>
              </a:ext>
            </a:extLst>
          </p:cNvPr>
          <p:cNvSpPr>
            <a:spLocks noGrp="1"/>
          </p:cNvSpPr>
          <p:nvPr>
            <p:ph sz="half" idx="1"/>
          </p:nvPr>
        </p:nvSpPr>
        <p:spPr/>
        <p:txBody>
          <a:bodyPr>
            <a:normAutofit/>
          </a:bodyPr>
          <a:lstStyle/>
          <a:p>
            <a:r>
              <a:rPr lang="en-GB" sz="2800" dirty="0"/>
              <a:t>It also makes it law that </a:t>
            </a:r>
            <a:r>
              <a:rPr lang="en-GB" sz="2800" dirty="0">
                <a:solidFill>
                  <a:srgbClr val="92D050"/>
                </a:solidFill>
              </a:rPr>
              <a:t>public bodies, like schools </a:t>
            </a:r>
            <a:r>
              <a:rPr lang="en-GB" sz="2800" dirty="0"/>
              <a:t>must encourage </a:t>
            </a:r>
            <a:r>
              <a:rPr lang="en-GB" sz="2800" dirty="0">
                <a:solidFill>
                  <a:srgbClr val="92D050"/>
                </a:solidFill>
              </a:rPr>
              <a:t>good relations </a:t>
            </a:r>
            <a:r>
              <a:rPr lang="en-GB" sz="2800" dirty="0"/>
              <a:t>and ensure </a:t>
            </a:r>
            <a:r>
              <a:rPr lang="en-GB" sz="2800" dirty="0">
                <a:solidFill>
                  <a:srgbClr val="92D050"/>
                </a:solidFill>
              </a:rPr>
              <a:t>everyone</a:t>
            </a:r>
            <a:r>
              <a:rPr lang="en-GB" sz="2800" dirty="0"/>
              <a:t> has equality of </a:t>
            </a:r>
            <a:r>
              <a:rPr lang="en-GB" sz="2800" dirty="0">
                <a:solidFill>
                  <a:srgbClr val="92D050"/>
                </a:solidFill>
              </a:rPr>
              <a:t>opportunity</a:t>
            </a:r>
          </a:p>
        </p:txBody>
      </p:sp>
      <p:sp>
        <p:nvSpPr>
          <p:cNvPr id="4" name="Content Placeholder 3">
            <a:extLst>
              <a:ext uri="{FF2B5EF4-FFF2-40B4-BE49-F238E27FC236}">
                <a16:creationId xmlns:a16="http://schemas.microsoft.com/office/drawing/2014/main" id="{FB3B0C45-EADE-4DF7-99A4-EB6355906199}"/>
              </a:ext>
            </a:extLst>
          </p:cNvPr>
          <p:cNvSpPr>
            <a:spLocks noGrp="1"/>
          </p:cNvSpPr>
          <p:nvPr>
            <p:ph sz="half" idx="2"/>
          </p:nvPr>
        </p:nvSpPr>
        <p:spPr/>
        <p:txBody>
          <a:bodyPr>
            <a:normAutofit/>
          </a:bodyPr>
          <a:lstStyle/>
          <a:p>
            <a:r>
              <a:rPr lang="en-GB" sz="2800" dirty="0"/>
              <a:t>This helps to make sure </a:t>
            </a:r>
            <a:r>
              <a:rPr lang="en-GB" sz="2800" dirty="0">
                <a:solidFill>
                  <a:srgbClr val="92D050"/>
                </a:solidFill>
              </a:rPr>
              <a:t>everyone</a:t>
            </a:r>
            <a:r>
              <a:rPr lang="en-GB" sz="2800" dirty="0"/>
              <a:t> has an </a:t>
            </a:r>
            <a:r>
              <a:rPr lang="en-GB" sz="2800" dirty="0">
                <a:solidFill>
                  <a:srgbClr val="92D050"/>
                </a:solidFill>
              </a:rPr>
              <a:t>equal chance </a:t>
            </a:r>
            <a:r>
              <a:rPr lang="en-GB" sz="2800" dirty="0"/>
              <a:t>to make the </a:t>
            </a:r>
            <a:r>
              <a:rPr lang="en-GB" sz="2800" dirty="0">
                <a:solidFill>
                  <a:srgbClr val="92D050"/>
                </a:solidFill>
              </a:rPr>
              <a:t>most out of their lives and talents</a:t>
            </a:r>
          </a:p>
        </p:txBody>
      </p:sp>
    </p:spTree>
    <p:extLst>
      <p:ext uri="{BB962C8B-B14F-4D97-AF65-F5344CB8AC3E}">
        <p14:creationId xmlns:p14="http://schemas.microsoft.com/office/powerpoint/2010/main" val="31333339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6398F-22F7-40CF-9826-6701283B8CBB}"/>
              </a:ext>
            </a:extLst>
          </p:cNvPr>
          <p:cNvSpPr>
            <a:spLocks noGrp="1"/>
          </p:cNvSpPr>
          <p:nvPr>
            <p:ph type="title"/>
          </p:nvPr>
        </p:nvSpPr>
        <p:spPr/>
        <p:txBody>
          <a:bodyPr/>
          <a:lstStyle/>
          <a:p>
            <a:r>
              <a:rPr lang="en-GB" dirty="0"/>
              <a:t>Examples of unlawful discrimination</a:t>
            </a:r>
          </a:p>
        </p:txBody>
      </p:sp>
      <p:sp>
        <p:nvSpPr>
          <p:cNvPr id="3" name="Content Placeholder 2">
            <a:extLst>
              <a:ext uri="{FF2B5EF4-FFF2-40B4-BE49-F238E27FC236}">
                <a16:creationId xmlns:a16="http://schemas.microsoft.com/office/drawing/2014/main" id="{3EF45779-8CC8-4E3D-ABA6-0C8CF7B01C43}"/>
              </a:ext>
            </a:extLst>
          </p:cNvPr>
          <p:cNvSpPr>
            <a:spLocks noGrp="1"/>
          </p:cNvSpPr>
          <p:nvPr>
            <p:ph sz="half" idx="1"/>
          </p:nvPr>
        </p:nvSpPr>
        <p:spPr/>
        <p:txBody>
          <a:bodyPr/>
          <a:lstStyle/>
          <a:p>
            <a:r>
              <a:rPr lang="en-GB" dirty="0"/>
              <a:t>A teacher tells a girl not to take a course in engineering as it is unsuitable for a female.</a:t>
            </a:r>
          </a:p>
          <a:p>
            <a:endParaRPr lang="en-GB" dirty="0"/>
          </a:p>
          <a:p>
            <a:r>
              <a:rPr lang="en-GB" dirty="0">
                <a:solidFill>
                  <a:srgbClr val="92D050"/>
                </a:solidFill>
              </a:rPr>
              <a:t>What are the protected characteristics here?</a:t>
            </a:r>
          </a:p>
        </p:txBody>
      </p:sp>
      <p:sp>
        <p:nvSpPr>
          <p:cNvPr id="4" name="Content Placeholder 3">
            <a:extLst>
              <a:ext uri="{FF2B5EF4-FFF2-40B4-BE49-F238E27FC236}">
                <a16:creationId xmlns:a16="http://schemas.microsoft.com/office/drawing/2014/main" id="{F2200505-7EC1-4D05-AB14-725552BC8BB1}"/>
              </a:ext>
            </a:extLst>
          </p:cNvPr>
          <p:cNvSpPr>
            <a:spLocks noGrp="1"/>
          </p:cNvSpPr>
          <p:nvPr>
            <p:ph sz="half" idx="2"/>
          </p:nvPr>
        </p:nvSpPr>
        <p:spPr/>
        <p:txBody>
          <a:bodyPr/>
          <a:lstStyle/>
          <a:p>
            <a:r>
              <a:rPr lang="en-GB" dirty="0"/>
              <a:t>company refuses to employ a man because they discover he is gay.</a:t>
            </a:r>
          </a:p>
          <a:p>
            <a:endParaRPr lang="en-GB" dirty="0"/>
          </a:p>
          <a:p>
            <a:r>
              <a:rPr lang="en-GB" dirty="0"/>
              <a:t>School refuses to provide resources that a disabled child needs to study and achieve.</a:t>
            </a:r>
          </a:p>
          <a:p>
            <a:endParaRPr lang="en-GB" dirty="0"/>
          </a:p>
        </p:txBody>
      </p:sp>
      <p:pic>
        <p:nvPicPr>
          <p:cNvPr id="8" name="Picture 7" descr="Icon&#10;&#10;Description automatically generated">
            <a:extLst>
              <a:ext uri="{FF2B5EF4-FFF2-40B4-BE49-F238E27FC236}">
                <a16:creationId xmlns:a16="http://schemas.microsoft.com/office/drawing/2014/main" id="{9FD39CD4-4F1F-4835-B11D-E4BB7DDC45E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904582" y="4351866"/>
            <a:ext cx="2506134" cy="2506134"/>
          </a:xfrm>
          <a:prstGeom prst="rect">
            <a:avLst/>
          </a:prstGeom>
        </p:spPr>
      </p:pic>
      <p:sp>
        <p:nvSpPr>
          <p:cNvPr id="9" name="TextBox 8">
            <a:extLst>
              <a:ext uri="{FF2B5EF4-FFF2-40B4-BE49-F238E27FC236}">
                <a16:creationId xmlns:a16="http://schemas.microsoft.com/office/drawing/2014/main" id="{9C16F0CC-90F9-4BAC-B8B0-BA44CA54D100}"/>
              </a:ext>
            </a:extLst>
          </p:cNvPr>
          <p:cNvSpPr txBox="1"/>
          <p:nvPr/>
        </p:nvSpPr>
        <p:spPr>
          <a:xfrm>
            <a:off x="3904582" y="7271296"/>
            <a:ext cx="2475741" cy="369332"/>
          </a:xfrm>
          <a:prstGeom prst="rect">
            <a:avLst/>
          </a:prstGeom>
          <a:noFill/>
        </p:spPr>
        <p:txBody>
          <a:bodyPr wrap="square" rtlCol="0">
            <a:spAutoFit/>
          </a:bodyPr>
          <a:lstStyle/>
          <a:p>
            <a:r>
              <a:rPr lang="en-GB" sz="900">
                <a:hlinkClick r:id="rId3" tooltip="https://freepngimg.com/png/72547-thinking-photography-question-mark-man-stock"/>
              </a:rPr>
              <a:t>This Photo</a:t>
            </a:r>
            <a:r>
              <a:rPr lang="en-GB" sz="900"/>
              <a:t> by Unknown Author is licensed under </a:t>
            </a:r>
            <a:r>
              <a:rPr lang="en-GB" sz="900">
                <a:hlinkClick r:id="rId4" tooltip="https://creativecommons.org/licenses/by-nc/3.0/"/>
              </a:rPr>
              <a:t>CC BY-NC</a:t>
            </a:r>
            <a:endParaRPr lang="en-GB" sz="900"/>
          </a:p>
        </p:txBody>
      </p:sp>
    </p:spTree>
    <p:extLst>
      <p:ext uri="{BB962C8B-B14F-4D97-AF65-F5344CB8AC3E}">
        <p14:creationId xmlns:p14="http://schemas.microsoft.com/office/powerpoint/2010/main" val="33493486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73BB1-4ED0-4FC0-B8C6-29E1636EE20D}"/>
              </a:ext>
            </a:extLst>
          </p:cNvPr>
          <p:cNvSpPr>
            <a:spLocks noGrp="1"/>
          </p:cNvSpPr>
          <p:nvPr>
            <p:ph type="title"/>
          </p:nvPr>
        </p:nvSpPr>
        <p:spPr>
          <a:xfrm>
            <a:off x="919118" y="195823"/>
            <a:ext cx="10353762" cy="940625"/>
          </a:xfrm>
        </p:spPr>
        <p:txBody>
          <a:bodyPr/>
          <a:lstStyle/>
          <a:p>
            <a:r>
              <a:rPr lang="en-GB" dirty="0"/>
              <a:t>Supporting legislation </a:t>
            </a:r>
          </a:p>
        </p:txBody>
      </p:sp>
      <p:sp>
        <p:nvSpPr>
          <p:cNvPr id="3" name="Content Placeholder 2">
            <a:extLst>
              <a:ext uri="{FF2B5EF4-FFF2-40B4-BE49-F238E27FC236}">
                <a16:creationId xmlns:a16="http://schemas.microsoft.com/office/drawing/2014/main" id="{7DD7FEEC-1A54-47A5-B14D-E80BC7770CA8}"/>
              </a:ext>
            </a:extLst>
          </p:cNvPr>
          <p:cNvSpPr>
            <a:spLocks noGrp="1"/>
          </p:cNvSpPr>
          <p:nvPr>
            <p:ph idx="1"/>
          </p:nvPr>
        </p:nvSpPr>
        <p:spPr>
          <a:xfrm>
            <a:off x="0" y="1650670"/>
            <a:ext cx="12191999" cy="5118265"/>
          </a:xfrm>
          <a:solidFill>
            <a:schemeClr val="tx1"/>
          </a:solidFill>
        </p:spPr>
        <p:txBody>
          <a:bodyPr>
            <a:normAutofit/>
          </a:bodyPr>
          <a:lstStyle/>
          <a:p>
            <a:pPr marL="36900" indent="0">
              <a:buNone/>
            </a:pPr>
            <a:r>
              <a:rPr lang="en-GB" sz="2800" dirty="0">
                <a:solidFill>
                  <a:schemeClr val="bg1"/>
                </a:solidFill>
              </a:rPr>
              <a:t>Human rights 1998 :</a:t>
            </a:r>
            <a:r>
              <a:rPr lang="en-GB" dirty="0">
                <a:solidFill>
                  <a:schemeClr val="bg1"/>
                </a:solidFill>
              </a:rPr>
              <a:t> </a:t>
            </a:r>
          </a:p>
          <a:p>
            <a:pPr marL="36900" indent="0">
              <a:buNone/>
            </a:pPr>
            <a:r>
              <a:rPr lang="en-GB" sz="2400" dirty="0">
                <a:solidFill>
                  <a:schemeClr val="bg1"/>
                </a:solidFill>
              </a:rPr>
              <a:t>Respect</a:t>
            </a:r>
          </a:p>
          <a:p>
            <a:pPr marL="36900" indent="0">
              <a:buNone/>
            </a:pPr>
            <a:r>
              <a:rPr lang="en-GB" sz="2400" dirty="0">
                <a:solidFill>
                  <a:schemeClr val="bg1"/>
                </a:solidFill>
              </a:rPr>
              <a:t>Treated equally and not discriminated against</a:t>
            </a:r>
          </a:p>
          <a:p>
            <a:pPr marL="36900" indent="0">
              <a:buNone/>
            </a:pPr>
            <a:r>
              <a:rPr lang="en-GB" sz="2400" dirty="0">
                <a:solidFill>
                  <a:schemeClr val="bg1"/>
                </a:solidFill>
              </a:rPr>
              <a:t>Protected from harm and danger</a:t>
            </a:r>
          </a:p>
          <a:p>
            <a:pPr marL="36900" indent="0">
              <a:buNone/>
            </a:pPr>
            <a:r>
              <a:rPr lang="en-GB" sz="2400" dirty="0">
                <a:solidFill>
                  <a:schemeClr val="bg1"/>
                </a:solidFill>
              </a:rPr>
              <a:t>Right to privacy</a:t>
            </a:r>
          </a:p>
          <a:p>
            <a:pPr marL="36900" indent="0">
              <a:buNone/>
            </a:pPr>
            <a:r>
              <a:rPr lang="en-GB" sz="2400" dirty="0">
                <a:solidFill>
                  <a:schemeClr val="bg1"/>
                </a:solidFill>
              </a:rPr>
              <a:t>Access to information</a:t>
            </a:r>
          </a:p>
          <a:p>
            <a:pPr marL="36900" indent="0">
              <a:buNone/>
            </a:pPr>
            <a:r>
              <a:rPr lang="en-GB" sz="2400" dirty="0">
                <a:solidFill>
                  <a:schemeClr val="bg1"/>
                </a:solidFill>
              </a:rPr>
              <a:t>Communicate using own method</a:t>
            </a:r>
          </a:p>
          <a:p>
            <a:pPr marL="36900" indent="0">
              <a:buNone/>
            </a:pPr>
            <a:r>
              <a:rPr lang="en-GB" sz="2400" dirty="0">
                <a:solidFill>
                  <a:schemeClr val="bg1"/>
                </a:solidFill>
              </a:rPr>
              <a:t>Cared for in a way that meets their needs and takes account their choices and rights</a:t>
            </a:r>
          </a:p>
          <a:p>
            <a:endParaRPr lang="en-GB" dirty="0"/>
          </a:p>
        </p:txBody>
      </p:sp>
      <p:sp>
        <p:nvSpPr>
          <p:cNvPr id="4" name="TextBox 3">
            <a:extLst>
              <a:ext uri="{FF2B5EF4-FFF2-40B4-BE49-F238E27FC236}">
                <a16:creationId xmlns:a16="http://schemas.microsoft.com/office/drawing/2014/main" id="{C2E08746-26C8-4317-BE8F-A67B16443F49}"/>
              </a:ext>
            </a:extLst>
          </p:cNvPr>
          <p:cNvSpPr txBox="1"/>
          <p:nvPr/>
        </p:nvSpPr>
        <p:spPr>
          <a:xfrm>
            <a:off x="6592711" y="1738489"/>
            <a:ext cx="5260622" cy="3323987"/>
          </a:xfrm>
          <a:prstGeom prst="rect">
            <a:avLst/>
          </a:prstGeom>
          <a:noFill/>
        </p:spPr>
        <p:txBody>
          <a:bodyPr wrap="square" rtlCol="0">
            <a:spAutoFit/>
          </a:bodyPr>
          <a:lstStyle/>
          <a:p>
            <a:r>
              <a:rPr lang="en-GB" sz="2400" dirty="0">
                <a:solidFill>
                  <a:schemeClr val="bg1"/>
                </a:solidFill>
                <a:latin typeface="Calibri Light" panose="020F0302020204030204" pitchFamily="34" charset="0"/>
                <a:cs typeface="Calibri Light" panose="020F0302020204030204" pitchFamily="34" charset="0"/>
              </a:rPr>
              <a:t>United Nations Sustainable Development Goals</a:t>
            </a:r>
          </a:p>
          <a:p>
            <a:endParaRPr lang="en-GB" sz="2400" dirty="0">
              <a:solidFill>
                <a:schemeClr val="bg1"/>
              </a:solidFill>
              <a:latin typeface="Calibri Light" panose="020F0302020204030204" pitchFamily="34" charset="0"/>
              <a:cs typeface="Calibri Light" panose="020F0302020204030204" pitchFamily="34" charset="0"/>
            </a:endParaRPr>
          </a:p>
          <a:p>
            <a:r>
              <a:rPr lang="en-US" sz="2400" dirty="0">
                <a:solidFill>
                  <a:schemeClr val="bg1"/>
                </a:solidFill>
                <a:latin typeface="Calibri Light" panose="020F0302020204030204" pitchFamily="34" charset="0"/>
                <a:cs typeface="Calibri Light" panose="020F0302020204030204" pitchFamily="34" charset="0"/>
              </a:rPr>
              <a:t>Well-being of Future Generations (Wales) Act 2015</a:t>
            </a:r>
          </a:p>
          <a:p>
            <a:r>
              <a:rPr lang="en-US" sz="2400" dirty="0">
                <a:solidFill>
                  <a:schemeClr val="bg1"/>
                </a:solidFill>
                <a:latin typeface="Calibri Light" panose="020F0302020204030204" pitchFamily="34" charset="0"/>
                <a:cs typeface="Calibri Light" panose="020F0302020204030204" pitchFamily="34" charset="0"/>
              </a:rPr>
              <a:t> </a:t>
            </a:r>
            <a:endParaRPr lang="en-GB" sz="2400" dirty="0">
              <a:solidFill>
                <a:schemeClr val="bg1"/>
              </a:solidFill>
              <a:latin typeface="Calibri Light" panose="020F0302020204030204" pitchFamily="34" charset="0"/>
              <a:cs typeface="Calibri Light" panose="020F0302020204030204" pitchFamily="34" charset="0"/>
            </a:endParaRPr>
          </a:p>
          <a:p>
            <a:r>
              <a:rPr lang="en-US" sz="2400" dirty="0">
                <a:solidFill>
                  <a:schemeClr val="bg1"/>
                </a:solidFill>
                <a:latin typeface="Calibri Light" panose="020F0302020204030204" pitchFamily="34" charset="0"/>
                <a:cs typeface="Calibri Light" panose="020F0302020204030204" pitchFamily="34" charset="0"/>
              </a:rPr>
              <a:t>Social Services and Well-being (Wales) Act 2014</a:t>
            </a:r>
          </a:p>
          <a:p>
            <a:endParaRPr lang="en-US" sz="18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800582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4E9D8-D1BC-4CD0-839F-8D579095F6F1}"/>
              </a:ext>
            </a:extLst>
          </p:cNvPr>
          <p:cNvSpPr>
            <a:spLocks noGrp="1"/>
          </p:cNvSpPr>
          <p:nvPr>
            <p:ph type="title"/>
          </p:nvPr>
        </p:nvSpPr>
        <p:spPr/>
        <p:txBody>
          <a:bodyPr/>
          <a:lstStyle/>
          <a:p>
            <a:r>
              <a:rPr lang="en-GB" dirty="0"/>
              <a:t>Next session</a:t>
            </a:r>
          </a:p>
        </p:txBody>
      </p:sp>
      <p:sp>
        <p:nvSpPr>
          <p:cNvPr id="3" name="Content Placeholder 2">
            <a:extLst>
              <a:ext uri="{FF2B5EF4-FFF2-40B4-BE49-F238E27FC236}">
                <a16:creationId xmlns:a16="http://schemas.microsoft.com/office/drawing/2014/main" id="{2DCDDFC6-571A-4D92-B8BA-5D03FA51D760}"/>
              </a:ext>
            </a:extLst>
          </p:cNvPr>
          <p:cNvSpPr>
            <a:spLocks noGrp="1"/>
          </p:cNvSpPr>
          <p:nvPr>
            <p:ph idx="1"/>
          </p:nvPr>
        </p:nvSpPr>
        <p:spPr>
          <a:xfrm>
            <a:off x="0" y="2076450"/>
            <a:ext cx="12192000" cy="3714749"/>
          </a:xfrm>
          <a:solidFill>
            <a:schemeClr val="tx1"/>
          </a:solidFill>
        </p:spPr>
        <p:txBody>
          <a:bodyPr/>
          <a:lstStyle/>
          <a:p>
            <a:r>
              <a:rPr lang="en-GB" dirty="0">
                <a:solidFill>
                  <a:schemeClr val="bg1"/>
                </a:solidFill>
              </a:rPr>
              <a:t>Please bring with you an example of how a school may ensure that everyone has equal opportunities for our discussion.</a:t>
            </a:r>
          </a:p>
          <a:p>
            <a:r>
              <a:rPr lang="en-GB" dirty="0">
                <a:solidFill>
                  <a:schemeClr val="bg1"/>
                </a:solidFill>
              </a:rPr>
              <a:t>We will examine the United Nations Conventions of the Rights of a Child (UNCRC) and its relationship with workplace inclusive practice </a:t>
            </a:r>
          </a:p>
          <a:p>
            <a:endParaRPr lang="en-GB" dirty="0">
              <a:solidFill>
                <a:schemeClr val="bg1"/>
              </a:solidFill>
            </a:endParaRPr>
          </a:p>
          <a:p>
            <a:r>
              <a:rPr lang="en-GB" dirty="0">
                <a:solidFill>
                  <a:schemeClr val="bg1"/>
                </a:solidFill>
              </a:rPr>
              <a:t>Any questions?</a:t>
            </a:r>
          </a:p>
        </p:txBody>
      </p:sp>
    </p:spTree>
    <p:extLst>
      <p:ext uri="{BB962C8B-B14F-4D97-AF65-F5344CB8AC3E}">
        <p14:creationId xmlns:p14="http://schemas.microsoft.com/office/powerpoint/2010/main" val="11238287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2.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585E981-8C91-4205-A0C3-C991F42B4C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C4C00F4-06E9-43E3-AD97-88A857CEFA82}">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64B270AB-C138-415C-897E-3C24487DECF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248</TotalTime>
  <Words>1582</Words>
  <Application>Microsoft Office PowerPoint</Application>
  <PresentationFormat>Widescreen</PresentationFormat>
  <Paragraphs>173</Paragraphs>
  <Slides>24</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24</vt:i4>
      </vt:variant>
    </vt:vector>
  </HeadingPairs>
  <TitlesOfParts>
    <vt:vector size="34" baseType="lpstr">
      <vt:lpstr>Abadi</vt:lpstr>
      <vt:lpstr>Arial</vt:lpstr>
      <vt:lpstr>Calibri</vt:lpstr>
      <vt:lpstr>Calibri Light</vt:lpstr>
      <vt:lpstr>Candara</vt:lpstr>
      <vt:lpstr>Goudy Old Style</vt:lpstr>
      <vt:lpstr>Roboto</vt:lpstr>
      <vt:lpstr>Symbol</vt:lpstr>
      <vt:lpstr>Wingdings 2</vt:lpstr>
      <vt:lpstr>SlateVTI</vt:lpstr>
      <vt:lpstr>Equality, diversity and inclusive practice </vt:lpstr>
      <vt:lpstr>Todays session: aim and objectives </vt:lpstr>
      <vt:lpstr>Tackling inequality </vt:lpstr>
      <vt:lpstr>Task </vt:lpstr>
      <vt:lpstr>Parliamentary Bills and Acts of Parliament</vt:lpstr>
      <vt:lpstr>Lets consider the following questions during our timeline search</vt:lpstr>
      <vt:lpstr>Anti discrimination laws timeline</vt:lpstr>
      <vt:lpstr>Anti discrimination laws timeline</vt:lpstr>
      <vt:lpstr>Anti discrimination laws timeline</vt:lpstr>
      <vt:lpstr>Does it seem confusing having all these laws? …..</vt:lpstr>
      <vt:lpstr>Equality Act 2010</vt:lpstr>
      <vt:lpstr>EQUALITY ACT 2010</vt:lpstr>
      <vt:lpstr>group work: Be sure to use quality resources: government websites for example: peer reviewed journals: published literature to ensure your information is reliable and of high standard.</vt:lpstr>
      <vt:lpstr>WHY?</vt:lpstr>
      <vt:lpstr>Equality Act 2010: protected characteristics </vt:lpstr>
      <vt:lpstr>Protected Characteristics </vt:lpstr>
      <vt:lpstr> Society</vt:lpstr>
      <vt:lpstr>Law vs society? </vt:lpstr>
      <vt:lpstr>Children and you people: Equality Act 2010</vt:lpstr>
      <vt:lpstr>Ensuring care professionals practice within the law</vt:lpstr>
      <vt:lpstr>Equality Act 2010</vt:lpstr>
      <vt:lpstr>Examples of unlawful discrimination</vt:lpstr>
      <vt:lpstr>Supporting legislation </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Wk 4: Tackling inequality: legislation</dc:title>
  <dc:creator>rach .</dc:creator>
  <cp:lastModifiedBy>rach .</cp:lastModifiedBy>
  <cp:revision>11</cp:revision>
  <dcterms:created xsi:type="dcterms:W3CDTF">2021-01-07T11:47:49Z</dcterms:created>
  <dcterms:modified xsi:type="dcterms:W3CDTF">2021-02-15T12:13:16Z</dcterms:modified>
</cp:coreProperties>
</file>