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4" r:id="rId7"/>
    <p:sldId id="336" r:id="rId8"/>
    <p:sldId id="273" r:id="rId9"/>
    <p:sldId id="338" r:id="rId10"/>
    <p:sldId id="261" r:id="rId11"/>
    <p:sldId id="337" r:id="rId12"/>
    <p:sldId id="275" r:id="rId13"/>
    <p:sldId id="266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04" autoAdjust="0"/>
    <p:restoredTop sz="94660"/>
  </p:normalViewPr>
  <p:slideViewPr>
    <p:cSldViewPr snapToGrid="0">
      <p:cViewPr>
        <p:scale>
          <a:sx n="77" d="100"/>
          <a:sy n="77" d="100"/>
        </p:scale>
        <p:origin x="260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Gurvinder Singh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2433440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CHI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Green Havan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lvl="1"/>
            <a:r>
              <a:rPr lang="en-US" b="1" dirty="0"/>
              <a:t>Founded:</a:t>
            </a:r>
            <a:r>
              <a:rPr lang="en-US" dirty="0"/>
              <a:t> 2016</a:t>
            </a:r>
          </a:p>
          <a:p>
            <a:pPr lvl="1"/>
            <a:r>
              <a:rPr lang="en-US" b="1" dirty="0"/>
              <a:t>Founders:</a:t>
            </a:r>
            <a:r>
              <a:rPr lang="en-US" dirty="0"/>
              <a:t> Liam &amp; Priya Patel</a:t>
            </a:r>
          </a:p>
          <a:p>
            <a:pPr lvl="1"/>
            <a:r>
              <a:rPr lang="en-US" b="1" dirty="0"/>
              <a:t>Location:</a:t>
            </a:r>
            <a:r>
              <a:rPr lang="en-US" dirty="0"/>
              <a:t> Norwich, UK</a:t>
            </a:r>
          </a:p>
          <a:p>
            <a:pPr lvl="1"/>
            <a:r>
              <a:rPr lang="en-US" b="1" dirty="0"/>
              <a:t>Profile:</a:t>
            </a:r>
            <a:r>
              <a:rPr lang="en-US" dirty="0"/>
              <a:t> An independent florist known for its eco-friendly principles and custom floral arrangements.</a:t>
            </a:r>
          </a:p>
          <a:p>
            <a:pPr lvl="1"/>
            <a:r>
              <a:rPr lang="en-US" b="1" dirty="0"/>
              <a:t>Past Success:</a:t>
            </a:r>
            <a:r>
              <a:rPr lang="en-US" dirty="0"/>
              <a:t> Built a strong reputation through community engagement and a commitment to sustainable practices.</a:t>
            </a:r>
          </a:p>
          <a:p>
            <a:pPr lvl="1"/>
            <a:r>
              <a:rPr lang="en-US" b="1" dirty="0"/>
              <a:t>Current Challenges:</a:t>
            </a:r>
            <a:endParaRPr lang="en-US" dirty="0"/>
          </a:p>
          <a:p>
            <a:pPr lvl="2"/>
            <a:r>
              <a:rPr lang="en-US" dirty="0"/>
              <a:t>30% drop in walk-in sales</a:t>
            </a:r>
          </a:p>
          <a:p>
            <a:pPr lvl="2"/>
            <a:r>
              <a:rPr lang="en-US" dirty="0"/>
              <a:t>Increasing expenses for flowers and eco-conscious packaging</a:t>
            </a:r>
          </a:p>
          <a:p>
            <a:pPr lvl="2"/>
            <a:r>
              <a:rPr lang="en-US" dirty="0"/>
              <a:t>Lower customer volume on the high street</a:t>
            </a:r>
          </a:p>
          <a:p>
            <a:br>
              <a:rPr lang="en-US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US" sz="3200" b="1" dirty="0"/>
              <a:t>The Problem (5W2H)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r>
              <a:rPr lang="en-US" dirty="0"/>
              <a:t>30% reduction in over-the-counter sales</a:t>
            </a:r>
          </a:p>
          <a:p>
            <a:r>
              <a:rPr lang="en-US" dirty="0"/>
              <a:t>Escalating operational expenditures (flowers &amp; sustainable materials)</a:t>
            </a:r>
          </a:p>
          <a:p>
            <a:r>
              <a:rPr lang="en-US" dirty="0"/>
              <a:t>Decreased pedestrian activity in the retail area</a:t>
            </a:r>
          </a:p>
          <a:p>
            <a:r>
              <a:rPr lang="en-US" dirty="0"/>
              <a:t>Ineffective online visibility (website and promotional activities)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453528"/>
              </p:ext>
            </p:extLst>
          </p:nvPr>
        </p:nvGraphicFramePr>
        <p:xfrm>
          <a:off x="148281" y="0"/>
          <a:ext cx="12043724" cy="849285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20532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72053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92341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0621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020086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49089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A 30% decline in in-store sales over the last year.</a:t>
                      </a:r>
                      <a:endParaRPr lang="en-GB" sz="1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Norwich shop (physical location)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Problems became most visible in the past </a:t>
                      </a:r>
                      <a:r>
                        <a:rPr lang="en-US" b="1" dirty="0"/>
                        <a:t>12 months</a:t>
                      </a:r>
                      <a:r>
                        <a:rPr lang="en-US" dirty="0"/>
                        <a:t>.</a:t>
                      </a: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Owners: Liam and Priya Patel (financial pressure, stress)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Shift in consumer </a:t>
                      </a:r>
                      <a:r>
                        <a:rPr lang="en-US" dirty="0" err="1"/>
                        <a:t>behaviour</a:t>
                      </a:r>
                      <a:r>
                        <a:rPr lang="en-US" dirty="0"/>
                        <a:t> toward online shopping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Sales decline + rising costs = negative impact on profitability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30% decline in sales revenue in one year</a:t>
                      </a: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96170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Reduced profitability and risk of long-term sustainability</a:t>
                      </a: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Online presence also underperforming compared to competitors.</a:t>
                      </a: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Coincided with inflation, supply chain issues, and new competitors entering the market.</a:t>
                      </a: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Employees (job security at risk).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Increased competition: boutique florist with Instagram reach + national chain with low prices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Threatens the survival of the business if unaddressed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Costs of imported flowers and eco-materials rising significantly</a:t>
                      </a: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1387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Customers (reduced options for eco-friendly local shopping).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Outdated website and weak digital marketing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No exact figures, but the loss is substantial for a small independent shop</a:t>
                      </a: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/>
              <a:t>✅ Critique of 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7116"/>
            <a:ext cx="10515600" cy="5670883"/>
          </a:xfrm>
        </p:spPr>
        <p:txBody>
          <a:bodyPr>
            <a:noAutofit/>
          </a:bodyPr>
          <a:lstStyle/>
          <a:p>
            <a:r>
              <a:rPr lang="en-US" sz="2000" b="1" dirty="0"/>
              <a:t>What is it?</a:t>
            </a:r>
            <a:br>
              <a:rPr lang="en-US" sz="2000" dirty="0"/>
            </a:br>
            <a:r>
              <a:rPr lang="en-US" sz="2000" dirty="0"/>
              <a:t>A strategic tool analyzing external macro-environmental factors, categorized as Political, Economic, Social, Technological, Environmental, and Legal (Johnson et al., 2020).</a:t>
            </a:r>
          </a:p>
          <a:p>
            <a:r>
              <a:rPr lang="en-US" sz="2000" b="1" dirty="0"/>
              <a:t>Why is it used?</a:t>
            </a:r>
            <a:br>
              <a:rPr lang="en-US" sz="2000" dirty="0"/>
            </a:br>
            <a:r>
              <a:rPr lang="en-US" sz="2000" dirty="0"/>
              <a:t>To identify external opportunities and threats for proactive strategic planning and decision-making.</a:t>
            </a:r>
          </a:p>
          <a:p>
            <a:r>
              <a:rPr lang="en-US" sz="2000" b="1" dirty="0"/>
              <a:t>Where/how is it used?</a:t>
            </a:r>
            <a:br>
              <a:rPr lang="en-US" sz="2000" dirty="0"/>
            </a:br>
            <a:r>
              <a:rPr lang="en-US" sz="2000" dirty="0"/>
              <a:t>Applied across industries for market analysis, risk assessment, and strategic planning.</a:t>
            </a:r>
          </a:p>
          <a:p>
            <a:r>
              <a:rPr lang="en-US" sz="2000" b="1" dirty="0"/>
              <a:t>Benefits</a:t>
            </a:r>
            <a:br>
              <a:rPr lang="en-US" sz="2000" dirty="0"/>
            </a:br>
            <a:r>
              <a:rPr lang="en-US" sz="2000" dirty="0"/>
              <a:t>Provides a structured, comprehensive overview of the external landscape and encourages long-term strategic thinking (Kotler &amp; Keller, 2019).</a:t>
            </a:r>
          </a:p>
          <a:p>
            <a:r>
              <a:rPr lang="en-US" sz="2000" b="1" dirty="0"/>
              <a:t>Criticisms</a:t>
            </a:r>
            <a:br>
              <a:rPr lang="en-US" sz="2000" dirty="0"/>
            </a:br>
            <a:r>
              <a:rPr lang="en-US" sz="2000" dirty="0"/>
              <a:t>Can be too broad and lack depth, risks becoming outdated quickly, and does not provide direct solutions, requiring use with other tools (Yüksel, 2012; Porter, 2008).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8C0CD-407E-8191-693F-E5E4772CF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4CE3E-83BF-E64C-CCD2-AF63CBF84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Aguilar, F.J. (1967). </a:t>
            </a:r>
            <a:r>
              <a:rPr lang="en-GB" i="1" dirty="0"/>
              <a:t>Scanning the Business Environment</a:t>
            </a:r>
            <a:r>
              <a:rPr lang="en-GB" dirty="0"/>
              <a:t>. New York: Macmillan.</a:t>
            </a:r>
          </a:p>
          <a:p>
            <a:r>
              <a:rPr lang="en-GB" dirty="0"/>
              <a:t>Grundy, T. (2006). Rethinking and reinventing Michael Porter's five forces model. </a:t>
            </a:r>
            <a:r>
              <a:rPr lang="en-GB" i="1" dirty="0"/>
              <a:t>Strategic Change</a:t>
            </a:r>
            <a:r>
              <a:rPr lang="en-GB" dirty="0"/>
              <a:t>, 15(5), pp.213-229.</a:t>
            </a:r>
          </a:p>
          <a:p>
            <a:r>
              <a:rPr lang="en-GB" dirty="0"/>
              <a:t>Sammut-Bonnici, T. and Galea, D. (2015). PESTEL analysis. In: </a:t>
            </a:r>
            <a:r>
              <a:rPr lang="en-GB" i="1" dirty="0"/>
              <a:t>Wiley </a:t>
            </a:r>
            <a:r>
              <a:rPr lang="en-GB" i="1" dirty="0" err="1"/>
              <a:t>Encyclopedia</a:t>
            </a:r>
            <a:r>
              <a:rPr lang="en-GB" i="1" dirty="0"/>
              <a:t> of Management</a:t>
            </a:r>
            <a:r>
              <a:rPr lang="en-GB" dirty="0"/>
              <a:t>. Chichester: John Wiley &amp; Sons, pp.1-7.</a:t>
            </a:r>
          </a:p>
          <a:p>
            <a:r>
              <a:rPr lang="en-GB" dirty="0"/>
              <a:t>Thompson, J.L. and Martin, F. (2010). </a:t>
            </a:r>
            <a:r>
              <a:rPr lang="en-GB" i="1" dirty="0"/>
              <a:t>Strategic Management: Awareness &amp; Change</a:t>
            </a:r>
            <a:r>
              <a:rPr lang="en-GB" dirty="0"/>
              <a:t>. 6th ed. Andover: Cengage Learning.</a:t>
            </a:r>
          </a:p>
          <a:p>
            <a:r>
              <a:rPr lang="en-GB" dirty="0"/>
              <a:t>Wilson, R.M.S. and Gilligan, C. (2012). </a:t>
            </a:r>
            <a:r>
              <a:rPr lang="en-GB" i="1" dirty="0"/>
              <a:t>Strategic Marketing Management</a:t>
            </a:r>
            <a:r>
              <a:rPr lang="en-GB" dirty="0"/>
              <a:t>. 3rd ed. London: Routledge.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633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975085"/>
              </p:ext>
            </p:extLst>
          </p:nvPr>
        </p:nvGraphicFramePr>
        <p:xfrm>
          <a:off x="948904" y="2123386"/>
          <a:ext cx="9782355" cy="6449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Adherence to import laws for flowers results in higher expenses for non-native species such as orchids and tulips.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National policies promoting sustainability incentivize the use of green packaging, yet simultaneously increase material expenditures.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weaker local economy and a decrease in high-street shoppers are reducing both disposable income and physical store visits.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Inflation and increased logistical expenses drive up the price of fresh floral stock.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Shift in consumer </a:t>
                      </a:r>
                      <a:r>
                        <a:rPr lang="en-US" sz="1400" dirty="0" err="1"/>
                        <a:t>behaviour</a:t>
                      </a:r>
                      <a:r>
                        <a:rPr lang="en-US" sz="1400" dirty="0"/>
                        <a:t> towards convenience and online shopping.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Growing demand for sustainable, eco-friendly products among environmentally conscious customers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Rivals are effectively using platforms like Instagram and other digital channels to engage a younger demographic.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Outdated website and limited digital marketing reduce competitiveness.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Regulations such as the GDPR impose specific requirements on the management of online sales and customer data.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Operating costs are affected by the need to comply with employment legislation and fair-trade certification standards.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Variability in flower supply and availability is increasingly influenced by the effects of climate change.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business focus on using biodegradable materials and sourcing flowers locally supports environmental values but comes at a higher cost.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056021" y="1807852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 Effect diagram (approx. 1 minute).</a:t>
            </a:r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45A82A-043D-3087-38CE-0365EA342AE0}"/>
              </a:ext>
            </a:extLst>
          </p:cNvPr>
          <p:cNvSpPr txBox="1"/>
          <p:nvPr/>
        </p:nvSpPr>
        <p:spPr>
          <a:xfrm>
            <a:off x="827128" y="5751738"/>
            <a:ext cx="1022330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5FAE0D-1FE3-9A33-20A4-7E81614C5924}"/>
              </a:ext>
            </a:extLst>
          </p:cNvPr>
          <p:cNvSpPr/>
          <p:nvPr/>
        </p:nvSpPr>
        <p:spPr>
          <a:xfrm>
            <a:off x="2696308" y="2307102"/>
            <a:ext cx="1370275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00" dirty="0"/>
              <a:t>Marketing efforts are primarily traditional, relying on word-of-mouth and irregular social media activity.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037A21-E0E8-B13F-ACF9-3831F2D248E7}"/>
              </a:ext>
            </a:extLst>
          </p:cNvPr>
          <p:cNvSpPr/>
          <p:nvPr/>
        </p:nvSpPr>
        <p:spPr>
          <a:xfrm>
            <a:off x="4207361" y="2305471"/>
            <a:ext cx="1539903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00" dirty="0"/>
              <a:t>The company website is functionally obsolete and does not support modern e-commerce transactions.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443D889-E6AD-C6B4-D9CE-0BE59F8CA00D}"/>
              </a:ext>
            </a:extLst>
          </p:cNvPr>
          <p:cNvSpPr/>
          <p:nvPr/>
        </p:nvSpPr>
        <p:spPr>
          <a:xfrm>
            <a:off x="5888042" y="2262784"/>
            <a:ext cx="1638274" cy="65786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00" dirty="0"/>
              <a:t>The founding team lacks advanced digital literacy and technical marketing skills.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872E8-912D-1A06-BC4F-C8514CFA9CC6}"/>
              </a:ext>
            </a:extLst>
          </p:cNvPr>
          <p:cNvSpPr/>
          <p:nvPr/>
        </p:nvSpPr>
        <p:spPr>
          <a:xfrm>
            <a:off x="2694983" y="3662165"/>
            <a:ext cx="1370275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00" dirty="0"/>
              <a:t>Quality consistency challenges with eco-friendly packaging alternatives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461261B-2F1B-080B-0BC1-8EDE42FA8441}"/>
              </a:ext>
            </a:extLst>
          </p:cNvPr>
          <p:cNvSpPr/>
          <p:nvPr/>
        </p:nvSpPr>
        <p:spPr>
          <a:xfrm>
            <a:off x="4207360" y="3674550"/>
            <a:ext cx="1370275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00" dirty="0"/>
              <a:t>Lack of customer retention measurement systems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1898A6-87F1-BE21-3F1E-7FEA00F90453}"/>
              </a:ext>
            </a:extLst>
          </p:cNvPr>
          <p:cNvSpPr/>
          <p:nvPr/>
        </p:nvSpPr>
        <p:spPr>
          <a:xfrm>
            <a:off x="5888042" y="3662165"/>
            <a:ext cx="1638274" cy="572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00" dirty="0"/>
              <a:t>Seasonal weather patterns directly impact flower availability and quality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1079</Words>
  <Application>Microsoft Office PowerPoint</Application>
  <PresentationFormat>Widescreen</PresentationFormat>
  <Paragraphs>132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Green Havan</vt:lpstr>
      <vt:lpstr>The Problem (5W2H)</vt:lpstr>
      <vt:lpstr>PowerPoint Presentation</vt:lpstr>
      <vt:lpstr>✅ Critique of the PESTEL Framework</vt:lpstr>
      <vt:lpstr>References 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kulwinder kaur</cp:lastModifiedBy>
  <cp:revision>91</cp:revision>
  <dcterms:created xsi:type="dcterms:W3CDTF">2024-01-29T11:42:05Z</dcterms:created>
  <dcterms:modified xsi:type="dcterms:W3CDTF">2025-10-10T15:51:29Z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