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embeddedFontLst>
    <p:embeddedFont>
      <p:font typeface="Georgia" panose="02040502050405020303" pitchFamily="18" charset="0"/>
      <p:regular r:id="rId26"/>
      <p:bold r:id="rId27"/>
      <p:italic r:id="rId28"/>
      <p:boldItalic r:id="rId29"/>
    </p:embeddedFont>
    <p:embeddedFont>
      <p:font typeface="Merriweather" panose="020B0604020202020204" charset="0"/>
      <p:regular r:id="rId30"/>
      <p:bold r:id="rId31"/>
      <p:italic r:id="rId32"/>
      <p:boldItalic r:id="rId33"/>
    </p:embeddedFont>
    <p:embeddedFont>
      <p:font typeface="Pacifico" panose="020B0604020202020204" charset="0"/>
      <p:regular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7087B7C-DCE2-4A9E-A7C5-8F97A31603C5}">
  <a:tblStyle styleId="{57087B7C-DCE2-4A9E-A7C5-8F97A31603C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780" y="6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font" Target="fonts/font8.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7.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font" Target="fonts/font5.fntdata"/><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weebly.com/editor/main.php#/"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jarrang.com/" TargetMode="External"/><Relationship Id="rId4" Type="http://schemas.openxmlformats.org/officeDocument/2006/relationships/hyperlink" Target="https://www.ionos.com/"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a:t>Created by: Mehek Sayeed 1709656</a:t>
            </a:r>
            <a:endParaRPr sz="1400" b="1"/>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45f30db428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45f30db428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
        <p:cNvGrpSpPr/>
        <p:nvPr/>
      </p:nvGrpSpPr>
      <p:grpSpPr>
        <a:xfrm>
          <a:off x="0" y="0"/>
          <a:ext cx="0" cy="0"/>
          <a:chOff x="0" y="0"/>
          <a:chExt cx="0" cy="0"/>
        </a:xfrm>
      </p:grpSpPr>
      <p:sp>
        <p:nvSpPr>
          <p:cNvPr id="66" name="Google Shape;66;g45f30db428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7" name="Google Shape;67;g45f30db428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800" b="1" u="sng">
                <a:solidFill>
                  <a:schemeClr val="dk1"/>
                </a:solidFill>
                <a:latin typeface="Times New Roman"/>
                <a:ea typeface="Times New Roman"/>
                <a:cs typeface="Times New Roman"/>
                <a:sym typeface="Times New Roman"/>
              </a:rPr>
              <a:t>Mehek Sayeed 1709656</a:t>
            </a:r>
            <a:endParaRPr sz="18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6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600" b="1" u="sng">
                <a:solidFill>
                  <a:schemeClr val="dk1"/>
                </a:solidFill>
                <a:latin typeface="Times New Roman"/>
                <a:ea typeface="Times New Roman"/>
                <a:cs typeface="Times New Roman"/>
                <a:sym typeface="Times New Roman"/>
              </a:rPr>
              <a:t>Introduction</a:t>
            </a:r>
            <a:endParaRPr sz="1600" b="1" u="sng">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None/>
            </a:pPr>
            <a:endParaRPr sz="1400">
              <a:solidFill>
                <a:schemeClr val="dk1"/>
              </a:solidFill>
            </a:endParaRPr>
          </a:p>
          <a:p>
            <a:pPr marL="0" lvl="0" indent="0" algn="l" rtl="0">
              <a:lnSpc>
                <a:spcPct val="115000"/>
              </a:lnSpc>
              <a:spcBef>
                <a:spcPts val="0"/>
              </a:spcBef>
              <a:spcAft>
                <a:spcPts val="0"/>
              </a:spcAft>
              <a:buClr>
                <a:schemeClr val="dk1"/>
              </a:buClr>
              <a:buSzPts val="1100"/>
              <a:buFont typeface="Arial"/>
              <a:buNone/>
            </a:pPr>
            <a:r>
              <a:rPr lang="en" sz="1200">
                <a:solidFill>
                  <a:schemeClr val="dk1"/>
                </a:solidFill>
              </a:rPr>
              <a:t>The name of our business is Blush Boutique, we have chosen to be in a partnership and work for each other, as we are skilled and have experience for our chosen roles. It is a clothing boutique where we design, make and sell traditional, unique, designer and casual wear for women’s only.</a:t>
            </a:r>
            <a:endParaRPr sz="1200">
              <a:solidFill>
                <a:schemeClr val="dk1"/>
              </a:solidFill>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45f30db428_0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45f30db428_0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800" b="1" u="sng">
                <a:solidFill>
                  <a:schemeClr val="dk1"/>
                </a:solidFill>
                <a:latin typeface="Times New Roman"/>
                <a:ea typeface="Times New Roman"/>
                <a:cs typeface="Times New Roman"/>
                <a:sym typeface="Times New Roman"/>
              </a:rPr>
              <a:t>Mehek Sayeed 1709656</a:t>
            </a:r>
            <a:endParaRPr sz="18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sz="1600" b="1" u="sng">
                <a:solidFill>
                  <a:schemeClr val="dk1"/>
                </a:solidFill>
                <a:latin typeface="Times New Roman"/>
                <a:ea typeface="Times New Roman"/>
                <a:cs typeface="Times New Roman"/>
                <a:sym typeface="Times New Roman"/>
              </a:rPr>
              <a:t>Mission statement/Aims/Objectives</a:t>
            </a:r>
            <a:endParaRPr sz="16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 sz="1400">
                <a:solidFill>
                  <a:schemeClr val="dk1"/>
                </a:solidFill>
                <a:latin typeface="Times New Roman"/>
                <a:ea typeface="Times New Roman"/>
                <a:cs typeface="Times New Roman"/>
                <a:sym typeface="Times New Roman"/>
              </a:rPr>
              <a:t>Mission:</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a:solidFill>
                  <a:schemeClr val="dk1"/>
                </a:solidFill>
                <a:latin typeface="Times New Roman"/>
                <a:ea typeface="Times New Roman"/>
                <a:cs typeface="Times New Roman"/>
                <a:sym typeface="Times New Roman"/>
              </a:rPr>
              <a:t>Blush is a woman clothing boutique, our mission is to design and make outfits that suit the customer's preferences, to be able to attract our targeted customers with the latest designs, on all types of style for clothing.</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a:solidFill>
                  <a:schemeClr val="dk1"/>
                </a:solidFill>
                <a:latin typeface="Times New Roman"/>
                <a:ea typeface="Times New Roman"/>
                <a:cs typeface="Times New Roman"/>
                <a:sym typeface="Times New Roman"/>
              </a:rPr>
              <a:t>We aim:</a:t>
            </a:r>
            <a:endParaRPr sz="1400">
              <a:solidFill>
                <a:schemeClr val="dk1"/>
              </a:solidFill>
              <a:latin typeface="Times New Roman"/>
              <a:ea typeface="Times New Roman"/>
              <a:cs typeface="Times New Roman"/>
              <a:sym typeface="Times New Roman"/>
            </a:endParaRPr>
          </a:p>
          <a:p>
            <a:pPr marL="0" lvl="0" indent="-228600" algn="l" rtl="0">
              <a:lnSpc>
                <a:spcPct val="115000"/>
              </a:lnSpc>
              <a:spcBef>
                <a:spcPts val="0"/>
              </a:spcBef>
              <a:spcAft>
                <a:spcPts val="0"/>
              </a:spcAft>
              <a:buClr>
                <a:schemeClr val="dk1"/>
              </a:buClr>
              <a:buSzPts val="1100"/>
              <a:buFont typeface="Arial"/>
              <a:buNone/>
            </a:pPr>
            <a:r>
              <a:rPr lang="en" sz="1400">
                <a:solidFill>
                  <a:schemeClr val="dk1"/>
                </a:solidFill>
              </a:rPr>
              <a:t>·  	</a:t>
            </a:r>
            <a:r>
              <a:rPr lang="en" sz="1400">
                <a:solidFill>
                  <a:schemeClr val="dk1"/>
                </a:solidFill>
                <a:latin typeface="Times New Roman"/>
                <a:ea typeface="Times New Roman"/>
                <a:cs typeface="Times New Roman"/>
                <a:sym typeface="Times New Roman"/>
              </a:rPr>
              <a:t>To provide the latest trends and fashion from new collections.</a:t>
            </a: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Clr>
                <a:schemeClr val="dk1"/>
              </a:buClr>
              <a:buSzPts val="1100"/>
              <a:buFont typeface="Arial"/>
              <a:buNone/>
            </a:pP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a:solidFill>
                  <a:schemeClr val="dk1"/>
                </a:solidFill>
                <a:latin typeface="Times New Roman"/>
                <a:ea typeface="Times New Roman"/>
                <a:cs typeface="Times New Roman"/>
                <a:sym typeface="Times New Roman"/>
              </a:rPr>
              <a:t>Our objectives were:</a:t>
            </a:r>
            <a:endParaRPr sz="1400">
              <a:solidFill>
                <a:schemeClr val="dk1"/>
              </a:solidFill>
              <a:latin typeface="Times New Roman"/>
              <a:ea typeface="Times New Roman"/>
              <a:cs typeface="Times New Roman"/>
              <a:sym typeface="Times New Roman"/>
            </a:endParaRPr>
          </a:p>
          <a:p>
            <a:pPr marL="0" lvl="0" indent="-228600" algn="l" rtl="0">
              <a:lnSpc>
                <a:spcPct val="115000"/>
              </a:lnSpc>
              <a:spcBef>
                <a:spcPts val="0"/>
              </a:spcBef>
              <a:spcAft>
                <a:spcPts val="0"/>
              </a:spcAft>
              <a:buNone/>
            </a:pPr>
            <a:r>
              <a:rPr lang="en" sz="1400">
                <a:solidFill>
                  <a:schemeClr val="dk1"/>
                </a:solidFill>
              </a:rPr>
              <a:t>·  	</a:t>
            </a:r>
            <a:r>
              <a:rPr lang="en" sz="1400">
                <a:solidFill>
                  <a:schemeClr val="dk1"/>
                </a:solidFill>
                <a:latin typeface="Times New Roman"/>
                <a:ea typeface="Times New Roman"/>
                <a:cs typeface="Times New Roman"/>
                <a:sym typeface="Times New Roman"/>
              </a:rPr>
              <a:t>To research other Marketing latest trends, which we will then link to our ideas to design and make the clothes.</a:t>
            </a:r>
            <a:endParaRPr sz="1400">
              <a:solidFill>
                <a:schemeClr val="dk1"/>
              </a:solidFill>
              <a:latin typeface="Times New Roman"/>
              <a:ea typeface="Times New Roman"/>
              <a:cs typeface="Times New Roman"/>
              <a:sym typeface="Times New Roman"/>
            </a:endParaRPr>
          </a:p>
          <a:p>
            <a:pPr marL="0" lvl="0" indent="-228600" algn="l" rtl="0">
              <a:lnSpc>
                <a:spcPct val="115000"/>
              </a:lnSpc>
              <a:spcBef>
                <a:spcPts val="0"/>
              </a:spcBef>
              <a:spcAft>
                <a:spcPts val="0"/>
              </a:spcAft>
              <a:buClr>
                <a:schemeClr val="dk1"/>
              </a:buClr>
              <a:buSzPts val="1100"/>
              <a:buFont typeface="Arial"/>
              <a:buNone/>
            </a:pPr>
            <a:endParaRPr sz="140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Clr>
                <a:schemeClr val="dk1"/>
              </a:buClr>
              <a:buSzPts val="1100"/>
              <a:buFont typeface="Arial"/>
              <a:buNone/>
            </a:pPr>
            <a:r>
              <a:rPr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4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45f30db428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45f30db428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sz="16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45f30db428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45f30db428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b="1" u="sng">
                <a:solidFill>
                  <a:schemeClr val="dk1"/>
                </a:solidFill>
                <a:latin typeface="Times New Roman"/>
                <a:ea typeface="Times New Roman"/>
                <a:cs typeface="Times New Roman"/>
                <a:sym typeface="Times New Roman"/>
              </a:rPr>
              <a:t>Mehek Sayeed 1709656</a:t>
            </a:r>
            <a:endParaRPr sz="18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8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800" b="1" u="sng">
                <a:solidFill>
                  <a:schemeClr val="dk1"/>
                </a:solidFill>
                <a:latin typeface="Times New Roman"/>
                <a:ea typeface="Times New Roman"/>
                <a:cs typeface="Times New Roman"/>
                <a:sym typeface="Times New Roman"/>
              </a:rPr>
              <a:t>Questionnaire Results from Marketing Promotion Activities</a:t>
            </a:r>
            <a:endParaRPr sz="1800" b="1" u="sng">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800" b="1">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a:solidFill>
                  <a:schemeClr val="dk1"/>
                </a:solidFill>
                <a:latin typeface="Times New Roman"/>
                <a:ea typeface="Times New Roman"/>
                <a:cs typeface="Times New Roman"/>
                <a:sym typeface="Times New Roman"/>
              </a:rPr>
              <a:t>We have undertaken an activity in a questionnaire which was prepared by all partners. These are the results shown, the questionnaire highlights the opinions of viewers and what they prefer. </a:t>
            </a:r>
            <a:endParaRPr sz="14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496ec74347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496ec74347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b="1" u="sng">
                <a:latin typeface="Times New Roman"/>
                <a:ea typeface="Times New Roman"/>
                <a:cs typeface="Times New Roman"/>
                <a:sym typeface="Times New Roman"/>
              </a:rPr>
              <a:t>Mehek Sayeed 1709656</a:t>
            </a:r>
            <a:endParaRPr sz="1800" b="1" u="sng">
              <a:latin typeface="Times New Roman"/>
              <a:ea typeface="Times New Roman"/>
              <a:cs typeface="Times New Roman"/>
              <a:sym typeface="Times New Roman"/>
            </a:endParaRPr>
          </a:p>
          <a:p>
            <a:pPr marL="0" lvl="0" indent="0" algn="l" rtl="0">
              <a:spcBef>
                <a:spcPts val="0"/>
              </a:spcBef>
              <a:spcAft>
                <a:spcPts val="0"/>
              </a:spcAft>
              <a:buNone/>
            </a:pPr>
            <a:endParaRPr sz="1400" b="1"/>
          </a:p>
          <a:p>
            <a:pPr marL="0" lvl="0" indent="0" algn="l" rtl="0">
              <a:spcBef>
                <a:spcPts val="0"/>
              </a:spcBef>
              <a:spcAft>
                <a:spcPts val="0"/>
              </a:spcAft>
              <a:buNone/>
            </a:pPr>
            <a:r>
              <a:rPr lang="en" sz="1400" b="1" u="sng"/>
              <a:t>Website Gallery Page</a:t>
            </a:r>
            <a:endParaRPr sz="1400" b="1" u="sng"/>
          </a:p>
          <a:p>
            <a:pPr marL="0" lvl="0" indent="0" algn="l" rtl="0">
              <a:spcBef>
                <a:spcPts val="0"/>
              </a:spcBef>
              <a:spcAft>
                <a:spcPts val="0"/>
              </a:spcAft>
              <a:buNone/>
            </a:pPr>
            <a:endParaRPr sz="1400" b="1" u="sng"/>
          </a:p>
          <a:p>
            <a:pPr marL="0" lvl="0" indent="0" algn="l" rtl="0">
              <a:spcBef>
                <a:spcPts val="0"/>
              </a:spcBef>
              <a:spcAft>
                <a:spcPts val="0"/>
              </a:spcAft>
              <a:buClr>
                <a:schemeClr val="dk1"/>
              </a:buClr>
              <a:buSzPts val="1100"/>
              <a:buFont typeface="Arial"/>
              <a:buNone/>
            </a:pPr>
            <a:r>
              <a:rPr lang="en" sz="1400">
                <a:solidFill>
                  <a:schemeClr val="dk1"/>
                </a:solidFill>
                <a:latin typeface="Times New Roman"/>
                <a:ea typeface="Times New Roman"/>
                <a:cs typeface="Times New Roman"/>
                <a:sym typeface="Times New Roman"/>
              </a:rPr>
              <a:t>According to the results, our boutique had provided and priced the products that suit their needs.</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4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49363f5675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49363f5675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800" b="1" u="sng" dirty="0">
                <a:solidFill>
                  <a:schemeClr val="dk1"/>
                </a:solidFill>
                <a:latin typeface="Times New Roman"/>
                <a:ea typeface="Times New Roman"/>
                <a:cs typeface="Times New Roman"/>
                <a:sym typeface="Times New Roman"/>
              </a:rPr>
              <a:t>Mehek Sayeed 1709656</a:t>
            </a:r>
            <a:endParaRPr sz="1800" b="1" u="sng"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800" dirty="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600" b="1" u="sng" dirty="0">
                <a:solidFill>
                  <a:schemeClr val="dk1"/>
                </a:solidFill>
                <a:latin typeface="Times New Roman"/>
                <a:ea typeface="Times New Roman"/>
                <a:cs typeface="Times New Roman"/>
                <a:sym typeface="Times New Roman"/>
              </a:rPr>
              <a:t>Promotion Activities</a:t>
            </a:r>
            <a:endParaRPr sz="1600" b="1" u="sng"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Blush boutique was promoted through our business Website, which was created on a Website Builder called 1 &amp; 1 IONOS. It provides us with a Domain name and five Email Accounts. However, it came with a business package where we have linked to Social Media. The company advertises our business and links the domain name on the search engine for the viewers. The charges are 78p for the first month and then £7.80p every month onwards (IONOS, 2018). Blush boutique Business Website has created a Gallery page, where the images of the products are uploaded regularly with new trends and collections. Moreover, it contains a Contact page with our details and a map with the location. (Please see link below for our Business Website).</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200" u="sng" dirty="0">
                <a:solidFill>
                  <a:schemeClr val="accent5"/>
                </a:solidFill>
                <a:hlinkClick r:id="rId3"/>
              </a:rPr>
              <a:t>https://www.weebly.com/editor/main.php#/</a:t>
            </a:r>
            <a:r>
              <a:rPr lang="en" sz="1200" dirty="0">
                <a:solidFill>
                  <a:srgbClr val="EA9999"/>
                </a:solidFill>
              </a:rPr>
              <a:t> </a:t>
            </a: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 Social Media was one of the promotion activities that we have undertaken. The business opened a Facebook account and uploaded images of our products on a marketing site to advertise. Furthermore, Blush boutique had also joined Snapchat, which attracted the younger viewers, this is suggested by Rajasooriar, (2015). Staying connected helped us to build a growth of our targeted customers, we were able to keep a track record of the followers and create a database. However, we had also provided a website domain name on those links, so it was easier for the viewers to search and find out the location of our boutique.</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Blush boutique promoted the business by providing customers with special offers. This includes, by giving out 10% discount on their first purchase in store to those who joined us on Media. This special offer had attracted many viewers who were interested in our products.</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The business was promoted with a Grand Opening on the day we opened, where all family and friends have been invited as well as the public. We also offered free refreshments and a tour of our boutique. However, to let them know about the Grand Opening we had put up posters in most areas. Therefore, we were able to get people’s attention for them to know our located business area.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Overall, the activity cost for the Grand Opening was £375.00 in total which we took out from the investment money. This was to pay for the decorations, refreshments and posters.</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As partner’s, it has been decided to promote our business further. We will be making brochures for those who have already joined us on Social Media and for our regular customers. This is just to show a little gesture and how we value our customers.</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 </a:t>
            </a:r>
            <a:r>
              <a:rPr lang="en" sz="1400" u="sng" dirty="0">
                <a:solidFill>
                  <a:schemeClr val="dk1"/>
                </a:solidFill>
                <a:latin typeface="Times New Roman"/>
                <a:ea typeface="Times New Roman"/>
                <a:cs typeface="Times New Roman"/>
                <a:sym typeface="Times New Roman"/>
              </a:rPr>
              <a:t>Reference</a:t>
            </a:r>
            <a:endParaRPr sz="1400" u="sng"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endParaRPr sz="1400" u="sng" dirty="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IONOS. (2018) ‘The easy way to build your successful business website’[Online]</a:t>
            </a:r>
            <a:r>
              <a:rPr lang="en" sz="1400" dirty="0">
                <a:solidFill>
                  <a:schemeClr val="dk1"/>
                </a:solidFill>
                <a:uFill>
                  <a:noFill/>
                </a:uFill>
                <a:latin typeface="Times New Roman"/>
                <a:ea typeface="Times New Roman"/>
                <a:cs typeface="Times New Roman"/>
                <a:sym typeface="Times New Roman"/>
                <a:hlinkClick r:id="rId4"/>
              </a:rPr>
              <a:t> </a:t>
            </a:r>
            <a:r>
              <a:rPr lang="en" sz="1400" u="sng" dirty="0">
                <a:solidFill>
                  <a:schemeClr val="hlink"/>
                </a:solidFill>
                <a:latin typeface="Times New Roman"/>
                <a:ea typeface="Times New Roman"/>
                <a:cs typeface="Times New Roman"/>
                <a:sym typeface="Times New Roman"/>
                <a:hlinkClick r:id="rId4"/>
              </a:rPr>
              <a:t>https://www.ionos.com</a:t>
            </a:r>
            <a:r>
              <a:rPr lang="en" sz="1400" dirty="0">
                <a:solidFill>
                  <a:schemeClr val="dk1"/>
                </a:solidFill>
                <a:latin typeface="Times New Roman"/>
                <a:ea typeface="Times New Roman"/>
                <a:cs typeface="Times New Roman"/>
                <a:sym typeface="Times New Roman"/>
              </a:rPr>
              <a:t>, Accessed Date 24</a:t>
            </a:r>
            <a:r>
              <a:rPr lang="en" sz="1400" baseline="30000" dirty="0">
                <a:solidFill>
                  <a:schemeClr val="dk1"/>
                </a:solidFill>
                <a:latin typeface="Times New Roman"/>
                <a:ea typeface="Times New Roman"/>
                <a:cs typeface="Times New Roman"/>
                <a:sym typeface="Times New Roman"/>
              </a:rPr>
              <a:t>th</a:t>
            </a:r>
            <a:r>
              <a:rPr lang="en" sz="1400" dirty="0">
                <a:solidFill>
                  <a:schemeClr val="dk1"/>
                </a:solidFill>
                <a:latin typeface="Times New Roman"/>
                <a:ea typeface="Times New Roman"/>
                <a:cs typeface="Times New Roman"/>
                <a:sym typeface="Times New Roman"/>
              </a:rPr>
              <a:t> November 2018.</a:t>
            </a:r>
            <a:endParaRPr sz="1400" dirty="0">
              <a:solidFill>
                <a:schemeClr val="dk1"/>
              </a:solidFill>
              <a:latin typeface="Times New Roman"/>
              <a:ea typeface="Times New Roman"/>
              <a:cs typeface="Times New Roman"/>
              <a:sym typeface="Times New Roman"/>
            </a:endParaRPr>
          </a:p>
          <a:p>
            <a:pPr marL="0" lvl="0" indent="0" algn="l" rtl="0">
              <a:lnSpc>
                <a:spcPct val="115000"/>
              </a:lnSpc>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Rajasooriar, M. (2015) ‘Jarrang’[Online]</a:t>
            </a:r>
            <a:r>
              <a:rPr lang="en" sz="1400" dirty="0">
                <a:solidFill>
                  <a:schemeClr val="dk1"/>
                </a:solidFill>
                <a:uFill>
                  <a:noFill/>
                </a:uFill>
                <a:latin typeface="Times New Roman"/>
                <a:ea typeface="Times New Roman"/>
                <a:cs typeface="Times New Roman"/>
                <a:sym typeface="Times New Roman"/>
                <a:hlinkClick r:id="rId5"/>
              </a:rPr>
              <a:t> </a:t>
            </a:r>
            <a:r>
              <a:rPr lang="en" sz="1400" u="sng" dirty="0">
                <a:solidFill>
                  <a:schemeClr val="hlink"/>
                </a:solidFill>
                <a:latin typeface="Times New Roman"/>
                <a:ea typeface="Times New Roman"/>
                <a:cs typeface="Times New Roman"/>
                <a:sym typeface="Times New Roman"/>
                <a:hlinkClick r:id="rId5"/>
              </a:rPr>
              <a:t>https://www.jarrang.com</a:t>
            </a:r>
            <a:r>
              <a:rPr lang="en" sz="1400" dirty="0">
                <a:solidFill>
                  <a:schemeClr val="dk1"/>
                </a:solidFill>
                <a:latin typeface="Times New Roman"/>
                <a:ea typeface="Times New Roman"/>
                <a:cs typeface="Times New Roman"/>
                <a:sym typeface="Times New Roman"/>
              </a:rPr>
              <a:t>, Accessed Date 29</a:t>
            </a:r>
            <a:r>
              <a:rPr lang="en" sz="1400" baseline="30000" dirty="0">
                <a:solidFill>
                  <a:schemeClr val="dk1"/>
                </a:solidFill>
                <a:latin typeface="Times New Roman"/>
                <a:ea typeface="Times New Roman"/>
                <a:cs typeface="Times New Roman"/>
                <a:sym typeface="Times New Roman"/>
              </a:rPr>
              <a:t>th</a:t>
            </a:r>
            <a:r>
              <a:rPr lang="en" sz="1400" dirty="0">
                <a:solidFill>
                  <a:schemeClr val="dk1"/>
                </a:solidFill>
                <a:latin typeface="Times New Roman"/>
                <a:ea typeface="Times New Roman"/>
                <a:cs typeface="Times New Roman"/>
                <a:sym typeface="Times New Roman"/>
              </a:rPr>
              <a:t> November 2018.</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400" dirty="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45f30db428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45f30db428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45f30db428_0_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45f30db428_0_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Friha Liaqat Nawaz - 1709515</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498b39f04d_1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498b39f04d_1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t>Created by Fulmodina Hannan - 1709529</a:t>
            </a:r>
            <a:endParaRPr b="1"/>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45f30db428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45f30db428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45f30db428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45f30db428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339c707ad9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339c707ad9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b="1"/>
              <a:t>SWOT created by: Fulmodina Hannan 1709529</a:t>
            </a:r>
            <a:endParaRPr sz="1200" b="1"/>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45f30db428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45f30db428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sz="1600" b="1" u="sng" dirty="0">
                <a:solidFill>
                  <a:schemeClr val="dk1"/>
                </a:solidFill>
                <a:latin typeface="Times New Roman"/>
                <a:ea typeface="Times New Roman"/>
                <a:cs typeface="Times New Roman"/>
                <a:sym typeface="Times New Roman"/>
              </a:rPr>
              <a:t>Mehek Sayeed 1709656</a:t>
            </a:r>
            <a:endParaRPr sz="1600" b="1" u="sng" dirty="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b="1" dirty="0"/>
          </a:p>
          <a:p>
            <a:pPr marL="0" lvl="0" indent="0" algn="l" rtl="0">
              <a:spcBef>
                <a:spcPts val="0"/>
              </a:spcBef>
              <a:spcAft>
                <a:spcPts val="0"/>
              </a:spcAft>
              <a:buNone/>
            </a:pPr>
            <a:r>
              <a:rPr lang="en" sz="1400" b="1" dirty="0"/>
              <a:t>Updated &amp; uploaded by: Mehek Sayeed 1709656</a:t>
            </a:r>
            <a:endParaRPr sz="1400" b="1" dirty="0"/>
          </a:p>
          <a:p>
            <a:pPr marL="0" lvl="0" indent="0" algn="l" rtl="0">
              <a:spcBef>
                <a:spcPts val="0"/>
              </a:spcBef>
              <a:spcAft>
                <a:spcPts val="0"/>
              </a:spcAft>
              <a:buNone/>
            </a:pPr>
            <a:endParaRPr sz="1200" b="1" dirty="0"/>
          </a:p>
          <a:p>
            <a:pPr marL="0" lvl="0" indent="0" algn="l" rtl="0">
              <a:spcBef>
                <a:spcPts val="0"/>
              </a:spcBef>
              <a:spcAft>
                <a:spcPts val="0"/>
              </a:spcAft>
              <a:buNone/>
            </a:pPr>
            <a:r>
              <a:rPr lang="en" sz="1200" dirty="0"/>
              <a:t>The Gantt Chart highlights the progress and the completion of our business project.</a:t>
            </a:r>
            <a:endParaRPr sz="1200" dirty="0"/>
          </a:p>
          <a:p>
            <a:pPr marL="0" lvl="0" indent="0" algn="l" rtl="0">
              <a:spcBef>
                <a:spcPts val="0"/>
              </a:spcBef>
              <a:spcAft>
                <a:spcPts val="0"/>
              </a:spcAft>
              <a:buNone/>
            </a:pPr>
            <a:endParaRPr sz="1200" dirty="0"/>
          </a:p>
          <a:p>
            <a:pPr marL="0" lvl="0" indent="0" algn="l" rtl="0">
              <a:spcBef>
                <a:spcPts val="0"/>
              </a:spcBef>
              <a:spcAft>
                <a:spcPts val="0"/>
              </a:spcAft>
              <a:buNone/>
            </a:pPr>
            <a:r>
              <a:rPr lang="en" sz="1200" dirty="0"/>
              <a:t>(Fixed Asset Delivery)</a:t>
            </a:r>
            <a:endParaRPr sz="1200"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45f30db428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45f30db428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g498b39f04d_3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 name="Google Shape;171;g498b39f04d_3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45f30db428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45f30db428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b="1" dirty="0"/>
              <a:t>Created by: Mehek Sayeed 1709656</a:t>
            </a:r>
            <a:endParaRPr sz="1200" b="1" dirty="0"/>
          </a:p>
          <a:p>
            <a:pPr marL="0" lvl="0" indent="0" algn="l" rtl="0">
              <a:spcBef>
                <a:spcPts val="0"/>
              </a:spcBef>
              <a:spcAft>
                <a:spcPts val="0"/>
              </a:spcAft>
              <a:buNone/>
            </a:pPr>
            <a:r>
              <a:rPr lang="en" sz="1200" b="1" dirty="0"/>
              <a:t>Received feedback &amp; opinions by: Fulmodina Hannan 1709529</a:t>
            </a:r>
            <a:endParaRPr sz="1200" b="1"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498b39f04d_3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498b39f04d_3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a:t>Mehek Sayeed 1709656</a:t>
            </a:r>
            <a:endParaRPr sz="1400" b="1"/>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339c707ad9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339c707ad9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a:t>Mehek Sayeed 1709656</a:t>
            </a:r>
            <a:endParaRPr sz="1400" b="1"/>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339c707ad9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339c707ad9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a:t>Mehek Sayeed 1709656</a:t>
            </a:r>
            <a:endParaRPr sz="1400" b="1"/>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339c707ad9_1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339c707ad9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a:t>Mehek Sayeed 1709656</a:t>
            </a:r>
            <a:endParaRPr sz="1400" b="1"/>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339c707ad9_1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339c707ad9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400" b="1"/>
              <a:t>Mehek Sayeed 1709656</a:t>
            </a:r>
            <a:endParaRPr sz="1400" b="1"/>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lstStyle>
            <a:lvl1pPr marL="457200" lvl="0" indent="-342900" algn="ctr">
              <a:spcBef>
                <a:spcPts val="0"/>
              </a:spcBef>
              <a:spcAft>
                <a:spcPts val="0"/>
              </a:spcAft>
              <a:buSzPts val="1800"/>
              <a:buChar char="●"/>
              <a:defRPr/>
            </a:lvl1pPr>
            <a:lvl2pPr marL="914400" lvl="1" indent="-317500" algn="ctr">
              <a:spcBef>
                <a:spcPts val="1600"/>
              </a:spcBef>
              <a:spcAft>
                <a:spcPts val="0"/>
              </a:spcAft>
              <a:buSzPts val="1400"/>
              <a:buChar char="○"/>
              <a:defRPr/>
            </a:lvl2pPr>
            <a:lvl3pPr marL="1371600" lvl="2" indent="-317500" algn="ctr">
              <a:spcBef>
                <a:spcPts val="1600"/>
              </a:spcBef>
              <a:spcAft>
                <a:spcPts val="0"/>
              </a:spcAft>
              <a:buSzPts val="1400"/>
              <a:buChar char="■"/>
              <a:defRPr/>
            </a:lvl3pPr>
            <a:lvl4pPr marL="1828800" lvl="3" indent="-317500" algn="ctr">
              <a:spcBef>
                <a:spcPts val="1600"/>
              </a:spcBef>
              <a:spcAft>
                <a:spcPts val="0"/>
              </a:spcAft>
              <a:buSzPts val="1400"/>
              <a:buChar char="●"/>
              <a:defRPr/>
            </a:lvl4pPr>
            <a:lvl5pPr marL="2286000" lvl="4" indent="-317500" algn="ctr">
              <a:spcBef>
                <a:spcPts val="1600"/>
              </a:spcBef>
              <a:spcAft>
                <a:spcPts val="0"/>
              </a:spcAft>
              <a:buSzPts val="1400"/>
              <a:buChar char="○"/>
              <a:defRPr/>
            </a:lvl5pPr>
            <a:lvl6pPr marL="2743200" lvl="5" indent="-317500" algn="ctr">
              <a:spcBef>
                <a:spcPts val="1600"/>
              </a:spcBef>
              <a:spcAft>
                <a:spcPts val="0"/>
              </a:spcAft>
              <a:buSzPts val="1400"/>
              <a:buChar char="■"/>
              <a:defRPr/>
            </a:lvl6pPr>
            <a:lvl7pPr marL="3200400" lvl="6" indent="-317500" algn="ctr">
              <a:spcBef>
                <a:spcPts val="1600"/>
              </a:spcBef>
              <a:spcAft>
                <a:spcPts val="0"/>
              </a:spcAft>
              <a:buSzPts val="1400"/>
              <a:buChar char="●"/>
              <a:defRPr/>
            </a:lvl7pPr>
            <a:lvl8pPr marL="3657600" lvl="7" indent="-317500" algn="ctr">
              <a:spcBef>
                <a:spcPts val="1600"/>
              </a:spcBef>
              <a:spcAft>
                <a:spcPts val="0"/>
              </a:spcAft>
              <a:buSzPts val="1400"/>
              <a:buChar char="○"/>
              <a:defRPr/>
            </a:lvl8pPr>
            <a:lvl9pPr marL="4114800" lvl="8" indent="-317500" algn="ctr">
              <a:spcBef>
                <a:spcPts val="1600"/>
              </a:spcBef>
              <a:spcAft>
                <a:spcPts val="160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1600"/>
              </a:spcBef>
              <a:spcAft>
                <a:spcPts val="0"/>
              </a:spcAft>
              <a:buClr>
                <a:schemeClr val="dk2"/>
              </a:buClr>
              <a:buSzPts val="1400"/>
              <a:buChar char="○"/>
              <a:defRPr>
                <a:solidFill>
                  <a:schemeClr val="dk2"/>
                </a:solidFill>
              </a:defRPr>
            </a:lvl2pPr>
            <a:lvl3pPr marL="1371600" lvl="2" indent="-317500">
              <a:lnSpc>
                <a:spcPct val="115000"/>
              </a:lnSpc>
              <a:spcBef>
                <a:spcPts val="1600"/>
              </a:spcBef>
              <a:spcAft>
                <a:spcPts val="0"/>
              </a:spcAft>
              <a:buClr>
                <a:schemeClr val="dk2"/>
              </a:buClr>
              <a:buSzPts val="1400"/>
              <a:buChar char="■"/>
              <a:defRPr>
                <a:solidFill>
                  <a:schemeClr val="dk2"/>
                </a:solidFill>
              </a:defRPr>
            </a:lvl3pPr>
            <a:lvl4pPr marL="1828800" lvl="3" indent="-317500">
              <a:lnSpc>
                <a:spcPct val="115000"/>
              </a:lnSpc>
              <a:spcBef>
                <a:spcPts val="1600"/>
              </a:spcBef>
              <a:spcAft>
                <a:spcPts val="0"/>
              </a:spcAft>
              <a:buClr>
                <a:schemeClr val="dk2"/>
              </a:buClr>
              <a:buSzPts val="1400"/>
              <a:buChar char="●"/>
              <a:defRPr>
                <a:solidFill>
                  <a:schemeClr val="dk2"/>
                </a:solidFill>
              </a:defRPr>
            </a:lvl4pPr>
            <a:lvl5pPr marL="2286000" lvl="4" indent="-317500">
              <a:lnSpc>
                <a:spcPct val="115000"/>
              </a:lnSpc>
              <a:spcBef>
                <a:spcPts val="1600"/>
              </a:spcBef>
              <a:spcAft>
                <a:spcPts val="0"/>
              </a:spcAft>
              <a:buClr>
                <a:schemeClr val="dk2"/>
              </a:buClr>
              <a:buSzPts val="1400"/>
              <a:buChar char="○"/>
              <a:defRPr>
                <a:solidFill>
                  <a:schemeClr val="dk2"/>
                </a:solidFill>
              </a:defRPr>
            </a:lvl5pPr>
            <a:lvl6pPr marL="2743200" lvl="5" indent="-317500">
              <a:lnSpc>
                <a:spcPct val="115000"/>
              </a:lnSpc>
              <a:spcBef>
                <a:spcPts val="1600"/>
              </a:spcBef>
              <a:spcAft>
                <a:spcPts val="0"/>
              </a:spcAft>
              <a:buClr>
                <a:schemeClr val="dk2"/>
              </a:buClr>
              <a:buSzPts val="1400"/>
              <a:buChar char="■"/>
              <a:defRPr>
                <a:solidFill>
                  <a:schemeClr val="dk2"/>
                </a:solidFill>
              </a:defRPr>
            </a:lvl6pPr>
            <a:lvl7pPr marL="3200400" lvl="6" indent="-317500">
              <a:lnSpc>
                <a:spcPct val="115000"/>
              </a:lnSpc>
              <a:spcBef>
                <a:spcPts val="1600"/>
              </a:spcBef>
              <a:spcAft>
                <a:spcPts val="0"/>
              </a:spcAft>
              <a:buClr>
                <a:schemeClr val="dk2"/>
              </a:buClr>
              <a:buSzPts val="1400"/>
              <a:buChar char="●"/>
              <a:defRPr>
                <a:solidFill>
                  <a:schemeClr val="dk2"/>
                </a:solidFill>
              </a:defRPr>
            </a:lvl7pPr>
            <a:lvl8pPr marL="3657600" lvl="7" indent="-317500">
              <a:lnSpc>
                <a:spcPct val="115000"/>
              </a:lnSpc>
              <a:spcBef>
                <a:spcPts val="1600"/>
              </a:spcBef>
              <a:spcAft>
                <a:spcPts val="0"/>
              </a:spcAft>
              <a:buClr>
                <a:schemeClr val="dk2"/>
              </a:buClr>
              <a:buSzPts val="1400"/>
              <a:buChar char="○"/>
              <a:defRPr>
                <a:solidFill>
                  <a:schemeClr val="dk2"/>
                </a:solidFill>
              </a:defRPr>
            </a:lvl8pPr>
            <a:lvl9pPr marL="4114800" lvl="8" indent="-317500">
              <a:lnSpc>
                <a:spcPct val="115000"/>
              </a:lnSpc>
              <a:spcBef>
                <a:spcPts val="1600"/>
              </a:spcBef>
              <a:spcAft>
                <a:spcPts val="160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xmlns:mc="http://schemas.openxmlformats.org/markup-compatibility/2006" xmlns:p14="http://schemas.microsoft.com/office/powerpoint/2010/main">
    <mc:Choice Requires="p14">
      <p:transition spd="slow" p14:dur="1100">
        <p14:gallery dir="l"/>
      </p:transition>
    </mc:Choice>
    <mc:Fallback xmlns=""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5="http://schemas.microsoft.com/office/powerpoint/2012/main">
      <p:transition spd="slow">
        <p:fade/>
      </p:transition>
    </mc:Fallback>
  </mc:AlternateConten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hyperlink" Target="https://www.weebly.com/editor/main.php#/"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5.jpg"/></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alterationsboutique.co.uk/" TargetMode="External"/><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hyperlink" Target="http://www.business.vic.gov.au/" TargetMode="External"/><Relationship Id="rId5" Type="http://schemas.openxmlformats.org/officeDocument/2006/relationships/hyperlink" Target="https://www.youtube.com/watch?v=C5PcUSmfOZU" TargetMode="External"/><Relationship Id="rId4" Type="http://schemas.openxmlformats.org/officeDocument/2006/relationships/hyperlink" Target="https://www.bdc.ca/"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bplans.com/" TargetMode="External"/><Relationship Id="rId7" Type="http://schemas.openxmlformats.org/officeDocument/2006/relationships/hyperlink" Target="https://www.jarrang.com/" TargetMode="Externa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hyperlink" Target="https://knowhownonprofit.org/" TargetMode="External"/><Relationship Id="rId5" Type="http://schemas.openxmlformats.org/officeDocument/2006/relationships/hyperlink" Target="https://www.ionos.com/" TargetMode="External"/><Relationship Id="rId4" Type="http://schemas.openxmlformats.org/officeDocument/2006/relationships/hyperlink" Target="https://www.ifm.eng.cam.ac.uk/"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endParaRPr/>
          </a:p>
        </p:txBody>
      </p:sp>
      <p:sp>
        <p:nvSpPr>
          <p:cNvPr id="55" name="Google Shape;55;p13"/>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endParaRPr/>
          </a:p>
        </p:txBody>
      </p:sp>
      <p:pic>
        <p:nvPicPr>
          <p:cNvPr id="56" name="Google Shape;56;p13"/>
          <p:cNvPicPr preferRelativeResize="0"/>
          <p:nvPr/>
        </p:nvPicPr>
        <p:blipFill rotWithShape="1">
          <a:blip r:embed="rId3">
            <a:alphaModFix/>
          </a:blip>
          <a:srcRect l="2552" r="2552"/>
          <a:stretch/>
        </p:blipFill>
        <p:spPr>
          <a:xfrm>
            <a:off x="0" y="9589"/>
            <a:ext cx="9144000" cy="5124321"/>
          </a:xfrm>
          <a:prstGeom prst="rect">
            <a:avLst/>
          </a:prstGeom>
          <a:noFill/>
          <a:ln w="76200" cap="flat" cmpd="sng">
            <a:solidFill>
              <a:srgbClr val="4C1130"/>
            </a:solidFill>
            <a:prstDash val="solid"/>
            <a:round/>
            <a:headEnd type="none" w="sm" len="sm"/>
            <a:tailEnd type="none" w="sm" len="s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568550" y="445025"/>
            <a:ext cx="7973100" cy="5727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t>ebbbbbbb</a:t>
            </a:r>
            <a:endParaRPr/>
          </a:p>
        </p:txBody>
      </p:sp>
      <p:sp>
        <p:nvSpPr>
          <p:cNvPr id="62" name="Google Shape;62;p14"/>
          <p:cNvSpPr txBox="1">
            <a:spLocks noGrp="1"/>
          </p:cNvSpPr>
          <p:nvPr>
            <p:ph type="body" idx="1"/>
          </p:nvPr>
        </p:nvSpPr>
        <p:spPr>
          <a:xfrm>
            <a:off x="634675" y="1529375"/>
            <a:ext cx="7907100" cy="3039300"/>
          </a:xfrm>
          <a:prstGeom prst="rect">
            <a:avLst/>
          </a:prstGeom>
          <a:solidFill>
            <a:srgbClr val="F4CCCC"/>
          </a:solidFill>
        </p:spPr>
        <p:txBody>
          <a:bodyPr spcFirstLastPara="1" wrap="square" lIns="91425" tIns="91425" rIns="91425" bIns="91425" anchor="t" anchorCtr="0">
            <a:noAutofit/>
          </a:bodyPr>
          <a:lstStyle/>
          <a:p>
            <a:pPr marL="457200" lvl="0" indent="0" algn="l" rtl="0">
              <a:spcBef>
                <a:spcPts val="0"/>
              </a:spcBef>
              <a:spcAft>
                <a:spcPts val="0"/>
              </a:spcAft>
              <a:buNone/>
            </a:pPr>
            <a:endParaRPr/>
          </a:p>
          <a:p>
            <a:pPr marL="457200" lvl="0" indent="0" algn="l" rtl="0">
              <a:spcBef>
                <a:spcPts val="1600"/>
              </a:spcBef>
              <a:spcAft>
                <a:spcPts val="0"/>
              </a:spcAft>
              <a:buNone/>
            </a:pPr>
            <a:endParaRPr/>
          </a:p>
          <a:p>
            <a:pPr marL="457200" lvl="0" indent="-342900" algn="l" rtl="0">
              <a:spcBef>
                <a:spcPts val="1600"/>
              </a:spcBef>
              <a:spcAft>
                <a:spcPts val="0"/>
              </a:spcAft>
              <a:buSzPts val="1800"/>
              <a:buChar char="❏"/>
            </a:pPr>
            <a:r>
              <a:rPr lang="en"/>
              <a:t>Purpose of Business</a:t>
            </a:r>
            <a:endParaRPr/>
          </a:p>
          <a:p>
            <a:pPr marL="0" lvl="0" indent="0" algn="l" rtl="0">
              <a:spcBef>
                <a:spcPts val="1600"/>
              </a:spcBef>
              <a:spcAft>
                <a:spcPts val="1600"/>
              </a:spcAft>
              <a:buNone/>
            </a:pPr>
            <a:endParaRPr/>
          </a:p>
        </p:txBody>
      </p:sp>
      <p:sp>
        <p:nvSpPr>
          <p:cNvPr id="63" name="Google Shape;63;p14"/>
          <p:cNvSpPr txBox="1"/>
          <p:nvPr/>
        </p:nvSpPr>
        <p:spPr>
          <a:xfrm>
            <a:off x="699625" y="512425"/>
            <a:ext cx="7461000" cy="505200"/>
          </a:xfrm>
          <a:prstGeom prst="rect">
            <a:avLst/>
          </a:prstGeom>
          <a:solidFill>
            <a:srgbClr val="000000"/>
          </a:solid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t>Eeee                                     </a:t>
            </a:r>
            <a:r>
              <a:rPr lang="en" sz="2400" b="1">
                <a:solidFill>
                  <a:srgbClr val="EA9999"/>
                </a:solidFill>
                <a:latin typeface="Merriweather"/>
                <a:ea typeface="Merriweather"/>
                <a:cs typeface="Merriweather"/>
                <a:sym typeface="Merriweather"/>
              </a:rPr>
              <a:t>Executive Summary</a:t>
            </a:r>
            <a:endParaRPr sz="2400" b="1">
              <a:solidFill>
                <a:srgbClr val="EA9999"/>
              </a:solidFill>
              <a:latin typeface="Merriweather"/>
              <a:ea typeface="Merriweather"/>
              <a:cs typeface="Merriweather"/>
              <a:sym typeface="Merriweather"/>
            </a:endParaRPr>
          </a:p>
        </p:txBody>
      </p:sp>
      <p:pic>
        <p:nvPicPr>
          <p:cNvPr id="64" name="Google Shape;64;p14"/>
          <p:cNvPicPr preferRelativeResize="0"/>
          <p:nvPr/>
        </p:nvPicPr>
        <p:blipFill>
          <a:blip r:embed="rId3">
            <a:alphaModFix/>
          </a:blip>
          <a:stretch>
            <a:fillRect/>
          </a:stretch>
        </p:blipFill>
        <p:spPr>
          <a:xfrm>
            <a:off x="4812950" y="1965175"/>
            <a:ext cx="3282775" cy="22843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8"/>
        <p:cNvGrpSpPr/>
        <p:nvPr/>
      </p:nvGrpSpPr>
      <p:grpSpPr>
        <a:xfrm>
          <a:off x="0" y="0"/>
          <a:ext cx="0" cy="0"/>
          <a:chOff x="0" y="0"/>
          <a:chExt cx="0" cy="0"/>
        </a:xfrm>
      </p:grpSpPr>
      <p:sp>
        <p:nvSpPr>
          <p:cNvPr id="69" name="Google Shape;69;p15"/>
          <p:cNvSpPr txBox="1">
            <a:spLocks noGrp="1"/>
          </p:cNvSpPr>
          <p:nvPr>
            <p:ph type="title"/>
          </p:nvPr>
        </p:nvSpPr>
        <p:spPr>
          <a:xfrm>
            <a:off x="311700" y="445025"/>
            <a:ext cx="8520600" cy="7140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t>Nnnn</a:t>
            </a:r>
            <a:r>
              <a:rPr lang="en">
                <a:solidFill>
                  <a:srgbClr val="EA9999"/>
                </a:solidFill>
              </a:rPr>
              <a:t>                      </a:t>
            </a:r>
            <a:r>
              <a:rPr lang="en" b="1">
                <a:solidFill>
                  <a:srgbClr val="EA9999"/>
                </a:solidFill>
              </a:rPr>
              <a:t> Introduction</a:t>
            </a:r>
            <a:endParaRPr b="1">
              <a:solidFill>
                <a:srgbClr val="EA9999"/>
              </a:solidFill>
            </a:endParaRPr>
          </a:p>
        </p:txBody>
      </p:sp>
      <p:sp>
        <p:nvSpPr>
          <p:cNvPr id="70" name="Google Shape;70;p15"/>
          <p:cNvSpPr txBox="1">
            <a:spLocks noGrp="1"/>
          </p:cNvSpPr>
          <p:nvPr>
            <p:ph type="body" idx="1"/>
          </p:nvPr>
        </p:nvSpPr>
        <p:spPr>
          <a:xfrm>
            <a:off x="311700" y="1689275"/>
            <a:ext cx="8520600" cy="2748900"/>
          </a:xfrm>
          <a:prstGeom prst="rect">
            <a:avLst/>
          </a:prstGeom>
          <a:solidFill>
            <a:srgbClr val="F4CCCC"/>
          </a:solidFill>
          <a:ln w="9525" cap="flat" cmpd="sng">
            <a:solidFill>
              <a:srgbClr val="741B47"/>
            </a:solidFill>
            <a:prstDash val="solid"/>
            <a:round/>
            <a:headEnd type="none" w="sm" len="sm"/>
            <a:tailEnd type="none" w="sm" len="sm"/>
          </a:ln>
        </p:spPr>
        <p:txBody>
          <a:bodyPr spcFirstLastPara="1" wrap="square" lIns="91425" tIns="91425" rIns="91425" bIns="91425" anchor="t" anchorCtr="0">
            <a:noAutofit/>
          </a:bodyPr>
          <a:lstStyle/>
          <a:p>
            <a:pPr marL="457200" lvl="0" indent="-381000" algn="l" rtl="0">
              <a:spcBef>
                <a:spcPts val="0"/>
              </a:spcBef>
              <a:spcAft>
                <a:spcPts val="0"/>
              </a:spcAft>
              <a:buSzPts val="2400"/>
              <a:buFont typeface="Georgia"/>
              <a:buChar char="❏"/>
            </a:pPr>
            <a:r>
              <a:rPr lang="en" sz="2400">
                <a:latin typeface="Georgia"/>
                <a:ea typeface="Georgia"/>
                <a:cs typeface="Georgia"/>
                <a:sym typeface="Georgia"/>
              </a:rPr>
              <a:t>Business name Blush Boutique</a:t>
            </a:r>
            <a:endParaRPr sz="2400">
              <a:latin typeface="Georgia"/>
              <a:ea typeface="Georgia"/>
              <a:cs typeface="Georgia"/>
              <a:sym typeface="Georgia"/>
            </a:endParaRPr>
          </a:p>
          <a:p>
            <a:pPr marL="457200" lvl="0" indent="-381000" algn="l" rtl="0">
              <a:spcBef>
                <a:spcPts val="0"/>
              </a:spcBef>
              <a:spcAft>
                <a:spcPts val="0"/>
              </a:spcAft>
              <a:buSzPts val="2400"/>
              <a:buFont typeface="Georgia"/>
              <a:buChar char="❏"/>
            </a:pPr>
            <a:r>
              <a:rPr lang="en" sz="2400">
                <a:latin typeface="Georgia"/>
                <a:ea typeface="Georgia"/>
                <a:cs typeface="Georgia"/>
                <a:sym typeface="Georgia"/>
              </a:rPr>
              <a:t>Partnership </a:t>
            </a:r>
            <a:endParaRPr sz="2400">
              <a:latin typeface="Georgia"/>
              <a:ea typeface="Georgia"/>
              <a:cs typeface="Georgia"/>
              <a:sym typeface="Georgia"/>
            </a:endParaRPr>
          </a:p>
          <a:p>
            <a:pPr marL="457200" lvl="0" indent="-381000" algn="l" rtl="0">
              <a:spcBef>
                <a:spcPts val="0"/>
              </a:spcBef>
              <a:spcAft>
                <a:spcPts val="0"/>
              </a:spcAft>
              <a:buSzPts val="2400"/>
              <a:buFont typeface="Georgia"/>
              <a:buChar char="❏"/>
            </a:pPr>
            <a:r>
              <a:rPr lang="en" sz="2400">
                <a:latin typeface="Georgia"/>
                <a:ea typeface="Georgia"/>
                <a:cs typeface="Georgia"/>
                <a:sym typeface="Georgia"/>
              </a:rPr>
              <a:t>Type of Business</a:t>
            </a:r>
            <a:endParaRPr sz="2400">
              <a:latin typeface="Georgia"/>
              <a:ea typeface="Georgia"/>
              <a:cs typeface="Georgia"/>
              <a:sym typeface="Georgia"/>
            </a:endParaRPr>
          </a:p>
          <a:p>
            <a:pPr marL="0" lvl="0" indent="0" algn="l" rtl="0">
              <a:spcBef>
                <a:spcPts val="1600"/>
              </a:spcBef>
              <a:spcAft>
                <a:spcPts val="0"/>
              </a:spcAft>
              <a:buNone/>
            </a:pPr>
            <a:endParaRPr sz="2400">
              <a:latin typeface="Georgia"/>
              <a:ea typeface="Georgia"/>
              <a:cs typeface="Georgia"/>
              <a:sym typeface="Georgia"/>
            </a:endParaRPr>
          </a:p>
          <a:p>
            <a:pPr marL="0" lvl="0" indent="0" algn="l" rtl="0">
              <a:spcBef>
                <a:spcPts val="1600"/>
              </a:spcBef>
              <a:spcAft>
                <a:spcPts val="1600"/>
              </a:spcAft>
              <a:buNone/>
            </a:pPr>
            <a:endParaRPr/>
          </a:p>
        </p:txBody>
      </p:sp>
      <p:pic>
        <p:nvPicPr>
          <p:cNvPr id="71" name="Google Shape;71;p15"/>
          <p:cNvPicPr preferRelativeResize="0"/>
          <p:nvPr/>
        </p:nvPicPr>
        <p:blipFill>
          <a:blip r:embed="rId3">
            <a:alphaModFix/>
          </a:blip>
          <a:stretch>
            <a:fillRect/>
          </a:stretch>
        </p:blipFill>
        <p:spPr>
          <a:xfrm>
            <a:off x="5764950" y="2143125"/>
            <a:ext cx="2797475" cy="1891000"/>
          </a:xfrm>
          <a:prstGeom prst="rect">
            <a:avLst/>
          </a:prstGeom>
          <a:noFill/>
          <a:ln w="28575" cap="flat" cmpd="sng">
            <a:solidFill>
              <a:srgbClr val="741B47"/>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6"/>
          <p:cNvSpPr txBox="1">
            <a:spLocks noGrp="1"/>
          </p:cNvSpPr>
          <p:nvPr>
            <p:ph type="title"/>
          </p:nvPr>
        </p:nvSpPr>
        <p:spPr>
          <a:xfrm>
            <a:off x="311700" y="445025"/>
            <a:ext cx="8520600" cy="9417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EA9999"/>
                </a:solidFill>
              </a:rPr>
              <a:t>                           </a:t>
            </a:r>
            <a:r>
              <a:rPr lang="en" b="1">
                <a:solidFill>
                  <a:srgbClr val="EA9999"/>
                </a:solidFill>
              </a:rPr>
              <a:t>Mission Statement</a:t>
            </a:r>
            <a:endParaRPr b="1">
              <a:solidFill>
                <a:srgbClr val="EA9999"/>
              </a:solidFill>
            </a:endParaRPr>
          </a:p>
        </p:txBody>
      </p:sp>
      <p:sp>
        <p:nvSpPr>
          <p:cNvPr id="77" name="Google Shape;77;p16"/>
          <p:cNvSpPr txBox="1">
            <a:spLocks noGrp="1"/>
          </p:cNvSpPr>
          <p:nvPr>
            <p:ph type="body" idx="1"/>
          </p:nvPr>
        </p:nvSpPr>
        <p:spPr>
          <a:xfrm>
            <a:off x="311700" y="1926050"/>
            <a:ext cx="8520600" cy="2643000"/>
          </a:xfrm>
          <a:prstGeom prst="rect">
            <a:avLst/>
          </a:prstGeom>
          <a:solidFill>
            <a:srgbClr val="F4CCCC"/>
          </a:solidFill>
          <a:ln w="9525" cap="flat" cmpd="sng">
            <a:solidFill>
              <a:srgbClr val="741B47"/>
            </a:solidFill>
            <a:prstDash val="solid"/>
            <a:round/>
            <a:headEnd type="none" w="sm" len="sm"/>
            <a:tailEnd type="none" w="sm" len="sm"/>
          </a:ln>
        </p:spPr>
        <p:txBody>
          <a:bodyPr spcFirstLastPara="1" wrap="square" lIns="91425" tIns="91425" rIns="91425" bIns="91425" anchor="t" anchorCtr="0">
            <a:noAutofit/>
          </a:bodyPr>
          <a:lstStyle/>
          <a:p>
            <a:pPr marL="457200" lvl="0" indent="-381000" algn="l" rtl="0">
              <a:spcBef>
                <a:spcPts val="0"/>
              </a:spcBef>
              <a:spcAft>
                <a:spcPts val="0"/>
              </a:spcAft>
              <a:buSzPts val="2400"/>
              <a:buChar char="❏"/>
            </a:pPr>
            <a:r>
              <a:rPr lang="en" sz="2400"/>
              <a:t>Mission </a:t>
            </a:r>
            <a:endParaRPr sz="2400"/>
          </a:p>
          <a:p>
            <a:pPr marL="457200" lvl="0" indent="-381000" algn="l" rtl="0">
              <a:spcBef>
                <a:spcPts val="0"/>
              </a:spcBef>
              <a:spcAft>
                <a:spcPts val="0"/>
              </a:spcAft>
              <a:buSzPts val="2400"/>
              <a:buChar char="❏"/>
            </a:pPr>
            <a:r>
              <a:rPr lang="en" sz="2400"/>
              <a:t>Aims</a:t>
            </a:r>
            <a:endParaRPr sz="2400"/>
          </a:p>
          <a:p>
            <a:pPr marL="457200" lvl="0" indent="-381000" algn="l" rtl="0">
              <a:spcBef>
                <a:spcPts val="0"/>
              </a:spcBef>
              <a:spcAft>
                <a:spcPts val="0"/>
              </a:spcAft>
              <a:buSzPts val="2400"/>
              <a:buChar char="❏"/>
            </a:pPr>
            <a:r>
              <a:rPr lang="en" sz="2400"/>
              <a:t>Objectives</a:t>
            </a:r>
            <a:endParaRPr sz="2400"/>
          </a:p>
          <a:p>
            <a:pPr marL="457200" lvl="0" indent="0" algn="l" rtl="0">
              <a:spcBef>
                <a:spcPts val="1600"/>
              </a:spcBef>
              <a:spcAft>
                <a:spcPts val="0"/>
              </a:spcAft>
              <a:buNone/>
            </a:pPr>
            <a:endParaRPr sz="2400"/>
          </a:p>
          <a:p>
            <a:pPr marL="0" lvl="0" indent="0" algn="l" rtl="0">
              <a:spcBef>
                <a:spcPts val="1600"/>
              </a:spcBef>
              <a:spcAft>
                <a:spcPts val="1600"/>
              </a:spcAft>
              <a:buNone/>
            </a:pPr>
            <a:endParaRPr sz="2400"/>
          </a:p>
        </p:txBody>
      </p:sp>
      <p:pic>
        <p:nvPicPr>
          <p:cNvPr id="78" name="Google Shape;78;p16"/>
          <p:cNvPicPr preferRelativeResize="0"/>
          <p:nvPr/>
        </p:nvPicPr>
        <p:blipFill>
          <a:blip r:embed="rId3">
            <a:alphaModFix/>
          </a:blip>
          <a:stretch>
            <a:fillRect/>
          </a:stretch>
        </p:blipFill>
        <p:spPr>
          <a:xfrm>
            <a:off x="5067850" y="2714075"/>
            <a:ext cx="3407725" cy="1698250"/>
          </a:xfrm>
          <a:prstGeom prst="rect">
            <a:avLst/>
          </a:prstGeom>
          <a:noFill/>
          <a:ln w="28575" cap="flat" cmpd="sng">
            <a:solidFill>
              <a:srgbClr val="741B47"/>
            </a:solidFill>
            <a:prstDash val="solid"/>
            <a:round/>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7"/>
          <p:cNvSpPr txBox="1">
            <a:spLocks noGrp="1"/>
          </p:cNvSpPr>
          <p:nvPr>
            <p:ph type="title"/>
          </p:nvPr>
        </p:nvSpPr>
        <p:spPr>
          <a:xfrm>
            <a:off x="311700" y="445025"/>
            <a:ext cx="8520600" cy="5727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EA9999"/>
                </a:solidFill>
              </a:rPr>
              <a:t>                                 Products</a:t>
            </a:r>
            <a:endParaRPr>
              <a:solidFill>
                <a:srgbClr val="EA9999"/>
              </a:solidFill>
            </a:endParaRPr>
          </a:p>
        </p:txBody>
      </p:sp>
      <p:sp>
        <p:nvSpPr>
          <p:cNvPr id="84" name="Google Shape;84;p17"/>
          <p:cNvSpPr txBox="1">
            <a:spLocks noGrp="1"/>
          </p:cNvSpPr>
          <p:nvPr>
            <p:ph type="body" idx="1"/>
          </p:nvPr>
        </p:nvSpPr>
        <p:spPr>
          <a:xfrm>
            <a:off x="311700" y="1423600"/>
            <a:ext cx="8520600" cy="3145200"/>
          </a:xfrm>
          <a:prstGeom prst="rect">
            <a:avLst/>
          </a:prstGeom>
          <a:solidFill>
            <a:srgbClr val="F4CCCC"/>
          </a:solidFill>
        </p:spPr>
        <p:txBody>
          <a:bodyPr spcFirstLastPara="1" wrap="square" lIns="91425" tIns="91425" rIns="91425" bIns="91425" anchor="t" anchorCtr="0">
            <a:noAutofit/>
          </a:bodyPr>
          <a:lstStyle/>
          <a:p>
            <a:pPr marL="457200" lvl="0" indent="-330200" algn="just" rtl="0">
              <a:lnSpc>
                <a:spcPct val="150000"/>
              </a:lnSpc>
              <a:spcBef>
                <a:spcPts val="0"/>
              </a:spcBef>
              <a:spcAft>
                <a:spcPts val="0"/>
              </a:spcAft>
              <a:buClr>
                <a:schemeClr val="dk1"/>
              </a:buClr>
              <a:buSzPts val="1600"/>
              <a:buChar char="❏"/>
            </a:pPr>
            <a:r>
              <a:rPr lang="en" sz="1600">
                <a:solidFill>
                  <a:schemeClr val="dk1"/>
                </a:solidFill>
              </a:rPr>
              <a:t> Description of products (Business Plan, 2018)</a:t>
            </a:r>
            <a:endParaRPr sz="1600">
              <a:solidFill>
                <a:schemeClr val="dk1"/>
              </a:solidFill>
            </a:endParaRPr>
          </a:p>
          <a:p>
            <a:pPr marL="457200" lvl="0" indent="-330200" algn="just" rtl="0">
              <a:lnSpc>
                <a:spcPct val="150000"/>
              </a:lnSpc>
              <a:spcBef>
                <a:spcPts val="0"/>
              </a:spcBef>
              <a:spcAft>
                <a:spcPts val="0"/>
              </a:spcAft>
              <a:buClr>
                <a:schemeClr val="dk1"/>
              </a:buClr>
              <a:buSzPts val="1600"/>
              <a:buChar char="❏"/>
            </a:pPr>
            <a:r>
              <a:rPr lang="en" sz="1600">
                <a:solidFill>
                  <a:schemeClr val="dk1"/>
                </a:solidFill>
              </a:rPr>
              <a:t> Quality controller checking (Alteration Boutique, 2018)</a:t>
            </a:r>
            <a:endParaRPr sz="1600">
              <a:solidFill>
                <a:schemeClr val="dk1"/>
              </a:solidFill>
            </a:endParaRPr>
          </a:p>
          <a:p>
            <a:pPr marL="457200" lvl="0" indent="-330200" algn="just" rtl="0">
              <a:lnSpc>
                <a:spcPct val="150000"/>
              </a:lnSpc>
              <a:spcBef>
                <a:spcPts val="0"/>
              </a:spcBef>
              <a:spcAft>
                <a:spcPts val="0"/>
              </a:spcAft>
              <a:buClr>
                <a:schemeClr val="dk1"/>
              </a:buClr>
              <a:buSzPts val="1600"/>
              <a:buChar char="❏"/>
            </a:pPr>
            <a:r>
              <a:rPr lang="en" sz="1600">
                <a:solidFill>
                  <a:schemeClr val="dk1"/>
                </a:solidFill>
              </a:rPr>
              <a:t> Offering garments for all occasions (Business Plan, 2018)</a:t>
            </a:r>
            <a:endParaRPr sz="1600">
              <a:solidFill>
                <a:schemeClr val="dk1"/>
              </a:solidFill>
            </a:endParaRPr>
          </a:p>
          <a:p>
            <a:pPr marL="457200" lvl="0" indent="-342900" algn="just" rtl="0">
              <a:lnSpc>
                <a:spcPct val="150000"/>
              </a:lnSpc>
              <a:spcBef>
                <a:spcPts val="0"/>
              </a:spcBef>
              <a:spcAft>
                <a:spcPts val="0"/>
              </a:spcAft>
              <a:buClr>
                <a:schemeClr val="dk1"/>
              </a:buClr>
              <a:buSzPts val="1800"/>
              <a:buChar char="❏"/>
            </a:pPr>
            <a:r>
              <a:rPr lang="en" sz="1100">
                <a:solidFill>
                  <a:schemeClr val="dk1"/>
                </a:solidFill>
              </a:rPr>
              <a:t>  </a:t>
            </a:r>
            <a:r>
              <a:rPr lang="en" sz="1600">
                <a:solidFill>
                  <a:schemeClr val="dk1"/>
                </a:solidFill>
              </a:rPr>
              <a:t>Custom-made option (Alteration Boutique, 2018)</a:t>
            </a:r>
            <a:endParaRPr sz="1600">
              <a:solidFill>
                <a:schemeClr val="dk1"/>
              </a:solidFill>
            </a:endParaRPr>
          </a:p>
          <a:p>
            <a:pPr marL="914400" lvl="0" indent="0" algn="just" rtl="0">
              <a:lnSpc>
                <a:spcPct val="150000"/>
              </a:lnSpc>
              <a:spcBef>
                <a:spcPts val="800"/>
              </a:spcBef>
              <a:spcAft>
                <a:spcPts val="800"/>
              </a:spcAft>
              <a:buNone/>
            </a:pPr>
            <a:endParaRPr sz="1600">
              <a:solidFill>
                <a:schemeClr val="dk1"/>
              </a:solidFill>
            </a:endParaRPr>
          </a:p>
        </p:txBody>
      </p:sp>
      <p:pic>
        <p:nvPicPr>
          <p:cNvPr id="85" name="Google Shape;85;p17"/>
          <p:cNvPicPr preferRelativeResize="0"/>
          <p:nvPr/>
        </p:nvPicPr>
        <p:blipFill>
          <a:blip r:embed="rId3">
            <a:alphaModFix/>
          </a:blip>
          <a:stretch>
            <a:fillRect/>
          </a:stretch>
        </p:blipFill>
        <p:spPr>
          <a:xfrm>
            <a:off x="5681638" y="2571750"/>
            <a:ext cx="2924175" cy="15621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8"/>
          <p:cNvSpPr txBox="1">
            <a:spLocks noGrp="1"/>
          </p:cNvSpPr>
          <p:nvPr>
            <p:ph type="title"/>
          </p:nvPr>
        </p:nvSpPr>
        <p:spPr>
          <a:xfrm>
            <a:off x="0" y="0"/>
            <a:ext cx="9144000" cy="7596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EA9999"/>
                </a:solidFill>
              </a:rPr>
              <a:t>                          </a:t>
            </a:r>
            <a:r>
              <a:rPr lang="en" b="1">
                <a:solidFill>
                  <a:srgbClr val="EA9999"/>
                </a:solidFill>
              </a:rPr>
              <a:t>Questionnaire Results </a:t>
            </a:r>
            <a:endParaRPr b="1">
              <a:solidFill>
                <a:srgbClr val="EA9999"/>
              </a:solidFill>
            </a:endParaRPr>
          </a:p>
        </p:txBody>
      </p:sp>
      <p:sp>
        <p:nvSpPr>
          <p:cNvPr id="91" name="Google Shape;91;p18"/>
          <p:cNvSpPr txBox="1">
            <a:spLocks noGrp="1"/>
          </p:cNvSpPr>
          <p:nvPr>
            <p:ph type="body" idx="1"/>
          </p:nvPr>
        </p:nvSpPr>
        <p:spPr>
          <a:xfrm>
            <a:off x="0" y="759600"/>
            <a:ext cx="9144000" cy="43839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endParaRPr sz="2400"/>
          </a:p>
          <a:p>
            <a:pPr marL="0" lvl="0" indent="0" algn="l" rtl="0">
              <a:spcBef>
                <a:spcPts val="1600"/>
              </a:spcBef>
              <a:spcAft>
                <a:spcPts val="0"/>
              </a:spcAft>
              <a:buNone/>
            </a:pP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pic>
        <p:nvPicPr>
          <p:cNvPr id="92" name="Google Shape;92;p18"/>
          <p:cNvPicPr preferRelativeResize="0"/>
          <p:nvPr/>
        </p:nvPicPr>
        <p:blipFill>
          <a:blip r:embed="rId3">
            <a:alphaModFix/>
          </a:blip>
          <a:stretch>
            <a:fillRect/>
          </a:stretch>
        </p:blipFill>
        <p:spPr>
          <a:xfrm>
            <a:off x="383725" y="1051250"/>
            <a:ext cx="2569824" cy="1741299"/>
          </a:xfrm>
          <a:prstGeom prst="rect">
            <a:avLst/>
          </a:prstGeom>
          <a:noFill/>
          <a:ln>
            <a:noFill/>
          </a:ln>
        </p:spPr>
      </p:pic>
      <p:pic>
        <p:nvPicPr>
          <p:cNvPr id="93" name="Google Shape;93;p18"/>
          <p:cNvPicPr preferRelativeResize="0"/>
          <p:nvPr/>
        </p:nvPicPr>
        <p:blipFill>
          <a:blip r:embed="rId4">
            <a:alphaModFix/>
          </a:blip>
          <a:stretch>
            <a:fillRect/>
          </a:stretch>
        </p:blipFill>
        <p:spPr>
          <a:xfrm>
            <a:off x="3025600" y="1051250"/>
            <a:ext cx="2668151" cy="1741300"/>
          </a:xfrm>
          <a:prstGeom prst="rect">
            <a:avLst/>
          </a:prstGeom>
          <a:noFill/>
          <a:ln>
            <a:noFill/>
          </a:ln>
        </p:spPr>
      </p:pic>
      <p:pic>
        <p:nvPicPr>
          <p:cNvPr id="94" name="Google Shape;94;p18"/>
          <p:cNvPicPr preferRelativeResize="0"/>
          <p:nvPr/>
        </p:nvPicPr>
        <p:blipFill>
          <a:blip r:embed="rId5">
            <a:alphaModFix/>
          </a:blip>
          <a:stretch>
            <a:fillRect/>
          </a:stretch>
        </p:blipFill>
        <p:spPr>
          <a:xfrm>
            <a:off x="5797375" y="1053950"/>
            <a:ext cx="2838301" cy="1741300"/>
          </a:xfrm>
          <a:prstGeom prst="rect">
            <a:avLst/>
          </a:prstGeom>
          <a:noFill/>
          <a:ln>
            <a:noFill/>
          </a:ln>
        </p:spPr>
      </p:pic>
      <p:pic>
        <p:nvPicPr>
          <p:cNvPr id="95" name="Google Shape;95;p18"/>
          <p:cNvPicPr preferRelativeResize="0"/>
          <p:nvPr/>
        </p:nvPicPr>
        <p:blipFill>
          <a:blip r:embed="rId6">
            <a:alphaModFix/>
          </a:blip>
          <a:stretch>
            <a:fillRect/>
          </a:stretch>
        </p:blipFill>
        <p:spPr>
          <a:xfrm>
            <a:off x="5797375" y="2862175"/>
            <a:ext cx="2838299" cy="1741299"/>
          </a:xfrm>
          <a:prstGeom prst="rect">
            <a:avLst/>
          </a:prstGeom>
          <a:noFill/>
          <a:ln>
            <a:noFill/>
          </a:ln>
        </p:spPr>
      </p:pic>
      <p:pic>
        <p:nvPicPr>
          <p:cNvPr id="96" name="Google Shape;96;p18"/>
          <p:cNvPicPr preferRelativeResize="0"/>
          <p:nvPr/>
        </p:nvPicPr>
        <p:blipFill>
          <a:blip r:embed="rId7">
            <a:alphaModFix/>
          </a:blip>
          <a:stretch>
            <a:fillRect/>
          </a:stretch>
        </p:blipFill>
        <p:spPr>
          <a:xfrm>
            <a:off x="3025600" y="2862175"/>
            <a:ext cx="2668151" cy="1741300"/>
          </a:xfrm>
          <a:prstGeom prst="rect">
            <a:avLst/>
          </a:prstGeom>
          <a:noFill/>
          <a:ln>
            <a:noFill/>
          </a:ln>
        </p:spPr>
      </p:pic>
      <p:pic>
        <p:nvPicPr>
          <p:cNvPr id="97" name="Google Shape;97;p18"/>
          <p:cNvPicPr preferRelativeResize="0"/>
          <p:nvPr/>
        </p:nvPicPr>
        <p:blipFill>
          <a:blip r:embed="rId8">
            <a:alphaModFix/>
          </a:blip>
          <a:stretch>
            <a:fillRect/>
          </a:stretch>
        </p:blipFill>
        <p:spPr>
          <a:xfrm>
            <a:off x="383725" y="2862200"/>
            <a:ext cx="2569825" cy="17413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9"/>
          <p:cNvSpPr txBox="1">
            <a:spLocks noGrp="1"/>
          </p:cNvSpPr>
          <p:nvPr>
            <p:ph type="title"/>
          </p:nvPr>
        </p:nvSpPr>
        <p:spPr>
          <a:xfrm>
            <a:off x="-75" y="0"/>
            <a:ext cx="9144000" cy="671700"/>
          </a:xfrm>
          <a:prstGeom prst="rect">
            <a:avLst/>
          </a:prstGeom>
          <a:solidFill>
            <a:srgbClr val="000000"/>
          </a:solidFill>
          <a:ln w="9525" cap="flat" cmpd="sng">
            <a:solidFill>
              <a:srgbClr val="EA9999"/>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
              <a:t> WWWW</a:t>
            </a:r>
            <a:r>
              <a:rPr lang="en">
                <a:solidFill>
                  <a:srgbClr val="EA9999"/>
                </a:solidFill>
              </a:rPr>
              <a:t>                 </a:t>
            </a:r>
            <a:r>
              <a:rPr lang="en" b="1">
                <a:solidFill>
                  <a:srgbClr val="EA9999"/>
                </a:solidFill>
              </a:rPr>
              <a:t>Website Gallery    </a:t>
            </a:r>
            <a:endParaRPr b="1">
              <a:solidFill>
                <a:srgbClr val="EA9999"/>
              </a:solidFill>
            </a:endParaRPr>
          </a:p>
        </p:txBody>
      </p:sp>
      <p:sp>
        <p:nvSpPr>
          <p:cNvPr id="103" name="Google Shape;103;p19"/>
          <p:cNvSpPr txBox="1">
            <a:spLocks noGrp="1"/>
          </p:cNvSpPr>
          <p:nvPr>
            <p:ph type="body" idx="1"/>
          </p:nvPr>
        </p:nvSpPr>
        <p:spPr>
          <a:xfrm>
            <a:off x="-75" y="671700"/>
            <a:ext cx="9144000" cy="4471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04" name="Google Shape;104;p19"/>
          <p:cNvPicPr preferRelativeResize="0"/>
          <p:nvPr/>
        </p:nvPicPr>
        <p:blipFill>
          <a:blip r:embed="rId3">
            <a:alphaModFix/>
          </a:blip>
          <a:stretch>
            <a:fillRect/>
          </a:stretch>
        </p:blipFill>
        <p:spPr>
          <a:xfrm>
            <a:off x="110325" y="784025"/>
            <a:ext cx="4211949" cy="2010275"/>
          </a:xfrm>
          <a:prstGeom prst="rect">
            <a:avLst/>
          </a:prstGeom>
          <a:noFill/>
          <a:ln>
            <a:noFill/>
          </a:ln>
        </p:spPr>
      </p:pic>
      <p:pic>
        <p:nvPicPr>
          <p:cNvPr id="105" name="Google Shape;105;p19"/>
          <p:cNvPicPr preferRelativeResize="0"/>
          <p:nvPr/>
        </p:nvPicPr>
        <p:blipFill>
          <a:blip r:embed="rId4">
            <a:alphaModFix/>
          </a:blip>
          <a:stretch>
            <a:fillRect/>
          </a:stretch>
        </p:blipFill>
        <p:spPr>
          <a:xfrm>
            <a:off x="4488625" y="784025"/>
            <a:ext cx="4529726" cy="2010275"/>
          </a:xfrm>
          <a:prstGeom prst="rect">
            <a:avLst/>
          </a:prstGeom>
          <a:noFill/>
          <a:ln>
            <a:noFill/>
          </a:ln>
        </p:spPr>
      </p:pic>
      <p:pic>
        <p:nvPicPr>
          <p:cNvPr id="106" name="Google Shape;106;p19"/>
          <p:cNvPicPr preferRelativeResize="0"/>
          <p:nvPr/>
        </p:nvPicPr>
        <p:blipFill>
          <a:blip r:embed="rId5">
            <a:alphaModFix/>
          </a:blip>
          <a:stretch>
            <a:fillRect/>
          </a:stretch>
        </p:blipFill>
        <p:spPr>
          <a:xfrm>
            <a:off x="2228775" y="2906625"/>
            <a:ext cx="4686426" cy="21509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0"/>
          <p:cNvSpPr txBox="1">
            <a:spLocks noGrp="1"/>
          </p:cNvSpPr>
          <p:nvPr>
            <p:ph type="title"/>
          </p:nvPr>
        </p:nvSpPr>
        <p:spPr>
          <a:xfrm>
            <a:off x="311700" y="494175"/>
            <a:ext cx="8520600" cy="7110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EA9999"/>
                </a:solidFill>
              </a:rPr>
              <a:t>                         </a:t>
            </a:r>
            <a:r>
              <a:rPr lang="en" b="1">
                <a:solidFill>
                  <a:srgbClr val="EA9999"/>
                </a:solidFill>
              </a:rPr>
              <a:t>Promotion Activities </a:t>
            </a:r>
            <a:endParaRPr b="1">
              <a:solidFill>
                <a:srgbClr val="EA9999"/>
              </a:solidFill>
            </a:endParaRPr>
          </a:p>
        </p:txBody>
      </p:sp>
      <p:sp>
        <p:nvSpPr>
          <p:cNvPr id="112" name="Google Shape;112;p20"/>
          <p:cNvSpPr txBox="1">
            <a:spLocks noGrp="1"/>
          </p:cNvSpPr>
          <p:nvPr>
            <p:ph type="body" idx="1"/>
          </p:nvPr>
        </p:nvSpPr>
        <p:spPr>
          <a:xfrm>
            <a:off x="311700" y="1714500"/>
            <a:ext cx="8520600" cy="2725500"/>
          </a:xfrm>
          <a:prstGeom prst="rect">
            <a:avLst/>
          </a:prstGeom>
          <a:solidFill>
            <a:srgbClr val="F4CCCC"/>
          </a:solidFill>
          <a:ln w="9525" cap="flat" cmpd="sng">
            <a:solidFill>
              <a:srgbClr val="741B47"/>
            </a:solidFill>
            <a:prstDash val="solid"/>
            <a:round/>
            <a:headEnd type="none" w="sm" len="sm"/>
            <a:tailEnd type="none" w="sm" len="sm"/>
          </a:ln>
        </p:spPr>
        <p:txBody>
          <a:bodyPr spcFirstLastPara="1" wrap="square" lIns="91425" tIns="91425" rIns="91425" bIns="91425" anchor="t" anchorCtr="0">
            <a:noAutofit/>
          </a:bodyPr>
          <a:lstStyle/>
          <a:p>
            <a:pPr marL="457200" lvl="0" indent="-381000" algn="l" rtl="0">
              <a:spcBef>
                <a:spcPts val="0"/>
              </a:spcBef>
              <a:spcAft>
                <a:spcPts val="0"/>
              </a:spcAft>
              <a:buSzPts val="2400"/>
              <a:buChar char="❏"/>
            </a:pPr>
            <a:r>
              <a:rPr lang="en" sz="2400"/>
              <a:t>Business Website (IONOS, 2018)</a:t>
            </a:r>
            <a:endParaRPr sz="2400"/>
          </a:p>
          <a:p>
            <a:pPr marL="457200" lvl="0" indent="-381000" algn="l" rtl="0">
              <a:spcBef>
                <a:spcPts val="0"/>
              </a:spcBef>
              <a:spcAft>
                <a:spcPts val="0"/>
              </a:spcAft>
              <a:buSzPts val="2400"/>
              <a:buChar char="❏"/>
            </a:pPr>
            <a:r>
              <a:rPr lang="en" sz="2400"/>
              <a:t>Social Media (Rajasooriar, 2015)</a:t>
            </a:r>
            <a:endParaRPr sz="2400"/>
          </a:p>
          <a:p>
            <a:pPr marL="457200" lvl="0" indent="-381000" algn="l" rtl="0">
              <a:spcBef>
                <a:spcPts val="0"/>
              </a:spcBef>
              <a:spcAft>
                <a:spcPts val="0"/>
              </a:spcAft>
              <a:buSzPts val="2400"/>
              <a:buChar char="❏"/>
            </a:pPr>
            <a:r>
              <a:rPr lang="en" sz="2400"/>
              <a:t>Special Offers</a:t>
            </a:r>
            <a:endParaRPr sz="2400"/>
          </a:p>
          <a:p>
            <a:pPr marL="457200" lvl="0" indent="-381000" algn="l" rtl="0">
              <a:spcBef>
                <a:spcPts val="0"/>
              </a:spcBef>
              <a:spcAft>
                <a:spcPts val="0"/>
              </a:spcAft>
              <a:buSzPts val="2400"/>
              <a:buChar char="❏"/>
            </a:pPr>
            <a:r>
              <a:rPr lang="en" sz="2400"/>
              <a:t>Grand Opening </a:t>
            </a:r>
            <a:endParaRPr sz="2400"/>
          </a:p>
          <a:p>
            <a:pPr marL="457200" lvl="0" indent="-381000" algn="l" rtl="0">
              <a:spcBef>
                <a:spcPts val="0"/>
              </a:spcBef>
              <a:spcAft>
                <a:spcPts val="0"/>
              </a:spcAft>
              <a:buSzPts val="2400"/>
              <a:buChar char="❏"/>
            </a:pPr>
            <a:r>
              <a:rPr lang="en" sz="2400"/>
              <a:t>Activity Costs (£375.00)</a:t>
            </a:r>
            <a:endParaRPr sz="2400"/>
          </a:p>
          <a:p>
            <a:pPr marL="457200" lvl="0" indent="-381000" algn="l" rtl="0">
              <a:spcBef>
                <a:spcPts val="0"/>
              </a:spcBef>
              <a:spcAft>
                <a:spcPts val="0"/>
              </a:spcAft>
              <a:buSzPts val="2400"/>
              <a:buChar char="❏"/>
            </a:pPr>
            <a:r>
              <a:rPr lang="en" sz="2400"/>
              <a:t>Brochures</a:t>
            </a:r>
            <a:endParaRPr sz="2400"/>
          </a:p>
          <a:p>
            <a:pPr marL="0" lvl="0" indent="0" algn="l" rtl="0">
              <a:lnSpc>
                <a:spcPct val="100000"/>
              </a:lnSpc>
              <a:spcBef>
                <a:spcPts val="1600"/>
              </a:spcBef>
              <a:spcAft>
                <a:spcPts val="0"/>
              </a:spcAft>
              <a:buNone/>
            </a:pPr>
            <a:r>
              <a:rPr lang="en" u="sng">
                <a:solidFill>
                  <a:schemeClr val="accent5"/>
                </a:solidFill>
                <a:hlinkClick r:id="rId3"/>
              </a:rPr>
              <a:t>https://www.weebly.com/editor/main.php#/</a:t>
            </a:r>
            <a:r>
              <a:rPr lang="en">
                <a:solidFill>
                  <a:srgbClr val="EA9999"/>
                </a:solidFill>
              </a:rPr>
              <a:t> </a:t>
            </a:r>
            <a:endParaRPr>
              <a:solidFill>
                <a:srgbClr val="EA9999"/>
              </a:solidFill>
            </a:endParaRPr>
          </a:p>
          <a:p>
            <a:pPr marL="0" lvl="0" indent="0" algn="l" rtl="0">
              <a:lnSpc>
                <a:spcPct val="100000"/>
              </a:lnSpc>
              <a:spcBef>
                <a:spcPts val="0"/>
              </a:spcBef>
              <a:spcAft>
                <a:spcPts val="0"/>
              </a:spcAft>
              <a:buNone/>
            </a:pPr>
            <a:endParaRPr>
              <a:solidFill>
                <a:srgbClr val="EA9999"/>
              </a:solidFill>
            </a:endParaRPr>
          </a:p>
          <a:p>
            <a:pPr marL="457200" lvl="0" indent="0" algn="l" rtl="0">
              <a:spcBef>
                <a:spcPts val="0"/>
              </a:spcBef>
              <a:spcAft>
                <a:spcPts val="0"/>
              </a:spcAft>
              <a:buNone/>
            </a:pPr>
            <a:endParaRPr/>
          </a:p>
          <a:p>
            <a:pPr marL="0" lvl="0" indent="0" algn="l" rtl="0">
              <a:spcBef>
                <a:spcPts val="1600"/>
              </a:spcBef>
              <a:spcAft>
                <a:spcPts val="1600"/>
              </a:spcAft>
              <a:buNone/>
            </a:pPr>
            <a:endParaRPr/>
          </a:p>
        </p:txBody>
      </p:sp>
      <p:pic>
        <p:nvPicPr>
          <p:cNvPr id="113" name="Google Shape;113;p20"/>
          <p:cNvPicPr preferRelativeResize="0"/>
          <p:nvPr/>
        </p:nvPicPr>
        <p:blipFill>
          <a:blip r:embed="rId4">
            <a:alphaModFix/>
          </a:blip>
          <a:stretch>
            <a:fillRect/>
          </a:stretch>
        </p:blipFill>
        <p:spPr>
          <a:xfrm>
            <a:off x="5687825" y="2746700"/>
            <a:ext cx="3078350" cy="1613975"/>
          </a:xfrm>
          <a:prstGeom prst="rect">
            <a:avLst/>
          </a:prstGeom>
          <a:noFill/>
          <a:ln w="28575" cap="flat" cmpd="sng">
            <a:solidFill>
              <a:srgbClr val="741B47"/>
            </a:solidFill>
            <a:prstDash val="solid"/>
            <a:round/>
            <a:headEnd type="none" w="sm" len="sm"/>
            <a:tailEnd type="none" w="sm" len="sm"/>
          </a:ln>
        </p:spPr>
      </p:pic>
      <p:sp>
        <p:nvSpPr>
          <p:cNvPr id="114" name="Google Shape;114;p20"/>
          <p:cNvSpPr txBox="1"/>
          <p:nvPr/>
        </p:nvSpPr>
        <p:spPr>
          <a:xfrm>
            <a:off x="695475" y="168625"/>
            <a:ext cx="8207100" cy="3000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rgbClr val="EA999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1"/>
          <p:cNvSpPr txBox="1">
            <a:spLocks noGrp="1"/>
          </p:cNvSpPr>
          <p:nvPr>
            <p:ph type="title"/>
          </p:nvPr>
        </p:nvSpPr>
        <p:spPr>
          <a:xfrm>
            <a:off x="608125" y="471475"/>
            <a:ext cx="7986600" cy="5727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EA9999"/>
                </a:solidFill>
              </a:rPr>
              <a:t>                         Financial Resource</a:t>
            </a:r>
            <a:endParaRPr>
              <a:solidFill>
                <a:srgbClr val="EA9999"/>
              </a:solidFill>
            </a:endParaRPr>
          </a:p>
        </p:txBody>
      </p:sp>
      <p:sp>
        <p:nvSpPr>
          <p:cNvPr id="120" name="Google Shape;120;p21"/>
          <p:cNvSpPr txBox="1">
            <a:spLocks noGrp="1"/>
          </p:cNvSpPr>
          <p:nvPr>
            <p:ph type="body" idx="1"/>
          </p:nvPr>
        </p:nvSpPr>
        <p:spPr>
          <a:xfrm>
            <a:off x="634675" y="1608725"/>
            <a:ext cx="7933500" cy="2960100"/>
          </a:xfrm>
          <a:prstGeom prst="rect">
            <a:avLst/>
          </a:prstGeom>
          <a:solidFill>
            <a:srgbClr val="F4CCCC"/>
          </a:solidFill>
        </p:spPr>
        <p:txBody>
          <a:bodyPr spcFirstLastPara="1" wrap="square" lIns="91425" tIns="91425" rIns="91425" bIns="91425" anchor="t" anchorCtr="0">
            <a:noAutofit/>
          </a:bodyPr>
          <a:lstStyle/>
          <a:p>
            <a:pPr marL="457200" lvl="0" indent="-381000" algn="l" rtl="0">
              <a:spcBef>
                <a:spcPts val="0"/>
              </a:spcBef>
              <a:spcAft>
                <a:spcPts val="0"/>
              </a:spcAft>
              <a:buSzPts val="2400"/>
              <a:buChar char="❏"/>
            </a:pPr>
            <a:r>
              <a:rPr lang="en"/>
              <a:t>Business Loan </a:t>
            </a:r>
            <a:endParaRPr/>
          </a:p>
          <a:p>
            <a:pPr marL="457200" lvl="0" indent="-342900" algn="l" rtl="0">
              <a:spcBef>
                <a:spcPts val="0"/>
              </a:spcBef>
              <a:spcAft>
                <a:spcPts val="0"/>
              </a:spcAft>
              <a:buSzPts val="1800"/>
              <a:buChar char="❏"/>
            </a:pPr>
            <a:r>
              <a:rPr lang="en"/>
              <a:t>Partner’s Contributing</a:t>
            </a:r>
            <a:endParaRPr/>
          </a:p>
          <a:p>
            <a:pPr marL="457200" lvl="0" indent="0" algn="l" rtl="0">
              <a:spcBef>
                <a:spcPts val="1600"/>
              </a:spcBef>
              <a:spcAft>
                <a:spcPts val="1600"/>
              </a:spcAft>
              <a:buNone/>
            </a:pPr>
            <a:endParaRPr b="1"/>
          </a:p>
        </p:txBody>
      </p:sp>
      <p:pic>
        <p:nvPicPr>
          <p:cNvPr id="121" name="Google Shape;121;p21"/>
          <p:cNvPicPr preferRelativeResize="0"/>
          <p:nvPr/>
        </p:nvPicPr>
        <p:blipFill>
          <a:blip r:embed="rId3">
            <a:alphaModFix/>
          </a:blip>
          <a:stretch>
            <a:fillRect/>
          </a:stretch>
        </p:blipFill>
        <p:spPr>
          <a:xfrm>
            <a:off x="5605975" y="2374738"/>
            <a:ext cx="2628900" cy="17430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2"/>
          <p:cNvSpPr txBox="1">
            <a:spLocks noGrp="1"/>
          </p:cNvSpPr>
          <p:nvPr>
            <p:ph type="title"/>
          </p:nvPr>
        </p:nvSpPr>
        <p:spPr>
          <a:xfrm>
            <a:off x="311700" y="445025"/>
            <a:ext cx="8520600" cy="5727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EA9999"/>
                </a:solidFill>
              </a:rPr>
              <a:t>                          Financial Resource</a:t>
            </a:r>
            <a:endParaRPr>
              <a:solidFill>
                <a:srgbClr val="EA9999"/>
              </a:solidFill>
            </a:endParaRPr>
          </a:p>
        </p:txBody>
      </p:sp>
      <p:sp>
        <p:nvSpPr>
          <p:cNvPr id="127" name="Google Shape;127;p22"/>
          <p:cNvSpPr txBox="1">
            <a:spLocks noGrp="1"/>
          </p:cNvSpPr>
          <p:nvPr>
            <p:ph type="body" idx="1"/>
          </p:nvPr>
        </p:nvSpPr>
        <p:spPr>
          <a:xfrm>
            <a:off x="311700" y="1152475"/>
            <a:ext cx="8520600" cy="3416400"/>
          </a:xfrm>
          <a:prstGeom prst="rect">
            <a:avLst/>
          </a:prstGeom>
          <a:solidFill>
            <a:srgbClr val="F4CCCC"/>
          </a:solidFill>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sz="1400"/>
              <a:t>Pricing Strategy - Targeting audience, location, products &amp; services. (BDC,2018)</a:t>
            </a:r>
            <a:endParaRPr sz="1400"/>
          </a:p>
          <a:p>
            <a:pPr marL="457200" lvl="0" indent="0" algn="l" rtl="0">
              <a:spcBef>
                <a:spcPts val="1600"/>
              </a:spcBef>
              <a:spcAft>
                <a:spcPts val="0"/>
              </a:spcAft>
              <a:buNone/>
            </a:pPr>
            <a:endParaRPr/>
          </a:p>
          <a:p>
            <a:pPr marL="457200" lvl="0" indent="-317500" algn="l" rtl="0">
              <a:spcBef>
                <a:spcPts val="1600"/>
              </a:spcBef>
              <a:spcAft>
                <a:spcPts val="0"/>
              </a:spcAft>
              <a:buSzPts val="1400"/>
              <a:buChar char="❏"/>
            </a:pPr>
            <a:r>
              <a:rPr lang="en" sz="1400"/>
              <a:t>Take competitors into account - Our service is cheaper as we buy just as great quality as competitors but sell at a cheaper price which lowers the costs of the business. Our products are priced up to 30% cheaper than our competitors.</a:t>
            </a:r>
            <a:endParaRPr sz="1400"/>
          </a:p>
          <a:p>
            <a:pPr marL="457200" lvl="0" indent="0" algn="l" rtl="0">
              <a:spcBef>
                <a:spcPts val="1600"/>
              </a:spcBef>
              <a:spcAft>
                <a:spcPts val="0"/>
              </a:spcAft>
              <a:buNone/>
            </a:pPr>
            <a:endParaRPr/>
          </a:p>
          <a:p>
            <a:pPr marL="457200" lvl="0" indent="-317500" algn="l" rtl="0">
              <a:spcBef>
                <a:spcPts val="1600"/>
              </a:spcBef>
              <a:spcAft>
                <a:spcPts val="0"/>
              </a:spcAft>
              <a:buSzPts val="1400"/>
              <a:buChar char="❏"/>
            </a:pPr>
            <a:r>
              <a:rPr lang="en" sz="1400"/>
              <a:t>Products result based on research - According to the questionnaire was 75% preferred  ready made clothing and only 25% preferred either custom made and ready made.</a:t>
            </a:r>
            <a:endParaRPr sz="1400"/>
          </a:p>
          <a:p>
            <a:pPr marL="457200" lvl="0" indent="0" algn="l" rtl="0">
              <a:spcBef>
                <a:spcPts val="1600"/>
              </a:spcBef>
              <a:spcAft>
                <a:spcPts val="0"/>
              </a:spcAft>
              <a:buNone/>
            </a:pPr>
            <a:endParaRPr/>
          </a:p>
          <a:p>
            <a:pPr marL="0" lvl="0" indent="0" algn="l" rtl="0">
              <a:spcBef>
                <a:spcPts val="1600"/>
              </a:spcBef>
              <a:spcAft>
                <a:spcPts val="0"/>
              </a:spcAft>
              <a:buNone/>
            </a:pPr>
            <a:endParaRPr/>
          </a:p>
          <a:p>
            <a:pPr marL="0" lvl="0" indent="0" algn="l" rtl="0">
              <a:spcBef>
                <a:spcPts val="1600"/>
              </a:spcBef>
              <a:spcAft>
                <a:spcPts val="1600"/>
              </a:spcAft>
              <a:buNone/>
            </a:pPr>
            <a:r>
              <a:rPr lang="en" sz="2400"/>
              <a:t>    </a:t>
            </a:r>
            <a:endParaRPr sz="2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3"/>
          <p:cNvSpPr txBox="1">
            <a:spLocks noGrp="1"/>
          </p:cNvSpPr>
          <p:nvPr>
            <p:ph type="title"/>
          </p:nvPr>
        </p:nvSpPr>
        <p:spPr>
          <a:xfrm>
            <a:off x="311700" y="333500"/>
            <a:ext cx="8520600" cy="590100"/>
          </a:xfrm>
          <a:prstGeom prst="rect">
            <a:avLst/>
          </a:prstGeom>
          <a:solidFill>
            <a:srgbClr val="000000"/>
          </a:solidFill>
        </p:spPr>
        <p:txBody>
          <a:bodyPr spcFirstLastPara="1" wrap="square" lIns="91425" tIns="91425" rIns="91425" bIns="91425" anchor="t" anchorCtr="0">
            <a:noAutofit/>
          </a:bodyPr>
          <a:lstStyle/>
          <a:p>
            <a:pPr marL="0" lvl="0" indent="0" algn="ctr" rtl="0">
              <a:spcBef>
                <a:spcPts val="0"/>
              </a:spcBef>
              <a:spcAft>
                <a:spcPts val="0"/>
              </a:spcAft>
              <a:buNone/>
            </a:pPr>
            <a:r>
              <a:rPr lang="en" b="1">
                <a:solidFill>
                  <a:srgbClr val="EA9999"/>
                </a:solidFill>
              </a:rPr>
              <a:t>Cash Flow</a:t>
            </a:r>
            <a:endParaRPr b="1">
              <a:solidFill>
                <a:srgbClr val="EA9999"/>
              </a:solidFill>
            </a:endParaRPr>
          </a:p>
        </p:txBody>
      </p:sp>
      <p:sp>
        <p:nvSpPr>
          <p:cNvPr id="133" name="Google Shape;133;p23"/>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134" name="Google Shape;134;p23"/>
          <p:cNvPicPr preferRelativeResize="0"/>
          <p:nvPr/>
        </p:nvPicPr>
        <p:blipFill rotWithShape="1">
          <a:blip r:embed="rId3">
            <a:alphaModFix/>
          </a:blip>
          <a:srcRect t="19425" r="5078" b="12607"/>
          <a:stretch/>
        </p:blipFill>
        <p:spPr>
          <a:xfrm>
            <a:off x="311700" y="872225"/>
            <a:ext cx="8520599" cy="427127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4"/>
          <p:cNvSpPr txBox="1">
            <a:spLocks noGrp="1"/>
          </p:cNvSpPr>
          <p:nvPr>
            <p:ph type="title"/>
          </p:nvPr>
        </p:nvSpPr>
        <p:spPr>
          <a:xfrm>
            <a:off x="311700" y="445025"/>
            <a:ext cx="8520600" cy="5727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rgbClr val="EA9999"/>
                </a:solidFill>
              </a:rPr>
              <a:t>               Financial Resource - </a:t>
            </a:r>
            <a:r>
              <a:rPr lang="en-GB" dirty="0">
                <a:solidFill>
                  <a:srgbClr val="EA9999"/>
                </a:solidFill>
              </a:rPr>
              <a:t>Cash Flow</a:t>
            </a:r>
            <a:endParaRPr dirty="0">
              <a:solidFill>
                <a:srgbClr val="EA9999"/>
              </a:solidFill>
            </a:endParaRPr>
          </a:p>
        </p:txBody>
      </p:sp>
      <p:sp>
        <p:nvSpPr>
          <p:cNvPr id="140" name="Google Shape;140;p24"/>
          <p:cNvSpPr txBox="1">
            <a:spLocks noGrp="1"/>
          </p:cNvSpPr>
          <p:nvPr>
            <p:ph type="body" idx="1"/>
          </p:nvPr>
        </p:nvSpPr>
        <p:spPr>
          <a:xfrm>
            <a:off x="311700" y="1493520"/>
            <a:ext cx="8520600" cy="301228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0"/>
              </a:spcAft>
              <a:buNone/>
            </a:pPr>
            <a:r>
              <a:rPr lang="en" sz="2400" dirty="0"/>
              <a:t>  </a:t>
            </a:r>
            <a:endParaRPr sz="2400" dirty="0"/>
          </a:p>
          <a:p>
            <a:pPr marL="457200" lvl="0" indent="-381000" algn="l" rtl="0">
              <a:spcBef>
                <a:spcPts val="1600"/>
              </a:spcBef>
              <a:spcAft>
                <a:spcPts val="0"/>
              </a:spcAft>
              <a:buSzPts val="2400"/>
              <a:buChar char="❏"/>
            </a:pPr>
            <a:r>
              <a:rPr lang="en" sz="2400" dirty="0"/>
              <a:t>January to April</a:t>
            </a:r>
            <a:endParaRPr sz="2400" dirty="0"/>
          </a:p>
          <a:p>
            <a:pPr marL="457200" lvl="0" indent="-381000" algn="l" rtl="0">
              <a:spcBef>
                <a:spcPts val="0"/>
              </a:spcBef>
              <a:spcAft>
                <a:spcPts val="0"/>
              </a:spcAft>
              <a:buSzPts val="2400"/>
              <a:buChar char="❏"/>
            </a:pPr>
            <a:r>
              <a:rPr lang="en" sz="2400" dirty="0"/>
              <a:t>May to August</a:t>
            </a:r>
            <a:endParaRPr sz="2400" dirty="0"/>
          </a:p>
          <a:p>
            <a:pPr marL="457200" lvl="0" indent="-381000" algn="l" rtl="0">
              <a:spcBef>
                <a:spcPts val="0"/>
              </a:spcBef>
              <a:spcAft>
                <a:spcPts val="0"/>
              </a:spcAft>
              <a:buSzPts val="2400"/>
              <a:buChar char="❏"/>
            </a:pPr>
            <a:r>
              <a:rPr lang="en" sz="2400" dirty="0"/>
              <a:t>September to October</a:t>
            </a:r>
            <a:endParaRPr sz="2400" dirty="0"/>
          </a:p>
          <a:p>
            <a:pPr marL="457200" lvl="0" indent="-381000" algn="l" rtl="0">
              <a:spcBef>
                <a:spcPts val="0"/>
              </a:spcBef>
              <a:spcAft>
                <a:spcPts val="0"/>
              </a:spcAft>
              <a:buSzPts val="2400"/>
              <a:buChar char="❏"/>
            </a:pPr>
            <a:r>
              <a:rPr lang="en" sz="2400" dirty="0"/>
              <a:t>November to December </a:t>
            </a:r>
          </a:p>
          <a:p>
            <a:pPr marL="76200" lvl="0" indent="0" algn="l" rtl="0">
              <a:spcBef>
                <a:spcPts val="0"/>
              </a:spcBef>
              <a:spcAft>
                <a:spcPts val="0"/>
              </a:spcAft>
              <a:buSzPts val="2400"/>
              <a:buNone/>
            </a:pPr>
            <a:endParaRPr lang="en-US" sz="1200" dirty="0"/>
          </a:p>
          <a:p>
            <a:pPr marL="76200" lvl="0" indent="0" algn="l" rtl="0">
              <a:spcBef>
                <a:spcPts val="0"/>
              </a:spcBef>
              <a:spcAft>
                <a:spcPts val="0"/>
              </a:spcAft>
              <a:buSzPts val="2400"/>
              <a:buNone/>
            </a:pPr>
            <a:r>
              <a:rPr lang="en-US" sz="1200" dirty="0"/>
              <a:t>(Bookkeeping Master (2013), NCVO (2018) and Business Victoria (2018).</a:t>
            </a:r>
            <a:endParaRPr sz="1200" dirty="0"/>
          </a:p>
          <a:p>
            <a:pPr marL="0" lvl="0" indent="0" algn="l" rtl="0">
              <a:spcBef>
                <a:spcPts val="1600"/>
              </a:spcBef>
              <a:spcAft>
                <a:spcPts val="1600"/>
              </a:spcAft>
              <a:buNone/>
            </a:pPr>
            <a:endParaRPr dirty="0"/>
          </a:p>
        </p:txBody>
      </p:sp>
      <p:pic>
        <p:nvPicPr>
          <p:cNvPr id="141" name="Google Shape;141;p24"/>
          <p:cNvPicPr preferRelativeResize="0"/>
          <p:nvPr/>
        </p:nvPicPr>
        <p:blipFill>
          <a:blip r:embed="rId3">
            <a:alphaModFix/>
          </a:blip>
          <a:stretch>
            <a:fillRect/>
          </a:stretch>
        </p:blipFill>
        <p:spPr>
          <a:xfrm>
            <a:off x="5684150" y="2089550"/>
            <a:ext cx="3148152" cy="241624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45"/>
        <p:cNvGrpSpPr/>
        <p:nvPr/>
      </p:nvGrpSpPr>
      <p:grpSpPr>
        <a:xfrm>
          <a:off x="0" y="0"/>
          <a:ext cx="0" cy="0"/>
          <a:chOff x="0" y="0"/>
          <a:chExt cx="0" cy="0"/>
        </a:xfrm>
      </p:grpSpPr>
      <p:sp>
        <p:nvSpPr>
          <p:cNvPr id="146" name="Google Shape;146;p25"/>
          <p:cNvSpPr txBox="1">
            <a:spLocks noGrp="1"/>
          </p:cNvSpPr>
          <p:nvPr>
            <p:ph type="title"/>
          </p:nvPr>
        </p:nvSpPr>
        <p:spPr>
          <a:xfrm>
            <a:off x="608225" y="233600"/>
            <a:ext cx="7880700" cy="6612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EA9999"/>
                </a:solidFill>
              </a:rPr>
              <a:t>                            </a:t>
            </a:r>
            <a:r>
              <a:rPr lang="en" sz="3000" b="1">
                <a:solidFill>
                  <a:srgbClr val="EA9999"/>
                </a:solidFill>
              </a:rPr>
              <a:t>Conclusion</a:t>
            </a:r>
            <a:endParaRPr sz="3000" b="1">
              <a:solidFill>
                <a:srgbClr val="EA9999"/>
              </a:solidFill>
            </a:endParaRPr>
          </a:p>
        </p:txBody>
      </p:sp>
      <p:sp>
        <p:nvSpPr>
          <p:cNvPr id="147" name="Google Shape;147;p25"/>
          <p:cNvSpPr txBox="1"/>
          <p:nvPr/>
        </p:nvSpPr>
        <p:spPr>
          <a:xfrm>
            <a:off x="542125" y="1423600"/>
            <a:ext cx="7946700" cy="3001500"/>
          </a:xfrm>
          <a:prstGeom prst="rect">
            <a:avLst/>
          </a:prstGeom>
          <a:solidFill>
            <a:srgbClr val="F4CCCC"/>
          </a:solidFill>
          <a:ln>
            <a:noFill/>
          </a:ln>
        </p:spPr>
        <p:txBody>
          <a:bodyPr spcFirstLastPara="1" wrap="square" lIns="91425" tIns="91425" rIns="91425" bIns="91425" anchor="t" anchorCtr="0">
            <a:noAutofit/>
          </a:bodyPr>
          <a:lstStyle/>
          <a:p>
            <a:pPr marL="457200" lvl="0" indent="0" algn="l" rtl="0">
              <a:spcBef>
                <a:spcPts val="0"/>
              </a:spcBef>
              <a:spcAft>
                <a:spcPts val="0"/>
              </a:spcAft>
              <a:buNone/>
            </a:pPr>
            <a:endParaRPr sz="2400"/>
          </a:p>
          <a:p>
            <a:pPr marL="457200" lvl="0" indent="0" algn="l" rtl="0">
              <a:spcBef>
                <a:spcPts val="0"/>
              </a:spcBef>
              <a:spcAft>
                <a:spcPts val="0"/>
              </a:spcAft>
              <a:buNone/>
            </a:pPr>
            <a:endParaRPr sz="2400"/>
          </a:p>
          <a:p>
            <a:pPr marL="457200" lvl="0" indent="0" algn="l" rtl="0">
              <a:spcBef>
                <a:spcPts val="0"/>
              </a:spcBef>
              <a:spcAft>
                <a:spcPts val="0"/>
              </a:spcAft>
              <a:buNone/>
            </a:pPr>
            <a:endParaRPr sz="2400"/>
          </a:p>
          <a:p>
            <a:pPr marL="457200" lvl="0" indent="-381000" algn="l" rtl="0">
              <a:spcBef>
                <a:spcPts val="0"/>
              </a:spcBef>
              <a:spcAft>
                <a:spcPts val="0"/>
              </a:spcAft>
              <a:buSzPts val="2400"/>
              <a:buChar char="❏"/>
            </a:pPr>
            <a:r>
              <a:rPr lang="en" sz="2400"/>
              <a:t>Business Plan Conclusion</a:t>
            </a:r>
            <a:endParaRPr sz="2400"/>
          </a:p>
          <a:p>
            <a:pPr marL="457200" lvl="0" indent="0" algn="l" rtl="0">
              <a:spcBef>
                <a:spcPts val="0"/>
              </a:spcBef>
              <a:spcAft>
                <a:spcPts val="0"/>
              </a:spcAft>
              <a:buNone/>
            </a:pPr>
            <a:endParaRPr sz="2400"/>
          </a:p>
          <a:p>
            <a:pPr marL="457200" lvl="0" indent="0" algn="l" rtl="0">
              <a:spcBef>
                <a:spcPts val="0"/>
              </a:spcBef>
              <a:spcAft>
                <a:spcPts val="0"/>
              </a:spcAft>
              <a:buNone/>
            </a:pPr>
            <a:endParaRPr sz="2400"/>
          </a:p>
        </p:txBody>
      </p:sp>
      <p:pic>
        <p:nvPicPr>
          <p:cNvPr id="148" name="Google Shape;148;p25"/>
          <p:cNvPicPr preferRelativeResize="0"/>
          <p:nvPr/>
        </p:nvPicPr>
        <p:blipFill>
          <a:blip r:embed="rId3">
            <a:alphaModFix/>
          </a:blip>
          <a:stretch>
            <a:fillRect/>
          </a:stretch>
        </p:blipFill>
        <p:spPr>
          <a:xfrm>
            <a:off x="4997375" y="2907825"/>
            <a:ext cx="3799425" cy="18119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2"/>
        <p:cNvGrpSpPr/>
        <p:nvPr/>
      </p:nvGrpSpPr>
      <p:grpSpPr>
        <a:xfrm>
          <a:off x="0" y="0"/>
          <a:ext cx="0" cy="0"/>
          <a:chOff x="0" y="0"/>
          <a:chExt cx="0" cy="0"/>
        </a:xfrm>
      </p:grpSpPr>
      <p:sp>
        <p:nvSpPr>
          <p:cNvPr id="153" name="Google Shape;153;p26"/>
          <p:cNvSpPr txBox="1">
            <a:spLocks noGrp="1"/>
          </p:cNvSpPr>
          <p:nvPr>
            <p:ph type="title"/>
          </p:nvPr>
        </p:nvSpPr>
        <p:spPr>
          <a:xfrm>
            <a:off x="311700" y="98675"/>
            <a:ext cx="8444100" cy="795900"/>
          </a:xfrm>
          <a:prstGeom prst="rect">
            <a:avLst/>
          </a:prstGeom>
          <a:solidFill>
            <a:srgbClr val="000000"/>
          </a:solidFill>
        </p:spPr>
        <p:txBody>
          <a:bodyPr spcFirstLastPara="1" wrap="square" lIns="91425" tIns="91425" rIns="91425" bIns="91425" anchor="t" anchorCtr="0">
            <a:noAutofit/>
          </a:bodyPr>
          <a:lstStyle/>
          <a:p>
            <a:pPr marL="0" lvl="0" indent="0" algn="ctr" rtl="0">
              <a:spcBef>
                <a:spcPts val="0"/>
              </a:spcBef>
              <a:spcAft>
                <a:spcPts val="0"/>
              </a:spcAft>
              <a:buNone/>
            </a:pPr>
            <a:r>
              <a:rPr lang="en" sz="3600" b="1">
                <a:solidFill>
                  <a:srgbClr val="E06666"/>
                </a:solidFill>
              </a:rPr>
              <a:t>SWOT</a:t>
            </a:r>
            <a:endParaRPr sz="3600" b="1">
              <a:solidFill>
                <a:srgbClr val="E06666"/>
              </a:solidFill>
            </a:endParaRPr>
          </a:p>
        </p:txBody>
      </p:sp>
      <p:sp>
        <p:nvSpPr>
          <p:cNvPr id="154" name="Google Shape;154;p26"/>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graphicFrame>
        <p:nvGraphicFramePr>
          <p:cNvPr id="155" name="Google Shape;155;p26"/>
          <p:cNvGraphicFramePr/>
          <p:nvPr/>
        </p:nvGraphicFramePr>
        <p:xfrm>
          <a:off x="311700" y="1152450"/>
          <a:ext cx="8520600" cy="3522200"/>
        </p:xfrm>
        <a:graphic>
          <a:graphicData uri="http://schemas.openxmlformats.org/drawingml/2006/table">
            <a:tbl>
              <a:tblPr>
                <a:noFill/>
                <a:tableStyleId>{57087B7C-DCE2-4A9E-A7C5-8F97A31603C5}</a:tableStyleId>
              </a:tblPr>
              <a:tblGrid>
                <a:gridCol w="4333800">
                  <a:extLst>
                    <a:ext uri="{9D8B030D-6E8A-4147-A177-3AD203B41FA5}">
                      <a16:colId xmlns:a16="http://schemas.microsoft.com/office/drawing/2014/main" val="20000"/>
                    </a:ext>
                  </a:extLst>
                </a:gridCol>
                <a:gridCol w="4186800">
                  <a:extLst>
                    <a:ext uri="{9D8B030D-6E8A-4147-A177-3AD203B41FA5}">
                      <a16:colId xmlns:a16="http://schemas.microsoft.com/office/drawing/2014/main" val="20001"/>
                    </a:ext>
                  </a:extLst>
                </a:gridCol>
              </a:tblGrid>
              <a:tr h="1761100">
                <a:tc>
                  <a:txBody>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sz="1800" b="1">
                          <a:solidFill>
                            <a:schemeClr val="dk1"/>
                          </a:solidFill>
                        </a:rPr>
                        <a:t>Strength</a:t>
                      </a:r>
                      <a:endParaRPr sz="1800" b="1">
                        <a:solidFill>
                          <a:schemeClr val="dk1"/>
                        </a:solidFill>
                      </a:endParaRPr>
                    </a:p>
                    <a:p>
                      <a:pPr marL="0" lvl="0" indent="0" algn="l" rtl="0">
                        <a:spcBef>
                          <a:spcPts val="0"/>
                        </a:spcBef>
                        <a:spcAft>
                          <a:spcPts val="0"/>
                        </a:spcAft>
                        <a:buNone/>
                      </a:pPr>
                      <a:endParaRPr/>
                    </a:p>
                  </a:txBody>
                  <a:tcPr marL="91425" marR="91425" marT="91425" marB="91425">
                    <a:solidFill>
                      <a:srgbClr val="FFE599"/>
                    </a:solidFill>
                  </a:tcPr>
                </a:tc>
                <a:tc>
                  <a:txBody>
                    <a:bodyPr/>
                    <a:lstStyle/>
                    <a:p>
                      <a:pPr marL="0" lvl="0" indent="0" algn="l" rtl="0">
                        <a:spcBef>
                          <a:spcPts val="0"/>
                        </a:spcBef>
                        <a:spcAft>
                          <a:spcPts val="0"/>
                        </a:spcAft>
                        <a:buNone/>
                      </a:pPr>
                      <a:endParaRPr sz="1200" b="1">
                        <a:solidFill>
                          <a:schemeClr val="dk1"/>
                        </a:solidFill>
                      </a:endParaRPr>
                    </a:p>
                    <a:p>
                      <a:pPr marL="0" lvl="0" indent="0" algn="l" rtl="0">
                        <a:spcBef>
                          <a:spcPts val="0"/>
                        </a:spcBef>
                        <a:spcAft>
                          <a:spcPts val="0"/>
                        </a:spcAft>
                        <a:buClr>
                          <a:schemeClr val="dk1"/>
                        </a:buClr>
                        <a:buSzPts val="1100"/>
                        <a:buFont typeface="Arial"/>
                        <a:buNone/>
                      </a:pPr>
                      <a:r>
                        <a:rPr lang="en" sz="1800" b="1">
                          <a:solidFill>
                            <a:schemeClr val="dk1"/>
                          </a:solidFill>
                        </a:rPr>
                        <a:t>Weaknesses</a:t>
                      </a:r>
                      <a:endParaRPr sz="1800" b="1">
                        <a:solidFill>
                          <a:schemeClr val="dk1"/>
                        </a:solidFill>
                      </a:endParaRPr>
                    </a:p>
                    <a:p>
                      <a:pPr marL="0" lvl="0" indent="0" algn="l" rtl="0">
                        <a:spcBef>
                          <a:spcPts val="0"/>
                        </a:spcBef>
                        <a:spcAft>
                          <a:spcPts val="0"/>
                        </a:spcAft>
                        <a:buNone/>
                      </a:pPr>
                      <a:endParaRPr sz="1800"/>
                    </a:p>
                  </a:txBody>
                  <a:tcPr marL="91425" marR="91425" marT="91425" marB="91425">
                    <a:solidFill>
                      <a:srgbClr val="76A5AF"/>
                    </a:solidFill>
                  </a:tcPr>
                </a:tc>
                <a:extLst>
                  <a:ext uri="{0D108BD9-81ED-4DB2-BD59-A6C34878D82A}">
                    <a16:rowId xmlns:a16="http://schemas.microsoft.com/office/drawing/2014/main" val="10000"/>
                  </a:ext>
                </a:extLst>
              </a:tr>
              <a:tr h="1761100">
                <a:tc>
                  <a:txBody>
                    <a:bodyPr/>
                    <a:lstStyle/>
                    <a:p>
                      <a:pPr marL="0" lvl="0" indent="0" algn="l" rtl="0">
                        <a:spcBef>
                          <a:spcPts val="0"/>
                        </a:spcBef>
                        <a:spcAft>
                          <a:spcPts val="0"/>
                        </a:spcAft>
                        <a:buNone/>
                      </a:pPr>
                      <a:endParaRPr sz="1100" b="1">
                        <a:solidFill>
                          <a:schemeClr val="dk1"/>
                        </a:solidFill>
                      </a:endParaRPr>
                    </a:p>
                    <a:p>
                      <a:pPr marL="0" lvl="0" indent="0" algn="l" rtl="0">
                        <a:spcBef>
                          <a:spcPts val="0"/>
                        </a:spcBef>
                        <a:spcAft>
                          <a:spcPts val="0"/>
                        </a:spcAft>
                        <a:buClr>
                          <a:schemeClr val="dk1"/>
                        </a:buClr>
                        <a:buSzPts val="1100"/>
                        <a:buFont typeface="Arial"/>
                        <a:buNone/>
                      </a:pPr>
                      <a:r>
                        <a:rPr lang="en" sz="1800" b="1">
                          <a:solidFill>
                            <a:schemeClr val="dk1"/>
                          </a:solidFill>
                        </a:rPr>
                        <a:t>Opportunity</a:t>
                      </a:r>
                      <a:endParaRPr sz="1800" b="1">
                        <a:solidFill>
                          <a:schemeClr val="dk1"/>
                        </a:solidFill>
                      </a:endParaRPr>
                    </a:p>
                    <a:p>
                      <a:pPr marL="0" lvl="0" indent="0" algn="l" rtl="0">
                        <a:spcBef>
                          <a:spcPts val="0"/>
                        </a:spcBef>
                        <a:spcAft>
                          <a:spcPts val="0"/>
                        </a:spcAft>
                        <a:buNone/>
                      </a:pPr>
                      <a:endParaRPr/>
                    </a:p>
                  </a:txBody>
                  <a:tcPr marL="91425" marR="91425" marT="91425" marB="91425">
                    <a:solidFill>
                      <a:srgbClr val="E69138"/>
                    </a:solidFill>
                  </a:tcPr>
                </a:tc>
                <a:tc>
                  <a:txBody>
                    <a:bodyPr/>
                    <a:lstStyle/>
                    <a:p>
                      <a:pPr marL="0" lvl="0" indent="0" algn="l" rtl="0">
                        <a:spcBef>
                          <a:spcPts val="0"/>
                        </a:spcBef>
                        <a:spcAft>
                          <a:spcPts val="0"/>
                        </a:spcAft>
                        <a:buNone/>
                      </a:pPr>
                      <a:endParaRPr/>
                    </a:p>
                    <a:p>
                      <a:pPr marL="0" lvl="0" indent="0" algn="l" rtl="0">
                        <a:spcBef>
                          <a:spcPts val="0"/>
                        </a:spcBef>
                        <a:spcAft>
                          <a:spcPts val="0"/>
                        </a:spcAft>
                        <a:buClr>
                          <a:schemeClr val="dk1"/>
                        </a:buClr>
                        <a:buSzPts val="1100"/>
                        <a:buFont typeface="Arial"/>
                        <a:buNone/>
                      </a:pPr>
                      <a:r>
                        <a:rPr lang="en" sz="1800" b="1">
                          <a:solidFill>
                            <a:schemeClr val="dk1"/>
                          </a:solidFill>
                        </a:rPr>
                        <a:t>Threats</a:t>
                      </a:r>
                      <a:endParaRPr sz="1800" b="1">
                        <a:solidFill>
                          <a:schemeClr val="dk1"/>
                        </a:solidFill>
                      </a:endParaRPr>
                    </a:p>
                    <a:p>
                      <a:pPr marL="0" lvl="0" indent="0" algn="l" rtl="0">
                        <a:spcBef>
                          <a:spcPts val="0"/>
                        </a:spcBef>
                        <a:spcAft>
                          <a:spcPts val="0"/>
                        </a:spcAft>
                        <a:buNone/>
                      </a:pPr>
                      <a:endParaRPr/>
                    </a:p>
                  </a:txBody>
                  <a:tcPr marL="91425" marR="91425" marT="91425" marB="91425">
                    <a:solidFill>
                      <a:srgbClr val="E06666"/>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7"/>
          <p:cNvSpPr txBox="1">
            <a:spLocks noGrp="1"/>
          </p:cNvSpPr>
          <p:nvPr>
            <p:ph type="title"/>
          </p:nvPr>
        </p:nvSpPr>
        <p:spPr>
          <a:xfrm>
            <a:off x="0" y="0"/>
            <a:ext cx="9144000" cy="7137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t>    </a:t>
            </a:r>
            <a:r>
              <a:rPr lang="en">
                <a:solidFill>
                  <a:srgbClr val="EA9999"/>
                </a:solidFill>
              </a:rPr>
              <a:t>                            </a:t>
            </a:r>
            <a:r>
              <a:rPr lang="en" b="1">
                <a:solidFill>
                  <a:srgbClr val="EA9999"/>
                </a:solidFill>
              </a:rPr>
              <a:t>Gantt Chart</a:t>
            </a:r>
            <a:endParaRPr b="1">
              <a:solidFill>
                <a:srgbClr val="EA9999"/>
              </a:solidFill>
            </a:endParaRPr>
          </a:p>
        </p:txBody>
      </p:sp>
      <p:sp>
        <p:nvSpPr>
          <p:cNvPr id="161" name="Google Shape;161;p27"/>
          <p:cNvSpPr txBox="1">
            <a:spLocks noGrp="1"/>
          </p:cNvSpPr>
          <p:nvPr>
            <p:ph type="body" idx="1"/>
          </p:nvPr>
        </p:nvSpPr>
        <p:spPr>
          <a:xfrm>
            <a:off x="0" y="713700"/>
            <a:ext cx="9144000" cy="4429800"/>
          </a:xfrm>
          <a:prstGeom prst="rect">
            <a:avLst/>
          </a:prstGeom>
          <a:solidFill>
            <a:srgbClr val="F4CCCC"/>
          </a:solidFill>
        </p:spPr>
        <p:txBody>
          <a:bodyPr spcFirstLastPara="1" wrap="square" lIns="91425" tIns="91425" rIns="91425" bIns="91425" anchor="t" anchorCtr="0">
            <a:noAutofit/>
          </a:bodyPr>
          <a:lstStyle/>
          <a:p>
            <a:pPr marL="0" lvl="0" indent="0" algn="l" rtl="0">
              <a:spcBef>
                <a:spcPts val="0"/>
              </a:spcBef>
              <a:spcAft>
                <a:spcPts val="1600"/>
              </a:spcAft>
              <a:buNone/>
            </a:pPr>
            <a:endParaRPr>
              <a:solidFill>
                <a:srgbClr val="EA9999"/>
              </a:solidFill>
            </a:endParaRPr>
          </a:p>
        </p:txBody>
      </p:sp>
      <p:pic>
        <p:nvPicPr>
          <p:cNvPr id="162" name="Google Shape;162;p27"/>
          <p:cNvPicPr preferRelativeResize="0"/>
          <p:nvPr/>
        </p:nvPicPr>
        <p:blipFill>
          <a:blip r:embed="rId3">
            <a:alphaModFix/>
          </a:blip>
          <a:stretch>
            <a:fillRect/>
          </a:stretch>
        </p:blipFill>
        <p:spPr>
          <a:xfrm>
            <a:off x="0" y="656100"/>
            <a:ext cx="9143999" cy="448739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8"/>
          <p:cNvSpPr txBox="1">
            <a:spLocks noGrp="1"/>
          </p:cNvSpPr>
          <p:nvPr>
            <p:ph type="title"/>
          </p:nvPr>
        </p:nvSpPr>
        <p:spPr>
          <a:xfrm>
            <a:off x="489225" y="233600"/>
            <a:ext cx="8105400" cy="6612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None/>
            </a:pPr>
            <a:r>
              <a:rPr lang="en">
                <a:solidFill>
                  <a:srgbClr val="EA9999"/>
                </a:solidFill>
              </a:rPr>
              <a:t>                             </a:t>
            </a:r>
            <a:r>
              <a:rPr lang="en" sz="3000" b="1">
                <a:solidFill>
                  <a:srgbClr val="EA9999"/>
                </a:solidFill>
              </a:rPr>
              <a:t>References</a:t>
            </a:r>
            <a:endParaRPr sz="3000" b="1">
              <a:solidFill>
                <a:srgbClr val="EA9999"/>
              </a:solidFill>
            </a:endParaRPr>
          </a:p>
        </p:txBody>
      </p:sp>
      <p:sp>
        <p:nvSpPr>
          <p:cNvPr id="168" name="Google Shape;168;p28"/>
          <p:cNvSpPr txBox="1">
            <a:spLocks noGrp="1"/>
          </p:cNvSpPr>
          <p:nvPr>
            <p:ph type="body" idx="1"/>
          </p:nvPr>
        </p:nvSpPr>
        <p:spPr>
          <a:xfrm>
            <a:off x="489225" y="1066600"/>
            <a:ext cx="8105400" cy="3900600"/>
          </a:xfrm>
          <a:prstGeom prst="rect">
            <a:avLst/>
          </a:prstGeom>
          <a:solidFill>
            <a:srgbClr val="F4CCCC"/>
          </a:solidFill>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400">
                <a:solidFill>
                  <a:schemeClr val="dk1"/>
                </a:solidFill>
              </a:rPr>
              <a:t>Alteration Boutique (2018) `Ladies Tailoring from Alteration Boutique’[Online]</a:t>
            </a:r>
            <a:endParaRPr sz="1400">
              <a:solidFill>
                <a:schemeClr val="dk1"/>
              </a:solidFill>
            </a:endParaRPr>
          </a:p>
          <a:p>
            <a:pPr marL="0" lvl="0" indent="0" algn="just" rtl="0">
              <a:spcBef>
                <a:spcPts val="800"/>
              </a:spcBef>
              <a:spcAft>
                <a:spcPts val="0"/>
              </a:spcAft>
              <a:buClr>
                <a:schemeClr val="dk1"/>
              </a:buClr>
              <a:buSzPts val="1100"/>
              <a:buFont typeface="Arial"/>
              <a:buNone/>
            </a:pPr>
            <a:r>
              <a:rPr lang="en" sz="1400" u="sng">
                <a:solidFill>
                  <a:srgbClr val="0563C1"/>
                </a:solidFill>
                <a:hlinkClick r:id="rId3"/>
              </a:rPr>
              <a:t>https://www.alterationsboutique.co.uk</a:t>
            </a:r>
            <a:r>
              <a:rPr lang="en" sz="1400">
                <a:solidFill>
                  <a:schemeClr val="dk1"/>
                </a:solidFill>
              </a:rPr>
              <a:t>, Accessed Date 22</a:t>
            </a:r>
            <a:r>
              <a:rPr lang="en" sz="1400" baseline="30000">
                <a:solidFill>
                  <a:schemeClr val="dk1"/>
                </a:solidFill>
              </a:rPr>
              <a:t>nd</a:t>
            </a:r>
            <a:r>
              <a:rPr lang="en" sz="1400">
                <a:solidFill>
                  <a:schemeClr val="dk1"/>
                </a:solidFill>
              </a:rPr>
              <a:t> November 2018.</a:t>
            </a:r>
            <a:endParaRPr sz="1400">
              <a:solidFill>
                <a:schemeClr val="dk1"/>
              </a:solidFill>
            </a:endParaRPr>
          </a:p>
          <a:p>
            <a:pPr marL="0" lvl="0" indent="0" algn="l" rtl="0">
              <a:spcBef>
                <a:spcPts val="800"/>
              </a:spcBef>
              <a:spcAft>
                <a:spcPts val="0"/>
              </a:spcAft>
              <a:buClr>
                <a:schemeClr val="dk1"/>
              </a:buClr>
              <a:buSzPts val="1100"/>
              <a:buFont typeface="Arial"/>
              <a:buNone/>
            </a:pPr>
            <a:endParaRPr sz="1400">
              <a:solidFill>
                <a:schemeClr val="dk1"/>
              </a:solidFill>
            </a:endParaRPr>
          </a:p>
          <a:p>
            <a:pPr marL="0" lvl="0" indent="0" algn="l" rtl="0">
              <a:spcBef>
                <a:spcPts val="0"/>
              </a:spcBef>
              <a:spcAft>
                <a:spcPts val="0"/>
              </a:spcAft>
              <a:buClr>
                <a:schemeClr val="dk1"/>
              </a:buClr>
              <a:buSzPts val="1100"/>
              <a:buFont typeface="Arial"/>
              <a:buNone/>
            </a:pPr>
            <a:r>
              <a:rPr lang="en" sz="1400">
                <a:solidFill>
                  <a:schemeClr val="dk1"/>
                </a:solidFill>
              </a:rPr>
              <a:t>BDC,(2018) ‘How to price your product: 5 common strategies’ [Online]</a:t>
            </a:r>
            <a:r>
              <a:rPr lang="en" sz="1400">
                <a:solidFill>
                  <a:schemeClr val="dk1"/>
                </a:solidFill>
                <a:uFill>
                  <a:noFill/>
                </a:uFill>
                <a:hlinkClick r:id="rId4"/>
              </a:rPr>
              <a:t> </a:t>
            </a:r>
            <a:r>
              <a:rPr lang="en" sz="1400" u="sng">
                <a:solidFill>
                  <a:srgbClr val="0563C1"/>
                </a:solidFill>
                <a:hlinkClick r:id="rId4"/>
              </a:rPr>
              <a:t>https://www.bdc.ca</a:t>
            </a:r>
            <a:r>
              <a:rPr lang="en" sz="1400">
                <a:solidFill>
                  <a:schemeClr val="dk1"/>
                </a:solidFill>
              </a:rPr>
              <a:t>, Accessed date 30</a:t>
            </a:r>
            <a:r>
              <a:rPr lang="en" sz="1400" baseline="30000">
                <a:solidFill>
                  <a:schemeClr val="dk1"/>
                </a:solidFill>
              </a:rPr>
              <a:t>th</a:t>
            </a:r>
            <a:r>
              <a:rPr lang="en" sz="1400">
                <a:solidFill>
                  <a:schemeClr val="dk1"/>
                </a:solidFill>
              </a:rPr>
              <a:t> November 2018.</a:t>
            </a:r>
            <a:endParaRPr sz="1400">
              <a:solidFill>
                <a:schemeClr val="dk1"/>
              </a:solidFill>
            </a:endParaRPr>
          </a:p>
          <a:p>
            <a:pPr marL="0" lvl="0" indent="0" algn="just" rtl="0">
              <a:spcBef>
                <a:spcPts val="0"/>
              </a:spcBef>
              <a:spcAft>
                <a:spcPts val="0"/>
              </a:spcAft>
              <a:buClr>
                <a:schemeClr val="dk1"/>
              </a:buClr>
              <a:buSzPts val="1100"/>
              <a:buFont typeface="Arial"/>
              <a:buNone/>
            </a:pPr>
            <a:endParaRPr sz="1400">
              <a:solidFill>
                <a:schemeClr val="dk1"/>
              </a:solidFill>
            </a:endParaRPr>
          </a:p>
          <a:p>
            <a:pPr marL="0" lvl="0" indent="0" algn="just" rtl="0">
              <a:spcBef>
                <a:spcPts val="800"/>
              </a:spcBef>
              <a:spcAft>
                <a:spcPts val="0"/>
              </a:spcAft>
              <a:buClr>
                <a:schemeClr val="dk1"/>
              </a:buClr>
              <a:buSzPts val="1100"/>
              <a:buFont typeface="Arial"/>
              <a:buNone/>
            </a:pPr>
            <a:r>
              <a:rPr lang="en" sz="1400">
                <a:solidFill>
                  <a:schemeClr val="dk1"/>
                </a:solidFill>
              </a:rPr>
              <a:t>Bookkeeping Master. (2013) ‘How to Create a Cash Flow Forecast using Microsoft Excel - Basic Cashflow Forecast’ [Online Video]</a:t>
            </a:r>
            <a:r>
              <a:rPr lang="en" sz="1400">
                <a:solidFill>
                  <a:schemeClr val="dk1"/>
                </a:solidFill>
                <a:uFill>
                  <a:noFill/>
                </a:uFill>
                <a:hlinkClick r:id="rId5"/>
              </a:rPr>
              <a:t> </a:t>
            </a:r>
            <a:r>
              <a:rPr lang="en" sz="1400" u="sng">
                <a:solidFill>
                  <a:schemeClr val="hlink"/>
                </a:solidFill>
                <a:hlinkClick r:id="rId5"/>
              </a:rPr>
              <a:t>https://www.youtube.com/watch?v=C5PcUSmfOZU</a:t>
            </a:r>
            <a:r>
              <a:rPr lang="en" sz="1400">
                <a:solidFill>
                  <a:schemeClr val="dk1"/>
                </a:solidFill>
              </a:rPr>
              <a:t>, Accessed Date 1</a:t>
            </a:r>
            <a:r>
              <a:rPr lang="en" sz="1400" baseline="30000">
                <a:solidFill>
                  <a:schemeClr val="dk1"/>
                </a:solidFill>
              </a:rPr>
              <a:t>st</a:t>
            </a:r>
            <a:r>
              <a:rPr lang="en" sz="1400">
                <a:solidFill>
                  <a:schemeClr val="dk1"/>
                </a:solidFill>
              </a:rPr>
              <a:t> December 2018.</a:t>
            </a:r>
            <a:endParaRPr sz="1400">
              <a:solidFill>
                <a:schemeClr val="dk1"/>
              </a:solidFill>
            </a:endParaRPr>
          </a:p>
          <a:p>
            <a:pPr marL="0" lvl="0" indent="0" algn="just" rtl="0">
              <a:spcBef>
                <a:spcPts val="800"/>
              </a:spcBef>
              <a:spcAft>
                <a:spcPts val="0"/>
              </a:spcAft>
              <a:buClr>
                <a:schemeClr val="dk1"/>
              </a:buClr>
              <a:buSzPts val="1100"/>
              <a:buFont typeface="Arial"/>
              <a:buNone/>
            </a:pPr>
            <a:endParaRPr sz="1400">
              <a:solidFill>
                <a:schemeClr val="dk1"/>
              </a:solidFill>
            </a:endParaRPr>
          </a:p>
          <a:p>
            <a:pPr marL="0" lvl="0" indent="0" algn="just" rtl="0">
              <a:spcBef>
                <a:spcPts val="800"/>
              </a:spcBef>
              <a:spcAft>
                <a:spcPts val="0"/>
              </a:spcAft>
              <a:buClr>
                <a:schemeClr val="dk1"/>
              </a:buClr>
              <a:buSzPts val="1100"/>
              <a:buFont typeface="Arial"/>
              <a:buNone/>
            </a:pPr>
            <a:r>
              <a:rPr lang="en" sz="1400">
                <a:solidFill>
                  <a:schemeClr val="dk1"/>
                </a:solidFill>
              </a:rPr>
              <a:t>Business Victoria. (2018) ‘Cash flow forecasting’ [Online]</a:t>
            </a:r>
            <a:r>
              <a:rPr lang="en" sz="1400">
                <a:solidFill>
                  <a:schemeClr val="dk1"/>
                </a:solidFill>
                <a:uFill>
                  <a:noFill/>
                </a:uFill>
                <a:hlinkClick r:id="rId6"/>
              </a:rPr>
              <a:t> </a:t>
            </a:r>
            <a:r>
              <a:rPr lang="en" sz="1400" u="sng">
                <a:solidFill>
                  <a:schemeClr val="hlink"/>
                </a:solidFill>
                <a:hlinkClick r:id="rId6"/>
              </a:rPr>
              <a:t>http://www.business.vic.gov.au</a:t>
            </a:r>
            <a:r>
              <a:rPr lang="en" sz="1400">
                <a:solidFill>
                  <a:schemeClr val="dk1"/>
                </a:solidFill>
              </a:rPr>
              <a:t>, Accessed Date 1</a:t>
            </a:r>
            <a:r>
              <a:rPr lang="en" sz="1400" baseline="30000">
                <a:solidFill>
                  <a:schemeClr val="dk1"/>
                </a:solidFill>
              </a:rPr>
              <a:t>st</a:t>
            </a:r>
            <a:r>
              <a:rPr lang="en" sz="1400">
                <a:solidFill>
                  <a:schemeClr val="dk1"/>
                </a:solidFill>
              </a:rPr>
              <a:t> December 2018.</a:t>
            </a:r>
            <a:endParaRPr sz="1400">
              <a:solidFill>
                <a:schemeClr val="dk1"/>
              </a:solidFill>
            </a:endParaRPr>
          </a:p>
          <a:p>
            <a:pPr marL="0" lvl="0" indent="0" algn="l" rtl="0">
              <a:spcBef>
                <a:spcPts val="800"/>
              </a:spcBef>
              <a:spcAft>
                <a:spcPts val="0"/>
              </a:spcAft>
              <a:buClr>
                <a:schemeClr val="dk1"/>
              </a:buClr>
              <a:buSzPts val="1100"/>
              <a:buFont typeface="Arial"/>
              <a:buNone/>
            </a:pPr>
            <a:endParaRPr sz="1400">
              <a:solidFill>
                <a:schemeClr val="dk1"/>
              </a:solidFill>
            </a:endParaRPr>
          </a:p>
          <a:p>
            <a:pPr marL="0" lvl="0" indent="0" algn="l" rtl="0">
              <a:spcBef>
                <a:spcPts val="1600"/>
              </a:spcBef>
              <a:spcAft>
                <a:spcPts val="0"/>
              </a:spcAft>
              <a:buClr>
                <a:schemeClr val="dk1"/>
              </a:buClr>
              <a:buSzPts val="1100"/>
              <a:buFont typeface="Arial"/>
              <a:buNone/>
            </a:pPr>
            <a:r>
              <a:rPr lang="en" sz="1400">
                <a:solidFill>
                  <a:schemeClr val="dk1"/>
                </a:solidFill>
              </a:rPr>
              <a:t> </a:t>
            </a:r>
            <a:endParaRPr sz="1400">
              <a:solidFill>
                <a:schemeClr val="dk1"/>
              </a:solidFill>
            </a:endParaRPr>
          </a:p>
          <a:p>
            <a:pPr marL="0" lvl="0" indent="0" algn="l" rtl="0">
              <a:spcBef>
                <a:spcPts val="1600"/>
              </a:spcBef>
              <a:spcAft>
                <a:spcPts val="0"/>
              </a:spcAft>
              <a:buClr>
                <a:schemeClr val="dk1"/>
              </a:buClr>
              <a:buSzPts val="1100"/>
              <a:buFont typeface="Arial"/>
              <a:buNone/>
            </a:pPr>
            <a:endParaRPr sz="1400">
              <a:solidFill>
                <a:schemeClr val="dk1"/>
              </a:solidFill>
              <a:latin typeface="Times New Roman"/>
              <a:ea typeface="Times New Roman"/>
              <a:cs typeface="Times New Roman"/>
              <a:sym typeface="Times New Roman"/>
            </a:endParaRPr>
          </a:p>
          <a:p>
            <a:pPr marL="0" lvl="0" indent="0" algn="l" rtl="0">
              <a:spcBef>
                <a:spcPts val="1600"/>
              </a:spcBef>
              <a:spcAft>
                <a:spcPts val="160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2"/>
        <p:cNvGrpSpPr/>
        <p:nvPr/>
      </p:nvGrpSpPr>
      <p:grpSpPr>
        <a:xfrm>
          <a:off x="0" y="0"/>
          <a:ext cx="0" cy="0"/>
          <a:chOff x="0" y="0"/>
          <a:chExt cx="0" cy="0"/>
        </a:xfrm>
      </p:grpSpPr>
      <p:sp>
        <p:nvSpPr>
          <p:cNvPr id="173" name="Google Shape;173;p29"/>
          <p:cNvSpPr txBox="1">
            <a:spLocks noGrp="1"/>
          </p:cNvSpPr>
          <p:nvPr>
            <p:ph type="title"/>
          </p:nvPr>
        </p:nvSpPr>
        <p:spPr>
          <a:xfrm>
            <a:off x="555300" y="220375"/>
            <a:ext cx="8025900" cy="661200"/>
          </a:xfrm>
          <a:prstGeom prst="rect">
            <a:avLst/>
          </a:prstGeom>
          <a:solidFill>
            <a:srgbClr val="000000"/>
          </a:solidFill>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solidFill>
                  <a:srgbClr val="EA9999"/>
                </a:solidFill>
              </a:rPr>
              <a:t>                             </a:t>
            </a:r>
            <a:r>
              <a:rPr lang="en" sz="3000" b="1">
                <a:solidFill>
                  <a:srgbClr val="EA9999"/>
                </a:solidFill>
              </a:rPr>
              <a:t>References</a:t>
            </a:r>
            <a:endParaRPr/>
          </a:p>
        </p:txBody>
      </p:sp>
      <p:sp>
        <p:nvSpPr>
          <p:cNvPr id="174" name="Google Shape;174;p29"/>
          <p:cNvSpPr txBox="1">
            <a:spLocks noGrp="1"/>
          </p:cNvSpPr>
          <p:nvPr>
            <p:ph type="body" idx="1"/>
          </p:nvPr>
        </p:nvSpPr>
        <p:spPr>
          <a:xfrm>
            <a:off x="555350" y="1040150"/>
            <a:ext cx="8025900" cy="3781500"/>
          </a:xfrm>
          <a:prstGeom prst="rect">
            <a:avLst/>
          </a:prstGeom>
          <a:solidFill>
            <a:srgbClr val="F4CCCC"/>
          </a:solidFill>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 sz="1400">
                <a:solidFill>
                  <a:schemeClr val="dk1"/>
                </a:solidFill>
              </a:rPr>
              <a:t>Helja, D. (2018) `Women's Clothing Boutique Business Plan’ [Online]</a:t>
            </a:r>
            <a:endParaRPr sz="1400">
              <a:solidFill>
                <a:schemeClr val="dk1"/>
              </a:solidFill>
            </a:endParaRPr>
          </a:p>
          <a:p>
            <a:pPr marL="0" lvl="0" indent="0" algn="l" rtl="0">
              <a:lnSpc>
                <a:spcPct val="104000"/>
              </a:lnSpc>
              <a:spcBef>
                <a:spcPts val="800"/>
              </a:spcBef>
              <a:spcAft>
                <a:spcPts val="0"/>
              </a:spcAft>
              <a:buClr>
                <a:schemeClr val="dk1"/>
              </a:buClr>
              <a:buSzPts val="1100"/>
              <a:buFont typeface="Arial"/>
              <a:buNone/>
            </a:pPr>
            <a:r>
              <a:rPr lang="en" sz="1400" u="sng">
                <a:solidFill>
                  <a:srgbClr val="0563C1"/>
                </a:solidFill>
                <a:hlinkClick r:id="rId3"/>
              </a:rPr>
              <a:t>https://www.bplans.com</a:t>
            </a:r>
            <a:r>
              <a:rPr lang="en" sz="1400">
                <a:solidFill>
                  <a:schemeClr val="dk1"/>
                </a:solidFill>
              </a:rPr>
              <a:t>, Accessed Date 22</a:t>
            </a:r>
            <a:r>
              <a:rPr lang="en" sz="1400" baseline="30000">
                <a:solidFill>
                  <a:schemeClr val="dk1"/>
                </a:solidFill>
              </a:rPr>
              <a:t>nd</a:t>
            </a:r>
            <a:r>
              <a:rPr lang="en" sz="1400">
                <a:solidFill>
                  <a:schemeClr val="dk1"/>
                </a:solidFill>
              </a:rPr>
              <a:t> November 2018.</a:t>
            </a:r>
            <a:endParaRPr sz="1400">
              <a:solidFill>
                <a:schemeClr val="dk1"/>
              </a:solidFill>
            </a:endParaRPr>
          </a:p>
          <a:p>
            <a:pPr marL="0" lvl="0" indent="0" algn="l" rtl="0">
              <a:lnSpc>
                <a:spcPct val="104000"/>
              </a:lnSpc>
              <a:spcBef>
                <a:spcPts val="800"/>
              </a:spcBef>
              <a:spcAft>
                <a:spcPts val="0"/>
              </a:spcAft>
              <a:buClr>
                <a:schemeClr val="dk1"/>
              </a:buClr>
              <a:buSzPts val="1100"/>
              <a:buFont typeface="Arial"/>
              <a:buNone/>
            </a:pPr>
            <a:r>
              <a:rPr lang="en" sz="1400">
                <a:solidFill>
                  <a:schemeClr val="dk1"/>
                </a:solidFill>
              </a:rPr>
              <a:t>Institute for Manufacturing. (2018) ‘SWOT (Strengths, Weaknesses, Opportunities, Threats)’ [Online]</a:t>
            </a:r>
            <a:r>
              <a:rPr lang="en" sz="1400">
                <a:solidFill>
                  <a:schemeClr val="dk1"/>
                </a:solidFill>
                <a:uFill>
                  <a:noFill/>
                </a:uFill>
                <a:hlinkClick r:id="rId4"/>
              </a:rPr>
              <a:t> </a:t>
            </a:r>
            <a:r>
              <a:rPr lang="en" sz="1400" u="sng">
                <a:solidFill>
                  <a:schemeClr val="hlink"/>
                </a:solidFill>
                <a:hlinkClick r:id="rId4"/>
              </a:rPr>
              <a:t>https://www.ifm.eng.cam.ac.uk</a:t>
            </a:r>
            <a:r>
              <a:rPr lang="en" sz="1400">
                <a:solidFill>
                  <a:schemeClr val="dk1"/>
                </a:solidFill>
              </a:rPr>
              <a:t>, Accessed Date 1st December 2018.</a:t>
            </a:r>
            <a:endParaRPr sz="1400">
              <a:solidFill>
                <a:schemeClr val="dk1"/>
              </a:solidFill>
            </a:endParaRPr>
          </a:p>
          <a:p>
            <a:pPr marL="0" lvl="0" indent="0" algn="l" rtl="0">
              <a:spcBef>
                <a:spcPts val="800"/>
              </a:spcBef>
              <a:spcAft>
                <a:spcPts val="0"/>
              </a:spcAft>
              <a:buClr>
                <a:schemeClr val="dk1"/>
              </a:buClr>
              <a:buSzPts val="1100"/>
              <a:buFont typeface="Arial"/>
              <a:buNone/>
            </a:pPr>
            <a:r>
              <a:rPr lang="en" sz="1400">
                <a:solidFill>
                  <a:schemeClr val="dk1"/>
                </a:solidFill>
              </a:rPr>
              <a:t>IONOS. (2018)</a:t>
            </a:r>
            <a:r>
              <a:rPr lang="en" sz="1400">
                <a:solidFill>
                  <a:schemeClr val="dk1"/>
                </a:solidFill>
                <a:latin typeface="Times New Roman"/>
                <a:ea typeface="Times New Roman"/>
                <a:cs typeface="Times New Roman"/>
                <a:sym typeface="Times New Roman"/>
              </a:rPr>
              <a:t> </a:t>
            </a:r>
            <a:r>
              <a:rPr lang="en" sz="1400">
                <a:solidFill>
                  <a:schemeClr val="dk1"/>
                </a:solidFill>
              </a:rPr>
              <a:t>‘The Easy Way To Build Your Successful Business Website’</a:t>
            </a:r>
            <a:r>
              <a:rPr lang="en" sz="1400">
                <a:solidFill>
                  <a:schemeClr val="dk1"/>
                </a:solidFill>
                <a:uFill>
                  <a:noFill/>
                </a:uFill>
                <a:hlinkClick r:id="rId5"/>
              </a:rPr>
              <a:t> </a:t>
            </a:r>
            <a:r>
              <a:rPr lang="en" sz="1400" u="sng">
                <a:solidFill>
                  <a:schemeClr val="accent5"/>
                </a:solidFill>
                <a:hlinkClick r:id="rId5"/>
              </a:rPr>
              <a:t>https://www.ionos.com</a:t>
            </a:r>
            <a:r>
              <a:rPr lang="en" sz="1400">
                <a:solidFill>
                  <a:schemeClr val="dk1"/>
                </a:solidFill>
              </a:rPr>
              <a:t>, Accessed Date 24</a:t>
            </a:r>
            <a:r>
              <a:rPr lang="en" sz="1400" baseline="30000">
                <a:solidFill>
                  <a:schemeClr val="dk1"/>
                </a:solidFill>
              </a:rPr>
              <a:t>th</a:t>
            </a:r>
            <a:r>
              <a:rPr lang="en" sz="1400">
                <a:solidFill>
                  <a:schemeClr val="dk1"/>
                </a:solidFill>
              </a:rPr>
              <a:t> November 2018.</a:t>
            </a:r>
            <a:endParaRPr sz="1400">
              <a:solidFill>
                <a:schemeClr val="dk1"/>
              </a:solidFill>
            </a:endParaRPr>
          </a:p>
          <a:p>
            <a:pPr marL="0" lvl="0" indent="0" algn="l" rtl="0">
              <a:spcBef>
                <a:spcPts val="1600"/>
              </a:spcBef>
              <a:spcAft>
                <a:spcPts val="0"/>
              </a:spcAft>
              <a:buClr>
                <a:schemeClr val="dk1"/>
              </a:buClr>
              <a:buSzPts val="1100"/>
              <a:buFont typeface="Arial"/>
              <a:buNone/>
            </a:pPr>
            <a:r>
              <a:rPr lang="en" sz="1400">
                <a:solidFill>
                  <a:schemeClr val="dk1"/>
                </a:solidFill>
              </a:rPr>
              <a:t>NCVO. (2018) ‘How to Set Up a Cash Flow Forecast in a Spreadsheet’ [Online]</a:t>
            </a:r>
            <a:r>
              <a:rPr lang="en" sz="1400">
                <a:solidFill>
                  <a:schemeClr val="dk1"/>
                </a:solidFill>
                <a:uFill>
                  <a:noFill/>
                </a:uFill>
                <a:hlinkClick r:id="rId6"/>
              </a:rPr>
              <a:t> </a:t>
            </a:r>
            <a:r>
              <a:rPr lang="en" sz="1400" u="sng">
                <a:solidFill>
                  <a:schemeClr val="accent5"/>
                </a:solidFill>
                <a:hlinkClick r:id="rId6"/>
              </a:rPr>
              <a:t>https://knowhownonprofit.org</a:t>
            </a:r>
            <a:r>
              <a:rPr lang="en" sz="1400">
                <a:solidFill>
                  <a:schemeClr val="dk1"/>
                </a:solidFill>
              </a:rPr>
              <a:t>, , Accessed Date 1st December 2018.</a:t>
            </a:r>
            <a:endParaRPr sz="1400">
              <a:solidFill>
                <a:schemeClr val="dk1"/>
              </a:solidFill>
            </a:endParaRPr>
          </a:p>
          <a:p>
            <a:pPr marL="0" lvl="0" indent="0" algn="l" rtl="0">
              <a:spcBef>
                <a:spcPts val="1600"/>
              </a:spcBef>
              <a:spcAft>
                <a:spcPts val="0"/>
              </a:spcAft>
              <a:buClr>
                <a:schemeClr val="dk1"/>
              </a:buClr>
              <a:buSzPts val="1100"/>
              <a:buFont typeface="Arial"/>
              <a:buNone/>
            </a:pPr>
            <a:r>
              <a:rPr lang="en" sz="1400">
                <a:solidFill>
                  <a:schemeClr val="dk1"/>
                </a:solidFill>
              </a:rPr>
              <a:t>Rajasooriar, M. (2015) ‘Jarrang’ [Online]</a:t>
            </a:r>
            <a:r>
              <a:rPr lang="en" sz="1400">
                <a:solidFill>
                  <a:schemeClr val="dk1"/>
                </a:solidFill>
                <a:uFill>
                  <a:noFill/>
                </a:uFill>
                <a:hlinkClick r:id="rId7"/>
              </a:rPr>
              <a:t> </a:t>
            </a:r>
            <a:r>
              <a:rPr lang="en" sz="1400" u="sng">
                <a:solidFill>
                  <a:schemeClr val="accent5"/>
                </a:solidFill>
                <a:hlinkClick r:id="rId7"/>
              </a:rPr>
              <a:t>https://www.jarrang.com</a:t>
            </a:r>
            <a:r>
              <a:rPr lang="en" sz="1400">
                <a:solidFill>
                  <a:schemeClr val="dk1"/>
                </a:solidFill>
              </a:rPr>
              <a:t>, Accessed Date 29</a:t>
            </a:r>
            <a:r>
              <a:rPr lang="en" sz="1400" baseline="30000">
                <a:solidFill>
                  <a:schemeClr val="dk1"/>
                </a:solidFill>
              </a:rPr>
              <a:t>th</a:t>
            </a:r>
            <a:r>
              <a:rPr lang="en" sz="1400">
                <a:solidFill>
                  <a:schemeClr val="dk1"/>
                </a:solidFill>
              </a:rPr>
              <a:t> November 2018.</a:t>
            </a:r>
            <a:endParaRPr sz="1400">
              <a:solidFill>
                <a:schemeClr val="dk1"/>
              </a:solidFill>
            </a:endParaRPr>
          </a:p>
          <a:p>
            <a:pPr marL="0" lvl="0" indent="0" algn="l" rtl="0">
              <a:spcBef>
                <a:spcPts val="1600"/>
              </a:spcBef>
              <a:spcAft>
                <a:spcPts val="0"/>
              </a:spcAft>
              <a:buClr>
                <a:schemeClr val="dk1"/>
              </a:buClr>
              <a:buSzPts val="1100"/>
              <a:buFont typeface="Arial"/>
              <a:buNone/>
            </a:pPr>
            <a:r>
              <a:rPr lang="en" sz="1400">
                <a:solidFill>
                  <a:schemeClr val="dk1"/>
                </a:solidFill>
              </a:rPr>
              <a:t>Ritchie, A. and Campbell, N. (2014), </a:t>
            </a:r>
            <a:r>
              <a:rPr lang="en" sz="1400" u="sng">
                <a:solidFill>
                  <a:schemeClr val="dk1"/>
                </a:solidFill>
              </a:rPr>
              <a:t>Starting a Business in 7 Simple Steps</a:t>
            </a:r>
            <a:r>
              <a:rPr lang="en" sz="1400">
                <a:solidFill>
                  <a:schemeClr val="dk1"/>
                </a:solidFill>
              </a:rPr>
              <a:t>, London: Collins.</a:t>
            </a:r>
            <a:endParaRPr sz="1400">
              <a:solidFill>
                <a:schemeClr val="dk1"/>
              </a:solidFill>
            </a:endParaRPr>
          </a:p>
          <a:p>
            <a:pPr marL="0" lvl="0" indent="0" algn="l" rtl="0">
              <a:spcBef>
                <a:spcPts val="1600"/>
              </a:spcBef>
              <a:spcAft>
                <a:spcPts val="0"/>
              </a:spcAft>
              <a:buClr>
                <a:schemeClr val="dk1"/>
              </a:buClr>
              <a:buSzPts val="1100"/>
              <a:buFont typeface="Arial"/>
              <a:buNone/>
            </a:pPr>
            <a:endParaRPr sz="1400">
              <a:solidFill>
                <a:schemeClr val="dk1"/>
              </a:solidFill>
            </a:endParaRPr>
          </a:p>
          <a:p>
            <a:pPr marL="0" lvl="0" indent="0" algn="l" rtl="0">
              <a:spcBef>
                <a:spcPts val="1600"/>
              </a:spcBef>
              <a:spcAft>
                <a:spcPts val="160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4CCCC"/>
        </a:solidFill>
        <a:effectLst/>
      </p:bgPr>
    </p:bg>
    <p:spTree>
      <p:nvGrpSpPr>
        <p:cNvPr id="1" name="Shape 178"/>
        <p:cNvGrpSpPr/>
        <p:nvPr/>
      </p:nvGrpSpPr>
      <p:grpSpPr>
        <a:xfrm>
          <a:off x="0" y="0"/>
          <a:ext cx="0" cy="0"/>
          <a:chOff x="0" y="0"/>
          <a:chExt cx="0" cy="0"/>
        </a:xfrm>
      </p:grpSpPr>
      <p:sp>
        <p:nvSpPr>
          <p:cNvPr id="179" name="Google Shape;179;p30"/>
          <p:cNvSpPr txBox="1">
            <a:spLocks noGrp="1"/>
          </p:cNvSpPr>
          <p:nvPr>
            <p:ph type="title"/>
          </p:nvPr>
        </p:nvSpPr>
        <p:spPr>
          <a:xfrm>
            <a:off x="1192125" y="919750"/>
            <a:ext cx="6697200" cy="3335400"/>
          </a:xfrm>
          <a:prstGeom prst="rect">
            <a:avLst/>
          </a:prstGeom>
          <a:solidFill>
            <a:srgbClr val="000000"/>
          </a:solidFill>
          <a:ln w="76200" cap="flat" cmpd="sng">
            <a:solidFill>
              <a:srgbClr val="741B4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rgbClr val="EA9999"/>
                </a:solidFill>
              </a:rPr>
              <a:t>        </a:t>
            </a:r>
            <a:r>
              <a:rPr lang="en" sz="7200">
                <a:solidFill>
                  <a:srgbClr val="EA9999"/>
                </a:solidFill>
                <a:latin typeface="Pacifico"/>
                <a:ea typeface="Pacifico"/>
                <a:cs typeface="Pacifico"/>
                <a:sym typeface="Pacifico"/>
              </a:rPr>
              <a:t>Thankyou</a:t>
            </a:r>
            <a:endParaRPr sz="7200">
              <a:solidFill>
                <a:srgbClr val="EA9999"/>
              </a:solidFill>
              <a:latin typeface="Pacifico"/>
              <a:ea typeface="Pacifico"/>
              <a:cs typeface="Pacifico"/>
              <a:sym typeface="Pacifico"/>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83"/>
        <p:cNvGrpSpPr/>
        <p:nvPr/>
      </p:nvGrpSpPr>
      <p:grpSpPr>
        <a:xfrm>
          <a:off x="0" y="0"/>
          <a:ext cx="0" cy="0"/>
          <a:chOff x="0" y="0"/>
          <a:chExt cx="0" cy="0"/>
        </a:xfrm>
      </p:grpSpPr>
      <p:sp>
        <p:nvSpPr>
          <p:cNvPr id="184" name="Google Shape;184;p31"/>
          <p:cNvSpPr txBox="1">
            <a:spLocks noGrp="1"/>
          </p:cNvSpPr>
          <p:nvPr>
            <p:ph type="title"/>
          </p:nvPr>
        </p:nvSpPr>
        <p:spPr>
          <a:xfrm>
            <a:off x="907675" y="450150"/>
            <a:ext cx="7291800" cy="4249500"/>
          </a:xfrm>
          <a:prstGeom prst="rect">
            <a:avLst/>
          </a:prstGeom>
          <a:solidFill>
            <a:srgbClr val="F4CCCC"/>
          </a:solidFill>
          <a:ln w="114300" cap="flat" cmpd="sng">
            <a:solidFill>
              <a:srgbClr val="741B4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sz="3000" b="1" u="sng">
                <a:latin typeface="Times New Roman"/>
                <a:ea typeface="Times New Roman"/>
                <a:cs typeface="Times New Roman"/>
                <a:sym typeface="Times New Roman"/>
              </a:rPr>
              <a:t>Contribution Audit for Business Plan</a:t>
            </a:r>
            <a:endParaRPr sz="3000" b="1" u="sng">
              <a:latin typeface="Times New Roman"/>
              <a:ea typeface="Times New Roman"/>
              <a:cs typeface="Times New Roman"/>
              <a:sym typeface="Times New Roman"/>
            </a:endParaRPr>
          </a:p>
          <a:p>
            <a:pPr marL="0" lvl="0" indent="0" algn="l" rtl="0">
              <a:spcBef>
                <a:spcPts val="0"/>
              </a:spcBef>
              <a:spcAft>
                <a:spcPts val="0"/>
              </a:spcAft>
              <a:buNone/>
            </a:pPr>
            <a:r>
              <a:rPr lang="en" sz="3000" b="1">
                <a:latin typeface="Times New Roman"/>
                <a:ea typeface="Times New Roman"/>
                <a:cs typeface="Times New Roman"/>
                <a:sym typeface="Times New Roman"/>
              </a:rPr>
              <a:t> </a:t>
            </a:r>
            <a:endParaRPr sz="30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2400" b="1" u="sng">
                <a:latin typeface="Times New Roman"/>
                <a:ea typeface="Times New Roman"/>
                <a:cs typeface="Times New Roman"/>
                <a:sym typeface="Times New Roman"/>
              </a:rPr>
              <a:t>Group members:</a:t>
            </a:r>
            <a:endParaRPr sz="2400" b="1" u="sng">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Mehek Sayeed: 1709656</a:t>
            </a:r>
            <a:endParaRPr sz="1800" b="1">
              <a:solidFill>
                <a:srgbClr val="741B47"/>
              </a:solidFill>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Friha Liaqat Nawaz: 1709515</a:t>
            </a:r>
            <a:endParaRPr sz="18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Fulmodina Hannan: 1709529</a:t>
            </a:r>
            <a:endParaRPr sz="18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Papia Russell: 1709533</a:t>
            </a:r>
            <a:endParaRPr sz="18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Sultana Islam: 1709614</a:t>
            </a:r>
            <a:endParaRPr sz="1800" b="1">
              <a:latin typeface="Times New Roman"/>
              <a:ea typeface="Times New Roman"/>
              <a:cs typeface="Times New Roman"/>
              <a:sym typeface="Times New Roman"/>
            </a:endParaRPr>
          </a:p>
          <a:p>
            <a:pPr marL="0" lvl="0" indent="0" algn="l" rtl="0">
              <a:spcBef>
                <a:spcPts val="0"/>
              </a:spcBef>
              <a:spcAft>
                <a:spcPts val="0"/>
              </a:spcAft>
              <a:buNone/>
            </a:pPr>
            <a:r>
              <a:rPr lang="en" sz="1800" b="1">
                <a:latin typeface="Times New Roman"/>
                <a:ea typeface="Times New Roman"/>
                <a:cs typeface="Times New Roman"/>
                <a:sym typeface="Times New Roman"/>
              </a:rPr>
              <a:t> </a:t>
            </a:r>
            <a:endParaRPr sz="18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Title: Business Plan</a:t>
            </a:r>
            <a:endParaRPr sz="18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800" b="1">
                <a:latin typeface="Times New Roman"/>
                <a:ea typeface="Times New Roman"/>
                <a:cs typeface="Times New Roman"/>
                <a:sym typeface="Times New Roman"/>
              </a:rPr>
              <a:t>Start Date: 14</a:t>
            </a:r>
            <a:r>
              <a:rPr lang="en" sz="1800" b="1" baseline="30000">
                <a:latin typeface="Times New Roman"/>
                <a:ea typeface="Times New Roman"/>
                <a:cs typeface="Times New Roman"/>
                <a:sym typeface="Times New Roman"/>
              </a:rPr>
              <a:t>th</a:t>
            </a:r>
            <a:r>
              <a:rPr lang="en" sz="1800" b="1">
                <a:latin typeface="Times New Roman"/>
                <a:ea typeface="Times New Roman"/>
                <a:cs typeface="Times New Roman"/>
                <a:sym typeface="Times New Roman"/>
              </a:rPr>
              <a:t> November 2018</a:t>
            </a:r>
            <a:endParaRPr sz="1800" b="1">
              <a:latin typeface="Times New Roman"/>
              <a:ea typeface="Times New Roman"/>
              <a:cs typeface="Times New Roman"/>
              <a:sym typeface="Times New Roman"/>
            </a:endParaRPr>
          </a:p>
          <a:p>
            <a:pPr marL="0" lvl="0" indent="0" algn="l" rtl="0">
              <a:spcBef>
                <a:spcPts val="0"/>
              </a:spcBef>
              <a:spcAft>
                <a:spcPts val="0"/>
              </a:spcAft>
              <a:buNone/>
            </a:pPr>
            <a:r>
              <a:rPr lang="en" sz="1800" b="1">
                <a:latin typeface="Times New Roman"/>
                <a:ea typeface="Times New Roman"/>
                <a:cs typeface="Times New Roman"/>
                <a:sym typeface="Times New Roman"/>
              </a:rPr>
              <a:t>End Date: 5</a:t>
            </a:r>
            <a:r>
              <a:rPr lang="en" sz="1800" b="1" baseline="30000">
                <a:latin typeface="Times New Roman"/>
                <a:ea typeface="Times New Roman"/>
                <a:cs typeface="Times New Roman"/>
                <a:sym typeface="Times New Roman"/>
              </a:rPr>
              <a:t>th</a:t>
            </a:r>
            <a:r>
              <a:rPr lang="en" sz="1800" b="1">
                <a:latin typeface="Times New Roman"/>
                <a:ea typeface="Times New Roman"/>
                <a:cs typeface="Times New Roman"/>
                <a:sym typeface="Times New Roman"/>
              </a:rPr>
              <a:t> December 2018</a:t>
            </a:r>
            <a:endParaRPr sz="1800"/>
          </a:p>
        </p:txBody>
      </p:sp>
      <p:pic>
        <p:nvPicPr>
          <p:cNvPr id="185" name="Google Shape;185;p31"/>
          <p:cNvPicPr preferRelativeResize="0"/>
          <p:nvPr/>
        </p:nvPicPr>
        <p:blipFill>
          <a:blip r:embed="rId3">
            <a:alphaModFix/>
          </a:blip>
          <a:stretch>
            <a:fillRect/>
          </a:stretch>
        </p:blipFill>
        <p:spPr>
          <a:xfrm>
            <a:off x="5113250" y="1826950"/>
            <a:ext cx="2783524" cy="2055901"/>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2"/>
          <p:cNvSpPr txBox="1">
            <a:spLocks noGrp="1"/>
          </p:cNvSpPr>
          <p:nvPr>
            <p:ph type="title"/>
          </p:nvPr>
        </p:nvSpPr>
        <p:spPr>
          <a:xfrm>
            <a:off x="50" y="-150"/>
            <a:ext cx="9144000" cy="5143500"/>
          </a:xfrm>
          <a:prstGeom prst="rect">
            <a:avLst/>
          </a:prstGeom>
          <a:solidFill>
            <a:srgbClr val="F4CCCC"/>
          </a:solidFill>
          <a:ln w="762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sz="1800" b="1" u="sng"/>
              <a:t>14</a:t>
            </a:r>
            <a:r>
              <a:rPr lang="en" sz="1800" b="1" u="sng" baseline="30000"/>
              <a:t>th</a:t>
            </a:r>
            <a:r>
              <a:rPr lang="en" sz="1800" b="1" u="sng"/>
              <a:t> November 2018 week 1:</a:t>
            </a:r>
            <a:endParaRPr sz="1800" b="1" u="sng"/>
          </a:p>
          <a:p>
            <a:pPr marL="0" lvl="0" indent="0" algn="l" rtl="0">
              <a:spcBef>
                <a:spcPts val="0"/>
              </a:spcBef>
              <a:spcAft>
                <a:spcPts val="0"/>
              </a:spcAft>
              <a:buNone/>
            </a:pPr>
            <a:endParaRPr sz="1800" b="1"/>
          </a:p>
          <a:p>
            <a:pPr marL="0" lvl="0" indent="0" algn="l" rtl="0">
              <a:spcBef>
                <a:spcPts val="0"/>
              </a:spcBef>
              <a:spcAft>
                <a:spcPts val="0"/>
              </a:spcAft>
              <a:buClr>
                <a:schemeClr val="dk1"/>
              </a:buClr>
              <a:buSzPts val="1100"/>
              <a:buFont typeface="Arial"/>
              <a:buNone/>
            </a:pPr>
            <a:r>
              <a:rPr lang="en" sz="1800" b="1"/>
              <a:t>Mehek Sayeed</a:t>
            </a:r>
            <a:r>
              <a:rPr lang="en" sz="1800"/>
              <a:t>- Took part in Executive Summary, Introduction, Mission Statement, Aims, Objectives, Marketing and the Gantt Chart. I have created the front page and all other slides with a background theme and headings on PowerPoint. Left slides empty to be filled by other team members with their bulletin points.</a:t>
            </a:r>
            <a:endParaRPr sz="1800"/>
          </a:p>
          <a:p>
            <a:pPr marL="0" lvl="0" indent="0" algn="l" rtl="0">
              <a:spcBef>
                <a:spcPts val="0"/>
              </a:spcBef>
              <a:spcAft>
                <a:spcPts val="0"/>
              </a:spcAft>
              <a:buClr>
                <a:schemeClr val="dk1"/>
              </a:buClr>
              <a:buSzPts val="1100"/>
              <a:buFont typeface="Arial"/>
              <a:buNone/>
            </a:pPr>
            <a:r>
              <a:rPr lang="en" sz="1800" b="1"/>
              <a:t> </a:t>
            </a:r>
            <a:endParaRPr sz="1800" b="1"/>
          </a:p>
          <a:p>
            <a:pPr marL="0" lvl="0" indent="0" algn="l" rtl="0">
              <a:spcBef>
                <a:spcPts val="0"/>
              </a:spcBef>
              <a:spcAft>
                <a:spcPts val="0"/>
              </a:spcAft>
              <a:buClr>
                <a:schemeClr val="dk1"/>
              </a:buClr>
              <a:buSzPts val="1100"/>
              <a:buFont typeface="Arial"/>
              <a:buNone/>
            </a:pPr>
            <a:r>
              <a:rPr lang="en" sz="1800" b="1"/>
              <a:t>Friha Nawaz</a:t>
            </a:r>
            <a:r>
              <a:rPr lang="en" sz="1800"/>
              <a:t>- Took part in Financial Resource (pricing strategy).</a:t>
            </a:r>
            <a:endParaRPr sz="1800"/>
          </a:p>
          <a:p>
            <a:pPr marL="0" lvl="0" indent="0" algn="l" rtl="0">
              <a:spcBef>
                <a:spcPts val="0"/>
              </a:spcBef>
              <a:spcAft>
                <a:spcPts val="0"/>
              </a:spcAft>
              <a:buClr>
                <a:schemeClr val="dk1"/>
              </a:buClr>
              <a:buSzPts val="1100"/>
              <a:buFont typeface="Arial"/>
              <a:buNone/>
            </a:pPr>
            <a:r>
              <a:rPr lang="en" sz="1800" b="1"/>
              <a:t> </a:t>
            </a:r>
            <a:endParaRPr sz="1800" b="1"/>
          </a:p>
          <a:p>
            <a:pPr marL="0" lvl="0" indent="0" algn="l" rtl="0">
              <a:spcBef>
                <a:spcPts val="0"/>
              </a:spcBef>
              <a:spcAft>
                <a:spcPts val="0"/>
              </a:spcAft>
              <a:buClr>
                <a:schemeClr val="dk1"/>
              </a:buClr>
              <a:buSzPts val="1100"/>
              <a:buFont typeface="Arial"/>
              <a:buNone/>
            </a:pPr>
            <a:r>
              <a:rPr lang="en" sz="1800" b="1"/>
              <a:t>Fulmodina Hannan</a:t>
            </a:r>
            <a:r>
              <a:rPr lang="en" sz="1800"/>
              <a:t>- Took part to cover Cash flow, Conclusion and SWOT.</a:t>
            </a:r>
            <a:endParaRPr sz="1800"/>
          </a:p>
          <a:p>
            <a:pPr marL="0" lvl="0" indent="0" algn="l" rtl="0">
              <a:spcBef>
                <a:spcPts val="0"/>
              </a:spcBef>
              <a:spcAft>
                <a:spcPts val="0"/>
              </a:spcAft>
              <a:buClr>
                <a:schemeClr val="dk1"/>
              </a:buClr>
              <a:buSzPts val="1100"/>
              <a:buFont typeface="Arial"/>
              <a:buNone/>
            </a:pPr>
            <a:r>
              <a:rPr lang="en" sz="1800" b="1"/>
              <a:t> </a:t>
            </a:r>
            <a:endParaRPr sz="1800" b="1"/>
          </a:p>
          <a:p>
            <a:pPr marL="0" lvl="0" indent="0" algn="l" rtl="0">
              <a:spcBef>
                <a:spcPts val="0"/>
              </a:spcBef>
              <a:spcAft>
                <a:spcPts val="0"/>
              </a:spcAft>
              <a:buClr>
                <a:schemeClr val="dk1"/>
              </a:buClr>
              <a:buSzPts val="1100"/>
              <a:buFont typeface="Arial"/>
              <a:buNone/>
            </a:pPr>
            <a:r>
              <a:rPr lang="en" sz="1800" b="1"/>
              <a:t>Papia Russell</a:t>
            </a:r>
            <a:r>
              <a:rPr lang="en" sz="1800"/>
              <a:t>- Took part in Products.</a:t>
            </a:r>
            <a:endParaRPr sz="1800"/>
          </a:p>
          <a:p>
            <a:pPr marL="0" lvl="0" indent="0" algn="l" rtl="0">
              <a:spcBef>
                <a:spcPts val="0"/>
              </a:spcBef>
              <a:spcAft>
                <a:spcPts val="0"/>
              </a:spcAft>
              <a:buClr>
                <a:schemeClr val="dk1"/>
              </a:buClr>
              <a:buSzPts val="1100"/>
              <a:buFont typeface="Arial"/>
              <a:buNone/>
            </a:pPr>
            <a:r>
              <a:rPr lang="en" sz="1800" b="1"/>
              <a:t> </a:t>
            </a:r>
            <a:endParaRPr sz="1800" b="1"/>
          </a:p>
          <a:p>
            <a:pPr marL="0" lvl="0" indent="0" algn="l" rtl="0">
              <a:spcBef>
                <a:spcPts val="0"/>
              </a:spcBef>
              <a:spcAft>
                <a:spcPts val="0"/>
              </a:spcAft>
              <a:buClr>
                <a:schemeClr val="dk1"/>
              </a:buClr>
              <a:buSzPts val="1100"/>
              <a:buFont typeface="Arial"/>
              <a:buNone/>
            </a:pPr>
            <a:r>
              <a:rPr lang="en" sz="1800" b="1"/>
              <a:t>Sultana Islam</a:t>
            </a:r>
            <a:r>
              <a:rPr lang="en" sz="1800"/>
              <a:t>- Took part in Financial Resource (source of finance).</a:t>
            </a:r>
            <a:endParaRPr sz="1800"/>
          </a:p>
          <a:p>
            <a:pPr marL="0" lvl="0" indent="0" algn="l" rtl="0">
              <a:spcBef>
                <a:spcPts val="0"/>
              </a:spcBef>
              <a:spcAft>
                <a:spcPts val="0"/>
              </a:spcAft>
              <a:buNone/>
            </a:pPr>
            <a:endParaRPr sz="18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33"/>
          <p:cNvSpPr txBox="1">
            <a:spLocks noGrp="1"/>
          </p:cNvSpPr>
          <p:nvPr>
            <p:ph type="title"/>
          </p:nvPr>
        </p:nvSpPr>
        <p:spPr>
          <a:xfrm>
            <a:off x="50" y="0"/>
            <a:ext cx="9144000" cy="5143500"/>
          </a:xfrm>
          <a:prstGeom prst="rect">
            <a:avLst/>
          </a:prstGeom>
          <a:solidFill>
            <a:srgbClr val="F4CCCC"/>
          </a:solidFill>
          <a:ln w="762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sz="1400" b="1" u="sng"/>
              <a:t>21</a:t>
            </a:r>
            <a:r>
              <a:rPr lang="en" sz="1400" b="1" u="sng" baseline="30000"/>
              <a:t>st</a:t>
            </a:r>
            <a:r>
              <a:rPr lang="en" sz="1400" b="1" u="sng"/>
              <a:t> November 2018 week 2:</a:t>
            </a:r>
            <a:endParaRPr sz="1400" b="1" u="sng"/>
          </a:p>
          <a:p>
            <a:pPr marL="0" lvl="0" indent="0" algn="l" rtl="0">
              <a:spcBef>
                <a:spcPts val="0"/>
              </a:spcBef>
              <a:spcAft>
                <a:spcPts val="0"/>
              </a:spcAft>
              <a:buNone/>
            </a:pPr>
            <a:endParaRPr sz="1400" b="1"/>
          </a:p>
          <a:p>
            <a:pPr marL="0" lvl="0" indent="0" algn="l" rtl="0">
              <a:spcBef>
                <a:spcPts val="0"/>
              </a:spcBef>
              <a:spcAft>
                <a:spcPts val="0"/>
              </a:spcAft>
              <a:buClr>
                <a:schemeClr val="dk1"/>
              </a:buClr>
              <a:buSzPts val="1100"/>
              <a:buFont typeface="Arial"/>
              <a:buNone/>
            </a:pPr>
            <a:r>
              <a:rPr lang="en" sz="1400" b="1"/>
              <a:t>Mehek Sayeed</a:t>
            </a:r>
            <a:r>
              <a:rPr lang="en" sz="1400"/>
              <a:t>- Completed Introduction and re-visited on more research for the Mission statement. Completed my part of bulletin points for the presentation slides and done research on Marketing. Collected notes from Moodle because I was absent on that day, to look at the spreadsheet for Cash flow. Now have completed the Mission statement and Marketing. Also, updated and uploaded the Gantt Chart on the slide and gave a brief description. However, I have now passed over the Executive Summary to another group member Sultana, so we can all have equal parts to work on, as a group.</a:t>
            </a:r>
            <a:endParaRPr sz="1400"/>
          </a:p>
          <a:p>
            <a:pPr marL="0" lvl="0" indent="0" algn="l" rtl="0">
              <a:spcBef>
                <a:spcPts val="0"/>
              </a:spcBef>
              <a:spcAft>
                <a:spcPts val="0"/>
              </a:spcAft>
              <a:buClr>
                <a:schemeClr val="dk1"/>
              </a:buClr>
              <a:buSzPts val="1100"/>
              <a:buFont typeface="Arial"/>
              <a:buNone/>
            </a:pPr>
            <a:r>
              <a:rPr lang="en" sz="1400" b="1"/>
              <a:t> </a:t>
            </a:r>
            <a:endParaRPr sz="1400" b="1"/>
          </a:p>
          <a:p>
            <a:pPr marL="0" lvl="0" indent="0" algn="l" rtl="0">
              <a:spcBef>
                <a:spcPts val="0"/>
              </a:spcBef>
              <a:spcAft>
                <a:spcPts val="0"/>
              </a:spcAft>
              <a:buClr>
                <a:schemeClr val="dk1"/>
              </a:buClr>
              <a:buSzPts val="1100"/>
              <a:buFont typeface="Arial"/>
              <a:buNone/>
            </a:pPr>
            <a:r>
              <a:rPr lang="en" sz="1400" b="1"/>
              <a:t>Friha Nawaz</a:t>
            </a:r>
            <a:r>
              <a:rPr lang="en" sz="1400"/>
              <a:t>- Have still not prepared for the pricing strategy.</a:t>
            </a:r>
            <a:endParaRPr sz="1400"/>
          </a:p>
          <a:p>
            <a:pPr marL="0" lvl="0" indent="0" algn="l" rtl="0">
              <a:spcBef>
                <a:spcPts val="0"/>
              </a:spcBef>
              <a:spcAft>
                <a:spcPts val="0"/>
              </a:spcAft>
              <a:buClr>
                <a:schemeClr val="dk1"/>
              </a:buClr>
              <a:buSzPts val="1100"/>
              <a:buFont typeface="Arial"/>
              <a:buNone/>
            </a:pPr>
            <a:r>
              <a:rPr lang="en" sz="1400" b="1"/>
              <a:t> </a:t>
            </a:r>
            <a:endParaRPr sz="1400" b="1"/>
          </a:p>
          <a:p>
            <a:pPr marL="0" lvl="0" indent="0" algn="l" rtl="0">
              <a:spcBef>
                <a:spcPts val="0"/>
              </a:spcBef>
              <a:spcAft>
                <a:spcPts val="0"/>
              </a:spcAft>
              <a:buClr>
                <a:schemeClr val="dk1"/>
              </a:buClr>
              <a:buSzPts val="1100"/>
              <a:buFont typeface="Arial"/>
              <a:buNone/>
            </a:pPr>
            <a:r>
              <a:rPr lang="en" sz="1400" b="1"/>
              <a:t>Fulmodina Hannan</a:t>
            </a:r>
            <a:r>
              <a:rPr lang="en" sz="1400"/>
              <a:t>- Researched on how to prepare a Cash flow spreadsheet, almost ready but waiting on other members response to add to her part.</a:t>
            </a:r>
            <a:endParaRPr sz="1400"/>
          </a:p>
          <a:p>
            <a:pPr marL="0" lvl="0" indent="0" algn="l" rtl="0">
              <a:spcBef>
                <a:spcPts val="0"/>
              </a:spcBef>
              <a:spcAft>
                <a:spcPts val="0"/>
              </a:spcAft>
              <a:buClr>
                <a:schemeClr val="dk1"/>
              </a:buClr>
              <a:buSzPts val="1100"/>
              <a:buFont typeface="Arial"/>
              <a:buNone/>
            </a:pPr>
            <a:r>
              <a:rPr lang="en" sz="1400" b="1"/>
              <a:t> </a:t>
            </a:r>
            <a:endParaRPr sz="1400" b="1"/>
          </a:p>
          <a:p>
            <a:pPr marL="0" lvl="0" indent="0" algn="l" rtl="0">
              <a:spcBef>
                <a:spcPts val="0"/>
              </a:spcBef>
              <a:spcAft>
                <a:spcPts val="0"/>
              </a:spcAft>
              <a:buClr>
                <a:schemeClr val="dk1"/>
              </a:buClr>
              <a:buSzPts val="1100"/>
              <a:buFont typeface="Arial"/>
              <a:buNone/>
            </a:pPr>
            <a:r>
              <a:rPr lang="en" sz="1400" b="1"/>
              <a:t>Papia Russell</a:t>
            </a:r>
            <a:r>
              <a:rPr lang="en" sz="1400"/>
              <a:t>- Doing research on the products and preparing for her part, although unable to log in to google slides.</a:t>
            </a:r>
            <a:endParaRPr sz="1400"/>
          </a:p>
          <a:p>
            <a:pPr marL="0" lvl="0" indent="0" algn="l" rtl="0">
              <a:spcBef>
                <a:spcPts val="0"/>
              </a:spcBef>
              <a:spcAft>
                <a:spcPts val="0"/>
              </a:spcAft>
              <a:buClr>
                <a:schemeClr val="dk1"/>
              </a:buClr>
              <a:buSzPts val="1100"/>
              <a:buFont typeface="Arial"/>
              <a:buNone/>
            </a:pPr>
            <a:r>
              <a:rPr lang="en" sz="1400" b="1"/>
              <a:t> </a:t>
            </a:r>
            <a:endParaRPr sz="1400" b="1"/>
          </a:p>
          <a:p>
            <a:pPr marL="0" lvl="0" indent="0" algn="l" rtl="0">
              <a:spcBef>
                <a:spcPts val="0"/>
              </a:spcBef>
              <a:spcAft>
                <a:spcPts val="0"/>
              </a:spcAft>
              <a:buClr>
                <a:schemeClr val="dk1"/>
              </a:buClr>
              <a:buSzPts val="1100"/>
              <a:buFont typeface="Arial"/>
              <a:buNone/>
            </a:pPr>
            <a:r>
              <a:rPr lang="en" sz="1400" b="1"/>
              <a:t>Sultana Islam</a:t>
            </a:r>
            <a:r>
              <a:rPr lang="en" sz="1400"/>
              <a:t>- Still doing research on the source of finance and now have taken part to cover the Executive Summary, which was handed over by another group member Mehek. Finding it difficult to log in to google slides and have asked another group member Fulmodina, to help and show her how to log in.</a:t>
            </a:r>
            <a:endParaRPr sz="1400"/>
          </a:p>
          <a:p>
            <a:pPr marL="0" lvl="0" indent="0" algn="l" rtl="0">
              <a:spcBef>
                <a:spcPts val="0"/>
              </a:spcBef>
              <a:spcAft>
                <a:spcPts val="0"/>
              </a:spcAft>
              <a:buNone/>
            </a:pPr>
            <a:endParaRPr sz="1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34"/>
          <p:cNvSpPr txBox="1">
            <a:spLocks noGrp="1"/>
          </p:cNvSpPr>
          <p:nvPr>
            <p:ph type="title"/>
          </p:nvPr>
        </p:nvSpPr>
        <p:spPr>
          <a:xfrm>
            <a:off x="50" y="-75"/>
            <a:ext cx="9144000" cy="5143500"/>
          </a:xfrm>
          <a:prstGeom prst="rect">
            <a:avLst/>
          </a:prstGeom>
          <a:solidFill>
            <a:srgbClr val="F4CCCC"/>
          </a:solidFill>
          <a:ln w="762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600" b="1" u="sng">
                <a:latin typeface="Times New Roman"/>
                <a:ea typeface="Times New Roman"/>
                <a:cs typeface="Times New Roman"/>
                <a:sym typeface="Times New Roman"/>
              </a:rPr>
              <a:t>28</a:t>
            </a:r>
            <a:r>
              <a:rPr lang="en" sz="1600" b="1" u="sng" baseline="30000">
                <a:latin typeface="Times New Roman"/>
                <a:ea typeface="Times New Roman"/>
                <a:cs typeface="Times New Roman"/>
                <a:sym typeface="Times New Roman"/>
              </a:rPr>
              <a:t>th</a:t>
            </a:r>
            <a:r>
              <a:rPr lang="en" sz="1600" b="1" u="sng">
                <a:latin typeface="Times New Roman"/>
                <a:ea typeface="Times New Roman"/>
                <a:cs typeface="Times New Roman"/>
                <a:sym typeface="Times New Roman"/>
              </a:rPr>
              <a:t> November 2018 week 3:</a:t>
            </a: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Mehek Sayeed- </a:t>
            </a:r>
            <a:r>
              <a:rPr lang="en" sz="1400">
                <a:latin typeface="Times New Roman"/>
                <a:ea typeface="Times New Roman"/>
                <a:cs typeface="Times New Roman"/>
                <a:sym typeface="Times New Roman"/>
              </a:rPr>
              <a:t>Have</a:t>
            </a:r>
            <a:r>
              <a:rPr lang="en" sz="1400" b="1">
                <a:latin typeface="Times New Roman"/>
                <a:ea typeface="Times New Roman"/>
                <a:cs typeface="Times New Roman"/>
                <a:sym typeface="Times New Roman"/>
              </a:rPr>
              <a:t> </a:t>
            </a:r>
            <a:r>
              <a:rPr lang="en" sz="1400">
                <a:latin typeface="Times New Roman"/>
                <a:ea typeface="Times New Roman"/>
                <a:cs typeface="Times New Roman"/>
                <a:sym typeface="Times New Roman"/>
              </a:rPr>
              <a:t>completed all my tasks and now just going through it to check for any amendments. However, still waiting for more responses on questionnaire results before applying the graphs to my slide. Helped one of the group member Papia, in helping her log in to Google Slides. Feedback was given by lecturer today, working on the Mission Statement. Also, I have helped another group member Fulmodina, in preparing the pricing strategy for each product. However, we both were doing this part for another group member Friha, who was supposed to prepare the part herself.</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Friha Nawaz- </a:t>
            </a:r>
            <a:r>
              <a:rPr lang="en" sz="1400">
                <a:latin typeface="Times New Roman"/>
                <a:ea typeface="Times New Roman"/>
                <a:cs typeface="Times New Roman"/>
                <a:sym typeface="Times New Roman"/>
              </a:rPr>
              <a:t>Did some of her parts but have not done any research on pricing strategy. Have been notified by another group member Mehek, to complete it by this week. As another group member Fulmodina is unable to complete her Cash flow and has requested her to complete it.</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Fulmodina Hannan- </a:t>
            </a:r>
            <a:r>
              <a:rPr lang="en" sz="1400">
                <a:latin typeface="Times New Roman"/>
                <a:ea typeface="Times New Roman"/>
                <a:cs typeface="Times New Roman"/>
                <a:sym typeface="Times New Roman"/>
              </a:rPr>
              <a:t>Almost completed the Cash flow, only waiting on other team members to respond with their research so it can be added on her part. Started to prepare for the Conclusion and SWOT. Also, doing pricing for products with another group member Mehek, as she needs it to complete the Cash Flow.</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Papia Russell- </a:t>
            </a:r>
            <a:r>
              <a:rPr lang="en" sz="1400">
                <a:latin typeface="Times New Roman"/>
                <a:ea typeface="Times New Roman"/>
                <a:cs typeface="Times New Roman"/>
                <a:sym typeface="Times New Roman"/>
              </a:rPr>
              <a:t>Completed most of her work but still unsure if she is on the right track or not. Took advice from another group member Fulmodina, who helped her with her part. Although still struggling to log in to the Google slides, therefore, she had asked another group member Mehek, to help her log in.</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Sultana Islam- </a:t>
            </a:r>
            <a:r>
              <a:rPr lang="en" sz="1400">
                <a:latin typeface="Times New Roman"/>
                <a:ea typeface="Times New Roman"/>
                <a:cs typeface="Times New Roman"/>
                <a:sym typeface="Times New Roman"/>
              </a:rPr>
              <a:t>Done her research on the source of finance and have completed her part. However, she needs to cut down some of the irrelevant information from her part. Started to prepare the Executive Summary, waiting for other group members to complete their parts.</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100"/>
              <a:t> </a:t>
            </a:r>
            <a:endParaRPr sz="1100"/>
          </a:p>
          <a:p>
            <a:pPr marL="0" lvl="0" indent="0" algn="l" rtl="0">
              <a:spcBef>
                <a:spcPts val="0"/>
              </a:spcBef>
              <a:spcAft>
                <a:spcPts val="0"/>
              </a:spcAft>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35"/>
          <p:cNvSpPr txBox="1">
            <a:spLocks noGrp="1"/>
          </p:cNvSpPr>
          <p:nvPr>
            <p:ph type="title"/>
          </p:nvPr>
        </p:nvSpPr>
        <p:spPr>
          <a:xfrm>
            <a:off x="50" y="0"/>
            <a:ext cx="9144000" cy="5143500"/>
          </a:xfrm>
          <a:prstGeom prst="rect">
            <a:avLst/>
          </a:prstGeom>
          <a:solidFill>
            <a:srgbClr val="F4CCCC"/>
          </a:solidFill>
          <a:ln w="762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600" b="1" u="sng">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600" b="1" u="sng">
                <a:latin typeface="Times New Roman"/>
                <a:ea typeface="Times New Roman"/>
                <a:cs typeface="Times New Roman"/>
                <a:sym typeface="Times New Roman"/>
              </a:rPr>
              <a:t>5</a:t>
            </a:r>
            <a:r>
              <a:rPr lang="en" sz="1600" b="1" u="sng" baseline="30000">
                <a:latin typeface="Times New Roman"/>
                <a:ea typeface="Times New Roman"/>
                <a:cs typeface="Times New Roman"/>
                <a:sym typeface="Times New Roman"/>
              </a:rPr>
              <a:t>th</a:t>
            </a:r>
            <a:r>
              <a:rPr lang="en" sz="1600" b="1" u="sng">
                <a:latin typeface="Times New Roman"/>
                <a:ea typeface="Times New Roman"/>
                <a:cs typeface="Times New Roman"/>
                <a:sym typeface="Times New Roman"/>
              </a:rPr>
              <a:t> December 2018 week 4:</a:t>
            </a:r>
            <a:endParaRPr sz="1600" b="1" u="sng">
              <a:latin typeface="Times New Roman"/>
              <a:ea typeface="Times New Roman"/>
              <a:cs typeface="Times New Roman"/>
              <a:sym typeface="Times New Roman"/>
            </a:endParaRPr>
          </a:p>
          <a:p>
            <a:pPr marL="0" lvl="0" indent="0" algn="l" rtl="0">
              <a:spcBef>
                <a:spcPts val="0"/>
              </a:spcBef>
              <a:spcAft>
                <a:spcPts val="0"/>
              </a:spcAft>
              <a:buNone/>
            </a:pP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Mehek Sayeed- </a:t>
            </a:r>
            <a:r>
              <a:rPr lang="en" sz="1400">
                <a:latin typeface="Times New Roman"/>
                <a:ea typeface="Times New Roman"/>
                <a:cs typeface="Times New Roman"/>
                <a:sym typeface="Times New Roman"/>
              </a:rPr>
              <a:t>I have attached the relevant questions and the graphs for the results onto my slide, along with a snapshot of my Gallery page with the pricing of products. Also, uploaded my speaker notes with the PowerPoint slides on Turnitin. Have prepared for the presentation by timing me and doing a rehearsal. Feeling excited to present me on the day of the presentation. However, I have also asked all other group members to time themselves and to be prepared for the presentation.</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Friha Nawaz- </a:t>
            </a:r>
            <a:r>
              <a:rPr lang="en" sz="1400">
                <a:latin typeface="Times New Roman"/>
                <a:ea typeface="Times New Roman"/>
                <a:cs typeface="Times New Roman"/>
                <a:sym typeface="Times New Roman"/>
              </a:rPr>
              <a:t>Finally completed her search and worked on her part, also done the bulletin point on the slide and have uploaded the speaker notes on Turnitin. She created her own bulletin points, she was advised by another group member Fulmodina, for her to cut down the texts and shorten the bulletin points. Did not take advice into consideration, also have been asked by another Group member Mehek, for her to time herself and be prepared for presentation.</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Fulmodina Hannan- </a:t>
            </a:r>
            <a:r>
              <a:rPr lang="en" sz="1400">
                <a:latin typeface="Times New Roman"/>
                <a:ea typeface="Times New Roman"/>
                <a:cs typeface="Times New Roman"/>
                <a:sym typeface="Times New Roman"/>
              </a:rPr>
              <a:t>Have completed all her parts and uploaded the speaker notes on Turnitin. Also, advised another group member Friha, to amend her bulletin points as it was too much texting. Doing last minute rehearsal and timing herself.</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 </a:t>
            </a:r>
            <a:endParaRPr sz="1400" b="1">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Papia Russell- </a:t>
            </a:r>
            <a:r>
              <a:rPr lang="en" sz="1400">
                <a:latin typeface="Times New Roman"/>
                <a:ea typeface="Times New Roman"/>
                <a:cs typeface="Times New Roman"/>
                <a:sym typeface="Times New Roman"/>
              </a:rPr>
              <a:t>Have understood and were able to complete her part, also logged in to google slides and done her bulletin points. Also, uploaded her speaker notes on Turnitin. Have been asked by another Group member Mehek, for her to time herself and be prepared for presentation.</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a:latin typeface="Times New Roman"/>
                <a:ea typeface="Times New Roman"/>
                <a:cs typeface="Times New Roman"/>
                <a:sym typeface="Times New Roman"/>
              </a:rPr>
              <a:t>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b="1">
                <a:latin typeface="Times New Roman"/>
                <a:ea typeface="Times New Roman"/>
                <a:cs typeface="Times New Roman"/>
                <a:sym typeface="Times New Roman"/>
              </a:rPr>
              <a:t>Sultana Islam- </a:t>
            </a:r>
            <a:r>
              <a:rPr lang="en" sz="1400">
                <a:latin typeface="Times New Roman"/>
                <a:ea typeface="Times New Roman"/>
                <a:cs typeface="Times New Roman"/>
                <a:sym typeface="Times New Roman"/>
              </a:rPr>
              <a:t>Have completed the Executive Summary, as well as amended her part. Managed to log in to google slides to do her bulletin points and finally uploaded her speaker notes on Turnitin. Have been asked by another Group member Mehek, for her to time herself and be prepared for presentation.</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a:latin typeface="Times New Roman"/>
                <a:ea typeface="Times New Roman"/>
                <a:cs typeface="Times New Roman"/>
                <a:sym typeface="Times New Roman"/>
              </a:rPr>
              <a:t>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400">
                <a:latin typeface="Times New Roman"/>
                <a:ea typeface="Times New Roman"/>
                <a:cs typeface="Times New Roman"/>
                <a:sym typeface="Times New Roman"/>
              </a:rPr>
              <a:t>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SzPts val="1100"/>
              <a:buFont typeface="Arial"/>
              <a:buNone/>
            </a:pPr>
            <a:r>
              <a:rPr lang="en" sz="1100"/>
              <a:t> </a:t>
            </a:r>
            <a:endParaRPr sz="1100"/>
          </a:p>
          <a:p>
            <a:pPr marL="0" lvl="0" indent="0" algn="l" rtl="0">
              <a:spcBef>
                <a:spcPts val="0"/>
              </a:spcBef>
              <a:spcAft>
                <a:spcPts val="0"/>
              </a:spcAft>
              <a:buNone/>
            </a:pPr>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2500</Words>
  <Application>Microsoft Office PowerPoint</Application>
  <PresentationFormat>On-screen Show (16:9)</PresentationFormat>
  <Paragraphs>227</Paragraphs>
  <Slides>23</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Pacifico</vt:lpstr>
      <vt:lpstr>Times New Roman</vt:lpstr>
      <vt:lpstr>Merriweather</vt:lpstr>
      <vt:lpstr>Georgia</vt:lpstr>
      <vt:lpstr>Simple Light</vt:lpstr>
      <vt:lpstr>PowerPoint Presentation</vt:lpstr>
      <vt:lpstr>ebbbbbbb</vt:lpstr>
      <vt:lpstr>Nnnn                       Introduction</vt:lpstr>
      <vt:lpstr>                           Mission Statement</vt:lpstr>
      <vt:lpstr>                                 Products</vt:lpstr>
      <vt:lpstr>                          Questionnaire Results </vt:lpstr>
      <vt:lpstr> WWWW                 Website Gallery    </vt:lpstr>
      <vt:lpstr>                         Promotion Activities </vt:lpstr>
      <vt:lpstr>                         Financial Resource</vt:lpstr>
      <vt:lpstr>                          Financial Resource</vt:lpstr>
      <vt:lpstr>Cash Flow</vt:lpstr>
      <vt:lpstr>               Financial Resource - Cash Flow</vt:lpstr>
      <vt:lpstr>                            Conclusion</vt:lpstr>
      <vt:lpstr>SWOT</vt:lpstr>
      <vt:lpstr>                                Gantt Chart</vt:lpstr>
      <vt:lpstr>                             References</vt:lpstr>
      <vt:lpstr>                             References</vt:lpstr>
      <vt:lpstr>        Thankyou</vt:lpstr>
      <vt:lpstr>Contribution Audit for Business Plan   Group members: Mehek Sayeed: 1709656 Friha Liaqat Nawaz: 1709515 Fulmodina Hannan: 1709529 Papia Russell: 1709533 Sultana Islam: 1709614   Title: Business Plan Start Date: 14th November 2018 End Date: 5th December 2018</vt:lpstr>
      <vt:lpstr>14th November 2018 week 1:  Mehek Sayeed- Took part in Executive Summary, Introduction, Mission Statement, Aims, Objectives, Marketing and the Gantt Chart. I have created the front page and all other slides with a background theme and headings on PowerPoint. Left slides empty to be filled by other team members with their bulletin points.   Friha Nawaz- Took part in Financial Resource (pricing strategy).   Fulmodina Hannan- Took part to cover Cash flow, Conclusion and SWOT.   Papia Russell- Took part in Products.   Sultana Islam- Took part in Financial Resource (source of finance). </vt:lpstr>
      <vt:lpstr>21st November 2018 week 2:  Mehek Sayeed- Completed Introduction and re-visited on more research for the Mission statement. Completed my part of bulletin points for the presentation slides and done research on Marketing. Collected notes from Moodle because I was absent on that day, to look at the spreadsheet for Cash flow. Now have completed the Mission statement and Marketing. Also, updated and uploaded the Gantt Chart on the slide and gave a brief description. However, I have now passed over the Executive Summary to another group member Sultana, so we can all have equal parts to work on, as a group.   Friha Nawaz- Have still not prepared for the pricing strategy.   Fulmodina Hannan- Researched on how to prepare a Cash flow spreadsheet, almost ready but waiting on other members response to add to her part.   Papia Russell- Doing research on the products and preparing for her part, although unable to log in to google slides.   Sultana Islam- Still doing research on the source of finance and now have taken part to cover the Executive Summary, which was handed over by another group member Mehek. Finding it difficult to log in to google slides and have asked another group member Fulmodina, to help and show her how to log in. </vt:lpstr>
      <vt:lpstr>    28th November 2018 week 3:  Mehek Sayeed- Have completed all my tasks and now just going through it to check for any amendments. However, still waiting for more responses on questionnaire results before applying the graphs to my slide. Helped one of the group member Papia, in helping her log in to Google Slides. Feedback was given by lecturer today, working on the Mission Statement. Also, I have helped another group member Fulmodina, in preparing the pricing strategy for each product. However, we both were doing this part for another group member Friha, who was supposed to prepare the part herself.   Friha Nawaz- Did some of her parts but have not done any research on pricing strategy. Have been notified by another group member Mehek, to complete it by this week. As another group member Fulmodina is unable to complete her Cash flow and has requested her to complete it.   Fulmodina Hannan- Almost completed the Cash flow, only waiting on other team members to respond with their research so it can be added on her part. Started to prepare for the Conclusion and SWOT. Also, doing pricing for products with another group member Mehek, as she needs it to complete the Cash Flow.   Papia Russell- Completed most of her work but still unsure if she is on the right track or not. Took advice from another group member Fulmodina, who helped her with her part. Although still struggling to log in to the Google slides, therefore, she had asked another group member Mehek, to help her log in.   Sultana Islam- Done her research on the source of finance and have completed her part. However, she needs to cut down some of the irrelevant information from her part. Started to prepare the Executive Summary, waiting for other group members to complete their parts.   </vt:lpstr>
      <vt:lpstr>     5th December 2018 week 4:  Mehek Sayeed- I have attached the relevant questions and the graphs for the results onto my slide, along with a snapshot of my Gallery page with the pricing of products. Also, uploaded my speaker notes with the PowerPoint slides on Turnitin. Have prepared for the presentation by timing me and doing a rehearsal. Feeling excited to present me on the day of the presentation. However, I have also asked all other group members to time themselves and to be prepared for the presentation.   Friha Nawaz- Finally completed her search and worked on her part, also done the bulletin point on the slide and have uploaded the speaker notes on Turnitin. She created her own bulletin points, she was advised by another group member Fulmodina, for her to cut down the texts and shorten the bulletin points. Did not take advice into consideration, also have been asked by another Group member Mehek, for her to time herself and be prepared for presentation.   Fulmodina Hannan- Have completed all her parts and uploaded the speaker notes on Turnitin. Also, advised another group member Friha, to amend her bulletin points as it was too much texting. Doing last minute rehearsal and timing herself.   Papia Russell- Have understood and were able to complete her part, also logged in to google slides and done her bulletin points. Also, uploaded her speaker notes on Turnitin. Have been asked by another Group member Mehek, for her to time herself and be prepared for presentation.   Sultana Islam- Have completed the Executive Summary, as well as amended her part. Managed to log in to google slides to do her bulletin points and finally uploaded her speaker notes on Turnitin. Have been asked by another Group member Mehek, for her to time herself and be prepared for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Mehek Sayeed</cp:lastModifiedBy>
  <cp:revision>3</cp:revision>
  <dcterms:modified xsi:type="dcterms:W3CDTF">2018-12-02T23:57:00Z</dcterms:modified>
</cp:coreProperties>
</file>