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11" r:id="rId14"/>
    <p:sldId id="293" r:id="rId15"/>
    <p:sldId id="271" r:id="rId16"/>
    <p:sldId id="290" r:id="rId17"/>
    <p:sldId id="292" r:id="rId18"/>
    <p:sldId id="306" r:id="rId19"/>
    <p:sldId id="291" r:id="rId20"/>
    <p:sldId id="305" r:id="rId21"/>
    <p:sldId id="307" r:id="rId22"/>
    <p:sldId id="308" r:id="rId23"/>
    <p:sldId id="309" r:id="rId24"/>
    <p:sldId id="310" r:id="rId25"/>
    <p:sldId id="312" r:id="rId26"/>
    <p:sldId id="313" r:id="rId27"/>
    <p:sldId id="315" r:id="rId28"/>
    <p:sldId id="316" r:id="rId29"/>
    <p:sldId id="314" r:id="rId30"/>
    <p:sldId id="31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14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15327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6809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017288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8588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78806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381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27859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66738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28003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6639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0250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3792-82F5-40A6-B0D2-3E9BBC296080}" type="datetimeFigureOut">
              <a:rPr lang="en-GB" smtClean="0"/>
              <a:pPr/>
              <a:t>16/10/2017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904E6-22F5-4730-83CF-19709C33C1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4388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6697" y="2877266"/>
            <a:ext cx="730444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 smtClean="0">
                <a:latin typeface="arial" panose="020B0604020202020204" pitchFamily="34" charset="0"/>
              </a:rPr>
              <a:t>visual candy, palatable theory </a:t>
            </a:r>
          </a:p>
          <a:p>
            <a:r>
              <a:rPr lang="en-GB" sz="2400" b="1" i="1" dirty="0" smtClean="0">
                <a:latin typeface="arial" panose="020B0604020202020204" pitchFamily="34" charset="0"/>
              </a:rPr>
              <a:t>– the role of the promoter</a:t>
            </a:r>
          </a:p>
          <a:p>
            <a:endParaRPr lang="en-GB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</a:rPr>
              <a:t> archaeology, images and the media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</a:rPr>
              <a:t> (re)presentations – visual stereotyping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</a:rPr>
              <a:t> the responsibilities of the media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02428" y="677732"/>
            <a:ext cx="23451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(re)</a:t>
            </a:r>
            <a:endParaRPr lang="en-GB" sz="9600" b="1" dirty="0">
              <a:solidFill>
                <a:schemeClr val="tx2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230" y="828338"/>
            <a:ext cx="63209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HPAR6001</a:t>
            </a:r>
            <a:endParaRPr lang="en-GB" sz="9600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203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4876801" y="2514600"/>
            <a:ext cx="8451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MEDIA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876801" y="2514600"/>
            <a:ext cx="8451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MEDIA</a:t>
            </a:r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auto">
          <a:xfrm>
            <a:off x="5486400" y="1447800"/>
            <a:ext cx="406400" cy="1066800"/>
          </a:xfrm>
          <a:prstGeom prst="up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126166" y="685801"/>
            <a:ext cx="16433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/>
              <a:t>NON – STATIC</a:t>
            </a:r>
          </a:p>
          <a:p>
            <a:pPr algn="ctr"/>
            <a:r>
              <a:rPr lang="en-GB" b="1"/>
              <a:t>&amp; REFOCUSING</a:t>
            </a: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6502400" y="2590800"/>
            <a:ext cx="14224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8026400" y="2362201"/>
            <a:ext cx="13538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POLITICALLY</a:t>
            </a:r>
          </a:p>
          <a:p>
            <a:r>
              <a:rPr lang="en-GB" b="1"/>
              <a:t>VARIABLE</a:t>
            </a:r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>
            <a:off x="5486400" y="2971800"/>
            <a:ext cx="508000" cy="1066800"/>
          </a:xfrm>
          <a:prstGeom prst="downArrow">
            <a:avLst>
              <a:gd name="adj1" fmla="val 50000"/>
              <a:gd name="adj2" fmla="val 7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5144601" y="4114801"/>
            <a:ext cx="16085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/>
              <a:t>CULTURALLY</a:t>
            </a:r>
          </a:p>
          <a:p>
            <a:pPr algn="ctr"/>
            <a:r>
              <a:rPr lang="en-GB" b="1"/>
              <a:t>CONSTRUCTED</a:t>
            </a:r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>
            <a:off x="3251200" y="2590800"/>
            <a:ext cx="1422400" cy="3048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994329" y="2362201"/>
            <a:ext cx="12907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GB" b="1"/>
              <a:t>SOCIALLY</a:t>
            </a:r>
          </a:p>
          <a:p>
            <a:pPr algn="r"/>
            <a:r>
              <a:rPr lang="en-GB" b="1"/>
              <a:t>EMBEDDED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876801" y="2514600"/>
            <a:ext cx="8451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MEDIA</a:t>
            </a:r>
          </a:p>
        </p:txBody>
      </p:sp>
      <p:sp>
        <p:nvSpPr>
          <p:cNvPr id="13315" name="AutoShape 3"/>
          <p:cNvSpPr>
            <a:spLocks noChangeArrowheads="1"/>
          </p:cNvSpPr>
          <p:nvPr/>
        </p:nvSpPr>
        <p:spPr bwMode="auto">
          <a:xfrm>
            <a:off x="5486400" y="1447800"/>
            <a:ext cx="406400" cy="1066800"/>
          </a:xfrm>
          <a:prstGeom prst="up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126166" y="685801"/>
            <a:ext cx="16433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/>
              <a:t>NON – STATIC</a:t>
            </a:r>
          </a:p>
          <a:p>
            <a:pPr algn="ctr"/>
            <a:r>
              <a:rPr lang="en-GB" b="1"/>
              <a:t>&amp; REFOCUSING</a:t>
            </a:r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6502400" y="2590800"/>
            <a:ext cx="1422400" cy="304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8026400" y="2362201"/>
            <a:ext cx="13538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POLITICALLY</a:t>
            </a:r>
          </a:p>
          <a:p>
            <a:r>
              <a:rPr lang="en-GB" b="1"/>
              <a:t>VARIABLE</a:t>
            </a:r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auto">
          <a:xfrm>
            <a:off x="5486400" y="2971800"/>
            <a:ext cx="508000" cy="1066800"/>
          </a:xfrm>
          <a:prstGeom prst="downArrow">
            <a:avLst>
              <a:gd name="adj1" fmla="val 50000"/>
              <a:gd name="adj2" fmla="val 7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144601" y="4114801"/>
            <a:ext cx="16085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b="1"/>
              <a:t>CULTURALLY</a:t>
            </a:r>
          </a:p>
          <a:p>
            <a:pPr algn="ctr"/>
            <a:r>
              <a:rPr lang="en-GB" b="1"/>
              <a:t>CONSTRUCTED</a:t>
            </a:r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3251200" y="2590800"/>
            <a:ext cx="1422400" cy="304800"/>
          </a:xfrm>
          <a:prstGeom prst="leftArrow">
            <a:avLst>
              <a:gd name="adj1" fmla="val 50000"/>
              <a:gd name="adj2" fmla="val 875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994329" y="2362201"/>
            <a:ext cx="12907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GB" b="1"/>
              <a:t>SOCIALLY</a:t>
            </a:r>
          </a:p>
          <a:p>
            <a:pPr algn="r"/>
            <a:r>
              <a:rPr lang="en-GB" b="1"/>
              <a:t>EMBEDDED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890393" y="533400"/>
            <a:ext cx="159364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GB" b="1">
                <a:solidFill>
                  <a:srgbClr val="FF0000"/>
                </a:solidFill>
              </a:rPr>
              <a:t>VARIED</a:t>
            </a:r>
          </a:p>
          <a:p>
            <a:pPr algn="r"/>
            <a:r>
              <a:rPr lang="en-GB" b="1">
                <a:solidFill>
                  <a:srgbClr val="FF0000"/>
                </a:solidFill>
              </a:rPr>
              <a:t>LEVELS OF</a:t>
            </a:r>
          </a:p>
          <a:p>
            <a:pPr algn="r"/>
            <a:r>
              <a:rPr lang="en-GB" b="1">
                <a:solidFill>
                  <a:srgbClr val="FF0000"/>
                </a:solidFill>
              </a:rPr>
              <a:t>INVOLVEMENT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8208434" y="573088"/>
            <a:ext cx="156446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CHANGING</a:t>
            </a:r>
          </a:p>
          <a:p>
            <a:r>
              <a:rPr lang="en-GB" b="1">
                <a:solidFill>
                  <a:srgbClr val="FF0000"/>
                </a:solidFill>
              </a:rPr>
              <a:t>FINANCIAL</a:t>
            </a:r>
          </a:p>
          <a:p>
            <a:r>
              <a:rPr lang="en-GB" b="1">
                <a:solidFill>
                  <a:srgbClr val="FF0000"/>
                </a:solidFill>
              </a:rPr>
              <a:t>IMPLICATIONS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2376193" y="3849688"/>
            <a:ext cx="137877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GB" b="1">
                <a:solidFill>
                  <a:srgbClr val="FF0000"/>
                </a:solidFill>
              </a:rPr>
              <a:t>VARIED</a:t>
            </a:r>
          </a:p>
          <a:p>
            <a:pPr algn="r"/>
            <a:r>
              <a:rPr lang="en-GB" b="1">
                <a:solidFill>
                  <a:srgbClr val="FF0000"/>
                </a:solidFill>
              </a:rPr>
              <a:t>RANGES OF</a:t>
            </a:r>
          </a:p>
          <a:p>
            <a:pPr algn="r"/>
            <a:r>
              <a:rPr lang="en-GB" b="1">
                <a:solidFill>
                  <a:srgbClr val="FF0000"/>
                </a:solidFill>
              </a:rPr>
              <a:t>AVAILIBILITY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8411633" y="3925888"/>
            <a:ext cx="165577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VARIED</a:t>
            </a:r>
          </a:p>
          <a:p>
            <a:r>
              <a:rPr lang="en-GB" b="1">
                <a:solidFill>
                  <a:srgbClr val="FF0000"/>
                </a:solidFill>
              </a:rPr>
              <a:t>PLATFORMS OF</a:t>
            </a:r>
          </a:p>
          <a:p>
            <a:r>
              <a:rPr lang="en-GB" b="1">
                <a:solidFill>
                  <a:srgbClr val="FF0000"/>
                </a:solidFill>
              </a:rPr>
              <a:t>ENGAGEMENT</a:t>
            </a:r>
          </a:p>
        </p:txBody>
      </p:sp>
      <p:sp>
        <p:nvSpPr>
          <p:cNvPr id="13327" name="Line 15"/>
          <p:cNvSpPr>
            <a:spLocks noChangeShapeType="1"/>
          </p:cNvSpPr>
          <p:nvPr/>
        </p:nvSpPr>
        <p:spPr bwMode="auto">
          <a:xfrm>
            <a:off x="3454400" y="1524000"/>
            <a:ext cx="1625600" cy="838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 flipV="1">
            <a:off x="3759200" y="3124200"/>
            <a:ext cx="1320800" cy="838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3329" name="Line 17"/>
          <p:cNvSpPr>
            <a:spLocks noChangeShapeType="1"/>
          </p:cNvSpPr>
          <p:nvPr/>
        </p:nvSpPr>
        <p:spPr bwMode="auto">
          <a:xfrm flipH="1" flipV="1">
            <a:off x="6400800" y="3124200"/>
            <a:ext cx="1828800" cy="838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 flipH="1">
            <a:off x="6197600" y="1676400"/>
            <a:ext cx="1727200" cy="685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556000" y="4572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4064000" y="9144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946400" y="5334000"/>
            <a:ext cx="25400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283200" y="457200"/>
            <a:ext cx="13467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/>
              <a:t>(ACADEMIC)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556000" y="4572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4064000" y="9144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5689600" y="51816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946400" y="5334000"/>
            <a:ext cx="25400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4470400" y="1295400"/>
            <a:ext cx="3860800" cy="1371600"/>
          </a:xfrm>
          <a:prstGeom prst="leftArrowCallout">
            <a:avLst>
              <a:gd name="adj1" fmla="val 25000"/>
              <a:gd name="adj2" fmla="val 25000"/>
              <a:gd name="adj3" fmla="val 35185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>
                <a:solidFill>
                  <a:schemeClr val="bg1"/>
                </a:solidFill>
              </a:rPr>
              <a:t>R</a:t>
            </a:r>
            <a:r>
              <a:rPr lang="en-GB" sz="2000" b="1"/>
              <a:t>ESEARCH </a:t>
            </a:r>
          </a:p>
          <a:p>
            <a:r>
              <a:rPr lang="en-GB" sz="2000" b="1">
                <a:solidFill>
                  <a:schemeClr val="bg1"/>
                </a:solidFill>
              </a:rPr>
              <a:t>A</a:t>
            </a:r>
            <a:r>
              <a:rPr lang="en-GB" sz="2000" b="1"/>
              <a:t>SSESSMENT</a:t>
            </a:r>
          </a:p>
          <a:p>
            <a:r>
              <a:rPr lang="en-GB" sz="2000" b="1">
                <a:solidFill>
                  <a:schemeClr val="bg1"/>
                </a:solidFill>
              </a:rPr>
              <a:t>E</a:t>
            </a:r>
            <a:r>
              <a:rPr lang="en-GB" sz="2000" b="1"/>
              <a:t>XCERCISE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 rot="5408191">
            <a:off x="5789084" y="3554413"/>
            <a:ext cx="2438400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283200" y="457200"/>
            <a:ext cx="13467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/>
              <a:t>(ACADEMIC)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556000" y="4572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4064000" y="9144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8" name="Oval 4"/>
          <p:cNvSpPr>
            <a:spLocks noChangeArrowheads="1"/>
          </p:cNvSpPr>
          <p:nvPr/>
        </p:nvSpPr>
        <p:spPr bwMode="auto">
          <a:xfrm>
            <a:off x="5689600" y="51816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946400" y="5334000"/>
            <a:ext cx="25400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4470400" y="1295400"/>
            <a:ext cx="3860800" cy="1371600"/>
          </a:xfrm>
          <a:prstGeom prst="leftArrowCallout">
            <a:avLst>
              <a:gd name="adj1" fmla="val 25000"/>
              <a:gd name="adj2" fmla="val 25000"/>
              <a:gd name="adj3" fmla="val 35185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 dirty="0" smtClean="0">
                <a:solidFill>
                  <a:schemeClr val="bg1"/>
                </a:solidFill>
              </a:rPr>
              <a:t>R</a:t>
            </a:r>
            <a:r>
              <a:rPr lang="en-GB" sz="2000" b="1" dirty="0" smtClean="0"/>
              <a:t>ESEARCH	</a:t>
            </a:r>
            <a:r>
              <a:rPr lang="en-GB" sz="2000" b="1" dirty="0" smtClean="0">
                <a:solidFill>
                  <a:schemeClr val="bg1"/>
                </a:solidFill>
              </a:rPr>
              <a:t>R</a:t>
            </a:r>
            <a:r>
              <a:rPr lang="en-GB" sz="2000" b="1" dirty="0" smtClean="0"/>
              <a:t> </a:t>
            </a:r>
            <a:endParaRPr lang="en-GB" sz="2000" b="1" dirty="0"/>
          </a:p>
          <a:p>
            <a:r>
              <a:rPr lang="en-GB" sz="2000" b="1" dirty="0" smtClean="0">
                <a:solidFill>
                  <a:schemeClr val="bg1"/>
                </a:solidFill>
              </a:rPr>
              <a:t>A</a:t>
            </a:r>
            <a:r>
              <a:rPr lang="en-GB" sz="2000" b="1" dirty="0" smtClean="0"/>
              <a:t>SSESSMENT	</a:t>
            </a:r>
            <a:r>
              <a:rPr lang="en-GB" sz="2000" b="1" dirty="0" smtClean="0">
                <a:solidFill>
                  <a:schemeClr val="bg1"/>
                </a:solidFill>
              </a:rPr>
              <a:t>E</a:t>
            </a:r>
            <a:endParaRPr lang="en-GB" sz="2000" b="1" dirty="0">
              <a:solidFill>
                <a:schemeClr val="bg1"/>
              </a:solidFill>
            </a:endParaRPr>
          </a:p>
          <a:p>
            <a:r>
              <a:rPr lang="en-GB" sz="2000" b="1" dirty="0" smtClean="0">
                <a:solidFill>
                  <a:schemeClr val="bg1"/>
                </a:solidFill>
              </a:rPr>
              <a:t>E</a:t>
            </a:r>
            <a:r>
              <a:rPr lang="en-GB" sz="2000" b="1" dirty="0" smtClean="0"/>
              <a:t>XCERCISE	</a:t>
            </a:r>
            <a:r>
              <a:rPr lang="en-GB" sz="2000" b="1" dirty="0" smtClean="0">
                <a:solidFill>
                  <a:schemeClr val="bg1"/>
                </a:solidFill>
              </a:rPr>
              <a:t>F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 rot="5408191">
            <a:off x="5789084" y="3554413"/>
            <a:ext cx="2438400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283200" y="457200"/>
            <a:ext cx="13467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/>
              <a:t>(ACADEMIC)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9448800" y="1371600"/>
            <a:ext cx="158569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800" b="1" dirty="0">
                <a:solidFill>
                  <a:srgbClr val="FF0000"/>
                </a:solidFill>
              </a:rPr>
              <a:t>COMPARED</a:t>
            </a:r>
          </a:p>
          <a:p>
            <a:r>
              <a:rPr lang="en-GB" sz="1800" b="1" dirty="0">
                <a:solidFill>
                  <a:srgbClr val="FF0000"/>
                </a:solidFill>
              </a:rPr>
              <a:t>TO </a:t>
            </a:r>
            <a:r>
              <a:rPr lang="en-GB" sz="1800" b="1" dirty="0" smtClean="0">
                <a:solidFill>
                  <a:srgbClr val="FF0000"/>
                </a:solidFill>
              </a:rPr>
              <a:t>PREVIOUS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AND CURRENT</a:t>
            </a:r>
            <a:endParaRPr lang="en-GB" sz="1800" b="1" dirty="0">
              <a:solidFill>
                <a:srgbClr val="FF0000"/>
              </a:solidFill>
            </a:endParaRPr>
          </a:p>
          <a:p>
            <a:r>
              <a:rPr lang="en-GB" sz="1800" b="1" dirty="0">
                <a:solidFill>
                  <a:srgbClr val="FF0000"/>
                </a:solidFill>
              </a:rPr>
              <a:t>PUBLISHED</a:t>
            </a:r>
          </a:p>
          <a:p>
            <a:r>
              <a:rPr lang="en-GB" sz="1800" b="1" dirty="0">
                <a:solidFill>
                  <a:srgbClr val="FF0000"/>
                </a:solidFill>
              </a:rPr>
              <a:t>SOURCES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9448800" y="5181601"/>
            <a:ext cx="15744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800" b="1">
                <a:solidFill>
                  <a:srgbClr val="FF0000"/>
                </a:solidFill>
              </a:rPr>
              <a:t>BASED ON</a:t>
            </a:r>
          </a:p>
          <a:p>
            <a:r>
              <a:rPr lang="en-GB" sz="1800" b="1">
                <a:solidFill>
                  <a:srgbClr val="FF0000"/>
                </a:solidFill>
              </a:rPr>
              <a:t>LOCATION</a:t>
            </a:r>
          </a:p>
          <a:p>
            <a:r>
              <a:rPr lang="en-GB" sz="1800" b="1">
                <a:solidFill>
                  <a:srgbClr val="FF0000"/>
                </a:solidFill>
              </a:rPr>
              <a:t>OF PUBLISHED</a:t>
            </a:r>
          </a:p>
          <a:p>
            <a:r>
              <a:rPr lang="en-GB" sz="1800" b="1">
                <a:solidFill>
                  <a:srgbClr val="FF0000"/>
                </a:solidFill>
              </a:rPr>
              <a:t>WORK</a:t>
            </a: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8432800" y="1752600"/>
            <a:ext cx="914400" cy="381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8432800" y="5562600"/>
            <a:ext cx="914400" cy="381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556000" y="4572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657600" y="53340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4113" name="AutoShape 17"/>
          <p:cNvSpPr>
            <a:spLocks noChangeArrowheads="1"/>
          </p:cNvSpPr>
          <p:nvPr/>
        </p:nvSpPr>
        <p:spPr bwMode="auto">
          <a:xfrm>
            <a:off x="4064000" y="3124200"/>
            <a:ext cx="1828800" cy="2209800"/>
          </a:xfrm>
          <a:prstGeom prst="downArrowCallout">
            <a:avLst>
              <a:gd name="adj1" fmla="val 25000"/>
              <a:gd name="adj2" fmla="val 25000"/>
              <a:gd name="adj3" fmla="val 26852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4115" name="AutoShape 19"/>
          <p:cNvSpPr>
            <a:spLocks noChangeArrowheads="1"/>
          </p:cNvSpPr>
          <p:nvPr/>
        </p:nvSpPr>
        <p:spPr bwMode="auto">
          <a:xfrm>
            <a:off x="4673600" y="914400"/>
            <a:ext cx="508000" cy="2209800"/>
          </a:xfrm>
          <a:prstGeom prst="downArrow">
            <a:avLst>
              <a:gd name="adj1" fmla="val 50000"/>
              <a:gd name="adj2" fmla="val 14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556000" y="4572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657600" y="53340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914400" y="1447800"/>
            <a:ext cx="3860800" cy="1828800"/>
          </a:xfrm>
          <a:prstGeom prst="rightArrowCallout">
            <a:avLst>
              <a:gd name="adj1" fmla="val 25000"/>
              <a:gd name="adj2" fmla="val 25000"/>
              <a:gd name="adj3" fmla="val 26389"/>
              <a:gd name="adj4" fmla="val 66667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MARKET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PLACE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IDENTITY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5080000" y="1524000"/>
            <a:ext cx="5994400" cy="1752600"/>
          </a:xfrm>
          <a:prstGeom prst="leftArrowCallout">
            <a:avLst>
              <a:gd name="adj1" fmla="val 25000"/>
              <a:gd name="adj2" fmla="val 25000"/>
              <a:gd name="adj3" fmla="val 42754"/>
              <a:gd name="adj4" fmla="val 66667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rgbClr val="FF0000"/>
                </a:solidFill>
              </a:rPr>
              <a:t>STABLE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&amp;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PREDICTABLE</a:t>
            </a:r>
          </a:p>
          <a:p>
            <a:pPr algn="ctr"/>
            <a:r>
              <a:rPr lang="en-GB" b="1">
                <a:solidFill>
                  <a:srgbClr val="FF0000"/>
                </a:solidFill>
              </a:rPr>
              <a:t>COSTINGS</a:t>
            </a:r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4064000" y="3124200"/>
            <a:ext cx="1828800" cy="2209800"/>
          </a:xfrm>
          <a:prstGeom prst="downArrowCallout">
            <a:avLst>
              <a:gd name="adj1" fmla="val 25000"/>
              <a:gd name="adj2" fmla="val 25000"/>
              <a:gd name="adj3" fmla="val 26852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4673600" y="914400"/>
            <a:ext cx="508000" cy="2209800"/>
          </a:xfrm>
          <a:prstGeom prst="downArrow">
            <a:avLst>
              <a:gd name="adj1" fmla="val 50000"/>
              <a:gd name="adj2" fmla="val 14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8128001" y="4191000"/>
            <a:ext cx="11047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VIABILITY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1016001" y="4191000"/>
            <a:ext cx="11047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VIABILITY</a:t>
            </a:r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H="1" flipV="1">
            <a:off x="2032000" y="4724400"/>
            <a:ext cx="162560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 flipV="1">
            <a:off x="6197600" y="4724400"/>
            <a:ext cx="2235200" cy="609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V="1">
            <a:off x="1930400" y="3276600"/>
            <a:ext cx="0" cy="838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 flipV="1">
            <a:off x="8839200" y="3276600"/>
            <a:ext cx="0" cy="914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8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>
                <a:solidFill>
                  <a:schemeClr val="bg1"/>
                </a:solidFill>
              </a:rPr>
              <a:t>R</a:t>
            </a:r>
            <a:r>
              <a:rPr lang="en-GB" sz="2000" b="1"/>
              <a:t>ESEARCH </a:t>
            </a:r>
          </a:p>
          <a:p>
            <a:r>
              <a:rPr lang="en-GB" sz="2000" b="1">
                <a:solidFill>
                  <a:schemeClr val="bg1"/>
                </a:solidFill>
              </a:rPr>
              <a:t>A</a:t>
            </a:r>
            <a:r>
              <a:rPr lang="en-GB" sz="2000" b="1"/>
              <a:t>SSESSMENT</a:t>
            </a:r>
          </a:p>
          <a:p>
            <a:r>
              <a:rPr lang="en-GB" sz="2000" b="1">
                <a:solidFill>
                  <a:schemeClr val="bg1"/>
                </a:solidFill>
              </a:rPr>
              <a:t>E</a:t>
            </a:r>
            <a:r>
              <a:rPr lang="en-GB" sz="2000" b="1"/>
              <a:t>XCERCISE</a:t>
            </a:r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6172" name="AutoShape 28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6173" name="AutoShape 29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79" name="Text Box 35"/>
          <p:cNvSpPr txBox="1">
            <a:spLocks noChangeArrowheads="1"/>
          </p:cNvSpPr>
          <p:nvPr/>
        </p:nvSpPr>
        <p:spPr bwMode="auto">
          <a:xfrm>
            <a:off x="6400801" y="1090614"/>
            <a:ext cx="14557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RAE TARGETED</a:t>
            </a:r>
          </a:p>
          <a:p>
            <a:r>
              <a:rPr lang="en-GB" sz="1600" b="1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6197600" y="2362201"/>
            <a:ext cx="17180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>
                <a:solidFill>
                  <a:schemeClr val="bg1"/>
                </a:solidFill>
              </a:rPr>
              <a:t>TARGETED BY RAE</a:t>
            </a:r>
            <a:endParaRPr lang="en-GB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>
                <a:solidFill>
                  <a:schemeClr val="bg1"/>
                </a:solidFill>
              </a:rPr>
              <a:t>R</a:t>
            </a:r>
            <a:r>
              <a:rPr lang="en-GB" sz="2000" b="1"/>
              <a:t>ESEARCH </a:t>
            </a:r>
          </a:p>
          <a:p>
            <a:r>
              <a:rPr lang="en-GB" sz="2000" b="1">
                <a:solidFill>
                  <a:schemeClr val="bg1"/>
                </a:solidFill>
              </a:rPr>
              <a:t>A</a:t>
            </a:r>
            <a:r>
              <a:rPr lang="en-GB" sz="2000" b="1"/>
              <a:t>SSESSMENT</a:t>
            </a:r>
          </a:p>
          <a:p>
            <a:r>
              <a:rPr lang="en-GB" sz="2000" b="1">
                <a:solidFill>
                  <a:schemeClr val="bg1"/>
                </a:solidFill>
              </a:rPr>
              <a:t>E</a:t>
            </a:r>
            <a:r>
              <a:rPr lang="en-GB" sz="2000" b="1"/>
              <a:t>XCERCISE</a:t>
            </a:r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19466" name="AutoShape 10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19467" name="AutoShape 11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9469" name="AutoShape 13"/>
          <p:cNvSpPr>
            <a:spLocks noChangeArrowheads="1"/>
          </p:cNvSpPr>
          <p:nvPr/>
        </p:nvSpPr>
        <p:spPr bwMode="auto">
          <a:xfrm rot="10800000">
            <a:off x="5486400" y="762000"/>
            <a:ext cx="41656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6400801" y="1090614"/>
            <a:ext cx="14557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RAE TARGETED</a:t>
            </a:r>
          </a:p>
          <a:p>
            <a:r>
              <a:rPr lang="en-GB" sz="1600" b="1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6197600" y="2362201"/>
            <a:ext cx="17180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>
                <a:solidFill>
                  <a:schemeClr val="bg1"/>
                </a:solidFill>
              </a:rPr>
              <a:t>TARGETED BY RAE</a:t>
            </a:r>
            <a:endParaRPr lang="en-GB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>
                <a:solidFill>
                  <a:schemeClr val="bg1"/>
                </a:solidFill>
              </a:rPr>
              <a:t>R</a:t>
            </a:r>
            <a:r>
              <a:rPr lang="en-GB" sz="2000" b="1"/>
              <a:t>ESEARCH </a:t>
            </a:r>
          </a:p>
          <a:p>
            <a:r>
              <a:rPr lang="en-GB" sz="2000" b="1">
                <a:solidFill>
                  <a:schemeClr val="bg1"/>
                </a:solidFill>
              </a:rPr>
              <a:t>A</a:t>
            </a:r>
            <a:r>
              <a:rPr lang="en-GB" sz="2000" b="1"/>
              <a:t>SSESSMENT</a:t>
            </a:r>
          </a:p>
          <a:p>
            <a:r>
              <a:rPr lang="en-GB" sz="2000" b="1">
                <a:solidFill>
                  <a:schemeClr val="bg1"/>
                </a:solidFill>
              </a:rPr>
              <a:t>E</a:t>
            </a:r>
            <a:r>
              <a:rPr lang="en-GB" sz="2000" b="1"/>
              <a:t>XCERCISE</a:t>
            </a: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20491" name="AutoShape 11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5588000" y="1828800"/>
            <a:ext cx="3657600" cy="1676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0493" name="AutoShape 13"/>
          <p:cNvSpPr>
            <a:spLocks noChangeArrowheads="1"/>
          </p:cNvSpPr>
          <p:nvPr/>
        </p:nvSpPr>
        <p:spPr bwMode="auto">
          <a:xfrm rot="10800000">
            <a:off x="5486400" y="762000"/>
            <a:ext cx="41656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6400801" y="1090614"/>
            <a:ext cx="14557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RAE TARGETED</a:t>
            </a:r>
          </a:p>
          <a:p>
            <a:r>
              <a:rPr lang="en-GB" sz="1600" b="1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6197600" y="2362201"/>
            <a:ext cx="17180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>
                <a:solidFill>
                  <a:schemeClr val="bg1"/>
                </a:solidFill>
              </a:rPr>
              <a:t>TARGETED BY RAE</a:t>
            </a:r>
            <a:endParaRPr lang="en-GB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11200" y="381000"/>
            <a:ext cx="1524000" cy="3810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Author</a:t>
            </a:r>
          </a:p>
        </p:txBody>
      </p:sp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1219200" y="838200"/>
            <a:ext cx="508000" cy="4343400"/>
          </a:xfrm>
          <a:prstGeom prst="downArrow">
            <a:avLst>
              <a:gd name="adj1" fmla="val 50000"/>
              <a:gd name="adj2" fmla="val 285000"/>
            </a:avLst>
          </a:prstGeom>
          <a:solidFill>
            <a:srgbClr val="CC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2844800" y="5105400"/>
            <a:ext cx="2641600" cy="1143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ACADEMIC</a:t>
            </a:r>
          </a:p>
          <a:p>
            <a:pPr algn="ctr"/>
            <a:r>
              <a:rPr lang="en-GB" b="1"/>
              <a:t>PROFILE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3200" y="5257800"/>
            <a:ext cx="2438400" cy="914400"/>
          </a:xfrm>
          <a:prstGeom prst="rect">
            <a:avLst/>
          </a:prstGeom>
          <a:solidFill>
            <a:srgbClr val="CC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PUBLISHED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</a:t>
            </a: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1625600" y="838200"/>
            <a:ext cx="3860800" cy="2590800"/>
          </a:xfrm>
          <a:prstGeom prst="leftArrowCallout">
            <a:avLst>
              <a:gd name="adj1" fmla="val 25000"/>
              <a:gd name="adj2" fmla="val 25000"/>
              <a:gd name="adj3" fmla="val 1862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 sz="2000" b="1">
                <a:solidFill>
                  <a:schemeClr val="bg1"/>
                </a:solidFill>
              </a:rPr>
              <a:t>R</a:t>
            </a:r>
            <a:r>
              <a:rPr lang="en-GB" sz="2000" b="1"/>
              <a:t>ESEARCH </a:t>
            </a:r>
          </a:p>
          <a:p>
            <a:r>
              <a:rPr lang="en-GB" sz="2000" b="1">
                <a:solidFill>
                  <a:schemeClr val="bg1"/>
                </a:solidFill>
              </a:rPr>
              <a:t>A</a:t>
            </a:r>
            <a:r>
              <a:rPr lang="en-GB" sz="2000" b="1"/>
              <a:t>SSESSMENT</a:t>
            </a:r>
          </a:p>
          <a:p>
            <a:r>
              <a:rPr lang="en-GB" sz="2000" b="1">
                <a:solidFill>
                  <a:schemeClr val="bg1"/>
                </a:solidFill>
              </a:rPr>
              <a:t>E</a:t>
            </a:r>
            <a:r>
              <a:rPr lang="en-GB" sz="2000" b="1"/>
              <a:t>XCERCISE</a:t>
            </a: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rot="5408191">
            <a:off x="3362061" y="3896519"/>
            <a:ext cx="1598612" cy="812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8940800" y="228600"/>
            <a:ext cx="2743200" cy="3810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PUBLISHER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9347200" y="2209800"/>
            <a:ext cx="2540000" cy="914400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PUBLISHED</a:t>
            </a:r>
          </a:p>
          <a:p>
            <a:pPr algn="ctr"/>
            <a:r>
              <a:rPr lang="en-GB" b="1"/>
              <a:t>WORK</a:t>
            </a:r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9753600" y="1066800"/>
            <a:ext cx="1219200" cy="1143000"/>
          </a:xfrm>
          <a:prstGeom prst="downArrowCallout">
            <a:avLst>
              <a:gd name="adj1" fmla="val 25000"/>
              <a:gd name="adj2" fmla="val 25000"/>
              <a:gd name="adj3" fmla="val 20833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1600" b="1">
                <a:solidFill>
                  <a:srgbClr val="FFFF66"/>
                </a:solidFill>
              </a:rPr>
              <a:t>HOUSE</a:t>
            </a:r>
          </a:p>
          <a:p>
            <a:pPr algn="ctr"/>
            <a:r>
              <a:rPr lang="en-GB" sz="1600" b="1">
                <a:solidFill>
                  <a:srgbClr val="FFFF66"/>
                </a:solidFill>
              </a:rPr>
              <a:t>STYLE</a:t>
            </a:r>
          </a:p>
        </p:txBody>
      </p:sp>
      <p:sp>
        <p:nvSpPr>
          <p:cNvPr id="20491" name="AutoShape 11"/>
          <p:cNvSpPr>
            <a:spLocks noChangeArrowheads="1"/>
          </p:cNvSpPr>
          <p:nvPr/>
        </p:nvSpPr>
        <p:spPr bwMode="auto">
          <a:xfrm>
            <a:off x="10058400" y="609600"/>
            <a:ext cx="508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5588000" y="1828800"/>
            <a:ext cx="3657600" cy="1676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0493" name="AutoShape 13"/>
          <p:cNvSpPr>
            <a:spLocks noChangeArrowheads="1"/>
          </p:cNvSpPr>
          <p:nvPr/>
        </p:nvSpPr>
        <p:spPr bwMode="auto">
          <a:xfrm rot="10800000">
            <a:off x="5486400" y="762000"/>
            <a:ext cx="4165600" cy="12192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en-US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6400801" y="1090614"/>
            <a:ext cx="14557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RAE TARGETED</a:t>
            </a:r>
          </a:p>
          <a:p>
            <a:r>
              <a:rPr lang="en-GB" sz="1600" b="1">
                <a:solidFill>
                  <a:schemeClr val="bg1"/>
                </a:solidFill>
              </a:rPr>
              <a:t>BY PUBLISHER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6197600" y="2362201"/>
            <a:ext cx="17180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600" b="1">
                <a:solidFill>
                  <a:schemeClr val="bg1"/>
                </a:solidFill>
              </a:rPr>
              <a:t>PUBLISHER</a:t>
            </a:r>
          </a:p>
          <a:p>
            <a:r>
              <a:rPr lang="en-GB" sz="1600" b="1">
                <a:solidFill>
                  <a:schemeClr val="bg1"/>
                </a:solidFill>
              </a:rPr>
              <a:t>TARGETED BY RAE</a:t>
            </a:r>
            <a:endParaRPr lang="en-GB" sz="1600"/>
          </a:p>
        </p:txBody>
      </p:sp>
      <p:sp>
        <p:nvSpPr>
          <p:cNvPr id="16" name="TextBox 15"/>
          <p:cNvSpPr txBox="1"/>
          <p:nvPr/>
        </p:nvSpPr>
        <p:spPr>
          <a:xfrm>
            <a:off x="6970643" y="4863548"/>
            <a:ext cx="47318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IMPACT ON RESEARCH DIRECTION AND FOCUS?</a:t>
            </a:r>
          </a:p>
          <a:p>
            <a:endParaRPr lang="en-GB" b="1" dirty="0" smtClean="0"/>
          </a:p>
          <a:p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1572874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6434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229876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006470" cy="68862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00408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044070" cy="68481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322427d8f4aab5728157171fd55a0d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4979" y="0"/>
            <a:ext cx="824204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th-sistine-chap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istine3_2504288a-x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2192001" cy="68961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_0005-m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0121" y="0"/>
            <a:ext cx="1031175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7523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_0014_w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48856" cy="68734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all1608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141-13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225" y="0"/>
            <a:ext cx="1140355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31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223</Words>
  <Application>Microsoft Office PowerPoint</Application>
  <PresentationFormat>Custom</PresentationFormat>
  <Paragraphs>160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Quentin Drew</dc:creator>
  <cp:lastModifiedBy>Quentin</cp:lastModifiedBy>
  <cp:revision>28</cp:revision>
  <dcterms:created xsi:type="dcterms:W3CDTF">2017-10-02T11:42:56Z</dcterms:created>
  <dcterms:modified xsi:type="dcterms:W3CDTF">2017-10-16T23:15:24Z</dcterms:modified>
</cp:coreProperties>
</file>