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3" r:id="rId6"/>
    <p:sldId id="261" r:id="rId7"/>
    <p:sldId id="262" r:id="rId8"/>
    <p:sldId id="269" r:id="rId9"/>
    <p:sldId id="265" r:id="rId10"/>
    <p:sldId id="266" r:id="rId11"/>
    <p:sldId id="268" r:id="rId12"/>
    <p:sldId id="264"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12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8919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615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843020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33788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28367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13545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5718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3562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79781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01479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2883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19/02/2021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5594889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Understanding </a:t>
            </a:r>
            <a:r>
              <a:rPr lang="en-GB" dirty="0" smtClean="0">
                <a:solidFill>
                  <a:schemeClr val="bg1"/>
                </a:solidFill>
              </a:rPr>
              <a:t>Democracy</a:t>
            </a:r>
            <a:endParaRPr lang="en-GB" dirty="0">
              <a:solidFill>
                <a:schemeClr val="bg1"/>
              </a:solidFill>
            </a:endParaRPr>
          </a:p>
        </p:txBody>
      </p:sp>
      <p:sp>
        <p:nvSpPr>
          <p:cNvPr id="3" name="Subtitle 2"/>
          <p:cNvSpPr>
            <a:spLocks noGrp="1"/>
          </p:cNvSpPr>
          <p:nvPr>
            <p:ph type="subTitle" idx="1"/>
          </p:nvPr>
        </p:nvSpPr>
        <p:spPr>
          <a:xfrm>
            <a:off x="1331640" y="5733256"/>
            <a:ext cx="6400800" cy="744488"/>
          </a:xfrm>
        </p:spPr>
        <p:txBody>
          <a:bodyPr>
            <a:normAutofit/>
          </a:bodyPr>
          <a:lstStyle/>
          <a:p>
            <a:r>
              <a:rPr lang="en-GB" b="1" dirty="0" smtClean="0">
                <a:solidFill>
                  <a:schemeClr val="bg1"/>
                </a:solidFill>
              </a:rPr>
              <a:t>HPFY3009</a:t>
            </a:r>
          </a:p>
        </p:txBody>
      </p:sp>
      <p:sp>
        <p:nvSpPr>
          <p:cNvPr id="4" name="Subtitle 2"/>
          <p:cNvSpPr txBox="1">
            <a:spLocks/>
          </p:cNvSpPr>
          <p:nvPr/>
        </p:nvSpPr>
        <p:spPr>
          <a:xfrm>
            <a:off x="467544" y="2924944"/>
            <a:ext cx="8676456" cy="1656184"/>
          </a:xfrm>
          <a:prstGeom prst="rect">
            <a:avLst/>
          </a:prstGeom>
        </p:spPr>
        <p:txBody>
          <a:bodyPr vert="horz">
            <a:normAutofit fontScale="77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3600" b="0" i="0" u="none" strike="noStrike" kern="1200" cap="none" spc="0" normalizeH="0" baseline="0" noProof="0" dirty="0">
              <a:ln>
                <a:noFill/>
              </a:ln>
              <a:solidFill>
                <a:prstClr val="black"/>
              </a:solidFill>
              <a:effectLst/>
              <a:uLnTx/>
              <a:uFillTx/>
              <a:latin typeface="Book Antiqua"/>
              <a:ea typeface="+mn-ea"/>
              <a:cs typeface="+mn-cs"/>
            </a:endParaRPr>
          </a:p>
          <a:p>
            <a:pPr lvl="0" algn="ctr" defTabSz="914400">
              <a:spcBef>
                <a:spcPct val="20000"/>
              </a:spcBef>
              <a:buClr>
                <a:prstClr val="white">
                  <a:shade val="95000"/>
                </a:prstClr>
              </a:buClr>
              <a:buSzPct val="65000"/>
              <a:defRPr/>
            </a:pPr>
            <a:r>
              <a:rPr lang="en-GB" sz="3600" dirty="0">
                <a:solidFill>
                  <a:prstClr val="black"/>
                </a:solidFill>
              </a:rPr>
              <a:t>Why did the Roman Republic </a:t>
            </a:r>
            <a:r>
              <a:rPr lang="en-GB" sz="3600" dirty="0" smtClean="0">
                <a:solidFill>
                  <a:prstClr val="black"/>
                </a:solidFill>
              </a:rPr>
              <a:t>fail?</a:t>
            </a: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6" name="Picture 5"/>
          <p:cNvPicPr>
            <a:picLocks noChangeAspect="1"/>
          </p:cNvPicPr>
          <p:nvPr/>
        </p:nvPicPr>
        <p:blipFill>
          <a:blip r:embed="rId2"/>
          <a:stretch>
            <a:fillRect/>
          </a:stretch>
        </p:blipFill>
        <p:spPr>
          <a:xfrm>
            <a:off x="3316777" y="4042356"/>
            <a:ext cx="2513318" cy="1596407"/>
          </a:xfrm>
          <a:prstGeom prst="rect">
            <a:avLst/>
          </a:prstGeom>
        </p:spPr>
      </p:pic>
    </p:spTree>
    <p:extLst>
      <p:ext uri="{BB962C8B-B14F-4D97-AF65-F5344CB8AC3E}">
        <p14:creationId xmlns:p14="http://schemas.microsoft.com/office/powerpoint/2010/main" val="8903996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prstClr val="black"/>
                </a:solidFill>
              </a:rPr>
              <a:t>The Beginning of the End?</a:t>
            </a:r>
            <a:endParaRPr lang="en-GB" dirty="0"/>
          </a:p>
        </p:txBody>
      </p:sp>
      <p:sp>
        <p:nvSpPr>
          <p:cNvPr id="3" name="Content Placeholder 2"/>
          <p:cNvSpPr>
            <a:spLocks noGrp="1"/>
          </p:cNvSpPr>
          <p:nvPr>
            <p:ph sz="half" idx="1"/>
          </p:nvPr>
        </p:nvSpPr>
        <p:spPr>
          <a:xfrm>
            <a:off x="103031" y="1673351"/>
            <a:ext cx="4545169" cy="5184649"/>
          </a:xfrm>
        </p:spPr>
        <p:txBody>
          <a:bodyPr>
            <a:normAutofit fontScale="92500" lnSpcReduction="10000"/>
          </a:bodyPr>
          <a:lstStyle/>
          <a:p>
            <a:r>
              <a:rPr lang="en-GB" dirty="0" smtClean="0">
                <a:solidFill>
                  <a:schemeClr val="bg1"/>
                </a:solidFill>
              </a:rPr>
              <a:t>Retrospective look at the causes of the Republic’s decline.</a:t>
            </a:r>
          </a:p>
          <a:p>
            <a:endParaRPr lang="en-GB" sz="500" dirty="0" smtClean="0">
              <a:solidFill>
                <a:schemeClr val="bg1"/>
              </a:solidFill>
            </a:endParaRPr>
          </a:p>
          <a:p>
            <a:r>
              <a:rPr lang="en-GB" dirty="0" smtClean="0">
                <a:solidFill>
                  <a:schemeClr val="bg1"/>
                </a:solidFill>
              </a:rPr>
              <a:t>Wealth, decadence and </a:t>
            </a:r>
            <a:r>
              <a:rPr lang="en-GB" i="1" dirty="0" err="1" smtClean="0">
                <a:solidFill>
                  <a:schemeClr val="bg1"/>
                </a:solidFill>
              </a:rPr>
              <a:t>luxuria</a:t>
            </a:r>
            <a:r>
              <a:rPr lang="en-GB" dirty="0" smtClean="0">
                <a:solidFill>
                  <a:schemeClr val="bg1"/>
                </a:solidFill>
              </a:rPr>
              <a:t> frequently highlighted by Roman moralists. </a:t>
            </a:r>
          </a:p>
          <a:p>
            <a:pPr lvl="1"/>
            <a:r>
              <a:rPr lang="en-GB" dirty="0" smtClean="0">
                <a:solidFill>
                  <a:schemeClr val="bg1"/>
                </a:solidFill>
              </a:rPr>
              <a:t>Sallust – sack of Carthage (146 BC)</a:t>
            </a:r>
          </a:p>
          <a:p>
            <a:pPr lvl="1"/>
            <a:r>
              <a:rPr lang="en-GB" dirty="0" smtClean="0">
                <a:solidFill>
                  <a:schemeClr val="bg1"/>
                </a:solidFill>
              </a:rPr>
              <a:t>Livy, destruction of Carthage, but also return of booty from the East (Cn. Manlius </a:t>
            </a:r>
            <a:r>
              <a:rPr lang="en-GB" dirty="0" err="1" smtClean="0">
                <a:solidFill>
                  <a:schemeClr val="bg1"/>
                </a:solidFill>
              </a:rPr>
              <a:t>Vulso’s</a:t>
            </a:r>
            <a:r>
              <a:rPr lang="en-GB" dirty="0" smtClean="0">
                <a:solidFill>
                  <a:schemeClr val="bg1"/>
                </a:solidFill>
              </a:rPr>
              <a:t> return in 187 BC – fight against the Galatians). </a:t>
            </a:r>
            <a:endParaRPr lang="en-GB" dirty="0">
              <a:solidFill>
                <a:schemeClr val="bg1"/>
              </a:solidFill>
            </a:endParaRPr>
          </a:p>
        </p:txBody>
      </p:sp>
      <p:sp>
        <p:nvSpPr>
          <p:cNvPr id="5" name="Content Placeholder 2"/>
          <p:cNvSpPr>
            <a:spLocks noGrp="1"/>
          </p:cNvSpPr>
          <p:nvPr>
            <p:ph sz="half" idx="2"/>
          </p:nvPr>
        </p:nvSpPr>
        <p:spPr>
          <a:xfrm>
            <a:off x="4648200" y="1673352"/>
            <a:ext cx="4327838" cy="4718304"/>
          </a:xfrm>
        </p:spPr>
        <p:txBody>
          <a:bodyPr>
            <a:normAutofit fontScale="92500" lnSpcReduction="10000"/>
          </a:bodyPr>
          <a:lstStyle/>
          <a:p>
            <a:endParaRPr lang="en-GB" sz="100" dirty="0"/>
          </a:p>
          <a:p>
            <a:r>
              <a:rPr lang="en-GB" dirty="0" smtClean="0">
                <a:solidFill>
                  <a:schemeClr val="bg1"/>
                </a:solidFill>
              </a:rPr>
              <a:t>Dates for the Late Republic:</a:t>
            </a:r>
          </a:p>
          <a:p>
            <a:pPr lvl="1"/>
            <a:r>
              <a:rPr lang="en-GB" dirty="0" smtClean="0">
                <a:solidFill>
                  <a:schemeClr val="bg1"/>
                </a:solidFill>
              </a:rPr>
              <a:t>132-44 BC / 132-31/30 BC?</a:t>
            </a:r>
          </a:p>
          <a:p>
            <a:pPr lvl="1"/>
            <a:endParaRPr lang="en-GB" sz="100" dirty="0">
              <a:solidFill>
                <a:schemeClr val="bg1"/>
              </a:solidFill>
            </a:endParaRPr>
          </a:p>
          <a:p>
            <a:pPr lvl="1"/>
            <a:r>
              <a:rPr lang="en-GB" dirty="0" smtClean="0">
                <a:solidFill>
                  <a:schemeClr val="bg1"/>
                </a:solidFill>
              </a:rPr>
              <a:t>146 – 44/31-30 BC?</a:t>
            </a:r>
          </a:p>
          <a:p>
            <a:pPr lvl="1"/>
            <a:endParaRPr lang="en-GB" sz="100" dirty="0">
              <a:solidFill>
                <a:schemeClr val="bg1"/>
              </a:solidFill>
            </a:endParaRPr>
          </a:p>
          <a:p>
            <a:pPr lvl="1"/>
            <a:endParaRPr lang="en-GB" sz="100" dirty="0">
              <a:solidFill>
                <a:schemeClr val="bg1"/>
              </a:solidFill>
            </a:endParaRPr>
          </a:p>
        </p:txBody>
      </p:sp>
      <p:sp>
        <p:nvSpPr>
          <p:cNvPr id="6" name="Rectangle 5"/>
          <p:cNvSpPr/>
          <p:nvPr/>
        </p:nvSpPr>
        <p:spPr>
          <a:xfrm>
            <a:off x="4648200" y="3710228"/>
            <a:ext cx="4495800" cy="3046988"/>
          </a:xfrm>
          <a:prstGeom prst="rect">
            <a:avLst/>
          </a:prstGeom>
        </p:spPr>
        <p:txBody>
          <a:bodyPr wrap="square">
            <a:spAutoFit/>
          </a:bodyPr>
          <a:lstStyle/>
          <a:p>
            <a:r>
              <a:rPr lang="en-GB" sz="2400" dirty="0" smtClean="0">
                <a:solidFill>
                  <a:schemeClr val="bg1"/>
                </a:solidFill>
              </a:rPr>
              <a:t>‘</a:t>
            </a:r>
            <a:r>
              <a:rPr lang="en-GB" sz="2100" dirty="0" smtClean="0">
                <a:solidFill>
                  <a:schemeClr val="bg1"/>
                </a:solidFill>
              </a:rPr>
              <a:t>Turning round to me at once and grasping my hand Scipio said, "A glorious moment, Polybius; but I have a dread foreboding that some day the same doom will be pronounced on my own country." It would be difficult to mention an utterance more statesmanlike and more profound.’ – </a:t>
            </a:r>
            <a:r>
              <a:rPr lang="en-GB" sz="2100" b="1" dirty="0" smtClean="0">
                <a:solidFill>
                  <a:schemeClr val="bg1"/>
                </a:solidFill>
              </a:rPr>
              <a:t>Polybius 38.21.1</a:t>
            </a:r>
            <a:r>
              <a:rPr lang="en-GB" sz="2100" dirty="0" smtClean="0">
                <a:solidFill>
                  <a:schemeClr val="bg1"/>
                </a:solidFill>
              </a:rPr>
              <a:t>.</a:t>
            </a:r>
            <a:endParaRPr lang="en-GB" sz="2100" dirty="0">
              <a:solidFill>
                <a:schemeClr val="bg1"/>
              </a:solidFill>
            </a:endParaRPr>
          </a:p>
        </p:txBody>
      </p:sp>
    </p:spTree>
    <p:extLst>
      <p:ext uri="{BB962C8B-B14F-4D97-AF65-F5344CB8AC3E}">
        <p14:creationId xmlns:p14="http://schemas.microsoft.com/office/powerpoint/2010/main" val="13712743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prstClr val="black"/>
                </a:solidFill>
              </a:rPr>
              <a:t>The second century Mediterranean world</a:t>
            </a:r>
            <a:endParaRPr lang="en-GB" dirty="0"/>
          </a:p>
        </p:txBody>
      </p:sp>
      <p:sp>
        <p:nvSpPr>
          <p:cNvPr id="4" name="Content Placeholder 3"/>
          <p:cNvSpPr>
            <a:spLocks noGrp="1"/>
          </p:cNvSpPr>
          <p:nvPr>
            <p:ph sz="half" idx="1"/>
          </p:nvPr>
        </p:nvSpPr>
        <p:spPr>
          <a:xfrm>
            <a:off x="90152" y="1712890"/>
            <a:ext cx="3902298" cy="5145109"/>
          </a:xfrm>
        </p:spPr>
        <p:txBody>
          <a:bodyPr>
            <a:normAutofit lnSpcReduction="10000"/>
          </a:bodyPr>
          <a:lstStyle/>
          <a:p>
            <a:r>
              <a:rPr lang="en-GB" sz="2700" dirty="0">
                <a:solidFill>
                  <a:schemeClr val="bg1"/>
                </a:solidFill>
              </a:rPr>
              <a:t>Increasing dominance in the </a:t>
            </a:r>
            <a:r>
              <a:rPr lang="en-GB" sz="2700" dirty="0" smtClean="0">
                <a:solidFill>
                  <a:schemeClr val="bg1"/>
                </a:solidFill>
              </a:rPr>
              <a:t>Mediterranean:</a:t>
            </a:r>
          </a:p>
          <a:p>
            <a:pPr lvl="1"/>
            <a:r>
              <a:rPr lang="en-GB" dirty="0" smtClean="0">
                <a:solidFill>
                  <a:schemeClr val="bg1"/>
                </a:solidFill>
              </a:rPr>
              <a:t>most </a:t>
            </a:r>
            <a:r>
              <a:rPr lang="en-GB" dirty="0">
                <a:solidFill>
                  <a:schemeClr val="bg1"/>
                </a:solidFill>
              </a:rPr>
              <a:t>major powers humbled during the first half of the second century BC – Carthage, Macedon, the Seleucid </a:t>
            </a:r>
            <a:r>
              <a:rPr lang="en-GB" dirty="0" smtClean="0">
                <a:solidFill>
                  <a:schemeClr val="bg1"/>
                </a:solidFill>
              </a:rPr>
              <a:t>Empire;</a:t>
            </a:r>
          </a:p>
          <a:p>
            <a:pPr lvl="1"/>
            <a:r>
              <a:rPr lang="en-GB" dirty="0" smtClean="0">
                <a:solidFill>
                  <a:schemeClr val="bg1"/>
                </a:solidFill>
              </a:rPr>
              <a:t>others </a:t>
            </a:r>
            <a:r>
              <a:rPr lang="en-GB" dirty="0">
                <a:solidFill>
                  <a:schemeClr val="bg1"/>
                </a:solidFill>
              </a:rPr>
              <a:t>as semi-client states, e.g. Pergamum, Ptolemaic Egypt, </a:t>
            </a:r>
            <a:r>
              <a:rPr lang="en-GB" dirty="0" smtClean="0">
                <a:solidFill>
                  <a:schemeClr val="bg1"/>
                </a:solidFill>
              </a:rPr>
              <a:t>Rhodes, etc</a:t>
            </a:r>
            <a:r>
              <a:rPr lang="en-GB" dirty="0">
                <a:solidFill>
                  <a:schemeClr val="bg1"/>
                </a:solidFill>
              </a:rPr>
              <a:t>. </a:t>
            </a:r>
            <a:endParaRPr lang="en-GB" dirty="0" smtClean="0">
              <a:solidFill>
                <a:schemeClr val="bg1"/>
              </a:solidFill>
            </a:endParaRPr>
          </a:p>
          <a:p>
            <a:pPr lvl="1"/>
            <a:endParaRPr lang="en-GB" dirty="0"/>
          </a:p>
          <a:p>
            <a:endParaRPr lang="en-GB" dirty="0"/>
          </a:p>
        </p:txBody>
      </p:sp>
      <p:sp>
        <p:nvSpPr>
          <p:cNvPr id="5" name="Content Placeholder 4"/>
          <p:cNvSpPr>
            <a:spLocks noGrp="1"/>
          </p:cNvSpPr>
          <p:nvPr>
            <p:ph sz="half" idx="2"/>
          </p:nvPr>
        </p:nvSpPr>
        <p:spPr>
          <a:xfrm>
            <a:off x="3992450" y="1712890"/>
            <a:ext cx="5151549" cy="4678766"/>
          </a:xfrm>
        </p:spPr>
        <p:txBody>
          <a:bodyPr>
            <a:normAutofit lnSpcReduction="10000"/>
          </a:bodyPr>
          <a:lstStyle/>
          <a:p>
            <a:r>
              <a:rPr lang="en-GB" sz="2700" dirty="0" smtClean="0">
                <a:solidFill>
                  <a:schemeClr val="bg1"/>
                </a:solidFill>
              </a:rPr>
              <a:t>Growing </a:t>
            </a:r>
            <a:r>
              <a:rPr lang="en-GB" sz="2700" dirty="0">
                <a:solidFill>
                  <a:schemeClr val="bg1"/>
                </a:solidFill>
              </a:rPr>
              <a:t>wealth, influx of slave labour, displaced poor, </a:t>
            </a:r>
            <a:r>
              <a:rPr lang="en-GB" sz="2700" dirty="0" smtClean="0">
                <a:solidFill>
                  <a:schemeClr val="bg1"/>
                </a:solidFill>
              </a:rPr>
              <a:t>ever more </a:t>
            </a:r>
            <a:r>
              <a:rPr lang="en-GB" sz="2700" dirty="0">
                <a:solidFill>
                  <a:schemeClr val="bg1"/>
                </a:solidFill>
              </a:rPr>
              <a:t>complex administration of overseas affairs. </a:t>
            </a:r>
          </a:p>
        </p:txBody>
      </p:sp>
      <p:pic>
        <p:nvPicPr>
          <p:cNvPr id="6" name="Picture 5"/>
          <p:cNvPicPr>
            <a:picLocks noChangeAspect="1"/>
          </p:cNvPicPr>
          <p:nvPr/>
        </p:nvPicPr>
        <p:blipFill>
          <a:blip r:embed="rId2"/>
          <a:stretch>
            <a:fillRect/>
          </a:stretch>
        </p:blipFill>
        <p:spPr>
          <a:xfrm>
            <a:off x="4763192" y="3656188"/>
            <a:ext cx="3910559" cy="3027388"/>
          </a:xfrm>
          <a:prstGeom prst="rect">
            <a:avLst/>
          </a:prstGeom>
        </p:spPr>
      </p:pic>
    </p:spTree>
    <p:extLst>
      <p:ext uri="{BB962C8B-B14F-4D97-AF65-F5344CB8AC3E}">
        <p14:creationId xmlns:p14="http://schemas.microsoft.com/office/powerpoint/2010/main" val="2459006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52" y="533400"/>
            <a:ext cx="9053848" cy="990600"/>
          </a:xfrm>
        </p:spPr>
        <p:txBody>
          <a:bodyPr>
            <a:normAutofit fontScale="90000"/>
          </a:bodyPr>
          <a:lstStyle/>
          <a:p>
            <a:r>
              <a:rPr lang="en-GB" b="1" dirty="0" smtClean="0">
                <a:solidFill>
                  <a:prstClr val="black"/>
                </a:solidFill>
              </a:rPr>
              <a:t>The collapse of consensus based politics?</a:t>
            </a:r>
            <a:endParaRPr lang="en-GB" dirty="0"/>
          </a:p>
        </p:txBody>
      </p:sp>
      <p:sp>
        <p:nvSpPr>
          <p:cNvPr id="4" name="Content Placeholder 3"/>
          <p:cNvSpPr>
            <a:spLocks noGrp="1"/>
          </p:cNvSpPr>
          <p:nvPr>
            <p:ph sz="half" idx="1"/>
          </p:nvPr>
        </p:nvSpPr>
        <p:spPr>
          <a:xfrm>
            <a:off x="1" y="1764406"/>
            <a:ext cx="9028090" cy="2691684"/>
          </a:xfrm>
        </p:spPr>
        <p:txBody>
          <a:bodyPr>
            <a:normAutofit/>
          </a:bodyPr>
          <a:lstStyle/>
          <a:p>
            <a:r>
              <a:rPr lang="en-GB" sz="2400" dirty="0" smtClean="0">
                <a:solidFill>
                  <a:schemeClr val="bg1"/>
                </a:solidFill>
              </a:rPr>
              <a:t>Notion of heyday of political consensus in the mid-Republic:</a:t>
            </a:r>
          </a:p>
          <a:p>
            <a:pPr lvl="1"/>
            <a:r>
              <a:rPr lang="en-GB" dirty="0" smtClean="0">
                <a:solidFill>
                  <a:schemeClr val="bg1"/>
                </a:solidFill>
              </a:rPr>
              <a:t>Polybius notion of the mixed constitution (book 6) – Roman apogee during the Second Punic War (218-201 BC).</a:t>
            </a:r>
          </a:p>
          <a:p>
            <a:endParaRPr lang="en-GB" sz="100" dirty="0">
              <a:solidFill>
                <a:schemeClr val="bg1"/>
              </a:solidFill>
            </a:endParaRPr>
          </a:p>
          <a:p>
            <a:r>
              <a:rPr lang="en-GB" sz="2400" dirty="0" smtClean="0">
                <a:solidFill>
                  <a:schemeClr val="bg1"/>
                </a:solidFill>
              </a:rPr>
              <a:t>Senate’s role in theory that of an advisory body:</a:t>
            </a:r>
          </a:p>
          <a:p>
            <a:pPr lvl="1"/>
            <a:r>
              <a:rPr lang="en-GB" dirty="0" smtClean="0">
                <a:solidFill>
                  <a:schemeClr val="bg1"/>
                </a:solidFill>
              </a:rPr>
              <a:t>Allocation of military commands for magistrates, foreign policy and state finances.  </a:t>
            </a:r>
            <a:endParaRPr lang="en-GB" dirty="0">
              <a:solidFill>
                <a:schemeClr val="bg1"/>
              </a:solidFill>
            </a:endParaRPr>
          </a:p>
        </p:txBody>
      </p:sp>
      <p:sp>
        <p:nvSpPr>
          <p:cNvPr id="9" name="Content Placeholder 2"/>
          <p:cNvSpPr>
            <a:spLocks noGrp="1"/>
          </p:cNvSpPr>
          <p:nvPr>
            <p:ph idx="1"/>
          </p:nvPr>
        </p:nvSpPr>
        <p:spPr>
          <a:xfrm>
            <a:off x="1" y="4456090"/>
            <a:ext cx="5283726" cy="2401910"/>
          </a:xfrm>
        </p:spPr>
        <p:txBody>
          <a:bodyPr>
            <a:normAutofit fontScale="92500" lnSpcReduction="20000"/>
          </a:bodyPr>
          <a:lstStyle/>
          <a:p>
            <a:r>
              <a:rPr lang="en-GB" dirty="0" smtClean="0">
                <a:solidFill>
                  <a:schemeClr val="bg1"/>
                </a:solidFill>
              </a:rPr>
              <a:t>Willingness to by-pass the Senate and appeal directly to the people. </a:t>
            </a:r>
          </a:p>
          <a:p>
            <a:endParaRPr lang="en-GB" sz="100" dirty="0">
              <a:solidFill>
                <a:schemeClr val="bg1"/>
              </a:solidFill>
            </a:endParaRPr>
          </a:p>
          <a:p>
            <a:r>
              <a:rPr lang="en-GB" dirty="0" smtClean="0">
                <a:solidFill>
                  <a:schemeClr val="bg1"/>
                </a:solidFill>
              </a:rPr>
              <a:t>Increasingly more long-term sustained campaigns – greater reliance of soldiers on their generals to look after their interests.</a:t>
            </a:r>
            <a:endParaRPr lang="en-GB" dirty="0">
              <a:solidFill>
                <a:schemeClr val="bg1"/>
              </a:solidFill>
            </a:endParaRPr>
          </a:p>
        </p:txBody>
      </p:sp>
      <p:pic>
        <p:nvPicPr>
          <p:cNvPr id="11" name="Content Placeholder 3"/>
          <p:cNvPicPr>
            <a:picLocks noGrp="1" noChangeAspect="1"/>
          </p:cNvPicPr>
          <p:nvPr>
            <p:ph idx="1"/>
          </p:nvPr>
        </p:nvPicPr>
        <p:blipFill>
          <a:blip r:embed="rId2"/>
          <a:stretch>
            <a:fillRect/>
          </a:stretch>
        </p:blipFill>
        <p:spPr>
          <a:xfrm>
            <a:off x="5283727" y="4184579"/>
            <a:ext cx="3744364" cy="2373370"/>
          </a:xfrm>
          <a:prstGeom prst="rect">
            <a:avLst/>
          </a:prstGeom>
        </p:spPr>
      </p:pic>
      <p:sp>
        <p:nvSpPr>
          <p:cNvPr id="12" name="Rectangle 11"/>
          <p:cNvSpPr/>
          <p:nvPr/>
        </p:nvSpPr>
        <p:spPr>
          <a:xfrm>
            <a:off x="5283727" y="6523309"/>
            <a:ext cx="3788217" cy="307777"/>
          </a:xfrm>
          <a:prstGeom prst="rect">
            <a:avLst/>
          </a:prstGeom>
        </p:spPr>
        <p:txBody>
          <a:bodyPr wrap="none">
            <a:spAutoFit/>
          </a:bodyPr>
          <a:lstStyle/>
          <a:p>
            <a:r>
              <a:rPr lang="en-GB" sz="1400" dirty="0" smtClean="0">
                <a:solidFill>
                  <a:schemeClr val="bg1"/>
                </a:solidFill>
              </a:rPr>
              <a:t>Gaius Gracchus, Silvestre David </a:t>
            </a:r>
            <a:r>
              <a:rPr lang="en-GB" sz="1400" dirty="0" err="1" smtClean="0">
                <a:solidFill>
                  <a:schemeClr val="bg1"/>
                </a:solidFill>
              </a:rPr>
              <a:t>Mirys</a:t>
            </a:r>
            <a:r>
              <a:rPr lang="en-GB" sz="1400" dirty="0" smtClean="0">
                <a:solidFill>
                  <a:schemeClr val="bg1"/>
                </a:solidFill>
              </a:rPr>
              <a:t>, 1799 </a:t>
            </a:r>
            <a:endParaRPr lang="en-GB" sz="1400" dirty="0">
              <a:solidFill>
                <a:schemeClr val="bg1"/>
              </a:solidFill>
            </a:endParaRPr>
          </a:p>
        </p:txBody>
      </p:sp>
    </p:spTree>
    <p:extLst>
      <p:ext uri="{BB962C8B-B14F-4D97-AF65-F5344CB8AC3E}">
        <p14:creationId xmlns:p14="http://schemas.microsoft.com/office/powerpoint/2010/main" val="14339995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031" y="224444"/>
            <a:ext cx="5014848" cy="6633557"/>
          </a:xfrm>
        </p:spPr>
        <p:txBody>
          <a:bodyPr>
            <a:normAutofit fontScale="92500"/>
          </a:bodyPr>
          <a:lstStyle/>
          <a:p>
            <a:r>
              <a:rPr lang="en-GB" dirty="0" smtClean="0">
                <a:solidFill>
                  <a:schemeClr val="bg1"/>
                </a:solidFill>
              </a:rPr>
              <a:t>Fierce competition for offices and honours – increased numbers of senators (from Sulla).</a:t>
            </a:r>
          </a:p>
          <a:p>
            <a:endParaRPr lang="en-GB" sz="100" dirty="0" smtClean="0">
              <a:solidFill>
                <a:schemeClr val="bg1"/>
              </a:solidFill>
            </a:endParaRPr>
          </a:p>
          <a:p>
            <a:r>
              <a:rPr lang="en-GB" dirty="0" smtClean="0">
                <a:solidFill>
                  <a:schemeClr val="bg1"/>
                </a:solidFill>
              </a:rPr>
              <a:t>Debt and electoral bribery </a:t>
            </a:r>
          </a:p>
          <a:p>
            <a:pPr marL="0" indent="0">
              <a:buNone/>
            </a:pPr>
            <a:endParaRPr lang="en-GB" sz="100" dirty="0" smtClean="0">
              <a:solidFill>
                <a:schemeClr val="bg1"/>
              </a:solidFill>
            </a:endParaRPr>
          </a:p>
          <a:p>
            <a:r>
              <a:rPr lang="en-GB" dirty="0" smtClean="0">
                <a:solidFill>
                  <a:schemeClr val="bg1"/>
                </a:solidFill>
              </a:rPr>
              <a:t>Corruption and abuses in the provinces, judicial bribery</a:t>
            </a:r>
          </a:p>
          <a:p>
            <a:endParaRPr lang="en-GB" sz="100" dirty="0" smtClean="0">
              <a:solidFill>
                <a:schemeClr val="bg1"/>
              </a:solidFill>
            </a:endParaRPr>
          </a:p>
          <a:p>
            <a:r>
              <a:rPr lang="en-GB" dirty="0" smtClean="0">
                <a:solidFill>
                  <a:schemeClr val="bg1"/>
                </a:solidFill>
              </a:rPr>
              <a:t>Politics of the so-called </a:t>
            </a:r>
            <a:r>
              <a:rPr lang="en-GB" i="1" dirty="0" err="1" smtClean="0">
                <a:solidFill>
                  <a:schemeClr val="bg1"/>
                </a:solidFill>
              </a:rPr>
              <a:t>populares</a:t>
            </a:r>
            <a:r>
              <a:rPr lang="en-GB" dirty="0" smtClean="0">
                <a:solidFill>
                  <a:schemeClr val="bg1"/>
                </a:solidFill>
              </a:rPr>
              <a:t> and </a:t>
            </a:r>
            <a:r>
              <a:rPr lang="en-GB" i="1" dirty="0" err="1" smtClean="0">
                <a:solidFill>
                  <a:schemeClr val="bg1"/>
                </a:solidFill>
              </a:rPr>
              <a:t>optimates</a:t>
            </a:r>
            <a:r>
              <a:rPr lang="en-GB" dirty="0" smtClean="0">
                <a:solidFill>
                  <a:schemeClr val="bg1"/>
                </a:solidFill>
              </a:rPr>
              <a:t>.</a:t>
            </a:r>
          </a:p>
          <a:p>
            <a:endParaRPr lang="en-GB" sz="100" dirty="0" smtClean="0">
              <a:solidFill>
                <a:schemeClr val="bg1"/>
              </a:solidFill>
            </a:endParaRPr>
          </a:p>
          <a:p>
            <a:r>
              <a:rPr lang="en-GB" dirty="0" smtClean="0">
                <a:solidFill>
                  <a:schemeClr val="bg1"/>
                </a:solidFill>
              </a:rPr>
              <a:t>A socio-political change in culture: a willingness to use underhand and violent means to achieve one’s ends and attack one’s enemies</a:t>
            </a:r>
          </a:p>
          <a:p>
            <a:pPr lvl="1"/>
            <a:r>
              <a:rPr lang="en-GB" dirty="0" smtClean="0">
                <a:solidFill>
                  <a:schemeClr val="bg1"/>
                </a:solidFill>
              </a:rPr>
              <a:t>e.g. Sulla, Marius, </a:t>
            </a:r>
            <a:r>
              <a:rPr lang="en-GB" dirty="0" err="1" smtClean="0">
                <a:solidFill>
                  <a:schemeClr val="bg1"/>
                </a:solidFill>
              </a:rPr>
              <a:t>Catiline</a:t>
            </a:r>
            <a:r>
              <a:rPr lang="en-GB" dirty="0" smtClean="0">
                <a:solidFill>
                  <a:schemeClr val="bg1"/>
                </a:solidFill>
              </a:rPr>
              <a:t>, etc.  </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5117879" y="592428"/>
            <a:ext cx="3807180" cy="6056877"/>
          </a:xfrm>
          <a:prstGeom prst="rect">
            <a:avLst/>
          </a:prstGeom>
        </p:spPr>
      </p:pic>
    </p:spTree>
    <p:extLst>
      <p:ext uri="{BB962C8B-B14F-4D97-AF65-F5344CB8AC3E}">
        <p14:creationId xmlns:p14="http://schemas.microsoft.com/office/powerpoint/2010/main" val="22651216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Mirage?</a:t>
            </a:r>
            <a:endParaRPr lang="en-GB" b="1" dirty="0">
              <a:solidFill>
                <a:schemeClr val="bg1"/>
              </a:solidFill>
            </a:endParaRPr>
          </a:p>
        </p:txBody>
      </p:sp>
      <p:sp>
        <p:nvSpPr>
          <p:cNvPr id="4" name="Content Placeholder 3"/>
          <p:cNvSpPr>
            <a:spLocks noGrp="1"/>
          </p:cNvSpPr>
          <p:nvPr>
            <p:ph sz="half" idx="1"/>
          </p:nvPr>
        </p:nvSpPr>
        <p:spPr>
          <a:xfrm>
            <a:off x="0" y="3259255"/>
            <a:ext cx="9053848" cy="3592250"/>
          </a:xfrm>
        </p:spPr>
        <p:txBody>
          <a:bodyPr>
            <a:normAutofit fontScale="77500" lnSpcReduction="20000"/>
          </a:bodyPr>
          <a:lstStyle/>
          <a:p>
            <a:pPr lvl="1"/>
            <a:r>
              <a:rPr lang="en-GB" dirty="0" smtClean="0">
                <a:solidFill>
                  <a:schemeClr val="bg1"/>
                </a:solidFill>
              </a:rPr>
              <a:t>Appointment of the </a:t>
            </a:r>
            <a:r>
              <a:rPr lang="en-GB" dirty="0" err="1" smtClean="0">
                <a:solidFill>
                  <a:schemeClr val="bg1"/>
                </a:solidFill>
              </a:rPr>
              <a:t>decemvirs</a:t>
            </a:r>
            <a:r>
              <a:rPr lang="en-GB" dirty="0" smtClean="0">
                <a:solidFill>
                  <a:schemeClr val="bg1"/>
                </a:solidFill>
              </a:rPr>
              <a:t> (451 BC).</a:t>
            </a:r>
          </a:p>
          <a:p>
            <a:pPr lvl="1"/>
            <a:r>
              <a:rPr lang="en-GB" dirty="0" smtClean="0">
                <a:solidFill>
                  <a:schemeClr val="bg1"/>
                </a:solidFill>
              </a:rPr>
              <a:t>Struggle of the Orders (c. 5</a:t>
            </a:r>
            <a:r>
              <a:rPr lang="en-GB" baseline="30000" dirty="0" smtClean="0">
                <a:solidFill>
                  <a:schemeClr val="bg1"/>
                </a:solidFill>
              </a:rPr>
              <a:t>th</a:t>
            </a:r>
            <a:r>
              <a:rPr lang="en-GB" dirty="0" smtClean="0">
                <a:solidFill>
                  <a:schemeClr val="bg1"/>
                </a:solidFill>
              </a:rPr>
              <a:t> c. – 287 BC)</a:t>
            </a:r>
          </a:p>
          <a:p>
            <a:pPr lvl="1"/>
            <a:r>
              <a:rPr lang="en-GB" dirty="0" smtClean="0">
                <a:solidFill>
                  <a:schemeClr val="bg1"/>
                </a:solidFill>
              </a:rPr>
              <a:t>Reform of </a:t>
            </a:r>
            <a:r>
              <a:rPr lang="en-GB" dirty="0" err="1" smtClean="0">
                <a:solidFill>
                  <a:schemeClr val="bg1"/>
                </a:solidFill>
              </a:rPr>
              <a:t>Hortensius</a:t>
            </a:r>
            <a:r>
              <a:rPr lang="en-GB" dirty="0" smtClean="0">
                <a:solidFill>
                  <a:schemeClr val="bg1"/>
                </a:solidFill>
              </a:rPr>
              <a:t> (287 BC) – freeing </a:t>
            </a:r>
            <a:r>
              <a:rPr lang="en-GB" dirty="0" err="1" smtClean="0">
                <a:solidFill>
                  <a:schemeClr val="bg1"/>
                </a:solidFill>
              </a:rPr>
              <a:t>tribunician</a:t>
            </a:r>
            <a:r>
              <a:rPr lang="en-GB" dirty="0" smtClean="0">
                <a:solidFill>
                  <a:schemeClr val="bg1"/>
                </a:solidFill>
              </a:rPr>
              <a:t> legislation from the need for Senatorial approval. </a:t>
            </a:r>
          </a:p>
          <a:p>
            <a:pPr lvl="1"/>
            <a:r>
              <a:rPr lang="en-GB" dirty="0" smtClean="0">
                <a:solidFill>
                  <a:schemeClr val="bg1"/>
                </a:solidFill>
              </a:rPr>
              <a:t>Loss </a:t>
            </a:r>
            <a:r>
              <a:rPr lang="en-GB" dirty="0">
                <a:solidFill>
                  <a:schemeClr val="bg1"/>
                </a:solidFill>
              </a:rPr>
              <a:t>of books 10 to 19 of Livy’s </a:t>
            </a:r>
            <a:r>
              <a:rPr lang="en-GB" i="1" dirty="0">
                <a:solidFill>
                  <a:schemeClr val="bg1"/>
                </a:solidFill>
              </a:rPr>
              <a:t>Ab </a:t>
            </a:r>
            <a:r>
              <a:rPr lang="en-GB" i="1" dirty="0" err="1">
                <a:solidFill>
                  <a:schemeClr val="bg1"/>
                </a:solidFill>
              </a:rPr>
              <a:t>urbe</a:t>
            </a:r>
            <a:r>
              <a:rPr lang="en-GB" i="1" dirty="0">
                <a:solidFill>
                  <a:schemeClr val="bg1"/>
                </a:solidFill>
              </a:rPr>
              <a:t> </a:t>
            </a:r>
            <a:r>
              <a:rPr lang="en-GB" i="1" dirty="0" smtClean="0">
                <a:solidFill>
                  <a:schemeClr val="bg1"/>
                </a:solidFill>
              </a:rPr>
              <a:t>condita</a:t>
            </a:r>
            <a:r>
              <a:rPr lang="en-GB" dirty="0">
                <a:solidFill>
                  <a:schemeClr val="bg1"/>
                </a:solidFill>
              </a:rPr>
              <a:t> </a:t>
            </a:r>
            <a:r>
              <a:rPr lang="en-GB" dirty="0" smtClean="0">
                <a:solidFill>
                  <a:schemeClr val="bg1"/>
                </a:solidFill>
              </a:rPr>
              <a:t>(lack of information about Roman domestic politics for much of third century BC).</a:t>
            </a:r>
          </a:p>
          <a:p>
            <a:pPr lvl="1"/>
            <a:r>
              <a:rPr lang="en-GB" dirty="0" smtClean="0">
                <a:solidFill>
                  <a:schemeClr val="bg1"/>
                </a:solidFill>
              </a:rPr>
              <a:t>Internal conflict during the Second Punic War – 212 BC, clash between tribunes and equestrian businessmen; attempted prosecution of Scipio </a:t>
            </a:r>
            <a:r>
              <a:rPr lang="en-GB" dirty="0" err="1" smtClean="0">
                <a:solidFill>
                  <a:schemeClr val="bg1"/>
                </a:solidFill>
              </a:rPr>
              <a:t>Africanus</a:t>
            </a:r>
            <a:r>
              <a:rPr lang="en-GB" dirty="0" smtClean="0">
                <a:solidFill>
                  <a:schemeClr val="bg1"/>
                </a:solidFill>
              </a:rPr>
              <a:t> in 204 BC.</a:t>
            </a:r>
          </a:p>
          <a:p>
            <a:pPr lvl="1"/>
            <a:r>
              <a:rPr lang="en-GB" dirty="0" smtClean="0">
                <a:solidFill>
                  <a:schemeClr val="bg1"/>
                </a:solidFill>
              </a:rPr>
              <a:t>Conflict over the awarding of triumphs (199, 192, 191 BC); 180 BC, introduction of law regulating the minimum age and time-gap between holding offices. </a:t>
            </a:r>
          </a:p>
          <a:p>
            <a:pPr lvl="1"/>
            <a:r>
              <a:rPr lang="en-GB" dirty="0" smtClean="0">
                <a:solidFill>
                  <a:schemeClr val="bg1"/>
                </a:solidFill>
              </a:rPr>
              <a:t>151 BC – arresting of consuls by tribunes during military recruitment. </a:t>
            </a:r>
          </a:p>
          <a:p>
            <a:endParaRPr lang="en-GB" dirty="0" smtClean="0">
              <a:solidFill>
                <a:schemeClr val="bg1"/>
              </a:solidFill>
            </a:endParaRPr>
          </a:p>
          <a:p>
            <a:endParaRPr lang="en-GB" dirty="0">
              <a:solidFill>
                <a:schemeClr val="bg1"/>
              </a:solidFill>
            </a:endParaRPr>
          </a:p>
        </p:txBody>
      </p:sp>
      <p:sp>
        <p:nvSpPr>
          <p:cNvPr id="7" name="Content Placeholder 4"/>
          <p:cNvSpPr txBox="1">
            <a:spLocks/>
          </p:cNvSpPr>
          <p:nvPr/>
        </p:nvSpPr>
        <p:spPr>
          <a:xfrm>
            <a:off x="5137432" y="2073499"/>
            <a:ext cx="3916416" cy="4470836"/>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endParaRPr lang="en-GB" sz="2300" dirty="0"/>
          </a:p>
        </p:txBody>
      </p:sp>
      <p:sp>
        <p:nvSpPr>
          <p:cNvPr id="10" name="Rectangle 9"/>
          <p:cNvSpPr/>
          <p:nvPr/>
        </p:nvSpPr>
        <p:spPr>
          <a:xfrm>
            <a:off x="128789" y="1448234"/>
            <a:ext cx="8925059" cy="1828193"/>
          </a:xfrm>
          <a:prstGeom prst="rect">
            <a:avLst/>
          </a:prstGeom>
        </p:spPr>
        <p:txBody>
          <a:bodyPr wrap="square">
            <a:spAutoFit/>
          </a:bodyPr>
          <a:lstStyle/>
          <a:p>
            <a:pPr marL="182880" lvl="0" indent="-182880">
              <a:spcBef>
                <a:spcPct val="20000"/>
              </a:spcBef>
              <a:buClr>
                <a:srgbClr val="98C723"/>
              </a:buClr>
              <a:buSzPct val="85000"/>
              <a:buFont typeface="Arial" pitchFamily="34" charset="0"/>
              <a:buChar char="•"/>
            </a:pPr>
            <a:r>
              <a:rPr lang="en-GB" sz="2600" dirty="0">
                <a:solidFill>
                  <a:prstClr val="black"/>
                </a:solidFill>
              </a:rPr>
              <a:t>Problems: lack of contemporary sources for earlier periods (mostly first century BC and later); lack of reliable dating system. </a:t>
            </a:r>
          </a:p>
          <a:p>
            <a:pPr marL="182880" lvl="0" indent="-182880">
              <a:spcBef>
                <a:spcPct val="20000"/>
              </a:spcBef>
              <a:buClr>
                <a:srgbClr val="98C723"/>
              </a:buClr>
              <a:buSzPct val="85000"/>
              <a:buFont typeface="Arial" pitchFamily="34" charset="0"/>
              <a:buChar char="•"/>
            </a:pPr>
            <a:endParaRPr lang="en-GB" sz="100" dirty="0" smtClean="0">
              <a:solidFill>
                <a:prstClr val="black"/>
              </a:solidFill>
            </a:endParaRPr>
          </a:p>
          <a:p>
            <a:pPr marL="182880" lvl="0" indent="-182880">
              <a:spcBef>
                <a:spcPct val="20000"/>
              </a:spcBef>
              <a:buClr>
                <a:srgbClr val="98C723"/>
              </a:buClr>
              <a:buSzPct val="85000"/>
              <a:buFont typeface="Arial" pitchFamily="34" charset="0"/>
              <a:buChar char="•"/>
            </a:pPr>
            <a:r>
              <a:rPr lang="en-GB" sz="2600" dirty="0" smtClean="0">
                <a:solidFill>
                  <a:prstClr val="black"/>
                </a:solidFill>
              </a:rPr>
              <a:t>Conflict </a:t>
            </a:r>
            <a:r>
              <a:rPr lang="en-GB" sz="2600" dirty="0">
                <a:solidFill>
                  <a:prstClr val="black"/>
                </a:solidFill>
              </a:rPr>
              <a:t>a long-running feature of Roman politics.</a:t>
            </a:r>
          </a:p>
        </p:txBody>
      </p:sp>
    </p:spTree>
    <p:extLst>
      <p:ext uri="{BB962C8B-B14F-4D97-AF65-F5344CB8AC3E}">
        <p14:creationId xmlns:p14="http://schemas.microsoft.com/office/powerpoint/2010/main" val="36638159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bg1"/>
                </a:solidFill>
              </a:rPr>
              <a:t>Why did the conflict become more extreme in the Late Republic?  </a:t>
            </a:r>
            <a:endParaRPr lang="en-GB" dirty="0">
              <a:solidFill>
                <a:schemeClr val="bg1"/>
              </a:solidFill>
            </a:endParaRPr>
          </a:p>
        </p:txBody>
      </p:sp>
      <p:sp>
        <p:nvSpPr>
          <p:cNvPr id="4" name="Content Placeholder 3"/>
          <p:cNvSpPr>
            <a:spLocks noGrp="1"/>
          </p:cNvSpPr>
          <p:nvPr>
            <p:ph sz="half" idx="1"/>
          </p:nvPr>
        </p:nvSpPr>
        <p:spPr>
          <a:xfrm>
            <a:off x="90153" y="1903615"/>
            <a:ext cx="8950816" cy="2900205"/>
          </a:xfrm>
        </p:spPr>
        <p:txBody>
          <a:bodyPr>
            <a:normAutofit/>
          </a:bodyPr>
          <a:lstStyle/>
          <a:p>
            <a:r>
              <a:rPr lang="en-GB" dirty="0" smtClean="0">
                <a:solidFill>
                  <a:schemeClr val="bg1"/>
                </a:solidFill>
              </a:rPr>
              <a:t>Unwillingness to engage in compromise. </a:t>
            </a:r>
          </a:p>
          <a:p>
            <a:endParaRPr lang="en-GB" sz="100" dirty="0">
              <a:solidFill>
                <a:schemeClr val="bg1"/>
              </a:solidFill>
            </a:endParaRPr>
          </a:p>
          <a:p>
            <a:r>
              <a:rPr lang="en-GB" dirty="0" smtClean="0">
                <a:solidFill>
                  <a:schemeClr val="bg1"/>
                </a:solidFill>
              </a:rPr>
              <a:t>Breakdown of the </a:t>
            </a:r>
            <a:r>
              <a:rPr lang="en-GB" i="1" dirty="0" err="1" smtClean="0">
                <a:solidFill>
                  <a:schemeClr val="bg1"/>
                </a:solidFill>
              </a:rPr>
              <a:t>mos</a:t>
            </a:r>
            <a:r>
              <a:rPr lang="en-GB" i="1" dirty="0" smtClean="0">
                <a:solidFill>
                  <a:schemeClr val="bg1"/>
                </a:solidFill>
              </a:rPr>
              <a:t> maiorum</a:t>
            </a:r>
            <a:r>
              <a:rPr lang="en-GB" dirty="0" smtClean="0">
                <a:solidFill>
                  <a:schemeClr val="bg1"/>
                </a:solidFill>
              </a:rPr>
              <a:t> (ancestral custom) and recourse to violence (</a:t>
            </a:r>
            <a:r>
              <a:rPr lang="en-GB" i="1" dirty="0" err="1" smtClean="0">
                <a:solidFill>
                  <a:schemeClr val="bg1"/>
                </a:solidFill>
              </a:rPr>
              <a:t>senatus</a:t>
            </a:r>
            <a:r>
              <a:rPr lang="en-GB" i="1" dirty="0" smtClean="0">
                <a:solidFill>
                  <a:schemeClr val="bg1"/>
                </a:solidFill>
              </a:rPr>
              <a:t> </a:t>
            </a:r>
            <a:r>
              <a:rPr lang="en-GB" i="1" dirty="0" err="1" smtClean="0">
                <a:solidFill>
                  <a:schemeClr val="bg1"/>
                </a:solidFill>
              </a:rPr>
              <a:t>consultum</a:t>
            </a:r>
            <a:r>
              <a:rPr lang="en-GB" i="1" dirty="0" smtClean="0">
                <a:solidFill>
                  <a:schemeClr val="bg1"/>
                </a:solidFill>
              </a:rPr>
              <a:t> </a:t>
            </a:r>
            <a:r>
              <a:rPr lang="en-GB" i="1" dirty="0" err="1" smtClean="0">
                <a:solidFill>
                  <a:schemeClr val="bg1"/>
                </a:solidFill>
              </a:rPr>
              <a:t>ultimum</a:t>
            </a:r>
            <a:r>
              <a:rPr lang="en-GB" dirty="0" smtClean="0">
                <a:solidFill>
                  <a:schemeClr val="bg1"/>
                </a:solidFill>
              </a:rPr>
              <a:t>).  </a:t>
            </a:r>
          </a:p>
          <a:p>
            <a:endParaRPr lang="en-GB" sz="100" dirty="0">
              <a:solidFill>
                <a:schemeClr val="bg1"/>
              </a:solidFill>
            </a:endParaRPr>
          </a:p>
          <a:p>
            <a:r>
              <a:rPr lang="en-GB" dirty="0" smtClean="0">
                <a:solidFill>
                  <a:schemeClr val="bg1"/>
                </a:solidFill>
              </a:rPr>
              <a:t>Expanding remit of the power of the tribunes, e.g. Marius using the </a:t>
            </a:r>
            <a:r>
              <a:rPr lang="en-GB" dirty="0" err="1" smtClean="0">
                <a:solidFill>
                  <a:schemeClr val="bg1"/>
                </a:solidFill>
              </a:rPr>
              <a:t>tribunate</a:t>
            </a:r>
            <a:r>
              <a:rPr lang="en-GB" dirty="0" smtClean="0">
                <a:solidFill>
                  <a:schemeClr val="bg1"/>
                </a:solidFill>
              </a:rPr>
              <a:t> to gain specific military commands. </a:t>
            </a: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5323728" y="4340180"/>
            <a:ext cx="3558715" cy="2326632"/>
          </a:xfrm>
          <a:prstGeom prst="rect">
            <a:avLst/>
          </a:prstGeom>
        </p:spPr>
      </p:pic>
      <p:sp>
        <p:nvSpPr>
          <p:cNvPr id="7" name="Content Placeholder 3"/>
          <p:cNvSpPr txBox="1">
            <a:spLocks/>
          </p:cNvSpPr>
          <p:nvPr/>
        </p:nvSpPr>
        <p:spPr>
          <a:xfrm>
            <a:off x="5486400" y="6620674"/>
            <a:ext cx="3657600" cy="230832"/>
          </a:xfrm>
          <a:prstGeom prst="rect">
            <a:avLst/>
          </a:prstGeom>
        </p:spPr>
        <p:txBody>
          <a:bodyPr vert="horz" wrap="square" lIns="91440" tIns="45720" rIns="91440" bIns="45720" rtlCol="0">
            <a:spAutoFit/>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pPr marL="0" indent="0">
              <a:buFont typeface="Arial" pitchFamily="34" charset="0"/>
              <a:buNone/>
            </a:pPr>
            <a:r>
              <a:rPr lang="fr-FR" sz="900" i="1" smtClean="0"/>
              <a:t>Death of Gaius Gracchus</a:t>
            </a:r>
            <a:r>
              <a:rPr lang="fr-FR" sz="900" smtClean="0"/>
              <a:t>, by François Topino-Lebrun, </a:t>
            </a:r>
            <a:r>
              <a:rPr lang="en-GB" sz="900" smtClean="0"/>
              <a:t>1792</a:t>
            </a:r>
            <a:r>
              <a:rPr lang="fr-FR" sz="900" smtClean="0"/>
              <a:t> </a:t>
            </a:r>
            <a:endParaRPr lang="en-GB" sz="900" dirty="0"/>
          </a:p>
        </p:txBody>
      </p:sp>
      <p:sp>
        <p:nvSpPr>
          <p:cNvPr id="8" name="Content Placeholder 2"/>
          <p:cNvSpPr txBox="1">
            <a:spLocks/>
          </p:cNvSpPr>
          <p:nvPr/>
        </p:nvSpPr>
        <p:spPr>
          <a:xfrm>
            <a:off x="90153" y="4713667"/>
            <a:ext cx="5233575" cy="2846231"/>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8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20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8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800" kern="1200">
                <a:solidFill>
                  <a:schemeClr val="tx1"/>
                </a:solidFill>
                <a:latin typeface="+mn-lt"/>
                <a:ea typeface="+mn-ea"/>
                <a:cs typeface="+mn-cs"/>
              </a:defRPr>
            </a:lvl9pPr>
          </a:lstStyle>
          <a:p>
            <a:r>
              <a:rPr lang="en-GB" dirty="0" smtClean="0">
                <a:solidFill>
                  <a:schemeClr val="bg1"/>
                </a:solidFill>
              </a:rPr>
              <a:t>Ignoring or refusing to deal with real problems, e.g. issue of Italian citizenship and land-reform. </a:t>
            </a:r>
            <a:endParaRPr lang="en-GB" dirty="0">
              <a:solidFill>
                <a:schemeClr val="bg1"/>
              </a:solidFill>
            </a:endParaRPr>
          </a:p>
        </p:txBody>
      </p:sp>
      <p:sp>
        <p:nvSpPr>
          <p:cNvPr id="9" name="Content Placeholder 2"/>
          <p:cNvSpPr txBox="1">
            <a:spLocks/>
          </p:cNvSpPr>
          <p:nvPr/>
        </p:nvSpPr>
        <p:spPr>
          <a:xfrm>
            <a:off x="167425" y="339032"/>
            <a:ext cx="8809150" cy="1014211"/>
          </a:xfrm>
          <a:prstGeom prst="rect">
            <a:avLst/>
          </a:prstGeom>
          <a:solidFill>
            <a:srgbClr val="FFFF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z="2800" b="1" dirty="0" smtClean="0">
                <a:solidFill>
                  <a:schemeClr val="bg1"/>
                </a:solidFill>
              </a:rPr>
              <a:t>Did excesses in the “democratic” element of the Republican system help contribute to its downfall?</a:t>
            </a:r>
            <a:endParaRPr lang="en-GB" sz="2800" b="1" dirty="0">
              <a:solidFill>
                <a:schemeClr val="bg1"/>
              </a:solidFill>
            </a:endParaRPr>
          </a:p>
        </p:txBody>
      </p:sp>
    </p:spTree>
    <p:extLst>
      <p:ext uri="{BB962C8B-B14F-4D97-AF65-F5344CB8AC3E}">
        <p14:creationId xmlns:p14="http://schemas.microsoft.com/office/powerpoint/2010/main" val="2147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4597758"/>
          </a:xfrm>
        </p:spPr>
        <p:txBody>
          <a:bodyPr>
            <a:normAutofit/>
          </a:bodyPr>
          <a:lstStyle/>
          <a:p>
            <a:r>
              <a:rPr lang="en-GB" sz="9600" dirty="0" smtClean="0">
                <a:solidFill>
                  <a:schemeClr val="bg1"/>
                </a:solidFill>
              </a:rPr>
              <a:t>Caesar as “Tyrant”?</a:t>
            </a:r>
            <a:endParaRPr lang="en-GB" sz="9600" dirty="0">
              <a:solidFill>
                <a:schemeClr val="bg1"/>
              </a:solidFill>
            </a:endParaRPr>
          </a:p>
        </p:txBody>
      </p:sp>
    </p:spTree>
    <p:extLst>
      <p:ext uri="{BB962C8B-B14F-4D97-AF65-F5344CB8AC3E}">
        <p14:creationId xmlns:p14="http://schemas.microsoft.com/office/powerpoint/2010/main" val="23724752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183"/>
            <a:ext cx="8229600" cy="1075577"/>
          </a:xfrm>
        </p:spPr>
        <p:txBody>
          <a:bodyPr/>
          <a:lstStyle/>
          <a:p>
            <a:r>
              <a:rPr lang="en-GB" b="1" dirty="0" smtClean="0">
                <a:solidFill>
                  <a:schemeClr val="bg1"/>
                </a:solidFill>
              </a:rPr>
              <a:t>Growing Resentment</a:t>
            </a:r>
            <a:endParaRPr lang="en-GB" b="1" dirty="0">
              <a:solidFill>
                <a:schemeClr val="bg1"/>
              </a:solidFill>
            </a:endParaRPr>
          </a:p>
        </p:txBody>
      </p:sp>
      <p:sp>
        <p:nvSpPr>
          <p:cNvPr id="3" name="Content Placeholder 2"/>
          <p:cNvSpPr>
            <a:spLocks noGrp="1"/>
          </p:cNvSpPr>
          <p:nvPr>
            <p:ph idx="1"/>
          </p:nvPr>
        </p:nvSpPr>
        <p:spPr>
          <a:xfrm>
            <a:off x="0" y="1268760"/>
            <a:ext cx="9144000" cy="5544616"/>
          </a:xfrm>
        </p:spPr>
        <p:txBody>
          <a:bodyPr>
            <a:normAutofit fontScale="92500" lnSpcReduction="20000"/>
          </a:bodyPr>
          <a:lstStyle/>
          <a:p>
            <a:pPr marL="0" indent="0">
              <a:buNone/>
            </a:pPr>
            <a:r>
              <a:rPr lang="en-GB" dirty="0" smtClean="0">
                <a:solidFill>
                  <a:schemeClr val="bg1"/>
                </a:solidFill>
              </a:rPr>
              <a:t>“</a:t>
            </a:r>
            <a:r>
              <a:rPr lang="en-GB" dirty="0">
                <a:solidFill>
                  <a:schemeClr val="bg1"/>
                </a:solidFill>
              </a:rPr>
              <a:t>Yet after all, his other actions and words so turn the scale, that it is thought that he abused his power and was justly slain. For not only did he accept excessive honours, such as an </a:t>
            </a:r>
            <a:r>
              <a:rPr lang="en-GB" b="1" dirty="0">
                <a:solidFill>
                  <a:schemeClr val="bg1"/>
                </a:solidFill>
              </a:rPr>
              <a:t>uninterrupted consulship, the dictatorship for life, and the censorship of public morals</a:t>
            </a:r>
            <a:r>
              <a:rPr lang="en-GB" dirty="0">
                <a:solidFill>
                  <a:schemeClr val="bg1"/>
                </a:solidFill>
              </a:rPr>
              <a:t>, as well as the </a:t>
            </a:r>
            <a:r>
              <a:rPr lang="en-GB" b="1" dirty="0">
                <a:solidFill>
                  <a:schemeClr val="bg1"/>
                </a:solidFill>
              </a:rPr>
              <a:t>forename Imperator, the surname of Father of his Country, a statue among those of the kings</a:t>
            </a:r>
            <a:r>
              <a:rPr lang="en-GB" dirty="0">
                <a:solidFill>
                  <a:schemeClr val="bg1"/>
                </a:solidFill>
              </a:rPr>
              <a:t>, and a </a:t>
            </a:r>
            <a:r>
              <a:rPr lang="en-GB" b="1" dirty="0">
                <a:solidFill>
                  <a:schemeClr val="bg1"/>
                </a:solidFill>
              </a:rPr>
              <a:t>raised couch in the </a:t>
            </a:r>
            <a:r>
              <a:rPr lang="en-GB" b="1" dirty="0" smtClean="0">
                <a:solidFill>
                  <a:schemeClr val="bg1"/>
                </a:solidFill>
              </a:rPr>
              <a:t>orchestra</a:t>
            </a:r>
            <a:r>
              <a:rPr lang="en-GB" dirty="0" smtClean="0">
                <a:solidFill>
                  <a:schemeClr val="bg1"/>
                </a:solidFill>
              </a:rPr>
              <a:t>;</a:t>
            </a:r>
            <a:r>
              <a:rPr lang="en-GB" dirty="0">
                <a:solidFill>
                  <a:schemeClr val="bg1"/>
                </a:solidFill>
              </a:rPr>
              <a:t> but he also allowed honours to be bestowed on him which were too great for mortal man: </a:t>
            </a:r>
            <a:r>
              <a:rPr lang="en-GB" b="1" dirty="0">
                <a:solidFill>
                  <a:schemeClr val="bg1"/>
                </a:solidFill>
              </a:rPr>
              <a:t>a golden throne in the House and on the judgment seat</a:t>
            </a:r>
            <a:r>
              <a:rPr lang="en-GB" dirty="0">
                <a:solidFill>
                  <a:schemeClr val="bg1"/>
                </a:solidFill>
              </a:rPr>
              <a:t>; a chariot and </a:t>
            </a:r>
            <a:r>
              <a:rPr lang="en-GB" dirty="0" smtClean="0">
                <a:solidFill>
                  <a:schemeClr val="bg1"/>
                </a:solidFill>
              </a:rPr>
              <a:t>litter</a:t>
            </a:r>
            <a:r>
              <a:rPr lang="en-GB" dirty="0">
                <a:solidFill>
                  <a:schemeClr val="bg1"/>
                </a:solidFill>
              </a:rPr>
              <a:t> in the procession at the circus; temples, altars, and statues beside those of the gods; </a:t>
            </a:r>
            <a:r>
              <a:rPr lang="en-GB" b="1" dirty="0">
                <a:solidFill>
                  <a:schemeClr val="bg1"/>
                </a:solidFill>
              </a:rPr>
              <a:t>a special priest, an additional college of the </a:t>
            </a:r>
            <a:r>
              <a:rPr lang="en-GB" b="1" dirty="0" err="1">
                <a:solidFill>
                  <a:schemeClr val="bg1"/>
                </a:solidFill>
              </a:rPr>
              <a:t>Luperci</a:t>
            </a:r>
            <a:r>
              <a:rPr lang="en-GB" dirty="0">
                <a:solidFill>
                  <a:schemeClr val="bg1"/>
                </a:solidFill>
              </a:rPr>
              <a:t>, and the calling of </a:t>
            </a:r>
            <a:r>
              <a:rPr lang="en-GB" b="1" dirty="0">
                <a:solidFill>
                  <a:schemeClr val="bg1"/>
                </a:solidFill>
              </a:rPr>
              <a:t>one of the months by his name</a:t>
            </a:r>
            <a:r>
              <a:rPr lang="en-GB" dirty="0">
                <a:solidFill>
                  <a:schemeClr val="bg1"/>
                </a:solidFill>
              </a:rPr>
              <a:t>. In fact, there were no honours which he did not receive or confer at pleasure</a:t>
            </a:r>
            <a:r>
              <a:rPr lang="en-GB" dirty="0" smtClean="0">
                <a:solidFill>
                  <a:schemeClr val="bg1"/>
                </a:solidFill>
              </a:rPr>
              <a:t>.” – </a:t>
            </a:r>
            <a:r>
              <a:rPr lang="en-GB" b="1" dirty="0" smtClean="0">
                <a:solidFill>
                  <a:schemeClr val="bg1"/>
                </a:solidFill>
              </a:rPr>
              <a:t>Suet. </a:t>
            </a:r>
            <a:r>
              <a:rPr lang="en-GB" b="1" i="1" dirty="0" smtClean="0">
                <a:solidFill>
                  <a:schemeClr val="bg1"/>
                </a:solidFill>
              </a:rPr>
              <a:t>Div. Jul. </a:t>
            </a:r>
            <a:r>
              <a:rPr lang="en-GB" b="1" dirty="0" smtClean="0">
                <a:solidFill>
                  <a:schemeClr val="bg1"/>
                </a:solidFill>
              </a:rPr>
              <a:t>76.1</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3850793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1820"/>
            <a:ext cx="8229600" cy="820916"/>
          </a:xfrm>
        </p:spPr>
        <p:txBody>
          <a:bodyPr>
            <a:normAutofit/>
          </a:bodyPr>
          <a:lstStyle/>
          <a:p>
            <a:r>
              <a:rPr lang="en-GB" b="1" dirty="0" smtClean="0">
                <a:solidFill>
                  <a:schemeClr val="bg1"/>
                </a:solidFill>
              </a:rPr>
              <a:t>I am Caesar not Rex</a:t>
            </a:r>
            <a:endParaRPr lang="en-GB" b="1" dirty="0">
              <a:solidFill>
                <a:schemeClr val="bg1"/>
              </a:solidFill>
            </a:endParaRPr>
          </a:p>
        </p:txBody>
      </p:sp>
      <p:sp>
        <p:nvSpPr>
          <p:cNvPr id="4" name="Content Placeholder 3"/>
          <p:cNvSpPr>
            <a:spLocks noGrp="1"/>
          </p:cNvSpPr>
          <p:nvPr>
            <p:ph idx="1"/>
          </p:nvPr>
        </p:nvSpPr>
        <p:spPr>
          <a:xfrm>
            <a:off x="0" y="1074157"/>
            <a:ext cx="9144000" cy="3456384"/>
          </a:xfrm>
        </p:spPr>
        <p:txBody>
          <a:bodyPr>
            <a:normAutofit fontScale="77500" lnSpcReduction="20000"/>
          </a:bodyPr>
          <a:lstStyle/>
          <a:p>
            <a:pPr marL="0" indent="0">
              <a:buNone/>
            </a:pPr>
            <a:r>
              <a:rPr lang="en-GB" dirty="0">
                <a:solidFill>
                  <a:schemeClr val="bg1"/>
                </a:solidFill>
              </a:rPr>
              <a:t>“Subsequently, however, when he was riding in from the Alban Mount and some men again called him king, he said that his name was not king but Caesar…when the </a:t>
            </a:r>
            <a:r>
              <a:rPr lang="en-GB" b="1" dirty="0">
                <a:solidFill>
                  <a:schemeClr val="bg1"/>
                </a:solidFill>
              </a:rPr>
              <a:t>same tribunes [Gaius </a:t>
            </a:r>
            <a:r>
              <a:rPr lang="en-GB" b="1" dirty="0" err="1">
                <a:solidFill>
                  <a:schemeClr val="bg1"/>
                </a:solidFill>
              </a:rPr>
              <a:t>Epidius</a:t>
            </a:r>
            <a:r>
              <a:rPr lang="en-GB" b="1" dirty="0">
                <a:solidFill>
                  <a:schemeClr val="bg1"/>
                </a:solidFill>
              </a:rPr>
              <a:t> </a:t>
            </a:r>
            <a:r>
              <a:rPr lang="en-GB" b="1" dirty="0" err="1">
                <a:solidFill>
                  <a:schemeClr val="bg1"/>
                </a:solidFill>
              </a:rPr>
              <a:t>Marullus</a:t>
            </a:r>
            <a:r>
              <a:rPr lang="en-GB" b="1" dirty="0">
                <a:solidFill>
                  <a:schemeClr val="bg1"/>
                </a:solidFill>
              </a:rPr>
              <a:t> and Lucius </a:t>
            </a:r>
            <a:r>
              <a:rPr lang="en-GB" b="1" dirty="0" err="1">
                <a:solidFill>
                  <a:schemeClr val="bg1"/>
                </a:solidFill>
              </a:rPr>
              <a:t>Caesetius</a:t>
            </a:r>
            <a:r>
              <a:rPr lang="en-GB" b="1" dirty="0">
                <a:solidFill>
                  <a:schemeClr val="bg1"/>
                </a:solidFill>
              </a:rPr>
              <a:t> </a:t>
            </a:r>
            <a:r>
              <a:rPr lang="en-GB" b="1" dirty="0" smtClean="0">
                <a:solidFill>
                  <a:schemeClr val="bg1"/>
                </a:solidFill>
              </a:rPr>
              <a:t>Flavius] </a:t>
            </a:r>
            <a:r>
              <a:rPr lang="en-GB" b="1" dirty="0">
                <a:solidFill>
                  <a:schemeClr val="bg1"/>
                </a:solidFill>
              </a:rPr>
              <a:t>brought suit against the first man who had termed him king</a:t>
            </a:r>
            <a:r>
              <a:rPr lang="en-GB" dirty="0">
                <a:solidFill>
                  <a:schemeClr val="bg1"/>
                </a:solidFill>
              </a:rPr>
              <a:t>, he no longer restrained his wrath but showed great irritation, as if these very officials were really stirring up sedition against him… when they issued a proclamation declaring that they were unable to speak their mind freely and safely on behalf of the public good, he became </a:t>
            </a:r>
            <a:r>
              <a:rPr lang="en-GB" dirty="0" smtClean="0">
                <a:solidFill>
                  <a:schemeClr val="bg1"/>
                </a:solidFill>
              </a:rPr>
              <a:t>very </a:t>
            </a:r>
            <a:r>
              <a:rPr lang="en-GB" dirty="0">
                <a:solidFill>
                  <a:schemeClr val="bg1"/>
                </a:solidFill>
              </a:rPr>
              <a:t>angry… he first </a:t>
            </a:r>
            <a:r>
              <a:rPr lang="en-GB" b="1" dirty="0">
                <a:solidFill>
                  <a:schemeClr val="bg1"/>
                </a:solidFill>
              </a:rPr>
              <a:t>removed them from the </a:t>
            </a:r>
            <a:r>
              <a:rPr lang="en-GB" b="1" dirty="0" err="1">
                <a:solidFill>
                  <a:schemeClr val="bg1"/>
                </a:solidFill>
              </a:rPr>
              <a:t>tribuneship</a:t>
            </a:r>
            <a:r>
              <a:rPr lang="en-GB" dirty="0">
                <a:solidFill>
                  <a:schemeClr val="bg1"/>
                </a:solidFill>
              </a:rPr>
              <a:t>, on the motion of </a:t>
            </a:r>
            <a:r>
              <a:rPr lang="en-GB" dirty="0" err="1">
                <a:solidFill>
                  <a:schemeClr val="bg1"/>
                </a:solidFill>
              </a:rPr>
              <a:t>Helvius</a:t>
            </a:r>
            <a:r>
              <a:rPr lang="en-GB" dirty="0">
                <a:solidFill>
                  <a:schemeClr val="bg1"/>
                </a:solidFill>
              </a:rPr>
              <a:t> Cinna, their colleague, and </a:t>
            </a:r>
            <a:r>
              <a:rPr lang="en-GB" b="1" dirty="0">
                <a:solidFill>
                  <a:schemeClr val="bg1"/>
                </a:solidFill>
              </a:rPr>
              <a:t>then erased their names from the </a:t>
            </a:r>
            <a:r>
              <a:rPr lang="en-GB" b="1" dirty="0" smtClean="0">
                <a:solidFill>
                  <a:schemeClr val="bg1"/>
                </a:solidFill>
              </a:rPr>
              <a:t>senate</a:t>
            </a:r>
            <a:r>
              <a:rPr lang="en-GB" dirty="0" smtClean="0">
                <a:solidFill>
                  <a:schemeClr val="bg1"/>
                </a:solidFill>
              </a:rPr>
              <a:t>…” – </a:t>
            </a:r>
            <a:r>
              <a:rPr lang="en-GB" b="1" dirty="0" smtClean="0">
                <a:solidFill>
                  <a:schemeClr val="bg1"/>
                </a:solidFill>
              </a:rPr>
              <a:t>Dio Cassius 44.9-10</a:t>
            </a:r>
            <a:r>
              <a:rPr lang="en-GB" dirty="0" smtClean="0">
                <a:solidFill>
                  <a:schemeClr val="bg1"/>
                </a:solidFill>
              </a:rPr>
              <a:t>. </a:t>
            </a:r>
          </a:p>
          <a:p>
            <a:pPr marL="0" indent="0">
              <a:buNone/>
            </a:pPr>
            <a:endParaRPr lang="en-GB" sz="900" dirty="0"/>
          </a:p>
        </p:txBody>
      </p:sp>
      <p:sp>
        <p:nvSpPr>
          <p:cNvPr id="5" name="Rectangle 4"/>
          <p:cNvSpPr/>
          <p:nvPr/>
        </p:nvSpPr>
        <p:spPr>
          <a:xfrm>
            <a:off x="0" y="4378319"/>
            <a:ext cx="5148064" cy="2462213"/>
          </a:xfrm>
          <a:prstGeom prst="rect">
            <a:avLst/>
          </a:prstGeom>
        </p:spPr>
        <p:txBody>
          <a:bodyPr wrap="square">
            <a:spAutoFit/>
          </a:bodyPr>
          <a:lstStyle/>
          <a:p>
            <a:r>
              <a:rPr lang="en-GB" sz="2200" dirty="0" smtClean="0">
                <a:solidFill>
                  <a:schemeClr val="bg1"/>
                </a:solidFill>
              </a:rPr>
              <a:t>“…</a:t>
            </a:r>
            <a:r>
              <a:rPr lang="en-GB" sz="2200" b="1" dirty="0" smtClean="0">
                <a:solidFill>
                  <a:schemeClr val="bg1"/>
                </a:solidFill>
              </a:rPr>
              <a:t>at the Lupercalia, when the consul Antony several times attempted to place a crown upon his head </a:t>
            </a:r>
            <a:r>
              <a:rPr lang="en-GB" sz="2200" dirty="0" smtClean="0">
                <a:solidFill>
                  <a:schemeClr val="bg1"/>
                </a:solidFill>
              </a:rPr>
              <a:t>as he spoke from the rostra, he put it aside and at last sent it to the Capitol, to be offered to Jupiter Optimus Maximus.” – </a:t>
            </a:r>
            <a:r>
              <a:rPr lang="en-GB" sz="2200" b="1" dirty="0" smtClean="0">
                <a:solidFill>
                  <a:schemeClr val="bg1"/>
                </a:solidFill>
              </a:rPr>
              <a:t>Suetonius </a:t>
            </a:r>
            <a:r>
              <a:rPr lang="en-GB" sz="2200" b="1" i="1" dirty="0" err="1" smtClean="0">
                <a:solidFill>
                  <a:schemeClr val="bg1"/>
                </a:solidFill>
              </a:rPr>
              <a:t>Divus</a:t>
            </a:r>
            <a:r>
              <a:rPr lang="en-GB" sz="2200" b="1" i="1" dirty="0" smtClean="0">
                <a:solidFill>
                  <a:schemeClr val="bg1"/>
                </a:solidFill>
              </a:rPr>
              <a:t> Julius </a:t>
            </a:r>
            <a:r>
              <a:rPr lang="en-GB" sz="2200" b="1" dirty="0" smtClean="0">
                <a:solidFill>
                  <a:schemeClr val="bg1"/>
                </a:solidFill>
              </a:rPr>
              <a:t>79.2</a:t>
            </a:r>
            <a:r>
              <a:rPr lang="en-GB" sz="2200" dirty="0" smtClean="0">
                <a:solidFill>
                  <a:schemeClr val="bg1"/>
                </a:solidFill>
              </a:rPr>
              <a:t>.</a:t>
            </a:r>
            <a:endParaRPr lang="en-GB" sz="2200" dirty="0">
              <a:solidFill>
                <a:schemeClr val="bg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9" y="4653136"/>
            <a:ext cx="2040330" cy="1911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5944" y="4653136"/>
            <a:ext cx="2040329" cy="19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79512" y="620688"/>
            <a:ext cx="8784976" cy="6001643"/>
          </a:xfrm>
          <a:prstGeom prst="rect">
            <a:avLst/>
          </a:prstGeom>
          <a:solidFill>
            <a:schemeClr val="accent2"/>
          </a:solidFill>
        </p:spPr>
        <p:txBody>
          <a:bodyPr wrap="square">
            <a:spAutoFit/>
          </a:bodyPr>
          <a:lstStyle/>
          <a:p>
            <a:r>
              <a:rPr lang="en-GB" sz="3200" dirty="0">
                <a:solidFill>
                  <a:schemeClr val="bg1"/>
                </a:solidFill>
              </a:rPr>
              <a:t>“It was the following incident that aroused the extreme and deadly hatred towards Caesar. When the entire body of the Senate approached Caesar with numerous resolutions of the highest honour, </a:t>
            </a:r>
            <a:r>
              <a:rPr lang="en-GB" sz="3200" b="1" dirty="0">
                <a:solidFill>
                  <a:schemeClr val="bg1"/>
                </a:solidFill>
              </a:rPr>
              <a:t>Caesar stayed seated as he received them in front of the Temple of Venus </a:t>
            </a:r>
            <a:r>
              <a:rPr lang="en-GB" sz="3200" b="1" dirty="0" err="1">
                <a:solidFill>
                  <a:schemeClr val="bg1"/>
                </a:solidFill>
              </a:rPr>
              <a:t>Gentrix</a:t>
            </a:r>
            <a:r>
              <a:rPr lang="en-GB" sz="3200" dirty="0">
                <a:solidFill>
                  <a:schemeClr val="bg1"/>
                </a:solidFill>
              </a:rPr>
              <a:t>. Some believe that he was on the verge of standing but was restrained by Cornelius </a:t>
            </a:r>
            <a:r>
              <a:rPr lang="en-GB" sz="3200" dirty="0" err="1">
                <a:solidFill>
                  <a:schemeClr val="bg1"/>
                </a:solidFill>
              </a:rPr>
              <a:t>Balbus</a:t>
            </a:r>
            <a:r>
              <a:rPr lang="en-GB" sz="3200" dirty="0">
                <a:solidFill>
                  <a:schemeClr val="bg1"/>
                </a:solidFill>
              </a:rPr>
              <a:t>, others, that not only did he not rise, but even glared at Gaius </a:t>
            </a:r>
            <a:r>
              <a:rPr lang="en-GB" sz="3200" dirty="0" err="1">
                <a:solidFill>
                  <a:schemeClr val="bg1"/>
                </a:solidFill>
              </a:rPr>
              <a:t>Trebatius</a:t>
            </a:r>
            <a:r>
              <a:rPr lang="en-GB" sz="3200" dirty="0">
                <a:solidFill>
                  <a:schemeClr val="bg1"/>
                </a:solidFill>
              </a:rPr>
              <a:t> when </a:t>
            </a:r>
            <a:r>
              <a:rPr lang="en-GB" sz="3200" dirty="0" err="1">
                <a:solidFill>
                  <a:schemeClr val="bg1"/>
                </a:solidFill>
              </a:rPr>
              <a:t>Trebatius</a:t>
            </a:r>
            <a:r>
              <a:rPr lang="en-GB" sz="3200" dirty="0">
                <a:solidFill>
                  <a:schemeClr val="bg1"/>
                </a:solidFill>
              </a:rPr>
              <a:t> suggested that he stand.” – </a:t>
            </a:r>
            <a:r>
              <a:rPr lang="en-GB" sz="3200" b="1" dirty="0">
                <a:solidFill>
                  <a:schemeClr val="bg1"/>
                </a:solidFill>
              </a:rPr>
              <a:t>Suetonius </a:t>
            </a:r>
            <a:r>
              <a:rPr lang="en-GB" sz="3200" b="1" i="1" dirty="0">
                <a:solidFill>
                  <a:schemeClr val="bg1"/>
                </a:solidFill>
              </a:rPr>
              <a:t>Divine Julius </a:t>
            </a:r>
            <a:r>
              <a:rPr lang="en-GB" sz="3200" b="1" dirty="0">
                <a:solidFill>
                  <a:schemeClr val="bg1"/>
                </a:solidFill>
              </a:rPr>
              <a:t>78.1</a:t>
            </a:r>
            <a:r>
              <a:rPr lang="en-GB" sz="3200" b="1" i="1" dirty="0">
                <a:solidFill>
                  <a:schemeClr val="bg1"/>
                </a:solidFill>
              </a:rPr>
              <a:t>. </a:t>
            </a:r>
            <a:endParaRPr lang="en-GB" sz="3200" dirty="0">
              <a:solidFill>
                <a:schemeClr val="bg1"/>
              </a:solidFill>
            </a:endParaRPr>
          </a:p>
        </p:txBody>
      </p:sp>
    </p:spTree>
    <p:extLst>
      <p:ext uri="{BB962C8B-B14F-4D97-AF65-F5344CB8AC3E}">
        <p14:creationId xmlns:p14="http://schemas.microsoft.com/office/powerpoint/2010/main" val="238511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bg1"/>
                </a:solidFill>
              </a:rPr>
              <a:t>The Ides </a:t>
            </a:r>
            <a:r>
              <a:rPr lang="en-GB" b="1" dirty="0">
                <a:solidFill>
                  <a:schemeClr val="bg1"/>
                </a:solidFill>
              </a:rPr>
              <a:t>[15th] of March 44 </a:t>
            </a:r>
            <a:r>
              <a:rPr lang="en-GB" b="1" dirty="0" smtClean="0">
                <a:solidFill>
                  <a:schemeClr val="bg1"/>
                </a:solidFill>
              </a:rPr>
              <a:t>BC</a:t>
            </a:r>
            <a:r>
              <a:rPr lang="en-GB" b="1" dirty="0">
                <a:solidFill>
                  <a:schemeClr val="bg1"/>
                </a:solidFill>
              </a:rPr>
              <a:t/>
            </a:r>
            <a:br>
              <a:rPr lang="en-GB" b="1" dirty="0">
                <a:solidFill>
                  <a:schemeClr val="bg1"/>
                </a:solidFill>
              </a:rPr>
            </a:br>
            <a:endParaRPr lang="en-GB" b="1" dirty="0">
              <a:solidFill>
                <a:schemeClr val="bg1"/>
              </a:solidFill>
            </a:endParaRPr>
          </a:p>
        </p:txBody>
      </p:sp>
      <p:sp>
        <p:nvSpPr>
          <p:cNvPr id="3" name="Content Placeholder 2"/>
          <p:cNvSpPr>
            <a:spLocks noGrp="1"/>
          </p:cNvSpPr>
          <p:nvPr>
            <p:ph idx="1"/>
          </p:nvPr>
        </p:nvSpPr>
        <p:spPr>
          <a:xfrm>
            <a:off x="179512" y="1196752"/>
            <a:ext cx="8856984" cy="4876800"/>
          </a:xfrm>
        </p:spPr>
        <p:txBody>
          <a:bodyPr>
            <a:noAutofit/>
          </a:bodyPr>
          <a:lstStyle/>
          <a:p>
            <a:pPr marL="0">
              <a:buNone/>
            </a:pPr>
            <a:r>
              <a:rPr lang="en-GB" sz="2300" dirty="0" smtClean="0">
                <a:solidFill>
                  <a:schemeClr val="bg1"/>
                </a:solidFill>
              </a:rPr>
              <a:t>“As soon as Caesar took his seat the conspirators crowded around him as if to pay there respects… </a:t>
            </a:r>
            <a:r>
              <a:rPr lang="en-GB" sz="2300" dirty="0" err="1" smtClean="0">
                <a:solidFill>
                  <a:schemeClr val="bg1"/>
                </a:solidFill>
              </a:rPr>
              <a:t>Cimber</a:t>
            </a:r>
            <a:r>
              <a:rPr lang="en-GB" sz="2300" dirty="0" smtClean="0">
                <a:solidFill>
                  <a:schemeClr val="bg1"/>
                </a:solidFill>
              </a:rPr>
              <a:t> caught hold of his shoulders… and at that moment one of the </a:t>
            </a:r>
            <a:r>
              <a:rPr lang="en-GB" sz="2300" dirty="0" err="1" smtClean="0">
                <a:solidFill>
                  <a:schemeClr val="bg1"/>
                </a:solidFill>
              </a:rPr>
              <a:t>Casca</a:t>
            </a:r>
            <a:r>
              <a:rPr lang="en-GB" sz="2300" dirty="0" smtClean="0">
                <a:solidFill>
                  <a:schemeClr val="bg1"/>
                </a:solidFill>
              </a:rPr>
              <a:t> brothers… stabbed him just below the throat… twenty three dagger thrusts hit him as he stood there… some say when he saw Marcus Brutus about to deliver a blow he reproached him in Greek with ‘You too, my son?’ The entire Senate then dispersed in confusion…” – </a:t>
            </a:r>
            <a:r>
              <a:rPr lang="en-GB" sz="2300" b="1" dirty="0" smtClean="0">
                <a:solidFill>
                  <a:schemeClr val="bg1"/>
                </a:solidFill>
              </a:rPr>
              <a:t>Suet. </a:t>
            </a:r>
            <a:r>
              <a:rPr lang="en-GB" sz="2300" b="1" i="1" dirty="0" smtClean="0">
                <a:solidFill>
                  <a:schemeClr val="bg1"/>
                </a:solidFill>
              </a:rPr>
              <a:t>Div. Jul. </a:t>
            </a:r>
            <a:r>
              <a:rPr lang="en-GB" sz="2300" b="1" dirty="0" smtClean="0">
                <a:solidFill>
                  <a:schemeClr val="bg1"/>
                </a:solidFill>
              </a:rPr>
              <a:t>82. </a:t>
            </a:r>
          </a:p>
          <a:p>
            <a:pPr marL="0">
              <a:buNone/>
            </a:pPr>
            <a:endParaRPr lang="en-GB" sz="800" b="1" dirty="0">
              <a:solidFill>
                <a:schemeClr val="bg1"/>
              </a:solidFill>
            </a:endParaRPr>
          </a:p>
          <a:p>
            <a:pPr marL="0">
              <a:buNone/>
            </a:pPr>
            <a:r>
              <a:rPr lang="en-GB" sz="2300" dirty="0">
                <a:solidFill>
                  <a:schemeClr val="bg1"/>
                </a:solidFill>
              </a:rPr>
              <a:t>“Antony and Lepidus, the chief friends of Caesar, fled and took refuge in the houses of others. But Brutus and his supporters, just as they were, still warm from the slaughter, displaying their daggers bare, went all in a body out of the senate-house and marched to the Capitol, not like criminals, but with glad faces and full of confidence, summoning the mass to freedom…” – </a:t>
            </a:r>
            <a:r>
              <a:rPr lang="en-GB" sz="2300" b="1" dirty="0" err="1">
                <a:solidFill>
                  <a:schemeClr val="bg1"/>
                </a:solidFill>
              </a:rPr>
              <a:t>Plut</a:t>
            </a:r>
            <a:r>
              <a:rPr lang="en-GB" sz="2300" b="1" dirty="0">
                <a:solidFill>
                  <a:schemeClr val="bg1"/>
                </a:solidFill>
              </a:rPr>
              <a:t>. </a:t>
            </a:r>
            <a:r>
              <a:rPr lang="en-GB" sz="2300" b="1" i="1" dirty="0" err="1">
                <a:solidFill>
                  <a:schemeClr val="bg1"/>
                </a:solidFill>
              </a:rPr>
              <a:t>Caes</a:t>
            </a:r>
            <a:r>
              <a:rPr lang="en-GB" sz="2300" b="1" dirty="0">
                <a:solidFill>
                  <a:schemeClr val="bg1"/>
                </a:solidFill>
              </a:rPr>
              <a:t>. 67.2</a:t>
            </a:r>
            <a:r>
              <a:rPr lang="en-GB" sz="2300" dirty="0">
                <a:solidFill>
                  <a:schemeClr val="bg1"/>
                </a:solidFill>
              </a:rPr>
              <a:t>.</a:t>
            </a:r>
          </a:p>
          <a:p>
            <a:pPr marL="0">
              <a:buNone/>
            </a:pPr>
            <a:endParaRPr lang="en-GB" sz="2300" b="1" dirty="0">
              <a:solidFill>
                <a:schemeClr val="bg1"/>
              </a:solidFill>
            </a:endParaRPr>
          </a:p>
        </p:txBody>
      </p:sp>
      <p:sp>
        <p:nvSpPr>
          <p:cNvPr id="5" name="Content Placeholder 3"/>
          <p:cNvSpPr txBox="1">
            <a:spLocks/>
          </p:cNvSpPr>
          <p:nvPr/>
        </p:nvSpPr>
        <p:spPr>
          <a:xfrm>
            <a:off x="755576" y="1412776"/>
            <a:ext cx="7704856" cy="864096"/>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5210646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107504" y="1777284"/>
            <a:ext cx="8928992" cy="5036091"/>
          </a:xfrm>
        </p:spPr>
        <p:txBody>
          <a:bodyPr>
            <a:normAutofit lnSpcReduction="10000"/>
          </a:bodyPr>
          <a:lstStyle/>
          <a:p>
            <a:r>
              <a:rPr lang="en-GB" dirty="0" err="1" smtClean="0">
                <a:solidFill>
                  <a:schemeClr val="bg1"/>
                </a:solidFill>
              </a:rPr>
              <a:t>Levick</a:t>
            </a:r>
            <a:r>
              <a:rPr lang="en-GB" dirty="0" smtClean="0">
                <a:solidFill>
                  <a:schemeClr val="bg1"/>
                </a:solidFill>
              </a:rPr>
              <a:t>, B. 1982. ‘Morals, Politics, and the Fall of the Republic’, </a:t>
            </a:r>
            <a:r>
              <a:rPr lang="en-GB" i="1" dirty="0" smtClean="0">
                <a:solidFill>
                  <a:schemeClr val="bg1"/>
                </a:solidFill>
              </a:rPr>
              <a:t>Greece &amp; Rome </a:t>
            </a:r>
            <a:r>
              <a:rPr lang="en-GB" dirty="0" smtClean="0">
                <a:solidFill>
                  <a:schemeClr val="bg1"/>
                </a:solidFill>
              </a:rPr>
              <a:t>29 (1): 53-62.</a:t>
            </a:r>
          </a:p>
          <a:p>
            <a:endParaRPr lang="en-GB" sz="100" dirty="0" smtClean="0">
              <a:solidFill>
                <a:schemeClr val="bg1"/>
              </a:solidFill>
            </a:endParaRPr>
          </a:p>
          <a:p>
            <a:endParaRPr lang="en-GB" dirty="0" smtClean="0">
              <a:solidFill>
                <a:schemeClr val="bg1"/>
              </a:solidFill>
            </a:endParaRPr>
          </a:p>
          <a:p>
            <a:r>
              <a:rPr lang="en-GB" dirty="0">
                <a:solidFill>
                  <a:schemeClr val="bg1"/>
                </a:solidFill>
              </a:rPr>
              <a:t>Morstein-Marx, R and Rosenstein, N. (2010) ‘The Transformation of the Republic’, in Rosenstein, N. and Morstein-Marx, R. (eds.), </a:t>
            </a:r>
            <a:r>
              <a:rPr lang="en-GB" i="1" dirty="0">
                <a:solidFill>
                  <a:schemeClr val="bg1"/>
                </a:solidFill>
              </a:rPr>
              <a:t>A companion to the Roman Republic</a:t>
            </a:r>
            <a:r>
              <a:rPr lang="en-GB" dirty="0">
                <a:solidFill>
                  <a:schemeClr val="bg1"/>
                </a:solidFill>
              </a:rPr>
              <a:t>: 625-637.</a:t>
            </a:r>
          </a:p>
          <a:p>
            <a:endParaRPr lang="en-GB" dirty="0" smtClean="0">
              <a:solidFill>
                <a:schemeClr val="bg1"/>
              </a:solidFill>
            </a:endParaRPr>
          </a:p>
          <a:p>
            <a:r>
              <a:rPr lang="en-GB" dirty="0" smtClean="0">
                <a:solidFill>
                  <a:schemeClr val="bg1"/>
                </a:solidFill>
              </a:rPr>
              <a:t>Sampson, G. C. 2017. </a:t>
            </a:r>
            <a:r>
              <a:rPr lang="en-GB" i="1" dirty="0" smtClean="0">
                <a:solidFill>
                  <a:schemeClr val="bg1"/>
                </a:solidFill>
              </a:rPr>
              <a:t>Rome, Blood &amp; Politics: Reform, Murder and Popular Politics in the Late Republic</a:t>
            </a:r>
            <a:r>
              <a:rPr lang="en-GB" dirty="0" smtClean="0">
                <a:solidFill>
                  <a:schemeClr val="bg1"/>
                </a:solidFill>
              </a:rPr>
              <a:t>. Barnsley: Pen &amp; Sword.</a:t>
            </a:r>
          </a:p>
          <a:p>
            <a:endParaRPr lang="en-GB" dirty="0">
              <a:solidFill>
                <a:schemeClr val="bg1"/>
              </a:solidFill>
            </a:endParaRPr>
          </a:p>
          <a:p>
            <a:endParaRPr lang="en-GB" dirty="0"/>
          </a:p>
        </p:txBody>
      </p:sp>
    </p:spTree>
    <p:extLst>
      <p:ext uri="{BB962C8B-B14F-4D97-AF65-F5344CB8AC3E}">
        <p14:creationId xmlns:p14="http://schemas.microsoft.com/office/powerpoint/2010/main" val="42036921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147</TotalTime>
  <Words>1274</Words>
  <Application>Microsoft Office PowerPoint</Application>
  <PresentationFormat>On-screen Show (4:3)</PresentationFormat>
  <Paragraphs>81</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Book Antiqua</vt:lpstr>
      <vt:lpstr>Lucida Sans</vt:lpstr>
      <vt:lpstr>Wingdings</vt:lpstr>
      <vt:lpstr>Wingdings 2</vt:lpstr>
      <vt:lpstr>Wingdings 3</vt:lpstr>
      <vt:lpstr>Apex</vt:lpstr>
      <vt:lpstr> Understanding Democracy</vt:lpstr>
      <vt:lpstr>The Beginning of the End?</vt:lpstr>
      <vt:lpstr>The second century Mediterranean world</vt:lpstr>
      <vt:lpstr>The collapse of consensus based politics?</vt:lpstr>
      <vt:lpstr>PowerPoint Presentation</vt:lpstr>
      <vt:lpstr>Mirage?</vt:lpstr>
      <vt:lpstr>Why did the conflict become more extreme in the Late Republic?  </vt:lpstr>
      <vt:lpstr>Caesar as “Tyrant”?</vt:lpstr>
      <vt:lpstr>Growing Resentment</vt:lpstr>
      <vt:lpstr>I am Caesar not Rex</vt:lpstr>
      <vt:lpstr>The Ides [15th] of March 44 BC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Understanding Democracy</dc:title>
  <dc:creator>Matthew Cobb</dc:creator>
  <cp:lastModifiedBy>Matthew Cobb</cp:lastModifiedBy>
  <cp:revision>13</cp:revision>
  <dcterms:created xsi:type="dcterms:W3CDTF">2019-03-08T15:31:48Z</dcterms:created>
  <dcterms:modified xsi:type="dcterms:W3CDTF">2021-02-19T13:55:03Z</dcterms:modified>
</cp:coreProperties>
</file>